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9" r:id="rId23"/>
    <p:sldId id="281" r:id="rId24"/>
    <p:sldId id="283" r:id="rId25"/>
    <p:sldId id="284" r:id="rId26"/>
    <p:sldId id="285" r:id="rId27"/>
    <p:sldId id="286" r:id="rId28"/>
    <p:sldId id="287" r:id="rId29"/>
    <p:sldId id="292" r:id="rId30"/>
    <p:sldId id="293" r:id="rId31"/>
  </p:sldIdLst>
  <p:sldSz cx="9144000" cy="6858000" type="screen4x3"/>
  <p:notesSz cx="6858000" cy="9144000"/>
  <p:custDataLst>
    <p:tags r:id="rId35"/>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华文楷体" panose="02010600040101010101" charset="-122"/>
        <a:cs typeface="华文楷体" panose="02010600040101010101" charset="-122"/>
      </a:defRPr>
    </a:lvl1pPr>
    <a:lvl2pPr marL="457200" algn="l" rtl="0" fontAlgn="base">
      <a:spcBef>
        <a:spcPct val="0"/>
      </a:spcBef>
      <a:spcAft>
        <a:spcPct val="0"/>
      </a:spcAft>
      <a:defRPr kern="1200">
        <a:solidFill>
          <a:schemeClr val="tx1"/>
        </a:solidFill>
        <a:latin typeface="Arial" panose="020B0604020202020204" pitchFamily="34" charset="0"/>
        <a:ea typeface="华文楷体" panose="02010600040101010101" charset="-122"/>
        <a:cs typeface="华文楷体" panose="02010600040101010101" charset="-122"/>
      </a:defRPr>
    </a:lvl2pPr>
    <a:lvl3pPr marL="914400" algn="l" rtl="0" fontAlgn="base">
      <a:spcBef>
        <a:spcPct val="0"/>
      </a:spcBef>
      <a:spcAft>
        <a:spcPct val="0"/>
      </a:spcAft>
      <a:defRPr kern="1200">
        <a:solidFill>
          <a:schemeClr val="tx1"/>
        </a:solidFill>
        <a:latin typeface="Arial" panose="020B0604020202020204" pitchFamily="34" charset="0"/>
        <a:ea typeface="华文楷体" panose="02010600040101010101" charset="-122"/>
        <a:cs typeface="华文楷体" panose="02010600040101010101" charset="-122"/>
      </a:defRPr>
    </a:lvl3pPr>
    <a:lvl4pPr marL="1371600" algn="l" rtl="0" fontAlgn="base">
      <a:spcBef>
        <a:spcPct val="0"/>
      </a:spcBef>
      <a:spcAft>
        <a:spcPct val="0"/>
      </a:spcAft>
      <a:defRPr kern="1200">
        <a:solidFill>
          <a:schemeClr val="tx1"/>
        </a:solidFill>
        <a:latin typeface="Arial" panose="020B0604020202020204" pitchFamily="34" charset="0"/>
        <a:ea typeface="华文楷体" panose="02010600040101010101" charset="-122"/>
        <a:cs typeface="华文楷体" panose="02010600040101010101" charset="-122"/>
      </a:defRPr>
    </a:lvl4pPr>
    <a:lvl5pPr marL="1828800" algn="l" rtl="0" fontAlgn="base">
      <a:spcBef>
        <a:spcPct val="0"/>
      </a:spcBef>
      <a:spcAft>
        <a:spcPct val="0"/>
      </a:spcAft>
      <a:defRPr kern="1200">
        <a:solidFill>
          <a:schemeClr val="tx1"/>
        </a:solidFill>
        <a:latin typeface="Arial" panose="020B0604020202020204" pitchFamily="34" charset="0"/>
        <a:ea typeface="华文楷体" panose="02010600040101010101" charset="-122"/>
        <a:cs typeface="华文楷体" panose="02010600040101010101" charset="-122"/>
      </a:defRPr>
    </a:lvl5pPr>
    <a:lvl6pPr marL="2286000" algn="l" defTabSz="914400" rtl="0" eaLnBrk="1" latinLnBrk="0" hangingPunct="1">
      <a:defRPr kern="1200">
        <a:solidFill>
          <a:schemeClr val="tx1"/>
        </a:solidFill>
        <a:latin typeface="Arial" panose="020B0604020202020204" pitchFamily="34" charset="0"/>
        <a:ea typeface="华文楷体" panose="02010600040101010101" charset="-122"/>
        <a:cs typeface="华文楷体" panose="02010600040101010101" charset="-122"/>
      </a:defRPr>
    </a:lvl6pPr>
    <a:lvl7pPr marL="2743200" algn="l" defTabSz="914400" rtl="0" eaLnBrk="1" latinLnBrk="0" hangingPunct="1">
      <a:defRPr kern="1200">
        <a:solidFill>
          <a:schemeClr val="tx1"/>
        </a:solidFill>
        <a:latin typeface="Arial" panose="020B0604020202020204" pitchFamily="34" charset="0"/>
        <a:ea typeface="华文楷体" panose="02010600040101010101" charset="-122"/>
        <a:cs typeface="华文楷体" panose="02010600040101010101" charset="-122"/>
      </a:defRPr>
    </a:lvl7pPr>
    <a:lvl8pPr marL="3200400" algn="l" defTabSz="914400" rtl="0" eaLnBrk="1" latinLnBrk="0" hangingPunct="1">
      <a:defRPr kern="1200">
        <a:solidFill>
          <a:schemeClr val="tx1"/>
        </a:solidFill>
        <a:latin typeface="Arial" panose="020B0604020202020204" pitchFamily="34" charset="0"/>
        <a:ea typeface="华文楷体" panose="02010600040101010101" charset="-122"/>
        <a:cs typeface="华文楷体" panose="02010600040101010101" charset="-122"/>
      </a:defRPr>
    </a:lvl8pPr>
    <a:lvl9pPr marL="3657600" algn="l" defTabSz="914400" rtl="0" eaLnBrk="1" latinLnBrk="0" hangingPunct="1">
      <a:defRPr kern="1200">
        <a:solidFill>
          <a:schemeClr val="tx1"/>
        </a:solidFill>
        <a:latin typeface="Arial" panose="020B0604020202020204" pitchFamily="34" charset="0"/>
        <a:ea typeface="华文楷体" panose="02010600040101010101" charset="-122"/>
        <a:cs typeface="华文楷体" panose="02010600040101010101" charset="-122"/>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1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14.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D7E5B94-71EF-427C-AB24-E52C746EFF58}"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57B1216-ECD1-4855-9F30-181CEDE9823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TextEdit="1"/>
          </p:cNvSpPr>
          <p:nvPr>
            <p:ph type="sldImg"/>
          </p:nvPr>
        </p:nvSpPr>
        <p:spPr bwMode="auto">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AEE91BB-5D9E-4F24-A75B-EDC705A61AB3}" type="slidenum">
              <a:rPr lang="zh-CN" altLang="en-US">
                <a:latin typeface="Arial" panose="020B0604020202020204" pitchFamily="34" charset="0"/>
                <a:cs typeface="华文楷体" panose="02010600040101010101" charset="-122"/>
              </a:rPr>
            </a:fld>
            <a:endParaRPr lang="en-US" altLang="zh-CN">
              <a:latin typeface="Arial" panose="020B0604020202020204" pitchFamily="34" charset="0"/>
              <a:cs typeface="华文楷体" panose="0201060004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ln>
        </p:spPr>
      </p:sp>
      <p:sp>
        <p:nvSpPr>
          <p:cNvPr id="36866" name="Rectangle 3"/>
          <p:cNvSpPr>
            <a:spLocks noGrp="1"/>
          </p:cNvSpPr>
          <p:nvPr>
            <p:ph type="body" idx="1"/>
          </p:nvPr>
        </p:nvSpPr>
        <p:spPr bwMode="auto">
          <a:noFill/>
        </p:spPr>
        <p:txBody>
          <a:bodyPr wrap="square" numCol="1" anchor="t" anchorCtr="0" compatLnSpc="1"/>
          <a:lstStyle/>
          <a:p>
            <a:pPr eaLnBrk="1" hangingPunct="1">
              <a:spcBef>
                <a:spcPct val="0"/>
              </a:spcBef>
            </a:pPr>
            <a:r>
              <a:rPr lang="en-US" altLang="zh-CN" smtClean="0"/>
              <a:t>2</a:t>
            </a:r>
            <a:r>
              <a:rPr lang="zh-CN" altLang="en-US" smtClean="0"/>
              <a:t>是</a:t>
            </a:r>
            <a:r>
              <a:rPr lang="en-US" altLang="zh-CN" smtClean="0"/>
              <a:t>2</a:t>
            </a:r>
            <a:r>
              <a:rPr lang="zh-CN" altLang="en-US" smtClean="0"/>
              <a:t>看到看打算</a:t>
            </a: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ln>
        </p:spPr>
      </p:sp>
      <p:sp>
        <p:nvSpPr>
          <p:cNvPr id="38914" name="Rectangle 3"/>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ln>
        </p:spPr>
      </p:sp>
      <p:sp>
        <p:nvSpPr>
          <p:cNvPr id="40962" name="Rectangle 3"/>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ln>
        </p:spPr>
      </p:sp>
      <p:sp>
        <p:nvSpPr>
          <p:cNvPr id="43010" name="Rectangle 3"/>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ln>
        </p:spPr>
      </p:sp>
      <p:sp>
        <p:nvSpPr>
          <p:cNvPr id="45058" name="Rectangle 3"/>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ln>
        </p:spPr>
      </p:sp>
      <p:sp>
        <p:nvSpPr>
          <p:cNvPr id="47106" name="Rectangle 3"/>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png"/><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image" Target="../media/image1.png"/><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10.xml"/><Relationship Id="rId3" Type="http://schemas.openxmlformats.org/officeDocument/2006/relationships/image" Target="../media/image1.png"/><Relationship Id="rId2" Type="http://schemas.openxmlformats.org/officeDocument/2006/relationships/tags" Target="../tags/tag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5" name="Group 9"/>
          <p:cNvGrpSpPr>
            <a:grpSpLocks noChangeAspect="1"/>
          </p:cNvGrpSpPr>
          <p:nvPr userDrawn="1"/>
        </p:nvGrpSpPr>
        <p:grpSpPr bwMode="auto">
          <a:xfrm>
            <a:off x="211138" y="5354638"/>
            <a:ext cx="8723312" cy="1330325"/>
            <a:chOff x="-3905250" y="4294188"/>
            <a:chExt cx="13011150" cy="1892300"/>
          </a:xfrm>
        </p:grpSpPr>
        <p:sp>
          <p:nvSpPr>
            <p:cNvPr id="6" name="Freeform 14"/>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7" name="Freeform 18"/>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8" name="Freeform 22"/>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p:nvSpPr>
            <p:cNvPr id="9" name="Freeform 26"/>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useBgFill="1">
          <p:nvSpPr>
            <p:cNvPr id="10"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a:lstStyle/>
            <a:p>
              <a:pPr fontAlgn="auto">
                <a:spcBef>
                  <a:spcPts val="0"/>
                </a:spcBef>
                <a:spcAft>
                  <a:spcPts val="0"/>
                </a:spcAft>
                <a:defRPr/>
              </a:pPr>
              <a:endParaRPr lang="en-US">
                <a:latin typeface="+mn-lt"/>
                <a:ea typeface="+mn-ea"/>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11" name="Date Placeholder 3"/>
          <p:cNvSpPr>
            <a:spLocks noGrp="1"/>
          </p:cNvSpPr>
          <p:nvPr>
            <p:ph type="dt" sz="half" idx="10"/>
          </p:nvPr>
        </p:nvSpPr>
        <p:spPr/>
        <p:txBody>
          <a:bodyPr/>
          <a:lstStyle>
            <a:lvl1pPr>
              <a:defRPr/>
            </a:lvl1pPr>
          </a:lstStyle>
          <a:p>
            <a:pPr>
              <a:defRPr/>
            </a:pPr>
            <a:fld id="{85FA5205-EC2A-4675-A673-608B488F3938}" type="datetimeFigureOut">
              <a:rPr lang="zh-CN" altLang="en-US"/>
            </a:fld>
            <a:endParaRPr lang="zh-CN" altLang="en-US"/>
          </a:p>
        </p:txBody>
      </p:sp>
      <p:sp>
        <p:nvSpPr>
          <p:cNvPr id="12" name="Footer Placeholder 4"/>
          <p:cNvSpPr>
            <a:spLocks noGrp="1"/>
          </p:cNvSpPr>
          <p:nvPr>
            <p:ph type="ftr" sz="quarter" idx="11"/>
          </p:nvPr>
        </p:nvSpPr>
        <p:spPr/>
        <p:txBody>
          <a:bodyPr/>
          <a:lstStyle>
            <a:lvl1pPr>
              <a:defRPr/>
            </a:lvl1pPr>
          </a:lstStyle>
          <a:p>
            <a:pPr>
              <a:defRPr/>
            </a:pPr>
            <a:endParaRPr lang="zh-CN" altLang="en-US"/>
          </a:p>
        </p:txBody>
      </p:sp>
      <p:sp>
        <p:nvSpPr>
          <p:cNvPr id="13" name="Slide Number Placeholder 5"/>
          <p:cNvSpPr>
            <a:spLocks noGrp="1"/>
          </p:cNvSpPr>
          <p:nvPr>
            <p:ph type="sldNum" sz="quarter" idx="12"/>
          </p:nvPr>
        </p:nvSpPr>
        <p:spPr/>
        <p:txBody>
          <a:bodyPr/>
          <a:lstStyle>
            <a:lvl1pPr>
              <a:defRPr/>
            </a:lvl1pPr>
          </a:lstStyle>
          <a:p>
            <a:pPr>
              <a:defRPr/>
            </a:pPr>
            <a:fld id="{9DD2D9ED-A038-487B-9D4E-FE81C7AF8FE2}" type="slidenum">
              <a:rPr lang="zh-CN" altLang="en-US"/>
            </a:fld>
            <a:endParaRPr lang="zh-CN" altLang="en-US"/>
          </a:p>
        </p:txBody>
      </p:sp>
      <p:pic>
        <p:nvPicPr>
          <p:cNvPr id="14" name="图片 13" descr="商标（横）"/>
          <p:cNvPicPr>
            <a:picLocks noChangeAspect="1"/>
          </p:cNvPicPr>
          <p:nvPr userDrawn="1">
            <p:custDataLst>
              <p:tags r:id="rId2"/>
            </p:custDataLst>
          </p:nvPr>
        </p:nvPicPr>
        <p:blipFill>
          <a:blip r:embed="rId3"/>
          <a:stretch>
            <a:fillRect/>
          </a:stretch>
        </p:blipFill>
        <p:spPr>
          <a:xfrm>
            <a:off x="6804660" y="44450"/>
            <a:ext cx="1563370" cy="578485"/>
          </a:xfrm>
          <a:prstGeom prst="rect">
            <a:avLst/>
          </a:prstGeom>
        </p:spPr>
      </p:pic>
      <p:sp>
        <p:nvSpPr>
          <p:cNvPr id="15" name="矩形 14"/>
          <p:cNvSpPr/>
          <p:nvPr userDrawn="1">
            <p:custDataLst>
              <p:tags r:id="rId4"/>
            </p:custDataLst>
          </p:nvPr>
        </p:nvSpPr>
        <p:spPr>
          <a:xfrm>
            <a:off x="35560" y="44450"/>
            <a:ext cx="1368425" cy="432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lvl1pPr>
              <a:defRPr/>
            </a:lvl1pPr>
          </a:lstStyle>
          <a:p>
            <a:pPr>
              <a:defRPr/>
            </a:pPr>
            <a:fld id="{3462209A-5253-47E8-B286-847AA677601C}"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99D1D15-5F47-44C5-843A-34FDDFA6397C}"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grpSp>
        <p:nvGrpSpPr>
          <p:cNvPr id="5" name="Group 14"/>
          <p:cNvGrpSpPr>
            <a:grpSpLocks noChangeAspect="1"/>
          </p:cNvGrpSpPr>
          <p:nvPr userDrawn="1"/>
        </p:nvGrpSpPr>
        <p:grpSpPr bwMode="auto">
          <a:xfrm>
            <a:off x="211138" y="714375"/>
            <a:ext cx="8723312" cy="1331913"/>
            <a:chOff x="-3905250" y="4294188"/>
            <a:chExt cx="13011150" cy="1892300"/>
          </a:xfrm>
        </p:grpSpPr>
        <p:sp>
          <p:nvSpPr>
            <p:cNvPr id="6" name="Freeform 14"/>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7" name="Freeform 18"/>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8" name="Freeform 22"/>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p:nvSpPr>
            <p:cNvPr id="9" name="Freeform 26"/>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useBgFill="1">
          <p:nvSpPr>
            <p:cNvPr id="10" name="Freeform 19"/>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a:lstStyle/>
            <a:p>
              <a:pPr fontAlgn="auto">
                <a:spcBef>
                  <a:spcPts val="0"/>
                </a:spcBef>
                <a:spcAft>
                  <a:spcPts val="0"/>
                </a:spcAft>
                <a:defRPr/>
              </a:pPr>
              <a:endParaRPr lang="en-US">
                <a:latin typeface="+mn-lt"/>
                <a:ea typeface="+mn-ea"/>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1" name="Date Placeholder 3"/>
          <p:cNvSpPr>
            <a:spLocks noGrp="1"/>
          </p:cNvSpPr>
          <p:nvPr>
            <p:ph type="dt" sz="half" idx="10"/>
          </p:nvPr>
        </p:nvSpPr>
        <p:spPr/>
        <p:txBody>
          <a:bodyPr/>
          <a:lstStyle>
            <a:lvl1pPr>
              <a:defRPr/>
            </a:lvl1pPr>
          </a:lstStyle>
          <a:p>
            <a:pPr>
              <a:defRPr/>
            </a:pPr>
            <a:fld id="{75DA55B1-67A4-4952-BC13-10D08F1D4556}" type="datetimeFigureOut">
              <a:rPr lang="zh-CN" altLang="en-US"/>
            </a:fld>
            <a:endParaRPr lang="zh-CN" altLang="en-US"/>
          </a:p>
        </p:txBody>
      </p:sp>
      <p:sp>
        <p:nvSpPr>
          <p:cNvPr id="12" name="Footer Placeholder 4"/>
          <p:cNvSpPr>
            <a:spLocks noGrp="1"/>
          </p:cNvSpPr>
          <p:nvPr>
            <p:ph type="ftr" sz="quarter" idx="11"/>
          </p:nvPr>
        </p:nvSpPr>
        <p:spPr/>
        <p:txBody>
          <a:bodyPr/>
          <a:lstStyle>
            <a:lvl1pPr>
              <a:defRPr/>
            </a:lvl1pPr>
          </a:lstStyle>
          <a:p>
            <a:pPr>
              <a:defRPr/>
            </a:pPr>
            <a:endParaRPr lang="zh-CN" altLang="en-US"/>
          </a:p>
        </p:txBody>
      </p:sp>
      <p:sp>
        <p:nvSpPr>
          <p:cNvPr id="13" name="Slide Number Placeholder 5"/>
          <p:cNvSpPr>
            <a:spLocks noGrp="1"/>
          </p:cNvSpPr>
          <p:nvPr>
            <p:ph type="sldNum" sz="quarter" idx="12"/>
          </p:nvPr>
        </p:nvSpPr>
        <p:spPr/>
        <p:txBody>
          <a:bodyPr/>
          <a:lstStyle>
            <a:lvl1pPr>
              <a:defRPr/>
            </a:lvl1pPr>
          </a:lstStyle>
          <a:p>
            <a:pPr>
              <a:defRPr/>
            </a:pPr>
            <a:fld id="{B7F4E075-CBDD-43D9-BC06-801D45214974}" type="slidenum">
              <a:rPr lang="zh-CN" altLang="en-US"/>
            </a:fld>
            <a:endParaRPr lang="zh-CN" altLang="en-US"/>
          </a:p>
        </p:txBody>
      </p:sp>
      <p:pic>
        <p:nvPicPr>
          <p:cNvPr id="14" name="图片 13" descr="商标（横）"/>
          <p:cNvPicPr>
            <a:picLocks noChangeAspect="1"/>
          </p:cNvPicPr>
          <p:nvPr userDrawn="1">
            <p:custDataLst>
              <p:tags r:id="rId2"/>
            </p:custDataLst>
          </p:nvPr>
        </p:nvPicPr>
        <p:blipFill>
          <a:blip r:embed="rId3"/>
          <a:stretch>
            <a:fillRect/>
          </a:stretch>
        </p:blipFill>
        <p:spPr>
          <a:xfrm>
            <a:off x="6804660" y="44450"/>
            <a:ext cx="1563370" cy="578485"/>
          </a:xfrm>
          <a:prstGeom prst="rect">
            <a:avLst/>
          </a:prstGeom>
        </p:spPr>
      </p:pic>
      <p:sp>
        <p:nvSpPr>
          <p:cNvPr id="15" name="矩形 14"/>
          <p:cNvSpPr/>
          <p:nvPr userDrawn="1">
            <p:custDataLst>
              <p:tags r:id="rId4"/>
            </p:custDataLst>
          </p:nvPr>
        </p:nvSpPr>
        <p:spPr>
          <a:xfrm>
            <a:off x="35560" y="44450"/>
            <a:ext cx="1368425" cy="432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
        <p:nvSpPr>
          <p:cNvPr id="4" name="Date Placeholder 3"/>
          <p:cNvSpPr>
            <a:spLocks noGrp="1"/>
          </p:cNvSpPr>
          <p:nvPr>
            <p:ph type="dt" sz="half" idx="10"/>
          </p:nvPr>
        </p:nvSpPr>
        <p:spPr/>
        <p:txBody>
          <a:bodyPr/>
          <a:lstStyle>
            <a:lvl1pPr>
              <a:defRPr/>
            </a:lvl1pPr>
          </a:lstStyle>
          <a:p>
            <a:pPr>
              <a:defRPr/>
            </a:pPr>
            <a:fld id="{1F90E228-E5E1-4972-82FB-C9EBAD50828F}"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B31552BE-969B-4A1A-BAA5-F5E0DB418979}"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5" name="Freeform 14"/>
          <p:cNvSpPr/>
          <p:nvPr userDrawn="1"/>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6" name="Freeform 18"/>
          <p:cNvSpPr/>
          <p:nvPr userDrawn="1"/>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7" name="Freeform 22"/>
          <p:cNvSpPr/>
          <p:nvPr userDrawn="1"/>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p:nvSpPr>
          <p:cNvPr id="8" name="Freeform 26"/>
          <p:cNvSpPr/>
          <p:nvPr userDrawn="1"/>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useBgFill="1">
        <p:nvSpPr>
          <p:cNvPr id="9" name="Freeform 10"/>
          <p:cNvSpPr/>
          <p:nvPr userDrawn="1"/>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10" name="Date Placeholder 3"/>
          <p:cNvSpPr>
            <a:spLocks noGrp="1"/>
          </p:cNvSpPr>
          <p:nvPr>
            <p:ph type="dt" sz="half" idx="10"/>
          </p:nvPr>
        </p:nvSpPr>
        <p:spPr/>
        <p:txBody>
          <a:bodyPr/>
          <a:lstStyle>
            <a:lvl1pPr>
              <a:defRPr/>
            </a:lvl1pPr>
          </a:lstStyle>
          <a:p>
            <a:pPr>
              <a:defRPr/>
            </a:pPr>
            <a:fld id="{E3DE0940-DD72-49DF-9FFC-E021A2B141A6}" type="datetimeFigureOut">
              <a:rPr lang="zh-CN" altLang="en-US"/>
            </a:fld>
            <a:endParaRPr lang="zh-CN" altLang="en-US"/>
          </a:p>
        </p:txBody>
      </p:sp>
      <p:sp>
        <p:nvSpPr>
          <p:cNvPr id="11" name="Footer Placeholder 4"/>
          <p:cNvSpPr>
            <a:spLocks noGrp="1"/>
          </p:cNvSpPr>
          <p:nvPr>
            <p:ph type="ftr" sz="quarter" idx="11"/>
          </p:nvPr>
        </p:nvSpPr>
        <p:spPr/>
        <p:txBody>
          <a:bodyPr/>
          <a:lstStyle>
            <a:lvl1pPr>
              <a:defRPr/>
            </a:lvl1pPr>
          </a:lstStyle>
          <a:p>
            <a:pPr>
              <a:defRPr/>
            </a:pPr>
            <a:endParaRPr lang="zh-CN" altLang="en-US"/>
          </a:p>
        </p:txBody>
      </p:sp>
      <p:sp>
        <p:nvSpPr>
          <p:cNvPr id="12" name="Slide Number Placeholder 5"/>
          <p:cNvSpPr>
            <a:spLocks noGrp="1"/>
          </p:cNvSpPr>
          <p:nvPr>
            <p:ph type="sldNum" sz="quarter" idx="12"/>
          </p:nvPr>
        </p:nvSpPr>
        <p:spPr/>
        <p:txBody>
          <a:bodyPr/>
          <a:lstStyle>
            <a:lvl1pPr>
              <a:defRPr/>
            </a:lvl1pPr>
          </a:lstStyle>
          <a:p>
            <a:pPr>
              <a:defRPr/>
            </a:pPr>
            <a:fld id="{55D1B58D-F490-42B5-8539-7E80A45991F9}" type="slidenum">
              <a:rPr lang="zh-CN" altLang="en-US"/>
            </a:fld>
            <a:endParaRPr lang="zh-CN" altLang="en-US"/>
          </a:p>
        </p:txBody>
      </p:sp>
      <p:sp>
        <p:nvSpPr>
          <p:cNvPr id="13" name="矩形 12"/>
          <p:cNvSpPr/>
          <p:nvPr userDrawn="1">
            <p:custDataLst>
              <p:tags r:id="rId2"/>
            </p:custDataLst>
          </p:nvPr>
        </p:nvSpPr>
        <p:spPr>
          <a:xfrm>
            <a:off x="35560" y="44450"/>
            <a:ext cx="1368425" cy="432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4" name="图片 13" descr="商标（横）"/>
          <p:cNvPicPr>
            <a:picLocks noChangeAspect="1"/>
          </p:cNvPicPr>
          <p:nvPr userDrawn="1">
            <p:custDataLst>
              <p:tags r:id="rId3"/>
            </p:custDataLst>
          </p:nvPr>
        </p:nvPicPr>
        <p:blipFill>
          <a:blip r:embed="rId4"/>
          <a:stretch>
            <a:fillRect/>
          </a:stretch>
        </p:blipFill>
        <p:spPr>
          <a:xfrm>
            <a:off x="6804660" y="44450"/>
            <a:ext cx="1563370" cy="5784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3"/>
          <p:cNvSpPr>
            <a:spLocks noGrp="1"/>
          </p:cNvSpPr>
          <p:nvPr>
            <p:ph type="dt" sz="half" idx="15"/>
          </p:nvPr>
        </p:nvSpPr>
        <p:spPr/>
        <p:txBody>
          <a:bodyPr/>
          <a:lstStyle>
            <a:lvl1pPr>
              <a:defRPr/>
            </a:lvl1pPr>
          </a:lstStyle>
          <a:p>
            <a:pPr>
              <a:defRPr/>
            </a:pPr>
            <a:fld id="{DB675C3E-B28A-48B4-80B5-359C2B282155}" type="datetimeFigureOut">
              <a:rPr lang="zh-CN" altLang="en-US"/>
            </a:fld>
            <a:endParaRPr lang="zh-CN" altLang="en-US"/>
          </a:p>
        </p:txBody>
      </p:sp>
      <p:sp>
        <p:nvSpPr>
          <p:cNvPr id="6" name="Footer Placeholder 4"/>
          <p:cNvSpPr>
            <a:spLocks noGrp="1"/>
          </p:cNvSpPr>
          <p:nvPr>
            <p:ph type="ftr" sz="quarter" idx="16"/>
          </p:nvPr>
        </p:nvSpPr>
        <p:spPr/>
        <p:txBody>
          <a:bodyPr/>
          <a:lstStyle>
            <a:lvl1pPr>
              <a:defRPr/>
            </a:lvl1pPr>
          </a:lstStyle>
          <a:p>
            <a:pPr>
              <a:defRPr/>
            </a:pPr>
            <a:endParaRPr lang="zh-CN" altLang="en-US"/>
          </a:p>
        </p:txBody>
      </p:sp>
      <p:sp>
        <p:nvSpPr>
          <p:cNvPr id="7" name="Slide Number Placeholder 5"/>
          <p:cNvSpPr>
            <a:spLocks noGrp="1"/>
          </p:cNvSpPr>
          <p:nvPr>
            <p:ph type="sldNum" sz="quarter" idx="17"/>
          </p:nvPr>
        </p:nvSpPr>
        <p:spPr/>
        <p:txBody>
          <a:bodyPr/>
          <a:lstStyle>
            <a:lvl1pPr>
              <a:defRPr/>
            </a:lvl1pPr>
          </a:lstStyle>
          <a:p>
            <a:pPr>
              <a:defRPr/>
            </a:pPr>
            <a:fld id="{70DD4DF3-5C23-4349-A96E-2FE1325E0C78}"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F19DB503-5A8C-4BB7-A9AA-E3EAA0A45BA4}" type="datetimeFigureOut">
              <a:rPr lang="zh-CN" altLang="en-US"/>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05BB5519-4B0F-4DCF-9136-2D22758161AD}" type="slidenum">
              <a:rPr lang="zh-CN" altLang="en-US"/>
            </a:fld>
            <a:endParaRPr lang="zh-CN" altLang="en-US"/>
          </a:p>
        </p:txBody>
      </p:sp>
      <p:pic>
        <p:nvPicPr>
          <p:cNvPr id="10" name="图片 9" descr="商标（横）"/>
          <p:cNvPicPr>
            <a:picLocks noChangeAspect="1"/>
          </p:cNvPicPr>
          <p:nvPr userDrawn="1"/>
        </p:nvPicPr>
        <p:blipFill>
          <a:blip r:embed="rId2"/>
          <a:stretch>
            <a:fillRect/>
          </a:stretch>
        </p:blipFill>
        <p:spPr>
          <a:xfrm>
            <a:off x="6804660" y="44450"/>
            <a:ext cx="1563370" cy="5784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3"/>
          <p:cNvSpPr>
            <a:spLocks noGrp="1"/>
          </p:cNvSpPr>
          <p:nvPr>
            <p:ph type="dt" sz="half" idx="10"/>
          </p:nvPr>
        </p:nvSpPr>
        <p:spPr/>
        <p:txBody>
          <a:bodyPr/>
          <a:lstStyle>
            <a:lvl1pPr>
              <a:defRPr/>
            </a:lvl1pPr>
          </a:lstStyle>
          <a:p>
            <a:pPr>
              <a:defRPr/>
            </a:pPr>
            <a:fld id="{E705FBB9-49D4-4ADD-B971-0CE97B5A408E}" type="datetimeFigureOut">
              <a:rPr lang="zh-CN" altLang="en-US"/>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C4ABB66B-C659-4272-8817-657D29705304}"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lvl1pPr>
              <a:defRPr/>
            </a:lvl1pPr>
          </a:lstStyle>
          <a:p>
            <a:pPr>
              <a:defRPr/>
            </a:pPr>
            <a:fld id="{FDBFE0DF-DD22-4001-A295-981FF364A564}" type="datetimeFigureOut">
              <a:rPr lang="zh-CN" altLang="en-US"/>
            </a:fld>
            <a:endParaRPr lang="zh-CN" altLang="en-US"/>
          </a:p>
        </p:txBody>
      </p:sp>
      <p:sp>
        <p:nvSpPr>
          <p:cNvPr id="10" name="Footer Placeholder 2"/>
          <p:cNvSpPr>
            <a:spLocks noGrp="1"/>
          </p:cNvSpPr>
          <p:nvPr>
            <p:ph type="ftr" sz="quarter" idx="11"/>
          </p:nvPr>
        </p:nvSpPr>
        <p:spPr/>
        <p:txBody>
          <a:bodyPr/>
          <a:lstStyle>
            <a:lvl1pPr>
              <a:defRPr/>
            </a:lvl1pPr>
          </a:lstStyle>
          <a:p>
            <a:pPr>
              <a:defRPr/>
            </a:pPr>
            <a:endParaRPr lang="zh-CN" altLang="en-US"/>
          </a:p>
        </p:txBody>
      </p:sp>
      <p:sp>
        <p:nvSpPr>
          <p:cNvPr id="11" name="Slide Number Placeholder 3"/>
          <p:cNvSpPr>
            <a:spLocks noGrp="1"/>
          </p:cNvSpPr>
          <p:nvPr>
            <p:ph type="sldNum" sz="quarter" idx="12"/>
          </p:nvPr>
        </p:nvSpPr>
        <p:spPr/>
        <p:txBody>
          <a:bodyPr/>
          <a:lstStyle>
            <a:lvl1pPr>
              <a:defRPr/>
            </a:lvl1pPr>
          </a:lstStyle>
          <a:p>
            <a:pPr>
              <a:defRPr/>
            </a:pPr>
            <a:fld id="{1CBF9778-E62E-44C7-9263-B07ADB6B5124}" type="slidenum">
              <a:rPr lang="zh-CN" altLang="en-US"/>
            </a:fld>
            <a:endParaRPr lang="zh-CN" altLang="en-US"/>
          </a:p>
        </p:txBody>
      </p:sp>
      <p:pic>
        <p:nvPicPr>
          <p:cNvPr id="12" name="图片 11" descr="商标（横）"/>
          <p:cNvPicPr>
            <a:picLocks noChangeAspect="1"/>
          </p:cNvPicPr>
          <p:nvPr userDrawn="1">
            <p:custDataLst>
              <p:tags r:id="rId2"/>
            </p:custDataLst>
          </p:nvPr>
        </p:nvPicPr>
        <p:blipFill>
          <a:blip r:embed="rId3"/>
          <a:stretch>
            <a:fillRect/>
          </a:stretch>
        </p:blipFill>
        <p:spPr>
          <a:xfrm>
            <a:off x="6804660" y="44450"/>
            <a:ext cx="1563370" cy="578485"/>
          </a:xfrm>
          <a:prstGeom prst="rect">
            <a:avLst/>
          </a:prstGeom>
        </p:spPr>
      </p:pic>
      <p:sp>
        <p:nvSpPr>
          <p:cNvPr id="13" name="矩形 12"/>
          <p:cNvSpPr/>
          <p:nvPr userDrawn="1">
            <p:custDataLst>
              <p:tags r:id="rId4"/>
            </p:custDataLst>
          </p:nvPr>
        </p:nvSpPr>
        <p:spPr>
          <a:xfrm>
            <a:off x="35560" y="44450"/>
            <a:ext cx="1368425" cy="432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grpSp>
        <p:nvGrpSpPr>
          <p:cNvPr id="6" name="Group 23"/>
          <p:cNvGrpSpPr>
            <a:grpSpLocks noChangeAspect="1"/>
          </p:cNvGrpSpPr>
          <p:nvPr userDrawn="1"/>
        </p:nvGrpSpPr>
        <p:grpSpPr bwMode="auto">
          <a:xfrm>
            <a:off x="211138" y="714375"/>
            <a:ext cx="8723312" cy="1331913"/>
            <a:chOff x="-3905250" y="4294188"/>
            <a:chExt cx="13011150" cy="1892300"/>
          </a:xfrm>
        </p:grpSpPr>
        <p:sp>
          <p:nvSpPr>
            <p:cNvPr id="7" name="Freeform 14"/>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8" name="Freeform 18"/>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9" name="Freeform 22"/>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p:nvSpPr>
            <p:cNvPr id="10" name="Freeform 26"/>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useBgFill="1">
          <p:nvSpPr>
            <p:cNvPr id="11" name="Freeform 28"/>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a:lstStyle/>
            <a:p>
              <a:pPr fontAlgn="auto">
                <a:spcBef>
                  <a:spcPts val="0"/>
                </a:spcBef>
                <a:spcAft>
                  <a:spcPts val="0"/>
                </a:spcAft>
                <a:defRPr/>
              </a:pPr>
              <a:endParaRPr lang="en-US">
                <a:latin typeface="+mn-lt"/>
                <a:ea typeface="+mn-ea"/>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2" name="Date Placeholder 4"/>
          <p:cNvSpPr>
            <a:spLocks noGrp="1"/>
          </p:cNvSpPr>
          <p:nvPr>
            <p:ph type="dt" sz="half" idx="10"/>
          </p:nvPr>
        </p:nvSpPr>
        <p:spPr/>
        <p:txBody>
          <a:bodyPr/>
          <a:lstStyle>
            <a:lvl1pPr>
              <a:defRPr/>
            </a:lvl1pPr>
          </a:lstStyle>
          <a:p>
            <a:pPr>
              <a:defRPr/>
            </a:pPr>
            <a:fld id="{C7D12518-A622-40D9-B059-DC34347B0E93}" type="datetimeFigureOut">
              <a:rPr lang="zh-CN" altLang="en-US"/>
            </a:fld>
            <a:endParaRPr lang="zh-CN" altLang="en-US"/>
          </a:p>
        </p:txBody>
      </p:sp>
      <p:sp>
        <p:nvSpPr>
          <p:cNvPr id="13" name="Footer Placeholder 5"/>
          <p:cNvSpPr>
            <a:spLocks noGrp="1"/>
          </p:cNvSpPr>
          <p:nvPr>
            <p:ph type="ftr" sz="quarter" idx="11"/>
          </p:nvPr>
        </p:nvSpPr>
        <p:spPr/>
        <p:txBody>
          <a:bodyPr/>
          <a:lstStyle>
            <a:lvl1pPr>
              <a:defRPr/>
            </a:lvl1pPr>
          </a:lstStyle>
          <a:p>
            <a:pPr>
              <a:defRPr/>
            </a:pPr>
            <a:endParaRPr lang="zh-CN" altLang="en-US"/>
          </a:p>
        </p:txBody>
      </p:sp>
      <p:sp>
        <p:nvSpPr>
          <p:cNvPr id="14" name="Slide Number Placeholder 6"/>
          <p:cNvSpPr>
            <a:spLocks noGrp="1"/>
          </p:cNvSpPr>
          <p:nvPr>
            <p:ph type="sldNum" sz="quarter" idx="12"/>
          </p:nvPr>
        </p:nvSpPr>
        <p:spPr/>
        <p:txBody>
          <a:bodyPr/>
          <a:lstStyle>
            <a:lvl1pPr>
              <a:defRPr/>
            </a:lvl1pPr>
          </a:lstStyle>
          <a:p>
            <a:pPr>
              <a:defRPr/>
            </a:pPr>
            <a:fld id="{3AD31274-FAB3-46F6-9787-D8770A661D96}" type="slidenum">
              <a:rPr lang="zh-CN" altLang="en-US"/>
            </a:fld>
            <a:endParaRPr lang="zh-CN" altLang="en-US"/>
          </a:p>
        </p:txBody>
      </p:sp>
      <p:pic>
        <p:nvPicPr>
          <p:cNvPr id="2" name="图片 1" descr="商标（横）"/>
          <p:cNvPicPr>
            <a:picLocks noChangeAspect="1"/>
          </p:cNvPicPr>
          <p:nvPr userDrawn="1">
            <p:custDataLst>
              <p:tags r:id="rId2"/>
            </p:custDataLst>
          </p:nvPr>
        </p:nvPicPr>
        <p:blipFill>
          <a:blip r:embed="rId3"/>
          <a:stretch>
            <a:fillRect/>
          </a:stretch>
        </p:blipFill>
        <p:spPr>
          <a:xfrm>
            <a:off x="6804660" y="44450"/>
            <a:ext cx="1563370" cy="578485"/>
          </a:xfrm>
          <a:prstGeom prst="rect">
            <a:avLst/>
          </a:prstGeom>
        </p:spPr>
      </p:pic>
      <p:sp>
        <p:nvSpPr>
          <p:cNvPr id="15" name="矩形 14"/>
          <p:cNvSpPr/>
          <p:nvPr userDrawn="1">
            <p:custDataLst>
              <p:tags r:id="rId4"/>
            </p:custDataLst>
          </p:nvPr>
        </p:nvSpPr>
        <p:spPr>
          <a:xfrm>
            <a:off x="35560" y="44450"/>
            <a:ext cx="1368425" cy="432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grpSp>
        <p:nvGrpSpPr>
          <p:cNvPr id="6" name="Group 8"/>
          <p:cNvGrpSpPr>
            <a:grpSpLocks noChangeAspect="1"/>
          </p:cNvGrpSpPr>
          <p:nvPr userDrawn="1"/>
        </p:nvGrpSpPr>
        <p:grpSpPr bwMode="auto">
          <a:xfrm>
            <a:off x="211138" y="5354638"/>
            <a:ext cx="8723312" cy="1330325"/>
            <a:chOff x="-3905250" y="4294188"/>
            <a:chExt cx="13011150" cy="1892300"/>
          </a:xfrm>
        </p:grpSpPr>
        <p:sp>
          <p:nvSpPr>
            <p:cNvPr id="7" name="Freeform 14"/>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8" name="Freeform 18"/>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9" name="Freeform 22"/>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p:nvSpPr>
            <p:cNvPr id="10" name="Freeform 26"/>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useBgFill="1">
          <p:nvSpPr>
            <p:cNvPr id="11"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a:lstStyle/>
            <a:p>
              <a:pPr fontAlgn="auto">
                <a:spcBef>
                  <a:spcPts val="0"/>
                </a:spcBef>
                <a:spcAft>
                  <a:spcPts val="0"/>
                </a:spcAft>
                <a:defRPr/>
              </a:pPr>
              <a:endParaRPr lang="en-US">
                <a:latin typeface="+mn-lt"/>
                <a:ea typeface="+mn-ea"/>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12" name="Date Placeholder 4"/>
          <p:cNvSpPr>
            <a:spLocks noGrp="1"/>
          </p:cNvSpPr>
          <p:nvPr>
            <p:ph type="dt" sz="half" idx="10"/>
          </p:nvPr>
        </p:nvSpPr>
        <p:spPr/>
        <p:txBody>
          <a:bodyPr/>
          <a:lstStyle>
            <a:lvl1pPr>
              <a:defRPr/>
            </a:lvl1pPr>
          </a:lstStyle>
          <a:p>
            <a:pPr>
              <a:defRPr/>
            </a:pPr>
            <a:fld id="{5FC94652-7AF1-4A04-B2BE-CB8E4724AA67}" type="datetimeFigureOut">
              <a:rPr lang="zh-CN" altLang="en-US"/>
            </a:fld>
            <a:endParaRPr lang="zh-CN" altLang="en-US"/>
          </a:p>
        </p:txBody>
      </p:sp>
      <p:sp>
        <p:nvSpPr>
          <p:cNvPr id="13" name="Footer Placeholder 5"/>
          <p:cNvSpPr>
            <a:spLocks noGrp="1"/>
          </p:cNvSpPr>
          <p:nvPr>
            <p:ph type="ftr" sz="quarter" idx="11"/>
          </p:nvPr>
        </p:nvSpPr>
        <p:spPr/>
        <p:txBody>
          <a:bodyPr/>
          <a:lstStyle>
            <a:lvl1pPr>
              <a:defRPr/>
            </a:lvl1pPr>
          </a:lstStyle>
          <a:p>
            <a:pPr>
              <a:defRPr/>
            </a:pPr>
            <a:endParaRPr lang="zh-CN" altLang="en-US"/>
          </a:p>
        </p:txBody>
      </p:sp>
      <p:sp>
        <p:nvSpPr>
          <p:cNvPr id="14" name="Slide Number Placeholder 6"/>
          <p:cNvSpPr>
            <a:spLocks noGrp="1"/>
          </p:cNvSpPr>
          <p:nvPr>
            <p:ph type="sldNum" sz="quarter" idx="12"/>
          </p:nvPr>
        </p:nvSpPr>
        <p:spPr/>
        <p:txBody>
          <a:bodyPr/>
          <a:lstStyle>
            <a:lvl1pPr>
              <a:defRPr/>
            </a:lvl1pPr>
          </a:lstStyle>
          <a:p>
            <a:pPr>
              <a:defRPr/>
            </a:pPr>
            <a:fld id="{A28DF60B-3015-4661-9F51-F903F0FBCA1B}" type="slidenum">
              <a:rPr lang="zh-CN" altLang="en-US"/>
            </a:fld>
            <a:endParaRPr lang="zh-CN" altLang="en-US"/>
          </a:p>
        </p:txBody>
      </p:sp>
      <p:pic>
        <p:nvPicPr>
          <p:cNvPr id="15" name="图片 14" descr="商标（横）"/>
          <p:cNvPicPr>
            <a:picLocks noChangeAspect="1"/>
          </p:cNvPicPr>
          <p:nvPr userDrawn="1">
            <p:custDataLst>
              <p:tags r:id="rId2"/>
            </p:custDataLst>
          </p:nvPr>
        </p:nvPicPr>
        <p:blipFill>
          <a:blip r:embed="rId3"/>
          <a:stretch>
            <a:fillRect/>
          </a:stretch>
        </p:blipFill>
        <p:spPr>
          <a:xfrm>
            <a:off x="6804660" y="44450"/>
            <a:ext cx="1563370" cy="578485"/>
          </a:xfrm>
          <a:prstGeom prst="rect">
            <a:avLst/>
          </a:prstGeom>
        </p:spPr>
      </p:pic>
      <p:sp>
        <p:nvSpPr>
          <p:cNvPr id="16" name="矩形 15"/>
          <p:cNvSpPr/>
          <p:nvPr userDrawn="1">
            <p:custDataLst>
              <p:tags r:id="rId4"/>
            </p:custDataLst>
          </p:nvPr>
        </p:nvSpPr>
        <p:spPr>
          <a:xfrm>
            <a:off x="35560" y="44450"/>
            <a:ext cx="1368425" cy="432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13.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grpSp>
        <p:nvGrpSpPr>
          <p:cNvPr id="1027" name="Group 15"/>
          <p:cNvGrpSpPr>
            <a:grpSpLocks noChangeAspect="1"/>
          </p:cNvGrpSpPr>
          <p:nvPr userDrawn="1"/>
        </p:nvGrpSpPr>
        <p:grpSpPr bwMode="auto">
          <a:xfrm>
            <a:off x="211138" y="1679575"/>
            <a:ext cx="8723312" cy="1330325"/>
            <a:chOff x="-3905251" y="4294188"/>
            <a:chExt cx="13027839" cy="1892300"/>
          </a:xfrm>
        </p:grpSpPr>
        <p:sp>
          <p:nvSpPr>
            <p:cNvPr id="17" name="Freeform 14"/>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18" name="Freeform 18"/>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19" name="Freeform 22"/>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p:nvSpPr>
            <p:cNvPr id="20" name="Freeform 26"/>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useBgFill="1">
          <p:nvSpPr>
            <p:cNvPr id="2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a:lstStyle/>
            <a:p>
              <a:pPr fontAlgn="auto">
                <a:spcBef>
                  <a:spcPts val="0"/>
                </a:spcBef>
                <a:spcAft>
                  <a:spcPts val="0"/>
                </a:spcAft>
                <a:defRPr/>
              </a:pPr>
              <a:endParaRPr lang="en-US">
                <a:latin typeface="+mn-lt"/>
                <a:ea typeface="+mn-ea"/>
                <a:cs typeface="+mn-cs"/>
              </a:endParaRPr>
            </a:p>
          </p:txBody>
        </p:sp>
      </p:grpSp>
      <p:sp>
        <p:nvSpPr>
          <p:cNvPr id="1028" name="Title Placeholder 1"/>
          <p:cNvSpPr>
            <a:spLocks noGrp="1"/>
          </p:cNvSpPr>
          <p:nvPr>
            <p:ph type="title"/>
          </p:nvPr>
        </p:nvSpPr>
        <p:spPr bwMode="auto">
          <a:xfrm>
            <a:off x="457200" y="692468"/>
            <a:ext cx="8229600" cy="1252537"/>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ea typeface="+mn-ea"/>
                <a:cs typeface="+mn-cs"/>
              </a:defRPr>
            </a:lvl1pPr>
          </a:lstStyle>
          <a:p>
            <a:pPr>
              <a:defRPr/>
            </a:pPr>
            <a:fld id="{0F44DC00-101C-41C0-A360-99A407851D53}" type="datetimeFigureOut">
              <a:rPr lang="zh-CN" altLang="en-US"/>
            </a:fld>
            <a:endParaRPr lang="zh-CN" alt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ea typeface="+mn-ea"/>
                <a:cs typeface="+mn-cs"/>
              </a:defRPr>
            </a:lvl1pPr>
          </a:lstStyle>
          <a:p>
            <a:pPr>
              <a:defRPr/>
            </a:pPr>
            <a:endParaRPr lang="zh-CN" alt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ea typeface="+mn-ea"/>
                <a:cs typeface="+mn-cs"/>
              </a:defRPr>
            </a:lvl1pPr>
          </a:lstStyle>
          <a:p>
            <a:pPr>
              <a:defRPr/>
            </a:pPr>
            <a:fld id="{57C4B7BE-724C-4B39-9290-76FF329E1B65}" type="slidenum">
              <a:rPr lang="zh-CN" altLang="en-US"/>
            </a:fld>
            <a:endParaRPr lang="zh-CN" alt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2" name="矩形 1"/>
          <p:cNvSpPr/>
          <p:nvPr userDrawn="1"/>
        </p:nvSpPr>
        <p:spPr>
          <a:xfrm>
            <a:off x="35560" y="44450"/>
            <a:ext cx="1368425" cy="432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descr="商标（横）"/>
          <p:cNvPicPr>
            <a:picLocks noChangeAspect="1"/>
          </p:cNvPicPr>
          <p:nvPr userDrawn="1">
            <p:custDataLst>
              <p:tags r:id="rId13"/>
            </p:custDataLst>
          </p:nvPr>
        </p:nvPicPr>
        <p:blipFill>
          <a:blip r:embed="rId14"/>
          <a:stretch>
            <a:fillRect/>
          </a:stretch>
        </p:blipFill>
        <p:spPr>
          <a:xfrm>
            <a:off x="6804660" y="44450"/>
            <a:ext cx="1563370" cy="5784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rgbClr val="FFFFFF"/>
          </a:solidFill>
          <a:latin typeface="+mj-lt"/>
          <a:ea typeface="+mj-ea"/>
          <a:cs typeface="华文新魏" panose="02010800040101010101" charset="-122"/>
        </a:defRPr>
      </a:lvl1pPr>
      <a:lvl2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charset="-122"/>
          <a:cs typeface="华文新魏" panose="02010800040101010101" charset="-122"/>
        </a:defRPr>
      </a:lvl2pPr>
      <a:lvl3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charset="-122"/>
          <a:cs typeface="华文新魏" panose="02010800040101010101" charset="-122"/>
        </a:defRPr>
      </a:lvl3pPr>
      <a:lvl4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charset="-122"/>
          <a:cs typeface="华文新魏" panose="02010800040101010101" charset="-122"/>
        </a:defRPr>
      </a:lvl4pPr>
      <a:lvl5pPr algn="ctr" rtl="0" eaLnBrk="0" fontAlgn="base" hangingPunct="0">
        <a:spcBef>
          <a:spcPct val="0"/>
        </a:spcBef>
        <a:spcAft>
          <a:spcPct val="0"/>
        </a:spcAft>
        <a:defRPr sz="4400">
          <a:solidFill>
            <a:srgbClr val="FFFFFF"/>
          </a:solidFill>
          <a:latin typeface="Candara" panose="020E0502030303020204" pitchFamily="34" charset="0"/>
          <a:ea typeface="华文新魏" panose="02010800040101010101" charset="-122"/>
          <a:cs typeface="华文新魏" panose="02010800040101010101"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华文楷体" panose="02010600040101010101" charset="-122"/>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华文楷体" panose="02010600040101010101" charset="-122"/>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华文楷体" panose="02010600040101010101" charset="-122"/>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华文楷体" panose="02010600040101010101" charset="-122"/>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华文楷体" panose="02010600040101010101" charset="-122"/>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1116013" y="1916113"/>
            <a:ext cx="7489825" cy="85407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algn="ctr"/>
            <a:r>
              <a:rPr lang="en-US" altLang="zh-CN" sz="5000" b="1">
                <a:solidFill>
                  <a:srgbClr val="660066"/>
                </a:solidFill>
                <a:latin typeface="楷体_GB2312" pitchFamily="49" charset="-122"/>
                <a:ea typeface="楷体_GB2312" pitchFamily="49" charset="-122"/>
              </a:rPr>
              <a:t>PMC</a:t>
            </a:r>
            <a:r>
              <a:rPr lang="zh-CN" altLang="en-US" sz="5000" b="1">
                <a:solidFill>
                  <a:srgbClr val="660066"/>
                </a:solidFill>
                <a:latin typeface="楷体_GB2312" pitchFamily="49" charset="-122"/>
                <a:ea typeface="楷体_GB2312" pitchFamily="49" charset="-122"/>
              </a:rPr>
              <a:t>组建规划计划书</a:t>
            </a:r>
            <a:endParaRPr lang="zh-CN" altLang="en-US" sz="5000" b="1">
              <a:solidFill>
                <a:srgbClr val="660066"/>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3"/>
          <p:cNvSpPr txBox="1">
            <a:spLocks noChangeArrowheads="1"/>
          </p:cNvSpPr>
          <p:nvPr/>
        </p:nvSpPr>
        <p:spPr bwMode="auto">
          <a:xfrm>
            <a:off x="179705" y="590550"/>
            <a:ext cx="2160588" cy="488950"/>
          </a:xfrm>
          <a:prstGeom prst="rect">
            <a:avLst/>
          </a:prstGeom>
          <a:noFill/>
          <a:ln w="9525">
            <a:noFill/>
            <a:miter lim="800000"/>
          </a:ln>
        </p:spPr>
        <p:txBody>
          <a:bodyPr>
            <a:spAutoFit/>
          </a:bodyPr>
          <a:lstStyle/>
          <a:p>
            <a:r>
              <a:rPr lang="zh-CN" altLang="en-US" sz="2600">
                <a:ea typeface="宋体" panose="02010600030101010101" pitchFamily="2" charset="-122"/>
              </a:rPr>
              <a:t>何为</a:t>
            </a:r>
            <a:r>
              <a:rPr lang="en-US" altLang="zh-CN" sz="2600">
                <a:ea typeface="宋体" panose="02010600030101010101" pitchFamily="2" charset="-122"/>
              </a:rPr>
              <a:t>PMC</a:t>
            </a:r>
            <a:endParaRPr lang="zh-CN" altLang="en-US" sz="2600">
              <a:ea typeface="宋体" panose="02010600030101010101" pitchFamily="2" charset="-122"/>
            </a:endParaRPr>
          </a:p>
        </p:txBody>
      </p:sp>
      <p:sp>
        <p:nvSpPr>
          <p:cNvPr id="24578" name="Rectangle 20"/>
          <p:cNvSpPr>
            <a:spLocks noChangeArrowheads="1"/>
          </p:cNvSpPr>
          <p:nvPr/>
        </p:nvSpPr>
        <p:spPr bwMode="auto">
          <a:xfrm>
            <a:off x="0" y="2960688"/>
            <a:ext cx="3995738" cy="519112"/>
          </a:xfrm>
          <a:prstGeom prst="rect">
            <a:avLst/>
          </a:prstGeom>
          <a:noFill/>
          <a:ln w="9525">
            <a:noFill/>
            <a:miter lim="800000"/>
          </a:ln>
        </p:spPr>
        <p:txBody>
          <a:bodyPr>
            <a:spAutoFit/>
          </a:bodyPr>
          <a:lstStyle/>
          <a:p>
            <a:r>
              <a:rPr lang="zh-CN" altLang="en-US" sz="2800">
                <a:latin typeface="Candara" panose="020E0502030303020204" pitchFamily="34" charset="0"/>
              </a:rPr>
              <a:t>通常它分为两个部分：</a:t>
            </a:r>
            <a:endParaRPr lang="zh-CN" altLang="en-US" sz="2800">
              <a:latin typeface="Candara" panose="020E0502030303020204" pitchFamily="34" charset="0"/>
            </a:endParaRPr>
          </a:p>
        </p:txBody>
      </p:sp>
      <p:sp>
        <p:nvSpPr>
          <p:cNvPr id="24579" name="Rectangle 22"/>
          <p:cNvSpPr>
            <a:spLocks noChangeArrowheads="1"/>
          </p:cNvSpPr>
          <p:nvPr/>
        </p:nvSpPr>
        <p:spPr bwMode="auto">
          <a:xfrm>
            <a:off x="0" y="1412875"/>
            <a:ext cx="9144000" cy="457200"/>
          </a:xfrm>
          <a:prstGeom prst="rect">
            <a:avLst/>
          </a:prstGeom>
          <a:noFill/>
          <a:ln w="9525">
            <a:noFill/>
            <a:miter lim="800000"/>
          </a:ln>
        </p:spPr>
        <p:txBody>
          <a:bodyPr>
            <a:spAutoFit/>
          </a:bodyPr>
          <a:lstStyle/>
          <a:p>
            <a:r>
              <a:rPr lang="en-US" altLang="zh-CN" sz="2400">
                <a:latin typeface="Candara" panose="020E0502030303020204" pitchFamily="34" charset="0"/>
              </a:rPr>
              <a:t>PMC</a:t>
            </a:r>
            <a:r>
              <a:rPr lang="zh-CN" altLang="en-US" sz="2400">
                <a:latin typeface="Candara" panose="020E0502030303020204" pitchFamily="34" charset="0"/>
              </a:rPr>
              <a:t>是</a:t>
            </a:r>
            <a:r>
              <a:rPr lang="en-US" altLang="zh-CN" sz="2400">
                <a:latin typeface="Candara" panose="020E0502030303020204" pitchFamily="34" charset="0"/>
              </a:rPr>
              <a:t>Product Material Control</a:t>
            </a:r>
            <a:r>
              <a:rPr lang="zh-CN" altLang="en-US" sz="2400">
                <a:latin typeface="Candara" panose="020E0502030303020204" pitchFamily="34" charset="0"/>
              </a:rPr>
              <a:t>的缩写，意思为生产及物料控制</a:t>
            </a:r>
            <a:endParaRPr lang="zh-CN" altLang="en-US" sz="2400">
              <a:latin typeface="Candara" panose="020E0502030303020204" pitchFamily="34" charset="0"/>
            </a:endParaRPr>
          </a:p>
        </p:txBody>
      </p:sp>
      <p:sp>
        <p:nvSpPr>
          <p:cNvPr id="24580" name="Rectangle 23"/>
          <p:cNvSpPr>
            <a:spLocks noChangeArrowheads="1"/>
          </p:cNvSpPr>
          <p:nvPr/>
        </p:nvSpPr>
        <p:spPr bwMode="auto">
          <a:xfrm>
            <a:off x="511175" y="5230813"/>
            <a:ext cx="6983413" cy="1006475"/>
          </a:xfrm>
          <a:prstGeom prst="rect">
            <a:avLst/>
          </a:prstGeom>
          <a:noFill/>
          <a:ln w="9525">
            <a:noFill/>
            <a:miter lim="800000"/>
          </a:ln>
        </p:spPr>
        <p:txBody>
          <a:bodyPr>
            <a:spAutoFit/>
          </a:bodyPr>
          <a:lstStyle/>
          <a:p>
            <a:r>
              <a:rPr lang="en-US" altLang="zh-CN" sz="2000">
                <a:latin typeface="Candara" panose="020E0502030303020204" pitchFamily="34" charset="0"/>
              </a:rPr>
              <a:t>MC</a:t>
            </a:r>
            <a:r>
              <a:rPr lang="zh-CN" altLang="en-US" sz="2000">
                <a:latin typeface="Candara" panose="020E0502030303020204" pitchFamily="34" charset="0"/>
              </a:rPr>
              <a:t>：物料控制（俗称物控）</a:t>
            </a:r>
            <a:endParaRPr lang="zh-CN" altLang="en-US" sz="2000">
              <a:latin typeface="Candara" panose="020E0502030303020204" pitchFamily="34" charset="0"/>
            </a:endParaRPr>
          </a:p>
          <a:p>
            <a:r>
              <a:rPr lang="zh-CN" altLang="en-US" sz="2000">
                <a:latin typeface="Candara" panose="020E0502030303020204" pitchFamily="34" charset="0"/>
              </a:rPr>
              <a:t>         主要职能是物料计划、请购、物料调度、物料的控制</a:t>
            </a:r>
            <a:endParaRPr lang="zh-CN" altLang="en-US" sz="2000">
              <a:latin typeface="Candara" panose="020E0502030303020204" pitchFamily="34" charset="0"/>
            </a:endParaRPr>
          </a:p>
          <a:p>
            <a:r>
              <a:rPr lang="zh-CN" altLang="en-US" sz="2000">
                <a:latin typeface="Candara" panose="020E0502030303020204" pitchFamily="34" charset="0"/>
              </a:rPr>
              <a:t>       （坏料控制和正常进出用料控制）等。 </a:t>
            </a:r>
            <a:endParaRPr lang="zh-CN" altLang="en-US" sz="2000">
              <a:latin typeface="Candara" panose="020E0502030303020204" pitchFamily="34" charset="0"/>
            </a:endParaRPr>
          </a:p>
        </p:txBody>
      </p:sp>
      <p:sp>
        <p:nvSpPr>
          <p:cNvPr id="24581" name="Rectangle 24"/>
          <p:cNvSpPr>
            <a:spLocks noChangeArrowheads="1"/>
          </p:cNvSpPr>
          <p:nvPr/>
        </p:nvSpPr>
        <p:spPr bwMode="auto">
          <a:xfrm>
            <a:off x="539750" y="4006850"/>
            <a:ext cx="7632700" cy="701675"/>
          </a:xfrm>
          <a:prstGeom prst="rect">
            <a:avLst/>
          </a:prstGeom>
          <a:noFill/>
          <a:ln w="9525">
            <a:noFill/>
            <a:miter lim="800000"/>
          </a:ln>
        </p:spPr>
        <p:txBody>
          <a:bodyPr>
            <a:spAutoFit/>
          </a:bodyPr>
          <a:lstStyle/>
          <a:p>
            <a:r>
              <a:rPr lang="en-US" altLang="zh-CN" sz="2000">
                <a:latin typeface="Candara" panose="020E0502030303020204" pitchFamily="34" charset="0"/>
              </a:rPr>
              <a:t>PC</a:t>
            </a:r>
            <a:r>
              <a:rPr lang="zh-CN" altLang="en-US" sz="2000">
                <a:latin typeface="Candara" panose="020E0502030303020204" pitchFamily="34" charset="0"/>
              </a:rPr>
              <a:t>：生产控制或生产管制（台、日资公司俗称生管）</a:t>
            </a:r>
            <a:endParaRPr lang="zh-CN" altLang="en-US" sz="2000">
              <a:latin typeface="Candara" panose="020E0502030303020204" pitchFamily="34" charset="0"/>
            </a:endParaRPr>
          </a:p>
          <a:p>
            <a:r>
              <a:rPr lang="zh-CN" altLang="en-US" sz="2000">
                <a:latin typeface="Candara" panose="020E0502030303020204" pitchFamily="34" charset="0"/>
              </a:rPr>
              <a:t>         主要职能是生产的计划与生产的进度控制。 </a:t>
            </a:r>
            <a:endParaRPr lang="zh-CN" altLang="en-US" sz="200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reeform 3"/>
          <p:cNvSpPr/>
          <p:nvPr/>
        </p:nvSpPr>
        <p:spPr bwMode="gray">
          <a:xfrm rot="-794496">
            <a:off x="4400550" y="2798763"/>
            <a:ext cx="1150938" cy="3316287"/>
          </a:xfrm>
          <a:custGeom>
            <a:avLst/>
            <a:gdLst>
              <a:gd name="T0" fmla="*/ 0 w 646"/>
              <a:gd name="T1" fmla="*/ 0 h 1861"/>
              <a:gd name="T2" fmla="*/ 2147483647 w 646"/>
              <a:gd name="T3" fmla="*/ 2147483647 h 1861"/>
              <a:gd name="T4" fmla="*/ 2147483647 w 646"/>
              <a:gd name="T5" fmla="*/ 2147483647 h 1861"/>
              <a:gd name="T6" fmla="*/ 2147483647 w 646"/>
              <a:gd name="T7" fmla="*/ 2147483647 h 1861"/>
              <a:gd name="T8" fmla="*/ 2147483647 w 646"/>
              <a:gd name="T9" fmla="*/ 2147483647 h 1861"/>
              <a:gd name="T10" fmla="*/ 2147483647 w 646"/>
              <a:gd name="T11" fmla="*/ 2147483647 h 1861"/>
              <a:gd name="T12" fmla="*/ 2147483647 w 646"/>
              <a:gd name="T13" fmla="*/ 2147483647 h 1861"/>
              <a:gd name="T14" fmla="*/ 2147483647 w 646"/>
              <a:gd name="T15" fmla="*/ 2147483647 h 1861"/>
              <a:gd name="T16" fmla="*/ 2147483647 w 646"/>
              <a:gd name="T17" fmla="*/ 2147483647 h 1861"/>
              <a:gd name="T18" fmla="*/ 2147483647 w 646"/>
              <a:gd name="T19" fmla="*/ 2147483647 h 1861"/>
              <a:gd name="T20" fmla="*/ 2147483647 w 646"/>
              <a:gd name="T21" fmla="*/ 2147483647 h 1861"/>
              <a:gd name="T22" fmla="*/ 2147483647 w 646"/>
              <a:gd name="T23" fmla="*/ 2147483647 h 1861"/>
              <a:gd name="T24" fmla="*/ 2147483647 w 646"/>
              <a:gd name="T25" fmla="*/ 2147483647 h 1861"/>
              <a:gd name="T26" fmla="*/ 2147483647 w 646"/>
              <a:gd name="T27" fmla="*/ 2147483647 h 1861"/>
              <a:gd name="T28" fmla="*/ 2147483647 w 646"/>
              <a:gd name="T29" fmla="*/ 2147483647 h 1861"/>
              <a:gd name="T30" fmla="*/ 2147483647 w 646"/>
              <a:gd name="T31" fmla="*/ 2147483647 h 1861"/>
              <a:gd name="T32" fmla="*/ 2147483647 w 646"/>
              <a:gd name="T33" fmla="*/ 2147483647 h 1861"/>
              <a:gd name="T34" fmla="*/ 2147483647 w 646"/>
              <a:gd name="T35" fmla="*/ 2147483647 h 1861"/>
              <a:gd name="T36" fmla="*/ 2147483647 w 646"/>
              <a:gd name="T37" fmla="*/ 2147483647 h 1861"/>
              <a:gd name="T38" fmla="*/ 2147483647 w 646"/>
              <a:gd name="T39" fmla="*/ 2147483647 h 1861"/>
              <a:gd name="T40" fmla="*/ 2147483647 w 646"/>
              <a:gd name="T41" fmla="*/ 2147483647 h 1861"/>
              <a:gd name="T42" fmla="*/ 2147483647 w 646"/>
              <a:gd name="T43" fmla="*/ 2147483647 h 1861"/>
              <a:gd name="T44" fmla="*/ 2147483647 w 646"/>
              <a:gd name="T45" fmla="*/ 2147483647 h 1861"/>
              <a:gd name="T46" fmla="*/ 2147483647 w 646"/>
              <a:gd name="T47" fmla="*/ 2147483647 h 1861"/>
              <a:gd name="T48" fmla="*/ 2147483647 w 646"/>
              <a:gd name="T49" fmla="*/ 2147483647 h 1861"/>
              <a:gd name="T50" fmla="*/ 2147483647 w 646"/>
              <a:gd name="T51" fmla="*/ 2147483647 h 1861"/>
              <a:gd name="T52" fmla="*/ 2147483647 w 646"/>
              <a:gd name="T53" fmla="*/ 2147483647 h 1861"/>
              <a:gd name="T54" fmla="*/ 2147483647 w 646"/>
              <a:gd name="T55" fmla="*/ 2147483647 h 1861"/>
              <a:gd name="T56" fmla="*/ 2147483647 w 646"/>
              <a:gd name="T57" fmla="*/ 2147483647 h 1861"/>
              <a:gd name="T58" fmla="*/ 2147483647 w 646"/>
              <a:gd name="T59" fmla="*/ 2147483647 h 1861"/>
              <a:gd name="T60" fmla="*/ 2147483647 w 646"/>
              <a:gd name="T61" fmla="*/ 2147483647 h 1861"/>
              <a:gd name="T62" fmla="*/ 2147483647 w 646"/>
              <a:gd name="T63" fmla="*/ 2147483647 h 1861"/>
              <a:gd name="T64" fmla="*/ 2147483647 w 646"/>
              <a:gd name="T65" fmla="*/ 2147483647 h 1861"/>
              <a:gd name="T66" fmla="*/ 2147483647 w 646"/>
              <a:gd name="T67" fmla="*/ 2147483647 h 1861"/>
              <a:gd name="T68" fmla="*/ 2147483647 w 646"/>
              <a:gd name="T69" fmla="*/ 2147483647 h 1861"/>
              <a:gd name="T70" fmla="*/ 2147483647 w 646"/>
              <a:gd name="T71" fmla="*/ 2147483647 h 1861"/>
              <a:gd name="T72" fmla="*/ 2147483647 w 646"/>
              <a:gd name="T73" fmla="*/ 2147483647 h 1861"/>
              <a:gd name="T74" fmla="*/ 2147483647 w 646"/>
              <a:gd name="T75" fmla="*/ 2147483647 h 1861"/>
              <a:gd name="T76" fmla="*/ 0 w 646"/>
              <a:gd name="T77" fmla="*/ 214748364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003399"/>
              </a:gs>
            </a:gsLst>
            <a:lin ang="0" scaled="1"/>
          </a:gradFill>
          <a:ln w="9525">
            <a:noFill/>
            <a:round/>
          </a:ln>
        </p:spPr>
        <p:txBody>
          <a:bodyPr/>
          <a:lstStyle/>
          <a:p>
            <a:endParaRPr lang="zh-CN" altLang="en-US"/>
          </a:p>
        </p:txBody>
      </p:sp>
      <p:sp>
        <p:nvSpPr>
          <p:cNvPr id="25602" name="Freeform 4"/>
          <p:cNvSpPr/>
          <p:nvPr/>
        </p:nvSpPr>
        <p:spPr bwMode="gray">
          <a:xfrm rot="5461794">
            <a:off x="2606675" y="2351088"/>
            <a:ext cx="1150937" cy="3316288"/>
          </a:xfrm>
          <a:custGeom>
            <a:avLst/>
            <a:gdLst>
              <a:gd name="T0" fmla="*/ 0 w 646"/>
              <a:gd name="T1" fmla="*/ 0 h 1861"/>
              <a:gd name="T2" fmla="*/ 2147483647 w 646"/>
              <a:gd name="T3" fmla="*/ 2147483647 h 1861"/>
              <a:gd name="T4" fmla="*/ 2147483647 w 646"/>
              <a:gd name="T5" fmla="*/ 2147483647 h 1861"/>
              <a:gd name="T6" fmla="*/ 2147483647 w 646"/>
              <a:gd name="T7" fmla="*/ 2147483647 h 1861"/>
              <a:gd name="T8" fmla="*/ 2147483647 w 646"/>
              <a:gd name="T9" fmla="*/ 2147483647 h 1861"/>
              <a:gd name="T10" fmla="*/ 2147483647 w 646"/>
              <a:gd name="T11" fmla="*/ 2147483647 h 1861"/>
              <a:gd name="T12" fmla="*/ 2147483647 w 646"/>
              <a:gd name="T13" fmla="*/ 2147483647 h 1861"/>
              <a:gd name="T14" fmla="*/ 2147483647 w 646"/>
              <a:gd name="T15" fmla="*/ 2147483647 h 1861"/>
              <a:gd name="T16" fmla="*/ 2147483647 w 646"/>
              <a:gd name="T17" fmla="*/ 2147483647 h 1861"/>
              <a:gd name="T18" fmla="*/ 2147483647 w 646"/>
              <a:gd name="T19" fmla="*/ 2147483647 h 1861"/>
              <a:gd name="T20" fmla="*/ 2147483647 w 646"/>
              <a:gd name="T21" fmla="*/ 2147483647 h 1861"/>
              <a:gd name="T22" fmla="*/ 2147483647 w 646"/>
              <a:gd name="T23" fmla="*/ 2147483647 h 1861"/>
              <a:gd name="T24" fmla="*/ 2147483647 w 646"/>
              <a:gd name="T25" fmla="*/ 2147483647 h 1861"/>
              <a:gd name="T26" fmla="*/ 2147483647 w 646"/>
              <a:gd name="T27" fmla="*/ 2147483647 h 1861"/>
              <a:gd name="T28" fmla="*/ 2147483647 w 646"/>
              <a:gd name="T29" fmla="*/ 2147483647 h 1861"/>
              <a:gd name="T30" fmla="*/ 2147483647 w 646"/>
              <a:gd name="T31" fmla="*/ 2147483647 h 1861"/>
              <a:gd name="T32" fmla="*/ 2147483647 w 646"/>
              <a:gd name="T33" fmla="*/ 2147483647 h 1861"/>
              <a:gd name="T34" fmla="*/ 2147483647 w 646"/>
              <a:gd name="T35" fmla="*/ 2147483647 h 1861"/>
              <a:gd name="T36" fmla="*/ 2147483647 w 646"/>
              <a:gd name="T37" fmla="*/ 2147483647 h 1861"/>
              <a:gd name="T38" fmla="*/ 2147483647 w 646"/>
              <a:gd name="T39" fmla="*/ 2147483647 h 1861"/>
              <a:gd name="T40" fmla="*/ 2147483647 w 646"/>
              <a:gd name="T41" fmla="*/ 2147483647 h 1861"/>
              <a:gd name="T42" fmla="*/ 2147483647 w 646"/>
              <a:gd name="T43" fmla="*/ 2147483647 h 1861"/>
              <a:gd name="T44" fmla="*/ 2147483647 w 646"/>
              <a:gd name="T45" fmla="*/ 2147483647 h 1861"/>
              <a:gd name="T46" fmla="*/ 2147483647 w 646"/>
              <a:gd name="T47" fmla="*/ 2147483647 h 1861"/>
              <a:gd name="T48" fmla="*/ 2147483647 w 646"/>
              <a:gd name="T49" fmla="*/ 2147483647 h 1861"/>
              <a:gd name="T50" fmla="*/ 2147483647 w 646"/>
              <a:gd name="T51" fmla="*/ 2147483647 h 1861"/>
              <a:gd name="T52" fmla="*/ 2147483647 w 646"/>
              <a:gd name="T53" fmla="*/ 2147483647 h 1861"/>
              <a:gd name="T54" fmla="*/ 2147483647 w 646"/>
              <a:gd name="T55" fmla="*/ 2147483647 h 1861"/>
              <a:gd name="T56" fmla="*/ 2147483647 w 646"/>
              <a:gd name="T57" fmla="*/ 2147483647 h 1861"/>
              <a:gd name="T58" fmla="*/ 2147483647 w 646"/>
              <a:gd name="T59" fmla="*/ 2147483647 h 1861"/>
              <a:gd name="T60" fmla="*/ 2147483647 w 646"/>
              <a:gd name="T61" fmla="*/ 2147483647 h 1861"/>
              <a:gd name="T62" fmla="*/ 2147483647 w 646"/>
              <a:gd name="T63" fmla="*/ 2147483647 h 1861"/>
              <a:gd name="T64" fmla="*/ 2147483647 w 646"/>
              <a:gd name="T65" fmla="*/ 2147483647 h 1861"/>
              <a:gd name="T66" fmla="*/ 2147483647 w 646"/>
              <a:gd name="T67" fmla="*/ 2147483647 h 1861"/>
              <a:gd name="T68" fmla="*/ 2147483647 w 646"/>
              <a:gd name="T69" fmla="*/ 2147483647 h 1861"/>
              <a:gd name="T70" fmla="*/ 2147483647 w 646"/>
              <a:gd name="T71" fmla="*/ 2147483647 h 1861"/>
              <a:gd name="T72" fmla="*/ 2147483647 w 646"/>
              <a:gd name="T73" fmla="*/ 2147483647 h 1861"/>
              <a:gd name="T74" fmla="*/ 2147483647 w 646"/>
              <a:gd name="T75" fmla="*/ 2147483647 h 1861"/>
              <a:gd name="T76" fmla="*/ 0 w 646"/>
              <a:gd name="T77" fmla="*/ 214748364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669900"/>
              </a:gs>
            </a:gsLst>
            <a:lin ang="0" scaled="1"/>
          </a:gradFill>
          <a:ln w="9525">
            <a:noFill/>
            <a:round/>
          </a:ln>
        </p:spPr>
        <p:txBody>
          <a:bodyPr/>
          <a:lstStyle/>
          <a:p>
            <a:endParaRPr lang="zh-CN" altLang="en-US"/>
          </a:p>
        </p:txBody>
      </p:sp>
      <p:sp>
        <p:nvSpPr>
          <p:cNvPr id="25603" name="Freeform 5"/>
          <p:cNvSpPr/>
          <p:nvPr/>
        </p:nvSpPr>
        <p:spPr bwMode="gray">
          <a:xfrm rot="-7471624">
            <a:off x="4456907" y="821531"/>
            <a:ext cx="1150938" cy="3317875"/>
          </a:xfrm>
          <a:custGeom>
            <a:avLst/>
            <a:gdLst>
              <a:gd name="T0" fmla="*/ 0 w 646"/>
              <a:gd name="T1" fmla="*/ 0 h 1861"/>
              <a:gd name="T2" fmla="*/ 2147483647 w 646"/>
              <a:gd name="T3" fmla="*/ 2147483647 h 1861"/>
              <a:gd name="T4" fmla="*/ 2147483647 w 646"/>
              <a:gd name="T5" fmla="*/ 2147483647 h 1861"/>
              <a:gd name="T6" fmla="*/ 2147483647 w 646"/>
              <a:gd name="T7" fmla="*/ 2147483647 h 1861"/>
              <a:gd name="T8" fmla="*/ 2147483647 w 646"/>
              <a:gd name="T9" fmla="*/ 2147483647 h 1861"/>
              <a:gd name="T10" fmla="*/ 2147483647 w 646"/>
              <a:gd name="T11" fmla="*/ 2147483647 h 1861"/>
              <a:gd name="T12" fmla="*/ 2147483647 w 646"/>
              <a:gd name="T13" fmla="*/ 2147483647 h 1861"/>
              <a:gd name="T14" fmla="*/ 2147483647 w 646"/>
              <a:gd name="T15" fmla="*/ 2147483647 h 1861"/>
              <a:gd name="T16" fmla="*/ 2147483647 w 646"/>
              <a:gd name="T17" fmla="*/ 2147483647 h 1861"/>
              <a:gd name="T18" fmla="*/ 2147483647 w 646"/>
              <a:gd name="T19" fmla="*/ 2147483647 h 1861"/>
              <a:gd name="T20" fmla="*/ 2147483647 w 646"/>
              <a:gd name="T21" fmla="*/ 2147483647 h 1861"/>
              <a:gd name="T22" fmla="*/ 2147483647 w 646"/>
              <a:gd name="T23" fmla="*/ 2147483647 h 1861"/>
              <a:gd name="T24" fmla="*/ 2147483647 w 646"/>
              <a:gd name="T25" fmla="*/ 2147483647 h 1861"/>
              <a:gd name="T26" fmla="*/ 2147483647 w 646"/>
              <a:gd name="T27" fmla="*/ 2147483647 h 1861"/>
              <a:gd name="T28" fmla="*/ 2147483647 w 646"/>
              <a:gd name="T29" fmla="*/ 2147483647 h 1861"/>
              <a:gd name="T30" fmla="*/ 2147483647 w 646"/>
              <a:gd name="T31" fmla="*/ 2147483647 h 1861"/>
              <a:gd name="T32" fmla="*/ 2147483647 w 646"/>
              <a:gd name="T33" fmla="*/ 2147483647 h 1861"/>
              <a:gd name="T34" fmla="*/ 2147483647 w 646"/>
              <a:gd name="T35" fmla="*/ 2147483647 h 1861"/>
              <a:gd name="T36" fmla="*/ 2147483647 w 646"/>
              <a:gd name="T37" fmla="*/ 2147483647 h 1861"/>
              <a:gd name="T38" fmla="*/ 2147483647 w 646"/>
              <a:gd name="T39" fmla="*/ 2147483647 h 1861"/>
              <a:gd name="T40" fmla="*/ 2147483647 w 646"/>
              <a:gd name="T41" fmla="*/ 2147483647 h 1861"/>
              <a:gd name="T42" fmla="*/ 2147483647 w 646"/>
              <a:gd name="T43" fmla="*/ 2147483647 h 1861"/>
              <a:gd name="T44" fmla="*/ 2147483647 w 646"/>
              <a:gd name="T45" fmla="*/ 2147483647 h 1861"/>
              <a:gd name="T46" fmla="*/ 2147483647 w 646"/>
              <a:gd name="T47" fmla="*/ 2147483647 h 1861"/>
              <a:gd name="T48" fmla="*/ 2147483647 w 646"/>
              <a:gd name="T49" fmla="*/ 2147483647 h 1861"/>
              <a:gd name="T50" fmla="*/ 2147483647 w 646"/>
              <a:gd name="T51" fmla="*/ 2147483647 h 1861"/>
              <a:gd name="T52" fmla="*/ 2147483647 w 646"/>
              <a:gd name="T53" fmla="*/ 2147483647 h 1861"/>
              <a:gd name="T54" fmla="*/ 2147483647 w 646"/>
              <a:gd name="T55" fmla="*/ 2147483647 h 1861"/>
              <a:gd name="T56" fmla="*/ 2147483647 w 646"/>
              <a:gd name="T57" fmla="*/ 2147483647 h 1861"/>
              <a:gd name="T58" fmla="*/ 2147483647 w 646"/>
              <a:gd name="T59" fmla="*/ 2147483647 h 1861"/>
              <a:gd name="T60" fmla="*/ 2147483647 w 646"/>
              <a:gd name="T61" fmla="*/ 2147483647 h 1861"/>
              <a:gd name="T62" fmla="*/ 2147483647 w 646"/>
              <a:gd name="T63" fmla="*/ 2147483647 h 1861"/>
              <a:gd name="T64" fmla="*/ 2147483647 w 646"/>
              <a:gd name="T65" fmla="*/ 2147483647 h 1861"/>
              <a:gd name="T66" fmla="*/ 2147483647 w 646"/>
              <a:gd name="T67" fmla="*/ 2147483647 h 1861"/>
              <a:gd name="T68" fmla="*/ 2147483647 w 646"/>
              <a:gd name="T69" fmla="*/ 2147483647 h 1861"/>
              <a:gd name="T70" fmla="*/ 2147483647 w 646"/>
              <a:gd name="T71" fmla="*/ 2147483647 h 1861"/>
              <a:gd name="T72" fmla="*/ 2147483647 w 646"/>
              <a:gd name="T73" fmla="*/ 2147483647 h 1861"/>
              <a:gd name="T74" fmla="*/ 2147483647 w 646"/>
              <a:gd name="T75" fmla="*/ 2147483647 h 1861"/>
              <a:gd name="T76" fmla="*/ 0 w 646"/>
              <a:gd name="T77" fmla="*/ 214748364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565868"/>
              </a:gs>
            </a:gsLst>
            <a:lin ang="0" scaled="1"/>
          </a:gradFill>
          <a:ln w="9525">
            <a:noFill/>
            <a:round/>
          </a:ln>
        </p:spPr>
        <p:txBody>
          <a:bodyPr/>
          <a:lstStyle/>
          <a:p>
            <a:endParaRPr lang="zh-CN" altLang="en-US"/>
          </a:p>
        </p:txBody>
      </p:sp>
      <p:grpSp>
        <p:nvGrpSpPr>
          <p:cNvPr id="25604" name="Group 6"/>
          <p:cNvGrpSpPr/>
          <p:nvPr/>
        </p:nvGrpSpPr>
        <p:grpSpPr bwMode="auto">
          <a:xfrm>
            <a:off x="1524000" y="2133600"/>
            <a:ext cx="5294313" cy="4081463"/>
            <a:chOff x="768" y="1104"/>
            <a:chExt cx="3984" cy="3072"/>
          </a:xfrm>
        </p:grpSpPr>
        <p:sp>
          <p:nvSpPr>
            <p:cNvPr id="25616" name="Freeform 7"/>
            <p:cNvSpPr/>
            <p:nvPr/>
          </p:nvSpPr>
          <p:spPr bwMode="gray">
            <a:xfrm>
              <a:off x="2784" y="1680"/>
              <a:ext cx="866" cy="2496"/>
            </a:xfrm>
            <a:custGeom>
              <a:avLst/>
              <a:gdLst>
                <a:gd name="T0" fmla="*/ 0 w 646"/>
                <a:gd name="T1" fmla="*/ 0 h 1861"/>
                <a:gd name="T2" fmla="*/ 1601 w 646"/>
                <a:gd name="T3" fmla="*/ 481 h 1861"/>
                <a:gd name="T4" fmla="*/ 3294 w 646"/>
                <a:gd name="T5" fmla="*/ 1097 h 1861"/>
                <a:gd name="T6" fmla="*/ 4959 w 646"/>
                <a:gd name="T7" fmla="*/ 1823 h 1861"/>
                <a:gd name="T8" fmla="*/ 6559 w 646"/>
                <a:gd name="T9" fmla="*/ 2751 h 1861"/>
                <a:gd name="T10" fmla="*/ 8136 w 646"/>
                <a:gd name="T11" fmla="*/ 3754 h 1861"/>
                <a:gd name="T12" fmla="*/ 9684 w 646"/>
                <a:gd name="T13" fmla="*/ 4971 h 1861"/>
                <a:gd name="T14" fmla="*/ 11212 w 646"/>
                <a:gd name="T15" fmla="*/ 6288 h 1861"/>
                <a:gd name="T16" fmla="*/ 12686 w 646"/>
                <a:gd name="T17" fmla="*/ 7729 h 1861"/>
                <a:gd name="T18" fmla="*/ 14077 w 646"/>
                <a:gd name="T19" fmla="*/ 9332 h 1861"/>
                <a:gd name="T20" fmla="*/ 15404 w 646"/>
                <a:gd name="T21" fmla="*/ 11025 h 1861"/>
                <a:gd name="T22" fmla="*/ 16616 w 646"/>
                <a:gd name="T23" fmla="*/ 12831 h 1861"/>
                <a:gd name="T24" fmla="*/ 17707 w 646"/>
                <a:gd name="T25" fmla="*/ 14804 h 1861"/>
                <a:gd name="T26" fmla="*/ 18690 w 646"/>
                <a:gd name="T27" fmla="*/ 16843 h 1861"/>
                <a:gd name="T28" fmla="*/ 19600 w 646"/>
                <a:gd name="T29" fmla="*/ 19053 h 1861"/>
                <a:gd name="T30" fmla="*/ 20362 w 646"/>
                <a:gd name="T31" fmla="*/ 21355 h 1861"/>
                <a:gd name="T32" fmla="*/ 20898 w 646"/>
                <a:gd name="T33" fmla="*/ 23718 h 1861"/>
                <a:gd name="T34" fmla="*/ 21347 w 646"/>
                <a:gd name="T35" fmla="*/ 26218 h 1861"/>
                <a:gd name="T36" fmla="*/ 21630 w 646"/>
                <a:gd name="T37" fmla="*/ 28812 h 1861"/>
                <a:gd name="T38" fmla="*/ 21752 w 646"/>
                <a:gd name="T39" fmla="*/ 31493 h 1861"/>
                <a:gd name="T40" fmla="*/ 21677 w 646"/>
                <a:gd name="T41" fmla="*/ 34273 h 1861"/>
                <a:gd name="T42" fmla="*/ 21425 w 646"/>
                <a:gd name="T43" fmla="*/ 36798 h 1861"/>
                <a:gd name="T44" fmla="*/ 20976 w 646"/>
                <a:gd name="T45" fmla="*/ 39307 h 1861"/>
                <a:gd name="T46" fmla="*/ 20453 w 646"/>
                <a:gd name="T47" fmla="*/ 41681 h 1861"/>
                <a:gd name="T48" fmla="*/ 19699 w 646"/>
                <a:gd name="T49" fmla="*/ 43957 h 1861"/>
                <a:gd name="T50" fmla="*/ 18892 w 646"/>
                <a:gd name="T51" fmla="*/ 46099 h 1861"/>
                <a:gd name="T52" fmla="*/ 17949 w 646"/>
                <a:gd name="T53" fmla="*/ 48144 h 1861"/>
                <a:gd name="T54" fmla="*/ 16835 w 646"/>
                <a:gd name="T55" fmla="*/ 50061 h 1861"/>
                <a:gd name="T56" fmla="*/ 15698 w 646"/>
                <a:gd name="T57" fmla="*/ 51897 h 1861"/>
                <a:gd name="T58" fmla="*/ 14416 w 646"/>
                <a:gd name="T59" fmla="*/ 53603 h 1861"/>
                <a:gd name="T60" fmla="*/ 13054 w 646"/>
                <a:gd name="T61" fmla="*/ 55139 h 1861"/>
                <a:gd name="T62" fmla="*/ 11608 w 646"/>
                <a:gd name="T63" fmla="*/ 56587 h 1861"/>
                <a:gd name="T64" fmla="*/ 10168 w 646"/>
                <a:gd name="T65" fmla="*/ 57903 h 1861"/>
                <a:gd name="T66" fmla="*/ 8572 w 646"/>
                <a:gd name="T67" fmla="*/ 59078 h 1861"/>
                <a:gd name="T68" fmla="*/ 6924 w 646"/>
                <a:gd name="T69" fmla="*/ 60174 h 1861"/>
                <a:gd name="T70" fmla="*/ 5247 w 646"/>
                <a:gd name="T71" fmla="*/ 61091 h 1861"/>
                <a:gd name="T72" fmla="*/ 3488 w 646"/>
                <a:gd name="T73" fmla="*/ 61870 h 1861"/>
                <a:gd name="T74" fmla="*/ 1775 w 646"/>
                <a:gd name="T75" fmla="*/ 62553 h 1861"/>
                <a:gd name="T76" fmla="*/ 0 w 646"/>
                <a:gd name="T77" fmla="*/ 6305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chemeClr val="bg2"/>
                </a:gs>
              </a:gsLst>
              <a:lin ang="0" scaled="1"/>
            </a:gradFill>
            <a:ln w="9525">
              <a:noFill/>
              <a:round/>
            </a:ln>
          </p:spPr>
          <p:txBody>
            <a:bodyPr/>
            <a:lstStyle/>
            <a:p>
              <a:endParaRPr lang="zh-CN" altLang="en-US"/>
            </a:p>
          </p:txBody>
        </p:sp>
        <p:sp>
          <p:nvSpPr>
            <p:cNvPr id="25617" name="Freeform 8"/>
            <p:cNvSpPr/>
            <p:nvPr/>
          </p:nvSpPr>
          <p:spPr bwMode="gray">
            <a:xfrm rot="6256290">
              <a:off x="1583" y="1153"/>
              <a:ext cx="866" cy="2496"/>
            </a:xfrm>
            <a:custGeom>
              <a:avLst/>
              <a:gdLst>
                <a:gd name="T0" fmla="*/ 0 w 646"/>
                <a:gd name="T1" fmla="*/ 0 h 1861"/>
                <a:gd name="T2" fmla="*/ 1601 w 646"/>
                <a:gd name="T3" fmla="*/ 481 h 1861"/>
                <a:gd name="T4" fmla="*/ 3294 w 646"/>
                <a:gd name="T5" fmla="*/ 1097 h 1861"/>
                <a:gd name="T6" fmla="*/ 4959 w 646"/>
                <a:gd name="T7" fmla="*/ 1823 h 1861"/>
                <a:gd name="T8" fmla="*/ 6559 w 646"/>
                <a:gd name="T9" fmla="*/ 2751 h 1861"/>
                <a:gd name="T10" fmla="*/ 8136 w 646"/>
                <a:gd name="T11" fmla="*/ 3754 h 1861"/>
                <a:gd name="T12" fmla="*/ 9684 w 646"/>
                <a:gd name="T13" fmla="*/ 4971 h 1861"/>
                <a:gd name="T14" fmla="*/ 11212 w 646"/>
                <a:gd name="T15" fmla="*/ 6288 h 1861"/>
                <a:gd name="T16" fmla="*/ 12686 w 646"/>
                <a:gd name="T17" fmla="*/ 7729 h 1861"/>
                <a:gd name="T18" fmla="*/ 14077 w 646"/>
                <a:gd name="T19" fmla="*/ 9332 h 1861"/>
                <a:gd name="T20" fmla="*/ 15404 w 646"/>
                <a:gd name="T21" fmla="*/ 11025 h 1861"/>
                <a:gd name="T22" fmla="*/ 16616 w 646"/>
                <a:gd name="T23" fmla="*/ 12831 h 1861"/>
                <a:gd name="T24" fmla="*/ 17707 w 646"/>
                <a:gd name="T25" fmla="*/ 14804 h 1861"/>
                <a:gd name="T26" fmla="*/ 18690 w 646"/>
                <a:gd name="T27" fmla="*/ 16843 h 1861"/>
                <a:gd name="T28" fmla="*/ 19600 w 646"/>
                <a:gd name="T29" fmla="*/ 19053 h 1861"/>
                <a:gd name="T30" fmla="*/ 20362 w 646"/>
                <a:gd name="T31" fmla="*/ 21355 h 1861"/>
                <a:gd name="T32" fmla="*/ 20898 w 646"/>
                <a:gd name="T33" fmla="*/ 23718 h 1861"/>
                <a:gd name="T34" fmla="*/ 21347 w 646"/>
                <a:gd name="T35" fmla="*/ 26218 h 1861"/>
                <a:gd name="T36" fmla="*/ 21630 w 646"/>
                <a:gd name="T37" fmla="*/ 28812 h 1861"/>
                <a:gd name="T38" fmla="*/ 21752 w 646"/>
                <a:gd name="T39" fmla="*/ 31493 h 1861"/>
                <a:gd name="T40" fmla="*/ 21677 w 646"/>
                <a:gd name="T41" fmla="*/ 34273 h 1861"/>
                <a:gd name="T42" fmla="*/ 21425 w 646"/>
                <a:gd name="T43" fmla="*/ 36798 h 1861"/>
                <a:gd name="T44" fmla="*/ 20976 w 646"/>
                <a:gd name="T45" fmla="*/ 39307 h 1861"/>
                <a:gd name="T46" fmla="*/ 20453 w 646"/>
                <a:gd name="T47" fmla="*/ 41681 h 1861"/>
                <a:gd name="T48" fmla="*/ 19699 w 646"/>
                <a:gd name="T49" fmla="*/ 43957 h 1861"/>
                <a:gd name="T50" fmla="*/ 18892 w 646"/>
                <a:gd name="T51" fmla="*/ 46099 h 1861"/>
                <a:gd name="T52" fmla="*/ 17949 w 646"/>
                <a:gd name="T53" fmla="*/ 48144 h 1861"/>
                <a:gd name="T54" fmla="*/ 16835 w 646"/>
                <a:gd name="T55" fmla="*/ 50061 h 1861"/>
                <a:gd name="T56" fmla="*/ 15698 w 646"/>
                <a:gd name="T57" fmla="*/ 51897 h 1861"/>
                <a:gd name="T58" fmla="*/ 14416 w 646"/>
                <a:gd name="T59" fmla="*/ 53603 h 1861"/>
                <a:gd name="T60" fmla="*/ 13054 w 646"/>
                <a:gd name="T61" fmla="*/ 55139 h 1861"/>
                <a:gd name="T62" fmla="*/ 11608 w 646"/>
                <a:gd name="T63" fmla="*/ 56587 h 1861"/>
                <a:gd name="T64" fmla="*/ 10168 w 646"/>
                <a:gd name="T65" fmla="*/ 57903 h 1861"/>
                <a:gd name="T66" fmla="*/ 8572 w 646"/>
                <a:gd name="T67" fmla="*/ 59078 h 1861"/>
                <a:gd name="T68" fmla="*/ 6924 w 646"/>
                <a:gd name="T69" fmla="*/ 60174 h 1861"/>
                <a:gd name="T70" fmla="*/ 5247 w 646"/>
                <a:gd name="T71" fmla="*/ 61091 h 1861"/>
                <a:gd name="T72" fmla="*/ 3488 w 646"/>
                <a:gd name="T73" fmla="*/ 61870 h 1861"/>
                <a:gd name="T74" fmla="*/ 1775 w 646"/>
                <a:gd name="T75" fmla="*/ 62553 h 1861"/>
                <a:gd name="T76" fmla="*/ 0 w 646"/>
                <a:gd name="T77" fmla="*/ 6305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chemeClr val="bg2"/>
                </a:gs>
              </a:gsLst>
              <a:lin ang="0" scaled="1"/>
            </a:gradFill>
            <a:ln w="9525">
              <a:noFill/>
              <a:round/>
            </a:ln>
          </p:spPr>
          <p:txBody>
            <a:bodyPr/>
            <a:lstStyle/>
            <a:p>
              <a:endParaRPr lang="zh-CN" altLang="en-US"/>
            </a:p>
          </p:txBody>
        </p:sp>
        <p:sp>
          <p:nvSpPr>
            <p:cNvPr id="25618" name="Freeform 9"/>
            <p:cNvSpPr/>
            <p:nvPr/>
          </p:nvSpPr>
          <p:spPr bwMode="gray">
            <a:xfrm rot="-6677128">
              <a:off x="3071" y="289"/>
              <a:ext cx="866" cy="2496"/>
            </a:xfrm>
            <a:custGeom>
              <a:avLst/>
              <a:gdLst>
                <a:gd name="T0" fmla="*/ 0 w 646"/>
                <a:gd name="T1" fmla="*/ 0 h 1861"/>
                <a:gd name="T2" fmla="*/ 1601 w 646"/>
                <a:gd name="T3" fmla="*/ 481 h 1861"/>
                <a:gd name="T4" fmla="*/ 3294 w 646"/>
                <a:gd name="T5" fmla="*/ 1097 h 1861"/>
                <a:gd name="T6" fmla="*/ 4959 w 646"/>
                <a:gd name="T7" fmla="*/ 1823 h 1861"/>
                <a:gd name="T8" fmla="*/ 6559 w 646"/>
                <a:gd name="T9" fmla="*/ 2751 h 1861"/>
                <a:gd name="T10" fmla="*/ 8136 w 646"/>
                <a:gd name="T11" fmla="*/ 3754 h 1861"/>
                <a:gd name="T12" fmla="*/ 9684 w 646"/>
                <a:gd name="T13" fmla="*/ 4971 h 1861"/>
                <a:gd name="T14" fmla="*/ 11212 w 646"/>
                <a:gd name="T15" fmla="*/ 6288 h 1861"/>
                <a:gd name="T16" fmla="*/ 12686 w 646"/>
                <a:gd name="T17" fmla="*/ 7729 h 1861"/>
                <a:gd name="T18" fmla="*/ 14077 w 646"/>
                <a:gd name="T19" fmla="*/ 9332 h 1861"/>
                <a:gd name="T20" fmla="*/ 15404 w 646"/>
                <a:gd name="T21" fmla="*/ 11025 h 1861"/>
                <a:gd name="T22" fmla="*/ 16616 w 646"/>
                <a:gd name="T23" fmla="*/ 12831 h 1861"/>
                <a:gd name="T24" fmla="*/ 17707 w 646"/>
                <a:gd name="T25" fmla="*/ 14804 h 1861"/>
                <a:gd name="T26" fmla="*/ 18690 w 646"/>
                <a:gd name="T27" fmla="*/ 16843 h 1861"/>
                <a:gd name="T28" fmla="*/ 19600 w 646"/>
                <a:gd name="T29" fmla="*/ 19053 h 1861"/>
                <a:gd name="T30" fmla="*/ 20362 w 646"/>
                <a:gd name="T31" fmla="*/ 21355 h 1861"/>
                <a:gd name="T32" fmla="*/ 20898 w 646"/>
                <a:gd name="T33" fmla="*/ 23718 h 1861"/>
                <a:gd name="T34" fmla="*/ 21347 w 646"/>
                <a:gd name="T35" fmla="*/ 26218 h 1861"/>
                <a:gd name="T36" fmla="*/ 21630 w 646"/>
                <a:gd name="T37" fmla="*/ 28812 h 1861"/>
                <a:gd name="T38" fmla="*/ 21752 w 646"/>
                <a:gd name="T39" fmla="*/ 31493 h 1861"/>
                <a:gd name="T40" fmla="*/ 21677 w 646"/>
                <a:gd name="T41" fmla="*/ 34273 h 1861"/>
                <a:gd name="T42" fmla="*/ 21425 w 646"/>
                <a:gd name="T43" fmla="*/ 36798 h 1861"/>
                <a:gd name="T44" fmla="*/ 20976 w 646"/>
                <a:gd name="T45" fmla="*/ 39307 h 1861"/>
                <a:gd name="T46" fmla="*/ 20453 w 646"/>
                <a:gd name="T47" fmla="*/ 41681 h 1861"/>
                <a:gd name="T48" fmla="*/ 19699 w 646"/>
                <a:gd name="T49" fmla="*/ 43957 h 1861"/>
                <a:gd name="T50" fmla="*/ 18892 w 646"/>
                <a:gd name="T51" fmla="*/ 46099 h 1861"/>
                <a:gd name="T52" fmla="*/ 17949 w 646"/>
                <a:gd name="T53" fmla="*/ 48144 h 1861"/>
                <a:gd name="T54" fmla="*/ 16835 w 646"/>
                <a:gd name="T55" fmla="*/ 50061 h 1861"/>
                <a:gd name="T56" fmla="*/ 15698 w 646"/>
                <a:gd name="T57" fmla="*/ 51897 h 1861"/>
                <a:gd name="T58" fmla="*/ 14416 w 646"/>
                <a:gd name="T59" fmla="*/ 53603 h 1861"/>
                <a:gd name="T60" fmla="*/ 13054 w 646"/>
                <a:gd name="T61" fmla="*/ 55139 h 1861"/>
                <a:gd name="T62" fmla="*/ 11608 w 646"/>
                <a:gd name="T63" fmla="*/ 56587 h 1861"/>
                <a:gd name="T64" fmla="*/ 10168 w 646"/>
                <a:gd name="T65" fmla="*/ 57903 h 1861"/>
                <a:gd name="T66" fmla="*/ 8572 w 646"/>
                <a:gd name="T67" fmla="*/ 59078 h 1861"/>
                <a:gd name="T68" fmla="*/ 6924 w 646"/>
                <a:gd name="T69" fmla="*/ 60174 h 1861"/>
                <a:gd name="T70" fmla="*/ 5247 w 646"/>
                <a:gd name="T71" fmla="*/ 61091 h 1861"/>
                <a:gd name="T72" fmla="*/ 3488 w 646"/>
                <a:gd name="T73" fmla="*/ 61870 h 1861"/>
                <a:gd name="T74" fmla="*/ 1775 w 646"/>
                <a:gd name="T75" fmla="*/ 62553 h 1861"/>
                <a:gd name="T76" fmla="*/ 0 w 646"/>
                <a:gd name="T77" fmla="*/ 6305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chemeClr val="bg2"/>
                </a:gs>
              </a:gsLst>
              <a:lin ang="0" scaled="1"/>
            </a:gradFill>
            <a:ln w="9525">
              <a:noFill/>
              <a:round/>
            </a:ln>
          </p:spPr>
          <p:txBody>
            <a:bodyPr/>
            <a:lstStyle/>
            <a:p>
              <a:endParaRPr lang="zh-CN" altLang="en-US"/>
            </a:p>
          </p:txBody>
        </p:sp>
      </p:grpSp>
      <p:grpSp>
        <p:nvGrpSpPr>
          <p:cNvPr id="25605" name="Group 10"/>
          <p:cNvGrpSpPr/>
          <p:nvPr/>
        </p:nvGrpSpPr>
        <p:grpSpPr bwMode="auto">
          <a:xfrm>
            <a:off x="3692525" y="2862263"/>
            <a:ext cx="1339850" cy="1338262"/>
            <a:chOff x="2016" y="1920"/>
            <a:chExt cx="1680" cy="1680"/>
          </a:xfrm>
        </p:grpSpPr>
        <p:sp>
          <p:nvSpPr>
            <p:cNvPr id="25614" name="Oval 11"/>
            <p:cNvSpPr>
              <a:spLocks noChangeArrowheads="1"/>
            </p:cNvSpPr>
            <p:nvPr/>
          </p:nvSpPr>
          <p:spPr bwMode="gray">
            <a:xfrm>
              <a:off x="2016" y="1920"/>
              <a:ext cx="1680" cy="1680"/>
            </a:xfrm>
            <a:prstGeom prst="ellipse">
              <a:avLst/>
            </a:prstGeom>
            <a:gradFill rotWithShape="1">
              <a:gsLst>
                <a:gs pos="0">
                  <a:srgbClr val="F14343"/>
                </a:gs>
                <a:gs pos="100000">
                  <a:srgbClr val="922929"/>
                </a:gs>
              </a:gsLst>
              <a:lin ang="5400000" scaled="1"/>
            </a:gradFill>
            <a:ln w="25400">
              <a:solidFill>
                <a:schemeClr val="bg1"/>
              </a:solidFill>
              <a:round/>
            </a:ln>
          </p:spPr>
          <p:txBody>
            <a:bodyPr wrap="none" anchor="ctr"/>
            <a:lstStyle/>
            <a:p>
              <a:endParaRPr lang="zh-CN" altLang="en-US">
                <a:latin typeface="Candara" panose="020E0502030303020204" pitchFamily="34" charset="0"/>
              </a:endParaRPr>
            </a:p>
          </p:txBody>
        </p:sp>
        <p:sp>
          <p:nvSpPr>
            <p:cNvPr id="25615" name="Freeform 12"/>
            <p:cNvSpPr/>
            <p:nvPr/>
          </p:nvSpPr>
          <p:spPr bwMode="gray">
            <a:xfrm>
              <a:off x="2208" y="1948"/>
              <a:ext cx="1296" cy="634"/>
            </a:xfrm>
            <a:custGeom>
              <a:avLst/>
              <a:gdLst>
                <a:gd name="T0" fmla="*/ 1034 w 1321"/>
                <a:gd name="T1" fmla="*/ 100 h 712"/>
                <a:gd name="T2" fmla="*/ 1047 w 1321"/>
                <a:gd name="T3" fmla="*/ 110 h 712"/>
                <a:gd name="T4" fmla="*/ 1050 w 1321"/>
                <a:gd name="T5" fmla="*/ 119 h 712"/>
                <a:gd name="T6" fmla="*/ 1045 w 1321"/>
                <a:gd name="T7" fmla="*/ 128 h 712"/>
                <a:gd name="T8" fmla="*/ 1032 w 1321"/>
                <a:gd name="T9" fmla="*/ 135 h 712"/>
                <a:gd name="T10" fmla="*/ 1011 w 1321"/>
                <a:gd name="T11" fmla="*/ 144 h 712"/>
                <a:gd name="T12" fmla="*/ 985 w 1321"/>
                <a:gd name="T13" fmla="*/ 150 h 712"/>
                <a:gd name="T14" fmla="*/ 951 w 1321"/>
                <a:gd name="T15" fmla="*/ 156 h 712"/>
                <a:gd name="T16" fmla="*/ 912 w 1321"/>
                <a:gd name="T17" fmla="*/ 162 h 712"/>
                <a:gd name="T18" fmla="*/ 868 w 1321"/>
                <a:gd name="T19" fmla="*/ 166 h 712"/>
                <a:gd name="T20" fmla="*/ 820 w 1321"/>
                <a:gd name="T21" fmla="*/ 170 h 712"/>
                <a:gd name="T22" fmla="*/ 769 w 1321"/>
                <a:gd name="T23" fmla="*/ 171 h 712"/>
                <a:gd name="T24" fmla="*/ 712 w 1321"/>
                <a:gd name="T25" fmla="*/ 175 h 712"/>
                <a:gd name="T26" fmla="*/ 655 w 1321"/>
                <a:gd name="T27" fmla="*/ 176 h 712"/>
                <a:gd name="T28" fmla="*/ 633 w 1321"/>
                <a:gd name="T29" fmla="*/ 177 h 712"/>
                <a:gd name="T30" fmla="*/ 379 w 1321"/>
                <a:gd name="T31" fmla="*/ 177 h 712"/>
                <a:gd name="T32" fmla="*/ 375 w 1321"/>
                <a:gd name="T33" fmla="*/ 177 h 712"/>
                <a:gd name="T34" fmla="*/ 325 w 1321"/>
                <a:gd name="T35" fmla="*/ 176 h 712"/>
                <a:gd name="T36" fmla="*/ 277 w 1321"/>
                <a:gd name="T37" fmla="*/ 175 h 712"/>
                <a:gd name="T38" fmla="*/ 231 w 1321"/>
                <a:gd name="T39" fmla="*/ 173 h 712"/>
                <a:gd name="T40" fmla="*/ 187 w 1321"/>
                <a:gd name="T41" fmla="*/ 170 h 712"/>
                <a:gd name="T42" fmla="*/ 149 w 1321"/>
                <a:gd name="T43" fmla="*/ 168 h 712"/>
                <a:gd name="T44" fmla="*/ 114 w 1321"/>
                <a:gd name="T45" fmla="*/ 164 h 712"/>
                <a:gd name="T46" fmla="*/ 78 w 1321"/>
                <a:gd name="T47" fmla="*/ 161 h 712"/>
                <a:gd name="T48" fmla="*/ 55 w 1321"/>
                <a:gd name="T49" fmla="*/ 157 h 712"/>
                <a:gd name="T50" fmla="*/ 27 w 1321"/>
                <a:gd name="T51" fmla="*/ 151 h 712"/>
                <a:gd name="T52" fmla="*/ 18 w 1321"/>
                <a:gd name="T53" fmla="*/ 145 h 712"/>
                <a:gd name="T54" fmla="*/ 6 w 1321"/>
                <a:gd name="T55" fmla="*/ 138 h 712"/>
                <a:gd name="T56" fmla="*/ 0 w 1321"/>
                <a:gd name="T57" fmla="*/ 130 h 712"/>
                <a:gd name="T58" fmla="*/ 0 w 1321"/>
                <a:gd name="T59" fmla="*/ 129 h 712"/>
                <a:gd name="T60" fmla="*/ 4 w 1321"/>
                <a:gd name="T61" fmla="*/ 119 h 712"/>
                <a:gd name="T62" fmla="*/ 16 w 1321"/>
                <a:gd name="T63" fmla="*/ 111 h 712"/>
                <a:gd name="T64" fmla="*/ 39 w 1321"/>
                <a:gd name="T65" fmla="*/ 92 h 712"/>
                <a:gd name="T66" fmla="*/ 74 w 1321"/>
                <a:gd name="T67" fmla="*/ 74 h 712"/>
                <a:gd name="T68" fmla="*/ 118 w 1321"/>
                <a:gd name="T69" fmla="*/ 59 h 712"/>
                <a:gd name="T70" fmla="*/ 163 w 1321"/>
                <a:gd name="T71" fmla="*/ 43 h 712"/>
                <a:gd name="T72" fmla="*/ 215 w 1321"/>
                <a:gd name="T73" fmla="*/ 30 h 712"/>
                <a:gd name="T74" fmla="*/ 272 w 1321"/>
                <a:gd name="T75" fmla="*/ 20 h 712"/>
                <a:gd name="T76" fmla="*/ 330 w 1321"/>
                <a:gd name="T77" fmla="*/ 11 h 712"/>
                <a:gd name="T78" fmla="*/ 395 w 1321"/>
                <a:gd name="T79" fmla="*/ 5 h 712"/>
                <a:gd name="T80" fmla="*/ 462 w 1321"/>
                <a:gd name="T81" fmla="*/ 4 h 712"/>
                <a:gd name="T82" fmla="*/ 531 w 1321"/>
                <a:gd name="T83" fmla="*/ 0 h 712"/>
                <a:gd name="T84" fmla="*/ 531 w 1321"/>
                <a:gd name="T85" fmla="*/ 0 h 712"/>
                <a:gd name="T86" fmla="*/ 603 w 1321"/>
                <a:gd name="T87" fmla="*/ 4 h 712"/>
                <a:gd name="T88" fmla="*/ 674 w 1321"/>
                <a:gd name="T89" fmla="*/ 5 h 712"/>
                <a:gd name="T90" fmla="*/ 741 w 1321"/>
                <a:gd name="T91" fmla="*/ 12 h 712"/>
                <a:gd name="T92" fmla="*/ 804 w 1321"/>
                <a:gd name="T93" fmla="*/ 22 h 712"/>
                <a:gd name="T94" fmla="*/ 860 w 1321"/>
                <a:gd name="T95" fmla="*/ 34 h 712"/>
                <a:gd name="T96" fmla="*/ 913 w 1321"/>
                <a:gd name="T97" fmla="*/ 48 h 712"/>
                <a:gd name="T98" fmla="*/ 960 w 1321"/>
                <a:gd name="T99" fmla="*/ 63 h 712"/>
                <a:gd name="T100" fmla="*/ 1001 w 1321"/>
                <a:gd name="T101" fmla="*/ 81 h 712"/>
                <a:gd name="T102" fmla="*/ 1034 w 1321"/>
                <a:gd name="T103" fmla="*/ 100 h 712"/>
                <a:gd name="T104" fmla="*/ 1034 w 1321"/>
                <a:gd name="T105" fmla="*/ 100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chemeClr val="bg1"/>
                </a:gs>
                <a:gs pos="100000">
                  <a:srgbClr val="FF3300"/>
                </a:gs>
              </a:gsLst>
              <a:lin ang="5400000" scaled="1"/>
            </a:gradFill>
            <a:ln w="9525">
              <a:noFill/>
              <a:round/>
            </a:ln>
          </p:spPr>
          <p:txBody>
            <a:bodyPr/>
            <a:lstStyle/>
            <a:p>
              <a:endParaRPr lang="zh-CN" altLang="en-US"/>
            </a:p>
          </p:txBody>
        </p:sp>
      </p:grpSp>
      <p:sp>
        <p:nvSpPr>
          <p:cNvPr id="25606" name="标题 1"/>
          <p:cNvSpPr/>
          <p:nvPr/>
        </p:nvSpPr>
        <p:spPr bwMode="auto">
          <a:xfrm>
            <a:off x="419100" y="2924175"/>
            <a:ext cx="3073400" cy="504825"/>
          </a:xfrm>
          <a:prstGeom prst="rect">
            <a:avLst/>
          </a:prstGeom>
          <a:noFill/>
          <a:ln w="9525">
            <a:noFill/>
            <a:miter lim="800000"/>
          </a:ln>
        </p:spPr>
        <p:txBody>
          <a:bodyPr anchor="ctr"/>
          <a:lstStyle/>
          <a:p>
            <a:pPr algn="r"/>
            <a:r>
              <a:rPr lang="zh-CN" altLang="en-US" sz="1200">
                <a:latin typeface="Candara" panose="020E0502030303020204" pitchFamily="34" charset="0"/>
              </a:rPr>
              <a:t>生产计划的编制及进度控制</a:t>
            </a:r>
            <a:endParaRPr lang="zh-CN" altLang="en-US" sz="1200">
              <a:latin typeface="Candara" panose="020E0502030303020204" pitchFamily="34" charset="0"/>
            </a:endParaRPr>
          </a:p>
          <a:p>
            <a:pPr algn="r"/>
            <a:r>
              <a:rPr lang="zh-CN" altLang="en-US" sz="1200">
                <a:latin typeface="Candara" panose="020E0502030303020204" pitchFamily="34" charset="0"/>
              </a:rPr>
              <a:t>承诺并履行订单交期</a:t>
            </a:r>
            <a:endParaRPr lang="zh-CN" altLang="en-US" sz="1200">
              <a:latin typeface="Candara" panose="020E0502030303020204" pitchFamily="34" charset="0"/>
            </a:endParaRPr>
          </a:p>
        </p:txBody>
      </p:sp>
      <p:sp>
        <p:nvSpPr>
          <p:cNvPr id="343058" name="矩形​​ 2"/>
          <p:cNvSpPr>
            <a:spLocks noChangeArrowheads="1"/>
          </p:cNvSpPr>
          <p:nvPr/>
        </p:nvSpPr>
        <p:spPr bwMode="auto">
          <a:xfrm>
            <a:off x="1214414" y="2500306"/>
            <a:ext cx="2428892" cy="461665"/>
          </a:xfrm>
          <a:prstGeom prst="rect">
            <a:avLst/>
          </a:prstGeom>
          <a:noFill/>
          <a:ln w="9525">
            <a:noFill/>
            <a:miter lim="800000"/>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zh-CN" alt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cs typeface="+mn-cs"/>
              </a:rPr>
              <a:t>生产计划与控制</a:t>
            </a:r>
            <a:endParaRPr lang="zh-CN" alt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cs typeface="+mn-cs"/>
            </a:endParaRPr>
          </a:p>
        </p:txBody>
      </p:sp>
      <p:sp>
        <p:nvSpPr>
          <p:cNvPr id="25608" name="矩形​​ 3"/>
          <p:cNvSpPr>
            <a:spLocks noChangeArrowheads="1"/>
          </p:cNvSpPr>
          <p:nvPr/>
        </p:nvSpPr>
        <p:spPr bwMode="auto">
          <a:xfrm>
            <a:off x="5357813" y="3000375"/>
            <a:ext cx="2881312" cy="504825"/>
          </a:xfrm>
          <a:prstGeom prst="rect">
            <a:avLst/>
          </a:prstGeom>
          <a:noFill/>
          <a:ln w="9525">
            <a:noFill/>
            <a:miter lim="800000"/>
          </a:ln>
        </p:spPr>
        <p:txBody>
          <a:bodyPr anchor="ctr"/>
          <a:lstStyle/>
          <a:p>
            <a:r>
              <a:rPr lang="zh-CN" altLang="en-US" sz="1200">
                <a:latin typeface="Candara" panose="020E0502030303020204" pitchFamily="34" charset="0"/>
              </a:rPr>
              <a:t>配合生产计划制定物料计划，既对生产计划负责，同时又对仓库负责</a:t>
            </a:r>
            <a:endParaRPr lang="zh-CN" altLang="en-US" sz="1200">
              <a:latin typeface="Candara" panose="020E0502030303020204" pitchFamily="34" charset="0"/>
            </a:endParaRPr>
          </a:p>
        </p:txBody>
      </p:sp>
      <p:sp>
        <p:nvSpPr>
          <p:cNvPr id="343060" name="矩形​​ 4"/>
          <p:cNvSpPr>
            <a:spLocks noChangeArrowheads="1"/>
          </p:cNvSpPr>
          <p:nvPr/>
        </p:nvSpPr>
        <p:spPr bwMode="auto">
          <a:xfrm>
            <a:off x="5292725" y="2500306"/>
            <a:ext cx="3422679" cy="461665"/>
          </a:xfrm>
          <a:prstGeom prst="rect">
            <a:avLst/>
          </a:prstGeom>
          <a:noFill/>
          <a:ln w="9525" algn="ctr">
            <a:noFill/>
            <a:miter lim="800000"/>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zh-CN" alt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cs typeface="+mn-cs"/>
              </a:rPr>
              <a:t>物料计划与控制</a:t>
            </a:r>
            <a:endParaRPr lang="zh-CN" alt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cs typeface="+mn-cs"/>
            </a:endParaRPr>
          </a:p>
        </p:txBody>
      </p:sp>
      <p:sp>
        <p:nvSpPr>
          <p:cNvPr id="343061" name="矩形​​ 7"/>
          <p:cNvSpPr>
            <a:spLocks noChangeArrowheads="1"/>
          </p:cNvSpPr>
          <p:nvPr/>
        </p:nvSpPr>
        <p:spPr bwMode="auto">
          <a:xfrm>
            <a:off x="3214678" y="4681847"/>
            <a:ext cx="1643074" cy="461665"/>
          </a:xfrm>
          <a:prstGeom prst="rect">
            <a:avLst/>
          </a:prstGeom>
          <a:noFill/>
          <a:ln w="9525" algn="ctr">
            <a:noFill/>
            <a:miter lim="800000"/>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zh-CN" altLang="en-US" sz="24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cs typeface="+mn-cs"/>
              </a:rPr>
              <a:t>仓储管理</a:t>
            </a:r>
            <a:endParaRPr lang="zh-CN" altLang="en-U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cs typeface="+mn-cs"/>
            </a:endParaRPr>
          </a:p>
        </p:txBody>
      </p:sp>
      <p:sp>
        <p:nvSpPr>
          <p:cNvPr id="25611" name="矩形​​ 8"/>
          <p:cNvSpPr>
            <a:spLocks noChangeArrowheads="1"/>
          </p:cNvSpPr>
          <p:nvPr/>
        </p:nvSpPr>
        <p:spPr bwMode="auto">
          <a:xfrm>
            <a:off x="1403350" y="5013325"/>
            <a:ext cx="3311525" cy="585788"/>
          </a:xfrm>
          <a:prstGeom prst="rect">
            <a:avLst/>
          </a:prstGeom>
          <a:noFill/>
          <a:ln w="9525">
            <a:noFill/>
            <a:miter lim="800000"/>
          </a:ln>
        </p:spPr>
        <p:txBody>
          <a:bodyPr anchor="ctr"/>
          <a:lstStyle/>
          <a:p>
            <a:pPr algn="r"/>
            <a:r>
              <a:rPr lang="zh-CN" altLang="en-US" sz="1200">
                <a:latin typeface="Candara" panose="020E0502030303020204" pitchFamily="34" charset="0"/>
              </a:rPr>
              <a:t>严格执行物控职能</a:t>
            </a:r>
            <a:endParaRPr lang="zh-CN" altLang="en-US" sz="1200">
              <a:latin typeface="Candara" panose="020E0502030303020204" pitchFamily="34" charset="0"/>
            </a:endParaRPr>
          </a:p>
          <a:p>
            <a:pPr algn="r"/>
            <a:r>
              <a:rPr lang="zh-CN" altLang="en-US" sz="1200">
                <a:latin typeface="Candara" panose="020E0502030303020204" pitchFamily="34" charset="0"/>
              </a:rPr>
              <a:t>按单收料，定额发料、计划入库、呆滞分开</a:t>
            </a:r>
            <a:endParaRPr lang="en-US" altLang="zh-CN" sz="1200">
              <a:latin typeface="Candara" panose="020E0502030303020204" pitchFamily="34" charset="0"/>
            </a:endParaRPr>
          </a:p>
        </p:txBody>
      </p:sp>
      <p:sp>
        <p:nvSpPr>
          <p:cNvPr id="343064" name="Text Box 24"/>
          <p:cNvSpPr txBox="1">
            <a:spLocks noChangeArrowheads="1"/>
          </p:cNvSpPr>
          <p:nvPr/>
        </p:nvSpPr>
        <p:spPr bwMode="gray">
          <a:xfrm>
            <a:off x="3752735" y="3112635"/>
            <a:ext cx="1210588" cy="707886"/>
          </a:xfrm>
          <a:prstGeom prst="rect">
            <a:avLst/>
          </a:prstGeom>
          <a:noFill/>
          <a:ln w="9525" algn="ctr">
            <a:noFill/>
            <a:miter lim="800000"/>
          </a:ln>
          <a:effectLst/>
        </p:spPr>
        <p:txBody>
          <a:bodyPr wrap="none">
            <a:spAutoFit/>
          </a:bodyPr>
          <a:lstStyle/>
          <a:p>
            <a:pPr fontAlgn="auto">
              <a:spcBef>
                <a:spcPts val="0"/>
              </a:spcBef>
              <a:spcAft>
                <a:spcPts val="0"/>
              </a:spcAft>
              <a:defRPr/>
            </a:pPr>
            <a:r>
              <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宋体" panose="02010600030101010101" pitchFamily="2" charset="-122"/>
                <a:cs typeface="+mn-cs"/>
              </a:rPr>
              <a:t>PMC</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宋体" panose="02010600030101010101" pitchFamily="2" charset="-122"/>
              <a:cs typeface="+mn-cs"/>
            </a:endParaRPr>
          </a:p>
          <a:p>
            <a:pPr fontAlgn="auto">
              <a:spcBef>
                <a:spcPts val="0"/>
              </a:spcBef>
              <a:spcAft>
                <a:spcPts val="0"/>
              </a:spcAft>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宋体" panose="02010600030101010101" pitchFamily="2" charset="-122"/>
                <a:cs typeface="+mn-cs"/>
              </a:rPr>
              <a:t>管理职能</a:t>
            </a:r>
            <a:endPar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宋体" panose="02010600030101010101" pitchFamily="2" charset="-122"/>
              <a:cs typeface="+mn-cs"/>
            </a:endParaRPr>
          </a:p>
        </p:txBody>
      </p:sp>
      <p:sp>
        <p:nvSpPr>
          <p:cNvPr id="25613" name="TextBox 13"/>
          <p:cNvSpPr txBox="1">
            <a:spLocks noChangeArrowheads="1"/>
          </p:cNvSpPr>
          <p:nvPr/>
        </p:nvSpPr>
        <p:spPr bwMode="auto">
          <a:xfrm>
            <a:off x="236855" y="692785"/>
            <a:ext cx="3168650" cy="488950"/>
          </a:xfrm>
          <a:prstGeom prst="rect">
            <a:avLst/>
          </a:prstGeom>
          <a:noFill/>
          <a:ln w="9525">
            <a:noFill/>
            <a:miter lim="800000"/>
          </a:ln>
        </p:spPr>
        <p:txBody>
          <a:bodyPr>
            <a:spAutoFit/>
          </a:bodyPr>
          <a:lstStyle/>
          <a:p>
            <a:r>
              <a:rPr lang="en-US" altLang="zh-CN" sz="2600">
                <a:ea typeface="宋体" panose="02010600030101010101" pitchFamily="2" charset="-122"/>
              </a:rPr>
              <a:t>PMC</a:t>
            </a:r>
            <a:r>
              <a:rPr lang="zh-CN" altLang="en-US" sz="2600">
                <a:ea typeface="宋体" panose="02010600030101010101" pitchFamily="2" charset="-122"/>
              </a:rPr>
              <a:t>体系</a:t>
            </a:r>
            <a:endParaRPr lang="zh-CN" altLang="en-US" sz="2600">
              <a:ea typeface="宋体" panose="02010600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gray">
          <a:xfrm>
            <a:off x="4284663" y="2133600"/>
            <a:ext cx="0" cy="1582738"/>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33" name="Rectangle 5"/>
          <p:cNvSpPr>
            <a:spLocks noChangeArrowheads="1"/>
          </p:cNvSpPr>
          <p:nvPr/>
        </p:nvSpPr>
        <p:spPr bwMode="gray">
          <a:xfrm>
            <a:off x="3448050" y="1700213"/>
            <a:ext cx="1655763" cy="431800"/>
          </a:xfrm>
          <a:prstGeom prst="rect">
            <a:avLst/>
          </a:prstGeom>
          <a:gradFill rotWithShape="1">
            <a:gsLst>
              <a:gs pos="0">
                <a:srgbClr val="CCFFCC"/>
              </a:gs>
              <a:gs pos="100000">
                <a:srgbClr val="CCFFCC">
                  <a:gamma/>
                  <a:shade val="46275"/>
                  <a:invGamma/>
                </a:srgbClr>
              </a:gs>
            </a:gsLst>
            <a:lin ang="5400000" scaled="1"/>
          </a:gra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总经理</a:t>
            </a:r>
            <a:endParaRPr lang="zh-CN" altLang="en-US">
              <a:latin typeface="+mn-lt"/>
              <a:ea typeface="+mn-ea"/>
              <a:cs typeface="+mn-cs"/>
            </a:endParaRPr>
          </a:p>
        </p:txBody>
      </p:sp>
      <p:sp>
        <p:nvSpPr>
          <p:cNvPr id="48134" name="Rectangle 6"/>
          <p:cNvSpPr>
            <a:spLocks noChangeArrowheads="1"/>
          </p:cNvSpPr>
          <p:nvPr/>
        </p:nvSpPr>
        <p:spPr bwMode="gray">
          <a:xfrm>
            <a:off x="1403350" y="3814763"/>
            <a:ext cx="433388" cy="1198562"/>
          </a:xfrm>
          <a:prstGeom prst="rect">
            <a:avLst/>
          </a:prstGeom>
          <a:gradFill rotWithShape="1">
            <a:gsLst>
              <a:gs pos="0">
                <a:srgbClr val="99CCFF"/>
              </a:gs>
              <a:gs pos="100000">
                <a:srgbClr val="99CCFF">
                  <a:gamma/>
                  <a:shade val="46275"/>
                  <a:invGamma/>
                </a:srgbClr>
              </a:gs>
            </a:gsLst>
            <a:lin ang="5400000" scaled="1"/>
          </a:gra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采</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购</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部</a:t>
            </a:r>
            <a:endParaRPr lang="zh-CN" altLang="en-US">
              <a:latin typeface="+mn-lt"/>
              <a:ea typeface="+mn-ea"/>
              <a:cs typeface="+mn-cs"/>
            </a:endParaRPr>
          </a:p>
        </p:txBody>
      </p:sp>
      <p:sp>
        <p:nvSpPr>
          <p:cNvPr id="48135" name="Line 7"/>
          <p:cNvSpPr>
            <a:spLocks noChangeShapeType="1"/>
          </p:cNvSpPr>
          <p:nvPr/>
        </p:nvSpPr>
        <p:spPr bwMode="gray">
          <a:xfrm>
            <a:off x="3995738" y="2708275"/>
            <a:ext cx="0" cy="1368425"/>
          </a:xfrm>
          <a:prstGeom prst="line">
            <a:avLst/>
          </a:prstGeom>
          <a:noFill/>
          <a:ln w="38100">
            <a:no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36" name="Line 8"/>
          <p:cNvSpPr>
            <a:spLocks noChangeShapeType="1"/>
          </p:cNvSpPr>
          <p:nvPr/>
        </p:nvSpPr>
        <p:spPr bwMode="gray">
          <a:xfrm>
            <a:off x="755650" y="2924175"/>
            <a:ext cx="7848600"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37" name="Rectangle 9"/>
          <p:cNvSpPr>
            <a:spLocks noChangeArrowheads="1"/>
          </p:cNvSpPr>
          <p:nvPr/>
        </p:nvSpPr>
        <p:spPr bwMode="gray">
          <a:xfrm>
            <a:off x="531813" y="3797300"/>
            <a:ext cx="433387" cy="1216025"/>
          </a:xfrm>
          <a:prstGeom prst="rect">
            <a:avLst/>
          </a:prstGeom>
          <a:gradFill rotWithShape="1">
            <a:gsLst>
              <a:gs pos="0">
                <a:srgbClr val="99CCFF"/>
              </a:gs>
              <a:gs pos="100000">
                <a:srgbClr val="99CCFF">
                  <a:gamma/>
                  <a:shade val="46275"/>
                  <a:invGamma/>
                </a:srgbClr>
              </a:gs>
            </a:gsLst>
            <a:lin ang="5400000" scaled="1"/>
          </a:gra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财</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务</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部</a:t>
            </a:r>
            <a:endParaRPr lang="zh-CN" altLang="en-US">
              <a:latin typeface="+mn-lt"/>
              <a:ea typeface="+mn-ea"/>
              <a:cs typeface="+mn-cs"/>
            </a:endParaRPr>
          </a:p>
        </p:txBody>
      </p:sp>
      <p:sp>
        <p:nvSpPr>
          <p:cNvPr id="48138" name="Rectangle 10"/>
          <p:cNvSpPr>
            <a:spLocks noChangeArrowheads="1"/>
          </p:cNvSpPr>
          <p:nvPr/>
        </p:nvSpPr>
        <p:spPr bwMode="gray">
          <a:xfrm>
            <a:off x="2339975" y="3789363"/>
            <a:ext cx="433388" cy="1223962"/>
          </a:xfrm>
          <a:prstGeom prst="rect">
            <a:avLst/>
          </a:prstGeom>
          <a:gradFill rotWithShape="1">
            <a:gsLst>
              <a:gs pos="0">
                <a:srgbClr val="99CCFF"/>
              </a:gs>
              <a:gs pos="100000">
                <a:srgbClr val="99CCFF">
                  <a:gamma/>
                  <a:shade val="46275"/>
                  <a:invGamma/>
                </a:srgbClr>
              </a:gs>
            </a:gsLst>
            <a:lin ang="5400000" scaled="1"/>
          </a:gra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销</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售</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部</a:t>
            </a:r>
            <a:endParaRPr lang="zh-CN" altLang="en-US">
              <a:latin typeface="+mn-lt"/>
              <a:ea typeface="+mn-ea"/>
              <a:cs typeface="+mn-cs"/>
            </a:endParaRPr>
          </a:p>
        </p:txBody>
      </p:sp>
      <p:sp>
        <p:nvSpPr>
          <p:cNvPr id="48139" name="Rectangle 11"/>
          <p:cNvSpPr>
            <a:spLocks noChangeArrowheads="1"/>
          </p:cNvSpPr>
          <p:nvPr/>
        </p:nvSpPr>
        <p:spPr bwMode="gray">
          <a:xfrm>
            <a:off x="3203575" y="3789363"/>
            <a:ext cx="433388" cy="1223962"/>
          </a:xfrm>
          <a:prstGeom prst="rect">
            <a:avLst/>
          </a:prstGeom>
          <a:solidFill>
            <a:schemeClr val="folHlink"/>
          </a:soli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en-US" altLang="zh-CN">
                <a:latin typeface="+mn-lt"/>
                <a:ea typeface="+mn-ea"/>
                <a:cs typeface="+mn-cs"/>
              </a:rPr>
              <a:t>P</a:t>
            </a:r>
            <a:endParaRPr lang="en-US" altLang="zh-CN">
              <a:latin typeface="+mn-lt"/>
              <a:ea typeface="+mn-ea"/>
              <a:cs typeface="+mn-cs"/>
            </a:endParaRPr>
          </a:p>
          <a:p>
            <a:pPr fontAlgn="auto">
              <a:spcBef>
                <a:spcPts val="0"/>
              </a:spcBef>
              <a:spcAft>
                <a:spcPts val="0"/>
              </a:spcAft>
              <a:defRPr/>
            </a:pPr>
            <a:r>
              <a:rPr lang="en-US" altLang="zh-CN">
                <a:latin typeface="+mn-lt"/>
                <a:ea typeface="+mn-ea"/>
                <a:cs typeface="+mn-cs"/>
              </a:rPr>
              <a:t>M</a:t>
            </a:r>
            <a:endParaRPr lang="en-US" altLang="zh-CN">
              <a:latin typeface="+mn-lt"/>
              <a:ea typeface="+mn-ea"/>
              <a:cs typeface="+mn-cs"/>
            </a:endParaRPr>
          </a:p>
          <a:p>
            <a:pPr fontAlgn="auto">
              <a:spcBef>
                <a:spcPts val="0"/>
              </a:spcBef>
              <a:spcAft>
                <a:spcPts val="0"/>
              </a:spcAft>
              <a:defRPr/>
            </a:pPr>
            <a:r>
              <a:rPr lang="en-US" altLang="zh-CN">
                <a:latin typeface="+mn-lt"/>
                <a:ea typeface="+mn-ea"/>
                <a:cs typeface="+mn-cs"/>
              </a:rPr>
              <a:t>C</a:t>
            </a:r>
            <a:endParaRPr lang="en-US" altLang="zh-CN">
              <a:latin typeface="+mn-lt"/>
              <a:ea typeface="+mn-ea"/>
              <a:cs typeface="+mn-cs"/>
            </a:endParaRPr>
          </a:p>
        </p:txBody>
      </p:sp>
      <p:sp>
        <p:nvSpPr>
          <p:cNvPr id="48140" name="Rectangle 12"/>
          <p:cNvSpPr>
            <a:spLocks noChangeArrowheads="1"/>
          </p:cNvSpPr>
          <p:nvPr/>
        </p:nvSpPr>
        <p:spPr bwMode="gray">
          <a:xfrm>
            <a:off x="4067175" y="3716338"/>
            <a:ext cx="433388" cy="1296987"/>
          </a:xfrm>
          <a:prstGeom prst="rect">
            <a:avLst/>
          </a:prstGeom>
          <a:gradFill rotWithShape="1">
            <a:gsLst>
              <a:gs pos="0">
                <a:srgbClr val="99CCFF"/>
              </a:gs>
              <a:gs pos="100000">
                <a:srgbClr val="99CCFF">
                  <a:gamma/>
                  <a:shade val="46275"/>
                  <a:invGamma/>
                </a:srgbClr>
              </a:gs>
            </a:gsLst>
            <a:lin ang="5400000" scaled="1"/>
          </a:gra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生</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产</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部</a:t>
            </a:r>
            <a:endParaRPr lang="zh-CN" altLang="en-US">
              <a:latin typeface="+mn-lt"/>
              <a:ea typeface="+mn-ea"/>
              <a:cs typeface="+mn-cs"/>
            </a:endParaRPr>
          </a:p>
        </p:txBody>
      </p:sp>
      <p:sp>
        <p:nvSpPr>
          <p:cNvPr id="48141" name="Rectangle 13"/>
          <p:cNvSpPr>
            <a:spLocks noChangeArrowheads="1"/>
          </p:cNvSpPr>
          <p:nvPr/>
        </p:nvSpPr>
        <p:spPr bwMode="gray">
          <a:xfrm>
            <a:off x="7091363" y="3789363"/>
            <a:ext cx="433387" cy="1223962"/>
          </a:xfrm>
          <a:prstGeom prst="rect">
            <a:avLst/>
          </a:prstGeom>
          <a:solidFill>
            <a:schemeClr val="hlink"/>
          </a:soli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技</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术</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部</a:t>
            </a:r>
            <a:endParaRPr lang="zh-CN" altLang="en-US">
              <a:latin typeface="+mn-lt"/>
              <a:ea typeface="+mn-ea"/>
              <a:cs typeface="+mn-cs"/>
            </a:endParaRPr>
          </a:p>
        </p:txBody>
      </p:sp>
      <p:sp>
        <p:nvSpPr>
          <p:cNvPr id="48143" name="Rectangle 15"/>
          <p:cNvSpPr>
            <a:spLocks noChangeArrowheads="1"/>
          </p:cNvSpPr>
          <p:nvPr/>
        </p:nvSpPr>
        <p:spPr bwMode="gray">
          <a:xfrm>
            <a:off x="8386763" y="3789363"/>
            <a:ext cx="433387" cy="1223962"/>
          </a:xfrm>
          <a:prstGeom prst="rect">
            <a:avLst/>
          </a:prstGeom>
          <a:gradFill rotWithShape="1">
            <a:gsLst>
              <a:gs pos="0">
                <a:srgbClr val="99CCFF"/>
              </a:gs>
              <a:gs pos="100000">
                <a:srgbClr val="99CCFF">
                  <a:gamma/>
                  <a:shade val="46275"/>
                  <a:invGamma/>
                </a:srgbClr>
              </a:gs>
            </a:gsLst>
            <a:lin ang="5400000" scaled="1"/>
          </a:gra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sz="1600">
                <a:latin typeface="+mn-lt"/>
                <a:ea typeface="+mn-ea"/>
                <a:cs typeface="+mn-cs"/>
              </a:rPr>
              <a:t>人</a:t>
            </a:r>
            <a:endParaRPr lang="zh-CN" altLang="en-US" sz="1600">
              <a:latin typeface="+mn-lt"/>
              <a:ea typeface="+mn-ea"/>
              <a:cs typeface="+mn-cs"/>
            </a:endParaRPr>
          </a:p>
          <a:p>
            <a:pPr fontAlgn="auto">
              <a:spcBef>
                <a:spcPts val="0"/>
              </a:spcBef>
              <a:spcAft>
                <a:spcPts val="0"/>
              </a:spcAft>
              <a:defRPr/>
            </a:pPr>
            <a:r>
              <a:rPr lang="zh-CN" altLang="en-US" sz="1600">
                <a:latin typeface="+mn-lt"/>
                <a:ea typeface="+mn-ea"/>
                <a:cs typeface="+mn-cs"/>
              </a:rPr>
              <a:t>力</a:t>
            </a:r>
            <a:endParaRPr lang="zh-CN" altLang="en-US" sz="1600">
              <a:latin typeface="+mn-lt"/>
              <a:ea typeface="+mn-ea"/>
              <a:cs typeface="+mn-cs"/>
            </a:endParaRPr>
          </a:p>
          <a:p>
            <a:pPr fontAlgn="auto">
              <a:spcBef>
                <a:spcPts val="0"/>
              </a:spcBef>
              <a:spcAft>
                <a:spcPts val="0"/>
              </a:spcAft>
              <a:defRPr/>
            </a:pPr>
            <a:r>
              <a:rPr lang="zh-CN" altLang="en-US" sz="1600">
                <a:latin typeface="+mn-lt"/>
                <a:ea typeface="+mn-ea"/>
                <a:cs typeface="+mn-cs"/>
              </a:rPr>
              <a:t>资</a:t>
            </a:r>
            <a:endParaRPr lang="zh-CN" altLang="en-US" sz="1600">
              <a:latin typeface="+mn-lt"/>
              <a:ea typeface="+mn-ea"/>
              <a:cs typeface="+mn-cs"/>
            </a:endParaRPr>
          </a:p>
          <a:p>
            <a:pPr fontAlgn="auto">
              <a:spcBef>
                <a:spcPts val="0"/>
              </a:spcBef>
              <a:spcAft>
                <a:spcPts val="0"/>
              </a:spcAft>
              <a:defRPr/>
            </a:pPr>
            <a:r>
              <a:rPr lang="zh-CN" altLang="en-US" sz="1600">
                <a:latin typeface="+mn-lt"/>
                <a:ea typeface="+mn-ea"/>
                <a:cs typeface="+mn-cs"/>
              </a:rPr>
              <a:t>源</a:t>
            </a:r>
            <a:endParaRPr lang="zh-CN" altLang="en-US" sz="1600">
              <a:latin typeface="+mn-lt"/>
              <a:ea typeface="+mn-ea"/>
              <a:cs typeface="+mn-cs"/>
            </a:endParaRPr>
          </a:p>
          <a:p>
            <a:pPr fontAlgn="auto">
              <a:spcBef>
                <a:spcPts val="0"/>
              </a:spcBef>
              <a:spcAft>
                <a:spcPts val="0"/>
              </a:spcAft>
              <a:defRPr/>
            </a:pPr>
            <a:r>
              <a:rPr lang="zh-CN" altLang="en-US" sz="1600">
                <a:latin typeface="+mn-lt"/>
                <a:ea typeface="+mn-ea"/>
                <a:cs typeface="+mn-cs"/>
              </a:rPr>
              <a:t>部</a:t>
            </a:r>
            <a:endParaRPr lang="zh-CN" altLang="en-US" sz="1600">
              <a:latin typeface="+mn-lt"/>
              <a:ea typeface="+mn-ea"/>
              <a:cs typeface="+mn-cs"/>
            </a:endParaRPr>
          </a:p>
        </p:txBody>
      </p:sp>
      <p:sp>
        <p:nvSpPr>
          <p:cNvPr id="48144" name="Line 16"/>
          <p:cNvSpPr>
            <a:spLocks noChangeShapeType="1"/>
          </p:cNvSpPr>
          <p:nvPr/>
        </p:nvSpPr>
        <p:spPr bwMode="gray">
          <a:xfrm>
            <a:off x="755650" y="2925763"/>
            <a:ext cx="0" cy="865187"/>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45" name="Line 17"/>
          <p:cNvSpPr>
            <a:spLocks noChangeShapeType="1"/>
          </p:cNvSpPr>
          <p:nvPr/>
        </p:nvSpPr>
        <p:spPr bwMode="gray">
          <a:xfrm>
            <a:off x="2555875" y="2925763"/>
            <a:ext cx="0" cy="865187"/>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46" name="Line 18"/>
          <p:cNvSpPr>
            <a:spLocks noChangeShapeType="1"/>
          </p:cNvSpPr>
          <p:nvPr/>
        </p:nvSpPr>
        <p:spPr bwMode="gray">
          <a:xfrm>
            <a:off x="3417888" y="2924175"/>
            <a:ext cx="3175" cy="866775"/>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47" name="Line 19"/>
          <p:cNvSpPr>
            <a:spLocks noChangeShapeType="1"/>
          </p:cNvSpPr>
          <p:nvPr/>
        </p:nvSpPr>
        <p:spPr bwMode="gray">
          <a:xfrm>
            <a:off x="1628775" y="2925763"/>
            <a:ext cx="0" cy="865187"/>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48" name="Line 20"/>
          <p:cNvSpPr>
            <a:spLocks noChangeShapeType="1"/>
          </p:cNvSpPr>
          <p:nvPr/>
        </p:nvSpPr>
        <p:spPr bwMode="gray">
          <a:xfrm>
            <a:off x="6083300" y="2925763"/>
            <a:ext cx="0" cy="865187"/>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49" name="Line 21"/>
          <p:cNvSpPr>
            <a:spLocks noChangeShapeType="1"/>
          </p:cNvSpPr>
          <p:nvPr/>
        </p:nvSpPr>
        <p:spPr bwMode="gray">
          <a:xfrm>
            <a:off x="8601075" y="2925763"/>
            <a:ext cx="0" cy="865187"/>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51" name="Rectangle 23"/>
          <p:cNvSpPr>
            <a:spLocks noChangeArrowheads="1"/>
          </p:cNvSpPr>
          <p:nvPr/>
        </p:nvSpPr>
        <p:spPr bwMode="gray">
          <a:xfrm>
            <a:off x="5867400" y="3789363"/>
            <a:ext cx="433388" cy="1223962"/>
          </a:xfrm>
          <a:prstGeom prst="rect">
            <a:avLst/>
          </a:prstGeom>
          <a:gradFill rotWithShape="1">
            <a:gsLst>
              <a:gs pos="0">
                <a:srgbClr val="99CCFF"/>
              </a:gs>
              <a:gs pos="100000">
                <a:srgbClr val="99CCFF">
                  <a:gamma/>
                  <a:shade val="46275"/>
                  <a:invGamma/>
                </a:srgbClr>
              </a:gs>
            </a:gsLst>
            <a:lin ang="5400000" scaled="1"/>
          </a:gra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研</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发</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部</a:t>
            </a:r>
            <a:endParaRPr lang="zh-CN" altLang="en-US">
              <a:latin typeface="+mn-lt"/>
              <a:ea typeface="+mn-ea"/>
              <a:cs typeface="+mn-cs"/>
            </a:endParaRPr>
          </a:p>
        </p:txBody>
      </p:sp>
      <p:sp>
        <p:nvSpPr>
          <p:cNvPr id="48152" name="Line 24"/>
          <p:cNvSpPr>
            <a:spLocks noChangeShapeType="1"/>
          </p:cNvSpPr>
          <p:nvPr/>
        </p:nvSpPr>
        <p:spPr bwMode="gray">
          <a:xfrm>
            <a:off x="7305675" y="2925763"/>
            <a:ext cx="0" cy="865187"/>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53" name="Rectangle 25"/>
          <p:cNvSpPr>
            <a:spLocks noChangeArrowheads="1"/>
          </p:cNvSpPr>
          <p:nvPr/>
        </p:nvSpPr>
        <p:spPr bwMode="gray">
          <a:xfrm>
            <a:off x="5003800" y="3789363"/>
            <a:ext cx="433388" cy="1223962"/>
          </a:xfrm>
          <a:prstGeom prst="rect">
            <a:avLst/>
          </a:prstGeom>
          <a:gradFill rotWithShape="1">
            <a:gsLst>
              <a:gs pos="0">
                <a:srgbClr val="99CCFF"/>
              </a:gs>
              <a:gs pos="100000">
                <a:srgbClr val="99CCFF">
                  <a:gamma/>
                  <a:shade val="46275"/>
                  <a:invGamma/>
                </a:srgbClr>
              </a:gs>
            </a:gsLst>
            <a:lin ang="5400000" scaled="1"/>
          </a:gra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品</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质</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部</a:t>
            </a:r>
            <a:endParaRPr lang="zh-CN" altLang="en-US">
              <a:latin typeface="+mn-lt"/>
              <a:ea typeface="+mn-ea"/>
              <a:cs typeface="+mn-cs"/>
            </a:endParaRPr>
          </a:p>
        </p:txBody>
      </p:sp>
      <p:sp>
        <p:nvSpPr>
          <p:cNvPr id="48154" name="Line 26"/>
          <p:cNvSpPr>
            <a:spLocks noChangeShapeType="1"/>
          </p:cNvSpPr>
          <p:nvPr/>
        </p:nvSpPr>
        <p:spPr bwMode="gray">
          <a:xfrm>
            <a:off x="5219700" y="2925763"/>
            <a:ext cx="0" cy="865187"/>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55" name="Rectangle 27"/>
          <p:cNvSpPr>
            <a:spLocks noChangeArrowheads="1"/>
          </p:cNvSpPr>
          <p:nvPr/>
        </p:nvSpPr>
        <p:spPr bwMode="gray">
          <a:xfrm>
            <a:off x="2627313" y="5805488"/>
            <a:ext cx="433387" cy="719137"/>
          </a:xfrm>
          <a:prstGeom prst="rect">
            <a:avLst/>
          </a:prstGeom>
          <a:solidFill>
            <a:schemeClr val="folHlink"/>
          </a:soli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生</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管</a:t>
            </a:r>
            <a:endParaRPr lang="zh-CN" altLang="en-US">
              <a:latin typeface="+mn-lt"/>
              <a:ea typeface="+mn-ea"/>
              <a:cs typeface="+mn-cs"/>
            </a:endParaRPr>
          </a:p>
        </p:txBody>
      </p:sp>
      <p:sp>
        <p:nvSpPr>
          <p:cNvPr id="48156" name="Rectangle 28"/>
          <p:cNvSpPr>
            <a:spLocks noChangeArrowheads="1"/>
          </p:cNvSpPr>
          <p:nvPr/>
        </p:nvSpPr>
        <p:spPr bwMode="gray">
          <a:xfrm>
            <a:off x="3203575" y="5805488"/>
            <a:ext cx="433388" cy="719137"/>
          </a:xfrm>
          <a:prstGeom prst="rect">
            <a:avLst/>
          </a:prstGeom>
          <a:solidFill>
            <a:schemeClr val="folHlink"/>
          </a:soli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物</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控</a:t>
            </a:r>
            <a:endParaRPr lang="zh-CN" altLang="en-US">
              <a:latin typeface="+mn-lt"/>
              <a:ea typeface="+mn-ea"/>
              <a:cs typeface="+mn-cs"/>
            </a:endParaRPr>
          </a:p>
        </p:txBody>
      </p:sp>
      <p:sp>
        <p:nvSpPr>
          <p:cNvPr id="48157" name="Rectangle 29"/>
          <p:cNvSpPr>
            <a:spLocks noChangeArrowheads="1"/>
          </p:cNvSpPr>
          <p:nvPr/>
        </p:nvSpPr>
        <p:spPr bwMode="gray">
          <a:xfrm>
            <a:off x="3779838" y="5805488"/>
            <a:ext cx="433387" cy="719137"/>
          </a:xfrm>
          <a:prstGeom prst="rect">
            <a:avLst/>
          </a:prstGeom>
          <a:solidFill>
            <a:schemeClr val="folHlink"/>
          </a:soli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仓</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储</a:t>
            </a:r>
            <a:endParaRPr lang="zh-CN" altLang="en-US">
              <a:latin typeface="+mn-lt"/>
              <a:ea typeface="+mn-ea"/>
              <a:cs typeface="+mn-cs"/>
            </a:endParaRPr>
          </a:p>
        </p:txBody>
      </p:sp>
      <p:sp>
        <p:nvSpPr>
          <p:cNvPr id="48158" name="Line 30"/>
          <p:cNvSpPr>
            <a:spLocks noChangeShapeType="1"/>
          </p:cNvSpPr>
          <p:nvPr/>
        </p:nvSpPr>
        <p:spPr bwMode="gray">
          <a:xfrm>
            <a:off x="2844800" y="5445125"/>
            <a:ext cx="1150938"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59" name="Line 31"/>
          <p:cNvSpPr>
            <a:spLocks noChangeShapeType="1"/>
          </p:cNvSpPr>
          <p:nvPr/>
        </p:nvSpPr>
        <p:spPr bwMode="gray">
          <a:xfrm>
            <a:off x="3419475" y="5013325"/>
            <a:ext cx="3175" cy="792163"/>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60" name="Line 32"/>
          <p:cNvSpPr>
            <a:spLocks noChangeShapeType="1"/>
          </p:cNvSpPr>
          <p:nvPr/>
        </p:nvSpPr>
        <p:spPr bwMode="gray">
          <a:xfrm>
            <a:off x="2843213" y="5445125"/>
            <a:ext cx="1587" cy="360363"/>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61" name="Line 33"/>
          <p:cNvSpPr>
            <a:spLocks noChangeShapeType="1"/>
          </p:cNvSpPr>
          <p:nvPr/>
        </p:nvSpPr>
        <p:spPr bwMode="gray">
          <a:xfrm>
            <a:off x="3994150" y="5445125"/>
            <a:ext cx="1588" cy="360363"/>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62" name="Rectangle 34"/>
          <p:cNvSpPr>
            <a:spLocks noChangeArrowheads="1"/>
          </p:cNvSpPr>
          <p:nvPr/>
        </p:nvSpPr>
        <p:spPr bwMode="gray">
          <a:xfrm>
            <a:off x="4714875" y="5805488"/>
            <a:ext cx="433388" cy="719137"/>
          </a:xfrm>
          <a:prstGeom prst="rect">
            <a:avLst/>
          </a:prstGeom>
          <a:gradFill rotWithShape="1">
            <a:gsLst>
              <a:gs pos="0">
                <a:srgbClr val="99CCFF"/>
              </a:gs>
              <a:gs pos="100000">
                <a:srgbClr val="99CCFF">
                  <a:gamma/>
                  <a:shade val="46275"/>
                  <a:invGamma/>
                </a:srgbClr>
              </a:gs>
            </a:gsLst>
            <a:lin ang="5400000" scaled="1"/>
          </a:gra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en-US" altLang="zh-CN">
                <a:latin typeface="+mn-lt"/>
                <a:ea typeface="+mn-ea"/>
                <a:cs typeface="+mn-cs"/>
              </a:rPr>
              <a:t>QA</a:t>
            </a:r>
            <a:endParaRPr lang="en-US" altLang="zh-CN">
              <a:latin typeface="+mn-lt"/>
              <a:ea typeface="+mn-ea"/>
              <a:cs typeface="+mn-cs"/>
            </a:endParaRPr>
          </a:p>
        </p:txBody>
      </p:sp>
      <p:sp>
        <p:nvSpPr>
          <p:cNvPr id="48163" name="Rectangle 35"/>
          <p:cNvSpPr>
            <a:spLocks noChangeArrowheads="1"/>
          </p:cNvSpPr>
          <p:nvPr/>
        </p:nvSpPr>
        <p:spPr bwMode="gray">
          <a:xfrm>
            <a:off x="5291138" y="5805488"/>
            <a:ext cx="433387" cy="719137"/>
          </a:xfrm>
          <a:prstGeom prst="rect">
            <a:avLst/>
          </a:prstGeom>
          <a:gradFill rotWithShape="1">
            <a:gsLst>
              <a:gs pos="0">
                <a:srgbClr val="99CCFF"/>
              </a:gs>
              <a:gs pos="100000">
                <a:srgbClr val="99CCFF">
                  <a:gamma/>
                  <a:shade val="46275"/>
                  <a:invGamma/>
                </a:srgbClr>
              </a:gs>
            </a:gsLst>
            <a:lin ang="5400000" scaled="1"/>
          </a:gra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en-US" altLang="zh-CN">
                <a:latin typeface="+mn-lt"/>
                <a:ea typeface="+mn-ea"/>
                <a:cs typeface="+mn-cs"/>
              </a:rPr>
              <a:t>QC</a:t>
            </a:r>
            <a:endParaRPr lang="en-US" altLang="zh-CN">
              <a:latin typeface="+mn-lt"/>
              <a:ea typeface="+mn-ea"/>
              <a:cs typeface="+mn-cs"/>
            </a:endParaRPr>
          </a:p>
        </p:txBody>
      </p:sp>
      <p:sp>
        <p:nvSpPr>
          <p:cNvPr id="48164" name="Line 36"/>
          <p:cNvSpPr>
            <a:spLocks noChangeShapeType="1"/>
          </p:cNvSpPr>
          <p:nvPr/>
        </p:nvSpPr>
        <p:spPr bwMode="gray">
          <a:xfrm>
            <a:off x="5219700" y="5013325"/>
            <a:ext cx="1588" cy="43180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65" name="Line 37"/>
          <p:cNvSpPr>
            <a:spLocks noChangeShapeType="1"/>
          </p:cNvSpPr>
          <p:nvPr/>
        </p:nvSpPr>
        <p:spPr bwMode="gray">
          <a:xfrm>
            <a:off x="4930775" y="5445125"/>
            <a:ext cx="1588" cy="360363"/>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66" name="Rectangle 38"/>
          <p:cNvSpPr>
            <a:spLocks noChangeArrowheads="1"/>
          </p:cNvSpPr>
          <p:nvPr/>
        </p:nvSpPr>
        <p:spPr bwMode="gray">
          <a:xfrm>
            <a:off x="6227763" y="5805488"/>
            <a:ext cx="433387" cy="719137"/>
          </a:xfrm>
          <a:prstGeom prst="rect">
            <a:avLst/>
          </a:prstGeom>
          <a:solidFill>
            <a:schemeClr val="hlink"/>
          </a:soli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en-US" altLang="zh-CN">
                <a:latin typeface="+mn-lt"/>
                <a:ea typeface="+mn-ea"/>
                <a:cs typeface="+mn-cs"/>
              </a:rPr>
              <a:t>PIE</a:t>
            </a:r>
            <a:endParaRPr lang="en-US" altLang="zh-CN">
              <a:latin typeface="+mn-lt"/>
              <a:ea typeface="+mn-ea"/>
              <a:cs typeface="+mn-cs"/>
            </a:endParaRPr>
          </a:p>
        </p:txBody>
      </p:sp>
      <p:sp>
        <p:nvSpPr>
          <p:cNvPr id="48167" name="Rectangle 39"/>
          <p:cNvSpPr>
            <a:spLocks noChangeArrowheads="1"/>
          </p:cNvSpPr>
          <p:nvPr/>
        </p:nvSpPr>
        <p:spPr bwMode="gray">
          <a:xfrm>
            <a:off x="6804025" y="5805488"/>
            <a:ext cx="504825" cy="719137"/>
          </a:xfrm>
          <a:prstGeom prst="rect">
            <a:avLst/>
          </a:prstGeom>
          <a:solidFill>
            <a:schemeClr val="hlink"/>
          </a:soli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en-US" altLang="zh-CN" sz="1400">
                <a:latin typeface="+mn-lt"/>
                <a:ea typeface="+mn-ea"/>
                <a:cs typeface="+mn-cs"/>
              </a:rPr>
              <a:t>BOM</a:t>
            </a:r>
            <a:endParaRPr lang="en-US" altLang="zh-CN" sz="1400">
              <a:latin typeface="+mn-lt"/>
              <a:ea typeface="+mn-ea"/>
              <a:cs typeface="+mn-cs"/>
            </a:endParaRPr>
          </a:p>
        </p:txBody>
      </p:sp>
      <p:sp>
        <p:nvSpPr>
          <p:cNvPr id="48168" name="Line 40"/>
          <p:cNvSpPr>
            <a:spLocks noChangeShapeType="1"/>
          </p:cNvSpPr>
          <p:nvPr/>
        </p:nvSpPr>
        <p:spPr bwMode="gray">
          <a:xfrm>
            <a:off x="7021513" y="5445125"/>
            <a:ext cx="1587" cy="360363"/>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69" name="Line 41"/>
          <p:cNvSpPr>
            <a:spLocks noChangeShapeType="1"/>
          </p:cNvSpPr>
          <p:nvPr/>
        </p:nvSpPr>
        <p:spPr bwMode="gray">
          <a:xfrm>
            <a:off x="6443663" y="5445125"/>
            <a:ext cx="1587" cy="360363"/>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70" name="Line 42"/>
          <p:cNvSpPr>
            <a:spLocks noChangeShapeType="1"/>
          </p:cNvSpPr>
          <p:nvPr/>
        </p:nvSpPr>
        <p:spPr bwMode="gray">
          <a:xfrm>
            <a:off x="5508625" y="5445125"/>
            <a:ext cx="1588" cy="360363"/>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71" name="Line 43"/>
          <p:cNvSpPr>
            <a:spLocks noChangeShapeType="1"/>
          </p:cNvSpPr>
          <p:nvPr/>
        </p:nvSpPr>
        <p:spPr bwMode="gray">
          <a:xfrm>
            <a:off x="4932363" y="5445125"/>
            <a:ext cx="576262"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72" name="Rectangle 44"/>
          <p:cNvSpPr>
            <a:spLocks noChangeArrowheads="1"/>
          </p:cNvSpPr>
          <p:nvPr/>
        </p:nvSpPr>
        <p:spPr bwMode="gray">
          <a:xfrm>
            <a:off x="7378700" y="5805488"/>
            <a:ext cx="433388" cy="719137"/>
          </a:xfrm>
          <a:prstGeom prst="rect">
            <a:avLst/>
          </a:prstGeom>
          <a:solidFill>
            <a:schemeClr val="hlink"/>
          </a:soli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图</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纸</a:t>
            </a:r>
            <a:endParaRPr lang="zh-CN" altLang="en-US">
              <a:latin typeface="+mn-lt"/>
              <a:ea typeface="+mn-ea"/>
              <a:cs typeface="+mn-cs"/>
            </a:endParaRPr>
          </a:p>
        </p:txBody>
      </p:sp>
      <p:sp>
        <p:nvSpPr>
          <p:cNvPr id="48173" name="Line 45"/>
          <p:cNvSpPr>
            <a:spLocks noChangeShapeType="1"/>
          </p:cNvSpPr>
          <p:nvPr/>
        </p:nvSpPr>
        <p:spPr bwMode="gray">
          <a:xfrm>
            <a:off x="7594600" y="5445125"/>
            <a:ext cx="1588" cy="360363"/>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74" name="Line 46"/>
          <p:cNvSpPr>
            <a:spLocks noChangeShapeType="1"/>
          </p:cNvSpPr>
          <p:nvPr/>
        </p:nvSpPr>
        <p:spPr bwMode="gray">
          <a:xfrm>
            <a:off x="6445250" y="5445125"/>
            <a:ext cx="1655763"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48175" name="Rectangle 47"/>
          <p:cNvSpPr>
            <a:spLocks noChangeArrowheads="1"/>
          </p:cNvSpPr>
          <p:nvPr/>
        </p:nvSpPr>
        <p:spPr bwMode="gray">
          <a:xfrm>
            <a:off x="7883525" y="5805488"/>
            <a:ext cx="433388" cy="719137"/>
          </a:xfrm>
          <a:prstGeom prst="rect">
            <a:avLst/>
          </a:prstGeom>
          <a:solidFill>
            <a:schemeClr val="hlink"/>
          </a:soli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样</a:t>
            </a:r>
            <a:endParaRPr lang="zh-CN" altLang="en-US">
              <a:latin typeface="+mn-lt"/>
              <a:ea typeface="+mn-ea"/>
              <a:cs typeface="+mn-cs"/>
            </a:endParaRPr>
          </a:p>
          <a:p>
            <a:pPr fontAlgn="auto">
              <a:spcBef>
                <a:spcPts val="0"/>
              </a:spcBef>
              <a:spcAft>
                <a:spcPts val="0"/>
              </a:spcAft>
              <a:defRPr/>
            </a:pPr>
            <a:r>
              <a:rPr lang="zh-CN" altLang="en-US">
                <a:latin typeface="+mn-lt"/>
                <a:ea typeface="+mn-ea"/>
                <a:cs typeface="+mn-cs"/>
              </a:rPr>
              <a:t>品</a:t>
            </a:r>
            <a:endParaRPr lang="zh-CN" altLang="en-US">
              <a:latin typeface="+mn-lt"/>
              <a:ea typeface="+mn-ea"/>
              <a:cs typeface="+mn-cs"/>
            </a:endParaRPr>
          </a:p>
        </p:txBody>
      </p:sp>
      <p:sp>
        <p:nvSpPr>
          <p:cNvPr id="48176" name="Line 48"/>
          <p:cNvSpPr>
            <a:spLocks noChangeShapeType="1"/>
          </p:cNvSpPr>
          <p:nvPr/>
        </p:nvSpPr>
        <p:spPr bwMode="gray">
          <a:xfrm>
            <a:off x="8099425" y="5445125"/>
            <a:ext cx="1588" cy="360363"/>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76802" name="Text Box 2"/>
          <p:cNvSpPr txBox="1">
            <a:spLocks noChangeArrowheads="1"/>
          </p:cNvSpPr>
          <p:nvPr/>
        </p:nvSpPr>
        <p:spPr bwMode="auto">
          <a:xfrm>
            <a:off x="179388" y="1557338"/>
            <a:ext cx="3168650" cy="581025"/>
          </a:xfrm>
          <a:prstGeom prst="rect">
            <a:avLst/>
          </a:prstGeom>
          <a:solidFill>
            <a:schemeClr val="folHlink"/>
          </a:solidFill>
          <a:ln w="9525">
            <a:noFill/>
            <a:miter lim="800000"/>
          </a:ln>
        </p:spPr>
        <p:txBody>
          <a:bodyPr>
            <a:spAutoFit/>
          </a:bodyPr>
          <a:lstStyle/>
          <a:p>
            <a:r>
              <a:rPr lang="zh-CN" altLang="en-US" sz="1600">
                <a:latin typeface="宋体" panose="02010600030101010101" pitchFamily="2" charset="-122"/>
                <a:ea typeface="宋体" panose="02010600030101010101" pitchFamily="2" charset="-122"/>
              </a:rPr>
              <a:t>仓库是第二财务，由</a:t>
            </a:r>
            <a:r>
              <a:rPr lang="en-US" altLang="zh-CN" sz="1600">
                <a:latin typeface="宋体" panose="02010600030101010101" pitchFamily="2" charset="-122"/>
                <a:ea typeface="宋体" panose="02010600030101010101" pitchFamily="2" charset="-122"/>
              </a:rPr>
              <a:t>PMC</a:t>
            </a:r>
            <a:r>
              <a:rPr lang="zh-CN" altLang="en-US" sz="1600">
                <a:latin typeface="宋体" panose="02010600030101010101" pitchFamily="2" charset="-122"/>
                <a:ea typeface="宋体" panose="02010600030101010101" pitchFamily="2" charset="-122"/>
              </a:rPr>
              <a:t>管理，</a:t>
            </a:r>
            <a:br>
              <a:rPr lang="zh-CN" altLang="en-US" sz="1600">
                <a:latin typeface="宋体" panose="02010600030101010101" pitchFamily="2" charset="-122"/>
                <a:ea typeface="宋体" panose="02010600030101010101" pitchFamily="2" charset="-122"/>
              </a:rPr>
            </a:br>
            <a:r>
              <a:rPr lang="zh-CN" altLang="en-US" sz="1600">
                <a:latin typeface="宋体" panose="02010600030101010101" pitchFamily="2" charset="-122"/>
                <a:ea typeface="宋体" panose="02010600030101010101" pitchFamily="2" charset="-122"/>
              </a:rPr>
              <a:t>财务部监督！</a:t>
            </a:r>
            <a:endParaRPr lang="zh-CN" altLang="en-US" sz="1600">
              <a:latin typeface="宋体" panose="02010600030101010101" pitchFamily="2" charset="-122"/>
              <a:ea typeface="宋体" panose="02010600030101010101" pitchFamily="2" charset="-122"/>
            </a:endParaRPr>
          </a:p>
        </p:txBody>
      </p:sp>
      <p:sp>
        <p:nvSpPr>
          <p:cNvPr id="2" name="Text Box 2"/>
          <p:cNvSpPr txBox="1">
            <a:spLocks noChangeArrowheads="1"/>
          </p:cNvSpPr>
          <p:nvPr/>
        </p:nvSpPr>
        <p:spPr bwMode="auto">
          <a:xfrm>
            <a:off x="5781675" y="1557338"/>
            <a:ext cx="3168650" cy="581025"/>
          </a:xfrm>
          <a:prstGeom prst="rect">
            <a:avLst/>
          </a:prstGeom>
          <a:solidFill>
            <a:srgbClr val="FF9933"/>
          </a:solidFill>
          <a:ln w="9525">
            <a:noFill/>
            <a:miter lim="800000"/>
          </a:ln>
        </p:spPr>
        <p:txBody>
          <a:bodyPr>
            <a:spAutoFit/>
          </a:bodyPr>
          <a:lstStyle/>
          <a:p>
            <a:r>
              <a:rPr lang="en-US" altLang="zh-CN" sz="1600">
                <a:latin typeface="宋体" panose="02010600030101010101" pitchFamily="2" charset="-122"/>
                <a:ea typeface="宋体" panose="02010600030101010101" pitchFamily="2" charset="-122"/>
              </a:rPr>
              <a:t>BOM</a:t>
            </a:r>
            <a:r>
              <a:rPr lang="zh-CN" altLang="en-US" sz="1600">
                <a:latin typeface="宋体" panose="02010600030101010101" pitchFamily="2" charset="-122"/>
                <a:ea typeface="宋体" panose="02010600030101010101" pitchFamily="2" charset="-122"/>
              </a:rPr>
              <a:t>资料由技术部提供，</a:t>
            </a:r>
            <a:br>
              <a:rPr lang="zh-CN" altLang="en-US" sz="1600">
                <a:latin typeface="宋体" panose="02010600030101010101" pitchFamily="2" charset="-122"/>
                <a:ea typeface="宋体" panose="02010600030101010101" pitchFamily="2" charset="-122"/>
              </a:rPr>
            </a:br>
            <a:r>
              <a:rPr lang="zh-CN" altLang="en-US" sz="1600">
                <a:latin typeface="宋体" panose="02010600030101010101" pitchFamily="2" charset="-122"/>
                <a:ea typeface="宋体" panose="02010600030101010101" pitchFamily="2" charset="-122"/>
              </a:rPr>
              <a:t>这是行规，且必须及时、准确！</a:t>
            </a:r>
            <a:endParaRPr lang="zh-CN" altLang="en-US" sz="1600">
              <a:latin typeface="宋体" panose="02010600030101010101" pitchFamily="2" charset="-122"/>
              <a:ea typeface="宋体" panose="02010600030101010101" pitchFamily="2" charset="-122"/>
            </a:endParaRPr>
          </a:p>
        </p:txBody>
      </p:sp>
      <p:sp>
        <p:nvSpPr>
          <p:cNvPr id="26670" name="TextBox 13"/>
          <p:cNvSpPr txBox="1">
            <a:spLocks noChangeArrowheads="1"/>
          </p:cNvSpPr>
          <p:nvPr/>
        </p:nvSpPr>
        <p:spPr bwMode="auto">
          <a:xfrm>
            <a:off x="107315" y="476250"/>
            <a:ext cx="3168650" cy="488950"/>
          </a:xfrm>
          <a:prstGeom prst="rect">
            <a:avLst/>
          </a:prstGeom>
          <a:noFill/>
          <a:ln w="9525">
            <a:noFill/>
            <a:miter lim="800000"/>
          </a:ln>
        </p:spPr>
        <p:txBody>
          <a:bodyPr>
            <a:spAutoFit/>
          </a:bodyPr>
          <a:lstStyle/>
          <a:p>
            <a:r>
              <a:rPr lang="en-US" altLang="zh-CN" sz="2600">
                <a:ea typeface="宋体" panose="02010600030101010101" pitchFamily="2" charset="-122"/>
              </a:rPr>
              <a:t>PMC</a:t>
            </a:r>
            <a:r>
              <a:rPr lang="zh-CN" altLang="en-US" sz="2600">
                <a:ea typeface="宋体" panose="02010600030101010101" pitchFamily="2" charset="-122"/>
              </a:rPr>
              <a:t>体系</a:t>
            </a:r>
            <a:endParaRPr lang="zh-CN" altLang="en-US" sz="2600">
              <a:ea typeface="宋体" panose="02010600030101010101" pitchFamily="2" charset="-122"/>
            </a:endParaRPr>
          </a:p>
        </p:txBody>
      </p:sp>
      <p:sp>
        <p:nvSpPr>
          <p:cNvPr id="26671" name="标题 1"/>
          <p:cNvSpPr/>
          <p:nvPr/>
        </p:nvSpPr>
        <p:spPr bwMode="auto">
          <a:xfrm>
            <a:off x="-36513" y="763588"/>
            <a:ext cx="2232026" cy="476250"/>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中型企业</a:t>
            </a:r>
            <a:endParaRPr lang="zh-CN" altLang="en-US" sz="2400">
              <a:latin typeface="Candara" panose="020E0502030303020204" pitchFamily="34" charset="0"/>
            </a:endParaRPr>
          </a:p>
        </p:txBody>
      </p:sp>
      <p:sp>
        <p:nvSpPr>
          <p:cNvPr id="26672" name="Rectangle 53"/>
          <p:cNvSpPr>
            <a:spLocks noChangeArrowheads="1"/>
          </p:cNvSpPr>
          <p:nvPr/>
        </p:nvSpPr>
        <p:spPr bwMode="auto">
          <a:xfrm>
            <a:off x="107950" y="1484313"/>
            <a:ext cx="8893175" cy="5184775"/>
          </a:xfrm>
          <a:prstGeom prst="rect">
            <a:avLst/>
          </a:prstGeom>
          <a:noFill/>
          <a:ln w="9525" algn="ctr">
            <a:solidFill>
              <a:srgbClr val="0000FF"/>
            </a:solidFill>
            <a:miter lim="800000"/>
          </a:ln>
          <a:effectLst>
            <a:prstShdw prst="shdw17" dist="17961" dir="2700000">
              <a:srgbClr val="000099"/>
            </a:prstShdw>
          </a:effectLst>
        </p:spPr>
        <p:txBody>
          <a:bodyPr wrap="none" anchor="ctr"/>
          <a:lstStyle/>
          <a:p>
            <a:endParaRPr lang="zh-CN" altLang="en-US">
              <a:latin typeface="Candara" panose="020E0502030303020204" pitchFamily="34" charset="0"/>
            </a:endParaRPr>
          </a:p>
        </p:txBody>
      </p:sp>
      <p:sp>
        <p:nvSpPr>
          <p:cNvPr id="48182" name="Line 54"/>
          <p:cNvSpPr>
            <a:spLocks noChangeShapeType="1"/>
          </p:cNvSpPr>
          <p:nvPr/>
        </p:nvSpPr>
        <p:spPr bwMode="gray">
          <a:xfrm>
            <a:off x="7308850" y="5013325"/>
            <a:ext cx="1588" cy="43180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 fill="hold"/>
                                        <p:tgtEl>
                                          <p:spTgt spid="76802"/>
                                        </p:tgtEl>
                                        <p:attrNameLst>
                                          <p:attrName>ppt_x</p:attrName>
                                        </p:attrNameLst>
                                      </p:cBhvr>
                                      <p:tavLst>
                                        <p:tav tm="0">
                                          <p:val>
                                            <p:strVal val="1+#ppt_w/2"/>
                                          </p:val>
                                        </p:tav>
                                        <p:tav tm="100000">
                                          <p:val>
                                            <p:strVal val="#ppt_x"/>
                                          </p:val>
                                        </p:tav>
                                      </p:tavLst>
                                    </p:anim>
                                    <p:anim calcmode="lin" valueType="num">
                                      <p:cBhvr additive="base">
                                        <p:cTn id="8" dur="500" fill="hold"/>
                                        <p:tgtEl>
                                          <p:spTgt spid="768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2"/>
          <p:cNvSpPr>
            <a:spLocks noChangeArrowheads="1"/>
          </p:cNvSpPr>
          <p:nvPr/>
        </p:nvSpPr>
        <p:spPr bwMode="gray">
          <a:xfrm rot="5400000">
            <a:off x="-1404938" y="2022475"/>
            <a:ext cx="4430713" cy="44307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rgbClr val="00CCFF"/>
              </a:gs>
            </a:gsLst>
            <a:lin ang="0" scaled="1"/>
          </a:gradFill>
          <a:ln w="9525">
            <a:noFill/>
            <a:round/>
          </a:ln>
        </p:spPr>
        <p:txBody>
          <a:bodyPr wrap="none" anchor="ctr"/>
          <a:lstStyle/>
          <a:p>
            <a:endParaRPr lang="zh-CN" altLang="en-US"/>
          </a:p>
        </p:txBody>
      </p:sp>
      <p:sp>
        <p:nvSpPr>
          <p:cNvPr id="27650" name="AutoShape 3"/>
          <p:cNvSpPr>
            <a:spLocks noChangeArrowheads="1"/>
          </p:cNvSpPr>
          <p:nvPr/>
        </p:nvSpPr>
        <p:spPr bwMode="ltGray">
          <a:xfrm rot="5400000">
            <a:off x="-1166019" y="2350294"/>
            <a:ext cx="3768725" cy="37671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835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gradFill rotWithShape="0">
            <a:gsLst>
              <a:gs pos="0">
                <a:schemeClr val="bg1"/>
              </a:gs>
              <a:gs pos="100000">
                <a:srgbClr val="0099FF"/>
              </a:gs>
            </a:gsLst>
            <a:lin ang="0" scaled="1"/>
          </a:gradFill>
          <a:ln w="9525">
            <a:noFill/>
            <a:round/>
          </a:ln>
        </p:spPr>
        <p:txBody>
          <a:bodyPr wrap="none" anchor="ctr"/>
          <a:lstStyle/>
          <a:p>
            <a:endParaRPr lang="zh-CN" altLang="en-US"/>
          </a:p>
        </p:txBody>
      </p:sp>
      <p:sp>
        <p:nvSpPr>
          <p:cNvPr id="27651" name="AutoShape 4"/>
          <p:cNvSpPr>
            <a:spLocks noChangeArrowheads="1"/>
          </p:cNvSpPr>
          <p:nvPr/>
        </p:nvSpPr>
        <p:spPr bwMode="gray">
          <a:xfrm>
            <a:off x="2574925" y="2551113"/>
            <a:ext cx="4826000" cy="530225"/>
          </a:xfrm>
          <a:prstGeom prst="roundRect">
            <a:avLst>
              <a:gd name="adj" fmla="val 50000"/>
            </a:avLst>
          </a:prstGeom>
          <a:gradFill rotWithShape="0">
            <a:gsLst>
              <a:gs pos="0">
                <a:srgbClr val="33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27652" name="Group 5"/>
          <p:cNvGrpSpPr/>
          <p:nvPr/>
        </p:nvGrpSpPr>
        <p:grpSpPr bwMode="auto">
          <a:xfrm>
            <a:off x="2205038" y="2566988"/>
            <a:ext cx="501650" cy="501650"/>
            <a:chOff x="1583" y="1494"/>
            <a:chExt cx="526" cy="526"/>
          </a:xfrm>
        </p:grpSpPr>
        <p:sp>
          <p:nvSpPr>
            <p:cNvPr id="27692" name="Oval 6"/>
            <p:cNvSpPr>
              <a:spLocks noChangeArrowheads="1"/>
            </p:cNvSpPr>
            <p:nvPr/>
          </p:nvSpPr>
          <p:spPr bwMode="gray">
            <a:xfrm>
              <a:off x="1583" y="1494"/>
              <a:ext cx="526" cy="526"/>
            </a:xfrm>
            <a:prstGeom prst="ellipse">
              <a:avLst/>
            </a:prstGeom>
            <a:solidFill>
              <a:srgbClr val="33CCFF"/>
            </a:solidFill>
            <a:ln w="9525">
              <a:noFill/>
              <a:round/>
            </a:ln>
          </p:spPr>
          <p:txBody>
            <a:bodyPr wrap="none" anchor="ctr"/>
            <a:lstStyle/>
            <a:p>
              <a:endParaRPr lang="zh-CN" altLang="en-US">
                <a:latin typeface="Candara" panose="020E0502030303020204" pitchFamily="34" charset="0"/>
              </a:endParaRPr>
            </a:p>
          </p:txBody>
        </p:sp>
        <p:sp>
          <p:nvSpPr>
            <p:cNvPr id="27693" name="Oval 7"/>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27694" name="Oval 8"/>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27695" name="Oval 9"/>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27696" name="Oval 10"/>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27653" name="Text Box 11"/>
          <p:cNvSpPr txBox="1">
            <a:spLocks noChangeArrowheads="1"/>
          </p:cNvSpPr>
          <p:nvPr/>
        </p:nvSpPr>
        <p:spPr bwMode="auto">
          <a:xfrm>
            <a:off x="2284413" y="2620963"/>
            <a:ext cx="311150" cy="366712"/>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1</a:t>
            </a:r>
            <a:endParaRPr lang="en-US" altLang="zh-CN" b="1">
              <a:solidFill>
                <a:srgbClr val="000000"/>
              </a:solidFill>
              <a:ea typeface="宋体" panose="02010600030101010101" pitchFamily="2" charset="-122"/>
            </a:endParaRPr>
          </a:p>
        </p:txBody>
      </p:sp>
      <p:sp>
        <p:nvSpPr>
          <p:cNvPr id="27654" name="AutoShape 12"/>
          <p:cNvSpPr>
            <a:spLocks noChangeArrowheads="1"/>
          </p:cNvSpPr>
          <p:nvPr/>
        </p:nvSpPr>
        <p:spPr bwMode="gray">
          <a:xfrm>
            <a:off x="2978150" y="3279775"/>
            <a:ext cx="4827588" cy="528638"/>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27655" name="Group 13"/>
          <p:cNvGrpSpPr/>
          <p:nvPr/>
        </p:nvGrpSpPr>
        <p:grpSpPr bwMode="auto">
          <a:xfrm>
            <a:off x="2608263" y="3295650"/>
            <a:ext cx="501650" cy="501650"/>
            <a:chOff x="1583" y="1494"/>
            <a:chExt cx="526" cy="526"/>
          </a:xfrm>
        </p:grpSpPr>
        <p:sp>
          <p:nvSpPr>
            <p:cNvPr id="27687" name="Oval 14"/>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27688" name="Oval 15"/>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27689" name="Oval 16"/>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27690" name="Oval 17"/>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27691" name="Oval 18"/>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27656" name="Text Box 19"/>
          <p:cNvSpPr txBox="1">
            <a:spLocks noChangeArrowheads="1"/>
          </p:cNvSpPr>
          <p:nvPr/>
        </p:nvSpPr>
        <p:spPr bwMode="auto">
          <a:xfrm>
            <a:off x="2700338" y="3365500"/>
            <a:ext cx="311150" cy="366713"/>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2</a:t>
            </a:r>
            <a:endParaRPr lang="en-US" altLang="zh-CN" b="1">
              <a:solidFill>
                <a:srgbClr val="000000"/>
              </a:solidFill>
              <a:ea typeface="宋体" panose="02010600030101010101" pitchFamily="2" charset="-122"/>
            </a:endParaRPr>
          </a:p>
        </p:txBody>
      </p:sp>
      <p:sp>
        <p:nvSpPr>
          <p:cNvPr id="27657" name="AutoShape 20"/>
          <p:cNvSpPr>
            <a:spLocks noChangeArrowheads="1"/>
          </p:cNvSpPr>
          <p:nvPr/>
        </p:nvSpPr>
        <p:spPr bwMode="gray">
          <a:xfrm>
            <a:off x="3065463" y="4006850"/>
            <a:ext cx="4826000" cy="528638"/>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27658" name="Group 21"/>
          <p:cNvGrpSpPr/>
          <p:nvPr/>
        </p:nvGrpSpPr>
        <p:grpSpPr bwMode="auto">
          <a:xfrm>
            <a:off x="2693988" y="4022725"/>
            <a:ext cx="501650" cy="501650"/>
            <a:chOff x="1583" y="1494"/>
            <a:chExt cx="526" cy="526"/>
          </a:xfrm>
        </p:grpSpPr>
        <p:sp>
          <p:nvSpPr>
            <p:cNvPr id="27682" name="Oval 22"/>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27683" name="Oval 23"/>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27684" name="Oval 24"/>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27685" name="Oval 25"/>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27686" name="Oval 26"/>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27659" name="Text Box 27"/>
          <p:cNvSpPr txBox="1">
            <a:spLocks noChangeArrowheads="1"/>
          </p:cNvSpPr>
          <p:nvPr/>
        </p:nvSpPr>
        <p:spPr bwMode="auto">
          <a:xfrm>
            <a:off x="2786063" y="4090988"/>
            <a:ext cx="311150" cy="366712"/>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3</a:t>
            </a:r>
            <a:endParaRPr lang="en-US" altLang="zh-CN" b="1">
              <a:solidFill>
                <a:srgbClr val="000000"/>
              </a:solidFill>
              <a:ea typeface="宋体" panose="02010600030101010101" pitchFamily="2" charset="-122"/>
            </a:endParaRPr>
          </a:p>
        </p:txBody>
      </p:sp>
      <p:sp>
        <p:nvSpPr>
          <p:cNvPr id="27660" name="AutoShape 28"/>
          <p:cNvSpPr>
            <a:spLocks noChangeArrowheads="1"/>
          </p:cNvSpPr>
          <p:nvPr/>
        </p:nvSpPr>
        <p:spPr bwMode="gray">
          <a:xfrm>
            <a:off x="2978150" y="4733925"/>
            <a:ext cx="4827588" cy="530225"/>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27661" name="Group 29"/>
          <p:cNvGrpSpPr/>
          <p:nvPr/>
        </p:nvGrpSpPr>
        <p:grpSpPr bwMode="auto">
          <a:xfrm>
            <a:off x="2608263" y="4749800"/>
            <a:ext cx="501650" cy="501650"/>
            <a:chOff x="1583" y="1494"/>
            <a:chExt cx="526" cy="526"/>
          </a:xfrm>
        </p:grpSpPr>
        <p:sp>
          <p:nvSpPr>
            <p:cNvPr id="27677" name="Oval 30"/>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27678" name="Oval 31"/>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27679" name="Oval 32"/>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27680" name="Oval 33"/>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27681" name="Oval 34"/>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27662" name="Text Box 35"/>
          <p:cNvSpPr txBox="1">
            <a:spLocks noChangeArrowheads="1"/>
          </p:cNvSpPr>
          <p:nvPr/>
        </p:nvSpPr>
        <p:spPr bwMode="auto">
          <a:xfrm>
            <a:off x="2700338" y="4819650"/>
            <a:ext cx="311150" cy="366713"/>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4</a:t>
            </a:r>
            <a:endParaRPr lang="en-US" altLang="zh-CN" b="1">
              <a:solidFill>
                <a:srgbClr val="000000"/>
              </a:solidFill>
              <a:ea typeface="宋体" panose="02010600030101010101" pitchFamily="2" charset="-122"/>
            </a:endParaRPr>
          </a:p>
        </p:txBody>
      </p:sp>
      <p:sp>
        <p:nvSpPr>
          <p:cNvPr id="27663" name="AutoShape 36"/>
          <p:cNvSpPr>
            <a:spLocks noChangeArrowheads="1"/>
          </p:cNvSpPr>
          <p:nvPr/>
        </p:nvSpPr>
        <p:spPr bwMode="gray">
          <a:xfrm>
            <a:off x="2528888" y="5461000"/>
            <a:ext cx="4827587" cy="530225"/>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27664" name="Group 37"/>
          <p:cNvGrpSpPr/>
          <p:nvPr/>
        </p:nvGrpSpPr>
        <p:grpSpPr bwMode="auto">
          <a:xfrm>
            <a:off x="2159000" y="5478463"/>
            <a:ext cx="501650" cy="501650"/>
            <a:chOff x="1583" y="1494"/>
            <a:chExt cx="526" cy="526"/>
          </a:xfrm>
        </p:grpSpPr>
        <p:sp>
          <p:nvSpPr>
            <p:cNvPr id="27672" name="Oval 38"/>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27673" name="Oval 39"/>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27674" name="Oval 40"/>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27675" name="Oval 41"/>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27676" name="Oval 42"/>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27665" name="Text Box 43"/>
          <p:cNvSpPr txBox="1">
            <a:spLocks noChangeArrowheads="1"/>
          </p:cNvSpPr>
          <p:nvPr/>
        </p:nvSpPr>
        <p:spPr bwMode="auto">
          <a:xfrm>
            <a:off x="2243138" y="5549900"/>
            <a:ext cx="311150" cy="366713"/>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5</a:t>
            </a:r>
            <a:endParaRPr lang="en-US" altLang="zh-CN" b="1">
              <a:solidFill>
                <a:srgbClr val="000000"/>
              </a:solidFill>
              <a:ea typeface="宋体" panose="02010600030101010101" pitchFamily="2" charset="-122"/>
            </a:endParaRPr>
          </a:p>
        </p:txBody>
      </p:sp>
      <p:sp>
        <p:nvSpPr>
          <p:cNvPr id="27666" name="Rectangle 35"/>
          <p:cNvSpPr>
            <a:spLocks noChangeArrowheads="1"/>
          </p:cNvSpPr>
          <p:nvPr/>
        </p:nvSpPr>
        <p:spPr bwMode="auto">
          <a:xfrm>
            <a:off x="3276600" y="3303588"/>
            <a:ext cx="3330575" cy="427037"/>
          </a:xfrm>
          <a:prstGeom prst="rect">
            <a:avLst/>
          </a:prstGeom>
          <a:noFill/>
          <a:ln w="9525">
            <a:noFill/>
            <a:miter lim="800000"/>
          </a:ln>
        </p:spPr>
        <p:txBody>
          <a:bodyPr>
            <a:spAutoFit/>
          </a:bodyPr>
          <a:lstStyle/>
          <a:p>
            <a:r>
              <a:rPr lang="en-US" altLang="zh-CN" sz="2200">
                <a:solidFill>
                  <a:schemeClr val="bg2"/>
                </a:solidFill>
                <a:latin typeface="华文中宋" panose="02010600040101010101" charset="-122"/>
                <a:ea typeface="华文中宋" panose="02010600040101010101" charset="-122"/>
                <a:cs typeface="华文中宋" panose="02010600040101010101" charset="-122"/>
              </a:rPr>
              <a:t>PMC</a:t>
            </a:r>
            <a:r>
              <a:rPr lang="zh-CN" altLang="en-US" sz="2200">
                <a:solidFill>
                  <a:schemeClr val="bg2"/>
                </a:solidFill>
                <a:latin typeface="华文中宋" panose="02010600040101010101" charset="-122"/>
                <a:ea typeface="华文中宋" panose="02010600040101010101" charset="-122"/>
                <a:cs typeface="华文中宋" panose="02010600040101010101" charset="-122"/>
              </a:rPr>
              <a:t>体系解说</a:t>
            </a:r>
            <a:endParaRPr lang="zh-CN" altLang="en-US" sz="2200">
              <a:solidFill>
                <a:schemeClr val="bg2"/>
              </a:solidFill>
              <a:latin typeface="华文中宋" panose="02010600040101010101" charset="-122"/>
              <a:ea typeface="华文中宋" panose="02010600040101010101" charset="-122"/>
              <a:cs typeface="华文中宋" panose="02010600040101010101" charset="-122"/>
            </a:endParaRPr>
          </a:p>
        </p:txBody>
      </p:sp>
      <p:sp>
        <p:nvSpPr>
          <p:cNvPr id="27667" name="Rectangle 35"/>
          <p:cNvSpPr>
            <a:spLocks noChangeArrowheads="1"/>
          </p:cNvSpPr>
          <p:nvPr/>
        </p:nvSpPr>
        <p:spPr bwMode="auto">
          <a:xfrm>
            <a:off x="3290888" y="4051300"/>
            <a:ext cx="4392612" cy="427038"/>
          </a:xfrm>
          <a:prstGeom prst="rect">
            <a:avLst/>
          </a:prstGeom>
          <a:noFill/>
          <a:ln w="9525">
            <a:noFill/>
            <a:miter lim="800000"/>
          </a:ln>
        </p:spPr>
        <p:txBody>
          <a:bodyPr>
            <a:spAutoFit/>
          </a:bodyPr>
          <a:lstStyle/>
          <a:p>
            <a:r>
              <a:rPr lang="en-US" altLang="zh-CN" sz="2200">
                <a:latin typeface="华文中宋" panose="02010600040101010101" charset="-122"/>
                <a:ea typeface="华文中宋" panose="02010600040101010101" charset="-122"/>
                <a:cs typeface="华文中宋" panose="02010600040101010101" charset="-122"/>
              </a:rPr>
              <a:t>PMC</a:t>
            </a:r>
            <a:r>
              <a:rPr lang="zh-CN" altLang="en-US" sz="2200">
                <a:latin typeface="华文中宋" panose="02010600040101010101" charset="-122"/>
                <a:ea typeface="华文中宋" panose="02010600040101010101" charset="-122"/>
                <a:cs typeface="华文中宋" panose="02010600040101010101" charset="-122"/>
              </a:rPr>
              <a:t>日常工作职能</a:t>
            </a:r>
            <a:endParaRPr lang="zh-CN" altLang="en-US" sz="2200">
              <a:latin typeface="华文中宋" panose="02010600040101010101" charset="-122"/>
              <a:ea typeface="华文中宋" panose="02010600040101010101" charset="-122"/>
              <a:cs typeface="华文中宋" panose="02010600040101010101" charset="-122"/>
            </a:endParaRPr>
          </a:p>
        </p:txBody>
      </p:sp>
      <p:sp>
        <p:nvSpPr>
          <p:cNvPr id="27668" name="Rectangle 20"/>
          <p:cNvSpPr>
            <a:spLocks noChangeArrowheads="1"/>
          </p:cNvSpPr>
          <p:nvPr/>
        </p:nvSpPr>
        <p:spPr bwMode="auto">
          <a:xfrm>
            <a:off x="3290888" y="5516563"/>
            <a:ext cx="3565525" cy="427037"/>
          </a:xfrm>
          <a:prstGeom prst="rect">
            <a:avLst/>
          </a:prstGeom>
          <a:noFill/>
          <a:ln w="9525">
            <a:noFill/>
            <a:miter lim="800000"/>
          </a:ln>
        </p:spPr>
        <p:txBody>
          <a:bodyPr>
            <a:spAutoFit/>
          </a:bodyPr>
          <a:lstStyle/>
          <a:p>
            <a:r>
              <a:rPr lang="en-US" altLang="zh-CN" sz="2200">
                <a:solidFill>
                  <a:schemeClr val="bg2"/>
                </a:solidFill>
                <a:latin typeface="华文中宋" panose="02010600040101010101" charset="-122"/>
                <a:ea typeface="华文中宋" panose="02010600040101010101" charset="-122"/>
                <a:cs typeface="华文中宋" panose="02010600040101010101" charset="-122"/>
              </a:rPr>
              <a:t>PMC</a:t>
            </a:r>
            <a:r>
              <a:rPr lang="zh-CN" altLang="en-US" sz="2200">
                <a:solidFill>
                  <a:schemeClr val="bg2"/>
                </a:solidFill>
                <a:latin typeface="华文中宋" panose="02010600040101010101" charset="-122"/>
                <a:ea typeface="华文中宋" panose="02010600040101010101" charset="-122"/>
                <a:cs typeface="华文中宋" panose="02010600040101010101" charset="-122"/>
              </a:rPr>
              <a:t>与信息化的结合</a:t>
            </a:r>
            <a:endParaRPr lang="zh-CN" altLang="en-US" sz="2200">
              <a:solidFill>
                <a:schemeClr val="bg2"/>
              </a:solidFill>
              <a:latin typeface="华文中宋" panose="02010600040101010101" charset="-122"/>
              <a:ea typeface="华文中宋" panose="02010600040101010101" charset="-122"/>
              <a:cs typeface="华文中宋" panose="02010600040101010101" charset="-122"/>
            </a:endParaRPr>
          </a:p>
        </p:txBody>
      </p:sp>
      <p:sp>
        <p:nvSpPr>
          <p:cNvPr id="27669" name="Rectangle 29"/>
          <p:cNvSpPr>
            <a:spLocks noChangeArrowheads="1"/>
          </p:cNvSpPr>
          <p:nvPr/>
        </p:nvSpPr>
        <p:spPr bwMode="auto">
          <a:xfrm>
            <a:off x="3225800" y="2570163"/>
            <a:ext cx="4587875" cy="427037"/>
          </a:xfrm>
          <a:prstGeom prst="rect">
            <a:avLst/>
          </a:prstGeom>
          <a:noFill/>
          <a:ln w="9525">
            <a:noFill/>
            <a:miter lim="800000"/>
          </a:ln>
        </p:spPr>
        <p:txBody>
          <a:bodyPr>
            <a:spAutoFit/>
          </a:bodyPr>
          <a:lstStyle/>
          <a:p>
            <a:r>
              <a:rPr lang="zh-CN" altLang="en-US" sz="2200">
                <a:solidFill>
                  <a:schemeClr val="bg2"/>
                </a:solidFill>
                <a:latin typeface="华文中宋" panose="02010600040101010101" charset="-122"/>
                <a:ea typeface="华文中宋" panose="02010600040101010101" charset="-122"/>
                <a:cs typeface="华文中宋" panose="02010600040101010101" charset="-122"/>
              </a:rPr>
              <a:t>企业面对的困扰</a:t>
            </a:r>
            <a:endParaRPr lang="zh-CN" altLang="en-US" sz="2200">
              <a:solidFill>
                <a:schemeClr val="bg2"/>
              </a:solidFill>
              <a:latin typeface="华文中宋" panose="02010600040101010101" charset="-122"/>
              <a:ea typeface="华文中宋" panose="02010600040101010101" charset="-122"/>
              <a:cs typeface="华文中宋" panose="02010600040101010101" charset="-122"/>
            </a:endParaRPr>
          </a:p>
        </p:txBody>
      </p:sp>
      <p:sp>
        <p:nvSpPr>
          <p:cNvPr id="27670" name="Rectangle 29"/>
          <p:cNvSpPr>
            <a:spLocks noChangeArrowheads="1"/>
          </p:cNvSpPr>
          <p:nvPr/>
        </p:nvSpPr>
        <p:spPr bwMode="auto">
          <a:xfrm>
            <a:off x="3290888" y="4783138"/>
            <a:ext cx="4011612" cy="427037"/>
          </a:xfrm>
          <a:prstGeom prst="rect">
            <a:avLst/>
          </a:prstGeom>
          <a:noFill/>
          <a:ln w="9525">
            <a:noFill/>
            <a:miter lim="800000"/>
          </a:ln>
        </p:spPr>
        <p:txBody>
          <a:bodyPr>
            <a:spAutoFit/>
          </a:bodyPr>
          <a:lstStyle/>
          <a:p>
            <a:r>
              <a:rPr lang="en-US" altLang="zh-CN" sz="2200">
                <a:solidFill>
                  <a:schemeClr val="bg2"/>
                </a:solidFill>
                <a:latin typeface="华文中宋" panose="02010600040101010101" charset="-122"/>
                <a:ea typeface="华文中宋" panose="02010600040101010101" charset="-122"/>
                <a:cs typeface="华文中宋" panose="02010600040101010101" charset="-122"/>
              </a:rPr>
              <a:t>PMC</a:t>
            </a:r>
            <a:r>
              <a:rPr lang="zh-CN" altLang="en-US" sz="2200">
                <a:solidFill>
                  <a:schemeClr val="bg2"/>
                </a:solidFill>
                <a:latin typeface="华文中宋" panose="02010600040101010101" charset="-122"/>
                <a:ea typeface="华文中宋" panose="02010600040101010101" charset="-122"/>
                <a:cs typeface="华文中宋" panose="02010600040101010101" charset="-122"/>
              </a:rPr>
              <a:t>体系建设与规划</a:t>
            </a:r>
            <a:endParaRPr lang="zh-CN" altLang="en-US" sz="2200">
              <a:solidFill>
                <a:schemeClr val="bg2"/>
              </a:solidFill>
              <a:latin typeface="华文中宋" panose="02010600040101010101" charset="-122"/>
              <a:ea typeface="华文中宋" panose="02010600040101010101" charset="-122"/>
              <a:cs typeface="华文中宋" panose="02010600040101010101" charset="-122"/>
            </a:endParaRPr>
          </a:p>
        </p:txBody>
      </p:sp>
      <p:sp>
        <p:nvSpPr>
          <p:cNvPr id="324653" name="TextBox 71"/>
          <p:cNvSpPr txBox="1">
            <a:spLocks noChangeArrowheads="1"/>
          </p:cNvSpPr>
          <p:nvPr/>
        </p:nvSpPr>
        <p:spPr bwMode="auto">
          <a:xfrm>
            <a:off x="100550" y="477115"/>
            <a:ext cx="2422925" cy="646331"/>
          </a:xfrm>
          <a:prstGeom prst="rect">
            <a:avLst/>
          </a:prstGeom>
          <a:noFill/>
          <a:ln w="9525">
            <a:noFill/>
            <a:miter lim="800000"/>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zh-CN" alt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cs typeface="+mn-cs"/>
              </a:rPr>
              <a:t>提纲挈领</a:t>
            </a:r>
            <a:endParaRPr lang="zh-CN" alt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3"/>
          <p:cNvSpPr txBox="1">
            <a:spLocks noChangeArrowheads="1"/>
          </p:cNvSpPr>
          <p:nvPr/>
        </p:nvSpPr>
        <p:spPr bwMode="auto">
          <a:xfrm>
            <a:off x="179705" y="549275"/>
            <a:ext cx="3168650" cy="488950"/>
          </a:xfrm>
          <a:prstGeom prst="rect">
            <a:avLst/>
          </a:prstGeom>
          <a:noFill/>
          <a:ln w="9525">
            <a:noFill/>
            <a:miter lim="800000"/>
          </a:ln>
        </p:spPr>
        <p:txBody>
          <a:bodyPr>
            <a:spAutoFit/>
          </a:bodyPr>
          <a:lstStyle/>
          <a:p>
            <a:r>
              <a:rPr lang="en-US" altLang="zh-CN" sz="2600">
                <a:ea typeface="宋体" panose="02010600030101010101" pitchFamily="2" charset="-122"/>
              </a:rPr>
              <a:t>PMC</a:t>
            </a:r>
            <a:r>
              <a:rPr lang="zh-CN" altLang="en-US" sz="2600">
                <a:ea typeface="宋体" panose="02010600030101010101" pitchFamily="2" charset="-122"/>
              </a:rPr>
              <a:t>工作职能</a:t>
            </a:r>
            <a:endParaRPr lang="zh-CN" altLang="en-US" sz="2600">
              <a:ea typeface="宋体" panose="02010600030101010101" pitchFamily="2" charset="-122"/>
            </a:endParaRPr>
          </a:p>
        </p:txBody>
      </p:sp>
      <p:sp>
        <p:nvSpPr>
          <p:cNvPr id="28674" name="Line 3"/>
          <p:cNvSpPr>
            <a:spLocks noChangeShapeType="1"/>
          </p:cNvSpPr>
          <p:nvPr/>
        </p:nvSpPr>
        <p:spPr bwMode="auto">
          <a:xfrm>
            <a:off x="984250" y="1995488"/>
            <a:ext cx="6396038"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8675" name="Text Box 7"/>
          <p:cNvSpPr txBox="1">
            <a:spLocks noChangeArrowheads="1"/>
          </p:cNvSpPr>
          <p:nvPr/>
        </p:nvSpPr>
        <p:spPr bwMode="auto">
          <a:xfrm>
            <a:off x="1089025" y="1568450"/>
            <a:ext cx="6218238" cy="396875"/>
          </a:xfrm>
          <a:prstGeom prst="rect">
            <a:avLst/>
          </a:prstGeom>
          <a:noFill/>
          <a:ln w="9525">
            <a:noFill/>
            <a:miter lim="800000"/>
          </a:ln>
        </p:spPr>
        <p:txBody>
          <a:bodyPr>
            <a:spAutoFit/>
          </a:bodyPr>
          <a:lstStyle/>
          <a:p>
            <a:r>
              <a:rPr lang="zh-CN" altLang="en-US" sz="2000">
                <a:ea typeface="宋体" panose="02010600030101010101" pitchFamily="2" charset="-122"/>
              </a:rPr>
              <a:t>生产管理体系如何建立与运作</a:t>
            </a:r>
            <a:endParaRPr lang="en-US" altLang="zh-CN" sz="2000">
              <a:ea typeface="宋体" panose="02010600030101010101" pitchFamily="2" charset="-122"/>
            </a:endParaRPr>
          </a:p>
        </p:txBody>
      </p:sp>
      <p:sp>
        <p:nvSpPr>
          <p:cNvPr id="28676" name="Line 9"/>
          <p:cNvSpPr>
            <a:spLocks noChangeShapeType="1"/>
          </p:cNvSpPr>
          <p:nvPr/>
        </p:nvSpPr>
        <p:spPr bwMode="auto">
          <a:xfrm>
            <a:off x="995363" y="2870200"/>
            <a:ext cx="6384925"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8677" name="Text Box 13"/>
          <p:cNvSpPr txBox="1">
            <a:spLocks noChangeArrowheads="1"/>
          </p:cNvSpPr>
          <p:nvPr/>
        </p:nvSpPr>
        <p:spPr bwMode="auto">
          <a:xfrm>
            <a:off x="1146175" y="2454275"/>
            <a:ext cx="5441950" cy="396875"/>
          </a:xfrm>
          <a:prstGeom prst="rect">
            <a:avLst/>
          </a:prstGeom>
          <a:noFill/>
          <a:ln w="9525">
            <a:noFill/>
            <a:miter lim="800000"/>
          </a:ln>
        </p:spPr>
        <p:txBody>
          <a:bodyPr>
            <a:spAutoFit/>
          </a:bodyPr>
          <a:lstStyle/>
          <a:p>
            <a:r>
              <a:rPr lang="zh-CN" altLang="en-US" sz="2000">
                <a:ea typeface="宋体" panose="02010600030101010101" pitchFamily="2" charset="-122"/>
              </a:rPr>
              <a:t>产、供、销如何衔接，生产计划如何制定</a:t>
            </a:r>
            <a:endParaRPr lang="zh-CN" altLang="en-US" sz="2000">
              <a:ea typeface="宋体" panose="02010600030101010101" pitchFamily="2" charset="-122"/>
            </a:endParaRPr>
          </a:p>
        </p:txBody>
      </p:sp>
      <p:sp>
        <p:nvSpPr>
          <p:cNvPr id="28678" name="Line 15"/>
          <p:cNvSpPr>
            <a:spLocks noChangeShapeType="1"/>
          </p:cNvSpPr>
          <p:nvPr/>
        </p:nvSpPr>
        <p:spPr bwMode="auto">
          <a:xfrm>
            <a:off x="1028700" y="3681413"/>
            <a:ext cx="6323013"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8679" name="Text Box 19"/>
          <p:cNvSpPr txBox="1">
            <a:spLocks noChangeArrowheads="1"/>
          </p:cNvSpPr>
          <p:nvPr/>
        </p:nvSpPr>
        <p:spPr bwMode="auto">
          <a:xfrm>
            <a:off x="1087438" y="3357563"/>
            <a:ext cx="4392612" cy="457200"/>
          </a:xfrm>
          <a:prstGeom prst="rect">
            <a:avLst/>
          </a:prstGeom>
          <a:noFill/>
          <a:ln w="9525">
            <a:noFill/>
            <a:miter lim="800000"/>
          </a:ln>
        </p:spPr>
        <p:txBody>
          <a:bodyPr>
            <a:spAutoFit/>
          </a:bodyPr>
          <a:lstStyle/>
          <a:p>
            <a:endParaRPr lang="zh-CN" altLang="en-US" sz="2400">
              <a:ea typeface="宋体" panose="02010600030101010101" pitchFamily="2" charset="-122"/>
            </a:endParaRPr>
          </a:p>
        </p:txBody>
      </p:sp>
      <p:grpSp>
        <p:nvGrpSpPr>
          <p:cNvPr id="28680" name="Group 20"/>
          <p:cNvGrpSpPr/>
          <p:nvPr/>
        </p:nvGrpSpPr>
        <p:grpSpPr bwMode="auto">
          <a:xfrm>
            <a:off x="531813" y="1557338"/>
            <a:ext cx="477837" cy="457200"/>
            <a:chOff x="855" y="1012"/>
            <a:chExt cx="301" cy="288"/>
          </a:xfrm>
        </p:grpSpPr>
        <p:sp>
          <p:nvSpPr>
            <p:cNvPr id="28703"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8704"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1</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28681" name="Group 23"/>
          <p:cNvGrpSpPr/>
          <p:nvPr/>
        </p:nvGrpSpPr>
        <p:grpSpPr bwMode="auto">
          <a:xfrm>
            <a:off x="538163" y="2422525"/>
            <a:ext cx="477837" cy="457200"/>
            <a:chOff x="855" y="1012"/>
            <a:chExt cx="301" cy="288"/>
          </a:xfrm>
        </p:grpSpPr>
        <p:sp>
          <p:nvSpPr>
            <p:cNvPr id="28701"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8702"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2</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28682" name="Group 26"/>
          <p:cNvGrpSpPr/>
          <p:nvPr/>
        </p:nvGrpSpPr>
        <p:grpSpPr bwMode="auto">
          <a:xfrm>
            <a:off x="538163" y="3243263"/>
            <a:ext cx="477837" cy="457200"/>
            <a:chOff x="855" y="1012"/>
            <a:chExt cx="301" cy="288"/>
          </a:xfrm>
        </p:grpSpPr>
        <p:sp>
          <p:nvSpPr>
            <p:cNvPr id="28699"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8700"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3</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28683" name="Group 29"/>
          <p:cNvGrpSpPr/>
          <p:nvPr/>
        </p:nvGrpSpPr>
        <p:grpSpPr bwMode="auto">
          <a:xfrm>
            <a:off x="538163" y="4987925"/>
            <a:ext cx="477837" cy="457200"/>
            <a:chOff x="855" y="1012"/>
            <a:chExt cx="301" cy="288"/>
          </a:xfrm>
        </p:grpSpPr>
        <p:sp>
          <p:nvSpPr>
            <p:cNvPr id="28697"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8698"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5</a:t>
              </a:r>
              <a:endParaRPr lang="en-US" altLang="zh-CN" sz="2400">
                <a:solidFill>
                  <a:srgbClr val="FFFFFF"/>
                </a:solidFill>
                <a:latin typeface="Arial Black" panose="020B0A04020102020204" pitchFamily="34" charset="0"/>
                <a:ea typeface="黑体" panose="02010609060101010101" pitchFamily="2" charset="-122"/>
              </a:endParaRPr>
            </a:p>
          </p:txBody>
        </p:sp>
      </p:grpSp>
      <p:sp>
        <p:nvSpPr>
          <p:cNvPr id="28684" name="Line 15"/>
          <p:cNvSpPr>
            <a:spLocks noChangeShapeType="1"/>
          </p:cNvSpPr>
          <p:nvPr/>
        </p:nvSpPr>
        <p:spPr bwMode="auto">
          <a:xfrm>
            <a:off x="1044575" y="5422900"/>
            <a:ext cx="6323013" cy="0"/>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28685" name="Group 34"/>
          <p:cNvGrpSpPr/>
          <p:nvPr/>
        </p:nvGrpSpPr>
        <p:grpSpPr bwMode="auto">
          <a:xfrm>
            <a:off x="538163" y="5780088"/>
            <a:ext cx="477837" cy="457200"/>
            <a:chOff x="855" y="1012"/>
            <a:chExt cx="301" cy="288"/>
          </a:xfrm>
        </p:grpSpPr>
        <p:sp>
          <p:nvSpPr>
            <p:cNvPr id="28695"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8696"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6</a:t>
              </a:r>
              <a:endParaRPr lang="en-US" altLang="zh-CN" sz="2400">
                <a:solidFill>
                  <a:srgbClr val="FFFFFF"/>
                </a:solidFill>
                <a:latin typeface="Arial Black" panose="020B0A04020102020204" pitchFamily="34" charset="0"/>
                <a:ea typeface="黑体" panose="02010609060101010101" pitchFamily="2" charset="-122"/>
              </a:endParaRPr>
            </a:p>
          </p:txBody>
        </p:sp>
      </p:grpSp>
      <p:sp>
        <p:nvSpPr>
          <p:cNvPr id="28686" name="Line 15"/>
          <p:cNvSpPr>
            <a:spLocks noChangeShapeType="1"/>
          </p:cNvSpPr>
          <p:nvPr/>
        </p:nvSpPr>
        <p:spPr bwMode="auto">
          <a:xfrm>
            <a:off x="1044575" y="6215063"/>
            <a:ext cx="6323013"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8687" name="Text Box 13"/>
          <p:cNvSpPr txBox="1">
            <a:spLocks noChangeArrowheads="1"/>
          </p:cNvSpPr>
          <p:nvPr/>
        </p:nvSpPr>
        <p:spPr bwMode="auto">
          <a:xfrm>
            <a:off x="1187450" y="5815013"/>
            <a:ext cx="4635500" cy="396875"/>
          </a:xfrm>
          <a:prstGeom prst="rect">
            <a:avLst/>
          </a:prstGeom>
          <a:noFill/>
          <a:ln w="9525">
            <a:noFill/>
            <a:miter lim="800000"/>
          </a:ln>
        </p:spPr>
        <p:txBody>
          <a:bodyPr>
            <a:spAutoFit/>
          </a:bodyPr>
          <a:lstStyle/>
          <a:p>
            <a:r>
              <a:rPr lang="zh-CN" altLang="en-US" sz="2000">
                <a:ea typeface="宋体" panose="02010600030101010101" pitchFamily="2" charset="-122"/>
              </a:rPr>
              <a:t>如何与信息化手段结合应用</a:t>
            </a:r>
            <a:endParaRPr lang="zh-CN" altLang="en-US" sz="2000">
              <a:ea typeface="宋体" panose="02010600030101010101" pitchFamily="2" charset="-122"/>
            </a:endParaRPr>
          </a:p>
        </p:txBody>
      </p:sp>
      <p:sp>
        <p:nvSpPr>
          <p:cNvPr id="28688" name="Text Box 13"/>
          <p:cNvSpPr txBox="1">
            <a:spLocks noChangeArrowheads="1"/>
          </p:cNvSpPr>
          <p:nvPr/>
        </p:nvSpPr>
        <p:spPr bwMode="auto">
          <a:xfrm>
            <a:off x="1146175" y="3284538"/>
            <a:ext cx="5584825" cy="396875"/>
          </a:xfrm>
          <a:prstGeom prst="rect">
            <a:avLst/>
          </a:prstGeom>
          <a:noFill/>
          <a:ln w="9525">
            <a:noFill/>
            <a:miter lim="800000"/>
          </a:ln>
        </p:spPr>
        <p:txBody>
          <a:bodyPr>
            <a:spAutoFit/>
          </a:bodyPr>
          <a:lstStyle/>
          <a:p>
            <a:r>
              <a:rPr lang="zh-CN" altLang="en-US" sz="2000">
                <a:ea typeface="宋体" panose="02010600030101010101" pitchFamily="2" charset="-122"/>
              </a:rPr>
              <a:t>生产控制如何进行，物料控制如何实施</a:t>
            </a:r>
            <a:endParaRPr lang="zh-CN" altLang="en-US" sz="2000">
              <a:ea typeface="宋体" panose="02010600030101010101" pitchFamily="2" charset="-122"/>
            </a:endParaRPr>
          </a:p>
        </p:txBody>
      </p:sp>
      <p:sp>
        <p:nvSpPr>
          <p:cNvPr id="28689" name="Text Box 13"/>
          <p:cNvSpPr txBox="1">
            <a:spLocks noChangeArrowheads="1"/>
          </p:cNvSpPr>
          <p:nvPr/>
        </p:nvSpPr>
        <p:spPr bwMode="auto">
          <a:xfrm>
            <a:off x="1157288" y="5018088"/>
            <a:ext cx="4635500" cy="396875"/>
          </a:xfrm>
          <a:prstGeom prst="rect">
            <a:avLst/>
          </a:prstGeom>
          <a:noFill/>
          <a:ln w="9525">
            <a:noFill/>
            <a:miter lim="800000"/>
          </a:ln>
        </p:spPr>
        <p:txBody>
          <a:bodyPr>
            <a:spAutoFit/>
          </a:bodyPr>
          <a:lstStyle/>
          <a:p>
            <a:r>
              <a:rPr lang="zh-CN" altLang="en-US" sz="2000">
                <a:ea typeface="宋体" panose="02010600030101010101" pitchFamily="2" charset="-122"/>
              </a:rPr>
              <a:t>生管诊断如何展开，生管制度如何建立</a:t>
            </a:r>
            <a:endParaRPr lang="zh-CN" altLang="en-US" sz="2000">
              <a:ea typeface="宋体" panose="02010600030101010101" pitchFamily="2" charset="-122"/>
            </a:endParaRPr>
          </a:p>
        </p:txBody>
      </p:sp>
      <p:sp>
        <p:nvSpPr>
          <p:cNvPr id="28690" name="Line 15"/>
          <p:cNvSpPr>
            <a:spLocks noChangeShapeType="1"/>
          </p:cNvSpPr>
          <p:nvPr/>
        </p:nvSpPr>
        <p:spPr bwMode="auto">
          <a:xfrm>
            <a:off x="1028700" y="4562475"/>
            <a:ext cx="6323013" cy="0"/>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28691" name="Group 43"/>
          <p:cNvGrpSpPr/>
          <p:nvPr/>
        </p:nvGrpSpPr>
        <p:grpSpPr bwMode="auto">
          <a:xfrm>
            <a:off x="538163" y="4124325"/>
            <a:ext cx="477837" cy="457200"/>
            <a:chOff x="855" y="1012"/>
            <a:chExt cx="301" cy="288"/>
          </a:xfrm>
        </p:grpSpPr>
        <p:sp>
          <p:nvSpPr>
            <p:cNvPr id="28693"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8694"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4</a:t>
              </a:r>
              <a:endParaRPr lang="en-US" altLang="zh-CN" sz="2400">
                <a:solidFill>
                  <a:srgbClr val="FFFFFF"/>
                </a:solidFill>
                <a:latin typeface="Arial Black" panose="020B0A04020102020204" pitchFamily="34" charset="0"/>
                <a:ea typeface="黑体" panose="02010609060101010101" pitchFamily="2" charset="-122"/>
              </a:endParaRPr>
            </a:p>
          </p:txBody>
        </p:sp>
      </p:grpSp>
      <p:sp>
        <p:nvSpPr>
          <p:cNvPr id="28692" name="Text Box 13"/>
          <p:cNvSpPr txBox="1">
            <a:spLocks noChangeArrowheads="1"/>
          </p:cNvSpPr>
          <p:nvPr/>
        </p:nvSpPr>
        <p:spPr bwMode="auto">
          <a:xfrm>
            <a:off x="1146175" y="4165600"/>
            <a:ext cx="4635500" cy="396875"/>
          </a:xfrm>
          <a:prstGeom prst="rect">
            <a:avLst/>
          </a:prstGeom>
          <a:noFill/>
          <a:ln w="9525">
            <a:noFill/>
            <a:miter lim="800000"/>
          </a:ln>
        </p:spPr>
        <p:txBody>
          <a:bodyPr>
            <a:spAutoFit/>
          </a:bodyPr>
          <a:lstStyle/>
          <a:p>
            <a:r>
              <a:rPr lang="zh-CN" altLang="en-US" sz="2000">
                <a:ea typeface="宋体" panose="02010600030101010101" pitchFamily="2" charset="-122"/>
              </a:rPr>
              <a:t>生产绩效如何管理，生产效率如何提升</a:t>
            </a:r>
            <a:endParaRPr lang="zh-CN" altLang="en-US" sz="2000">
              <a:ea typeface="宋体" panose="0201060003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2"/>
          <p:cNvSpPr>
            <a:spLocks noChangeArrowheads="1"/>
          </p:cNvSpPr>
          <p:nvPr/>
        </p:nvSpPr>
        <p:spPr bwMode="gray">
          <a:xfrm rot="5400000">
            <a:off x="-1404938" y="2022475"/>
            <a:ext cx="4430713" cy="44307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rgbClr val="00CCFF"/>
              </a:gs>
            </a:gsLst>
            <a:lin ang="0" scaled="1"/>
          </a:gradFill>
          <a:ln w="9525">
            <a:noFill/>
            <a:round/>
          </a:ln>
        </p:spPr>
        <p:txBody>
          <a:bodyPr wrap="none" anchor="ctr"/>
          <a:lstStyle/>
          <a:p>
            <a:endParaRPr lang="zh-CN" altLang="en-US"/>
          </a:p>
        </p:txBody>
      </p:sp>
      <p:sp>
        <p:nvSpPr>
          <p:cNvPr id="29698" name="AutoShape 3"/>
          <p:cNvSpPr>
            <a:spLocks noChangeArrowheads="1"/>
          </p:cNvSpPr>
          <p:nvPr/>
        </p:nvSpPr>
        <p:spPr bwMode="ltGray">
          <a:xfrm rot="5400000">
            <a:off x="-1166019" y="2350294"/>
            <a:ext cx="3768725" cy="37671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835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gradFill rotWithShape="0">
            <a:gsLst>
              <a:gs pos="0">
                <a:schemeClr val="bg1"/>
              </a:gs>
              <a:gs pos="100000">
                <a:srgbClr val="0099FF"/>
              </a:gs>
            </a:gsLst>
            <a:lin ang="0" scaled="1"/>
          </a:gradFill>
          <a:ln w="9525">
            <a:noFill/>
            <a:round/>
          </a:ln>
        </p:spPr>
        <p:txBody>
          <a:bodyPr wrap="none" anchor="ctr"/>
          <a:lstStyle/>
          <a:p>
            <a:endParaRPr lang="zh-CN" altLang="en-US"/>
          </a:p>
        </p:txBody>
      </p:sp>
      <p:sp>
        <p:nvSpPr>
          <p:cNvPr id="29699" name="AutoShape 4"/>
          <p:cNvSpPr>
            <a:spLocks noChangeArrowheads="1"/>
          </p:cNvSpPr>
          <p:nvPr/>
        </p:nvSpPr>
        <p:spPr bwMode="gray">
          <a:xfrm>
            <a:off x="2574925" y="2551113"/>
            <a:ext cx="4826000" cy="530225"/>
          </a:xfrm>
          <a:prstGeom prst="roundRect">
            <a:avLst>
              <a:gd name="adj" fmla="val 50000"/>
            </a:avLst>
          </a:prstGeom>
          <a:gradFill rotWithShape="0">
            <a:gsLst>
              <a:gs pos="0">
                <a:srgbClr val="33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29700" name="Group 5"/>
          <p:cNvGrpSpPr/>
          <p:nvPr/>
        </p:nvGrpSpPr>
        <p:grpSpPr bwMode="auto">
          <a:xfrm>
            <a:off x="2205038" y="2566988"/>
            <a:ext cx="501650" cy="501650"/>
            <a:chOff x="1583" y="1494"/>
            <a:chExt cx="526" cy="526"/>
          </a:xfrm>
        </p:grpSpPr>
        <p:sp>
          <p:nvSpPr>
            <p:cNvPr id="29740" name="Oval 6"/>
            <p:cNvSpPr>
              <a:spLocks noChangeArrowheads="1"/>
            </p:cNvSpPr>
            <p:nvPr/>
          </p:nvSpPr>
          <p:spPr bwMode="gray">
            <a:xfrm>
              <a:off x="1583" y="1494"/>
              <a:ext cx="526" cy="526"/>
            </a:xfrm>
            <a:prstGeom prst="ellipse">
              <a:avLst/>
            </a:prstGeom>
            <a:solidFill>
              <a:srgbClr val="33CCFF"/>
            </a:solidFill>
            <a:ln w="9525">
              <a:noFill/>
              <a:round/>
            </a:ln>
          </p:spPr>
          <p:txBody>
            <a:bodyPr wrap="none" anchor="ctr"/>
            <a:lstStyle/>
            <a:p>
              <a:endParaRPr lang="zh-CN" altLang="en-US">
                <a:latin typeface="Candara" panose="020E0502030303020204" pitchFamily="34" charset="0"/>
              </a:endParaRPr>
            </a:p>
          </p:txBody>
        </p:sp>
        <p:sp>
          <p:nvSpPr>
            <p:cNvPr id="29741" name="Oval 7"/>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29742" name="Oval 8"/>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29743" name="Oval 9"/>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29744" name="Oval 10"/>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29701" name="Text Box 11"/>
          <p:cNvSpPr txBox="1">
            <a:spLocks noChangeArrowheads="1"/>
          </p:cNvSpPr>
          <p:nvPr/>
        </p:nvSpPr>
        <p:spPr bwMode="auto">
          <a:xfrm>
            <a:off x="2284413" y="2620963"/>
            <a:ext cx="311150" cy="366712"/>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1</a:t>
            </a:r>
            <a:endParaRPr lang="en-US" altLang="zh-CN" b="1">
              <a:solidFill>
                <a:srgbClr val="000000"/>
              </a:solidFill>
              <a:ea typeface="宋体" panose="02010600030101010101" pitchFamily="2" charset="-122"/>
            </a:endParaRPr>
          </a:p>
        </p:txBody>
      </p:sp>
      <p:sp>
        <p:nvSpPr>
          <p:cNvPr id="29702" name="AutoShape 12"/>
          <p:cNvSpPr>
            <a:spLocks noChangeArrowheads="1"/>
          </p:cNvSpPr>
          <p:nvPr/>
        </p:nvSpPr>
        <p:spPr bwMode="gray">
          <a:xfrm>
            <a:off x="2978150" y="3279775"/>
            <a:ext cx="4827588" cy="528638"/>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29703" name="Group 13"/>
          <p:cNvGrpSpPr/>
          <p:nvPr/>
        </p:nvGrpSpPr>
        <p:grpSpPr bwMode="auto">
          <a:xfrm>
            <a:off x="2608263" y="3295650"/>
            <a:ext cx="501650" cy="501650"/>
            <a:chOff x="1583" y="1494"/>
            <a:chExt cx="526" cy="526"/>
          </a:xfrm>
        </p:grpSpPr>
        <p:sp>
          <p:nvSpPr>
            <p:cNvPr id="29735" name="Oval 14"/>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29736" name="Oval 15"/>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29737" name="Oval 16"/>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29738" name="Oval 17"/>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29739" name="Oval 18"/>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29704" name="Text Box 19"/>
          <p:cNvSpPr txBox="1">
            <a:spLocks noChangeArrowheads="1"/>
          </p:cNvSpPr>
          <p:nvPr/>
        </p:nvSpPr>
        <p:spPr bwMode="auto">
          <a:xfrm>
            <a:off x="2700338" y="3365500"/>
            <a:ext cx="311150" cy="366713"/>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2</a:t>
            </a:r>
            <a:endParaRPr lang="en-US" altLang="zh-CN" b="1">
              <a:solidFill>
                <a:srgbClr val="000000"/>
              </a:solidFill>
              <a:ea typeface="宋体" panose="02010600030101010101" pitchFamily="2" charset="-122"/>
            </a:endParaRPr>
          </a:p>
        </p:txBody>
      </p:sp>
      <p:sp>
        <p:nvSpPr>
          <p:cNvPr id="29705" name="AutoShape 20"/>
          <p:cNvSpPr>
            <a:spLocks noChangeArrowheads="1"/>
          </p:cNvSpPr>
          <p:nvPr/>
        </p:nvSpPr>
        <p:spPr bwMode="gray">
          <a:xfrm>
            <a:off x="3065463" y="4006850"/>
            <a:ext cx="4826000" cy="528638"/>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29706" name="Group 21"/>
          <p:cNvGrpSpPr/>
          <p:nvPr/>
        </p:nvGrpSpPr>
        <p:grpSpPr bwMode="auto">
          <a:xfrm>
            <a:off x="2693988" y="4022725"/>
            <a:ext cx="501650" cy="501650"/>
            <a:chOff x="1583" y="1494"/>
            <a:chExt cx="526" cy="526"/>
          </a:xfrm>
        </p:grpSpPr>
        <p:sp>
          <p:nvSpPr>
            <p:cNvPr id="29730" name="Oval 22"/>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29731" name="Oval 23"/>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29732" name="Oval 24"/>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29733" name="Oval 25"/>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29734" name="Oval 26"/>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29707" name="Text Box 27"/>
          <p:cNvSpPr txBox="1">
            <a:spLocks noChangeArrowheads="1"/>
          </p:cNvSpPr>
          <p:nvPr/>
        </p:nvSpPr>
        <p:spPr bwMode="auto">
          <a:xfrm>
            <a:off x="2786063" y="4090988"/>
            <a:ext cx="311150" cy="366712"/>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3</a:t>
            </a:r>
            <a:endParaRPr lang="en-US" altLang="zh-CN" b="1">
              <a:solidFill>
                <a:srgbClr val="000000"/>
              </a:solidFill>
              <a:ea typeface="宋体" panose="02010600030101010101" pitchFamily="2" charset="-122"/>
            </a:endParaRPr>
          </a:p>
        </p:txBody>
      </p:sp>
      <p:sp>
        <p:nvSpPr>
          <p:cNvPr id="29708" name="AutoShape 28"/>
          <p:cNvSpPr>
            <a:spLocks noChangeArrowheads="1"/>
          </p:cNvSpPr>
          <p:nvPr/>
        </p:nvSpPr>
        <p:spPr bwMode="gray">
          <a:xfrm>
            <a:off x="2978150" y="4733925"/>
            <a:ext cx="4827588" cy="530225"/>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29709" name="Group 29"/>
          <p:cNvGrpSpPr/>
          <p:nvPr/>
        </p:nvGrpSpPr>
        <p:grpSpPr bwMode="auto">
          <a:xfrm>
            <a:off x="2608263" y="4749800"/>
            <a:ext cx="501650" cy="501650"/>
            <a:chOff x="1583" y="1494"/>
            <a:chExt cx="526" cy="526"/>
          </a:xfrm>
        </p:grpSpPr>
        <p:sp>
          <p:nvSpPr>
            <p:cNvPr id="29725" name="Oval 30"/>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29726" name="Oval 31"/>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29727" name="Oval 32"/>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29728" name="Oval 33"/>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29729" name="Oval 34"/>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29710" name="Text Box 35"/>
          <p:cNvSpPr txBox="1">
            <a:spLocks noChangeArrowheads="1"/>
          </p:cNvSpPr>
          <p:nvPr/>
        </p:nvSpPr>
        <p:spPr bwMode="auto">
          <a:xfrm>
            <a:off x="2700338" y="4819650"/>
            <a:ext cx="311150" cy="366713"/>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4</a:t>
            </a:r>
            <a:endParaRPr lang="en-US" altLang="zh-CN" b="1">
              <a:solidFill>
                <a:srgbClr val="000000"/>
              </a:solidFill>
              <a:ea typeface="宋体" panose="02010600030101010101" pitchFamily="2" charset="-122"/>
            </a:endParaRPr>
          </a:p>
        </p:txBody>
      </p:sp>
      <p:sp>
        <p:nvSpPr>
          <p:cNvPr id="29711" name="AutoShape 36"/>
          <p:cNvSpPr>
            <a:spLocks noChangeArrowheads="1"/>
          </p:cNvSpPr>
          <p:nvPr/>
        </p:nvSpPr>
        <p:spPr bwMode="gray">
          <a:xfrm>
            <a:off x="2528888" y="5461000"/>
            <a:ext cx="4827587" cy="530225"/>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29712" name="Group 37"/>
          <p:cNvGrpSpPr/>
          <p:nvPr/>
        </p:nvGrpSpPr>
        <p:grpSpPr bwMode="auto">
          <a:xfrm>
            <a:off x="2159000" y="5478463"/>
            <a:ext cx="501650" cy="501650"/>
            <a:chOff x="1583" y="1494"/>
            <a:chExt cx="526" cy="526"/>
          </a:xfrm>
        </p:grpSpPr>
        <p:sp>
          <p:nvSpPr>
            <p:cNvPr id="29720" name="Oval 38"/>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29721" name="Oval 39"/>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29722" name="Oval 40"/>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29723" name="Oval 41"/>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29724" name="Oval 42"/>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29713" name="Text Box 43"/>
          <p:cNvSpPr txBox="1">
            <a:spLocks noChangeArrowheads="1"/>
          </p:cNvSpPr>
          <p:nvPr/>
        </p:nvSpPr>
        <p:spPr bwMode="auto">
          <a:xfrm>
            <a:off x="2243138" y="5549900"/>
            <a:ext cx="311150" cy="366713"/>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5</a:t>
            </a:r>
            <a:endParaRPr lang="en-US" altLang="zh-CN" b="1">
              <a:solidFill>
                <a:srgbClr val="000000"/>
              </a:solidFill>
              <a:ea typeface="宋体" panose="02010600030101010101" pitchFamily="2" charset="-122"/>
            </a:endParaRPr>
          </a:p>
        </p:txBody>
      </p:sp>
      <p:sp>
        <p:nvSpPr>
          <p:cNvPr id="29714" name="Rectangle 35"/>
          <p:cNvSpPr>
            <a:spLocks noChangeArrowheads="1"/>
          </p:cNvSpPr>
          <p:nvPr/>
        </p:nvSpPr>
        <p:spPr bwMode="auto">
          <a:xfrm>
            <a:off x="3276600" y="3303588"/>
            <a:ext cx="3330575" cy="427037"/>
          </a:xfrm>
          <a:prstGeom prst="rect">
            <a:avLst/>
          </a:prstGeom>
          <a:noFill/>
          <a:ln w="9525">
            <a:noFill/>
            <a:miter lim="800000"/>
          </a:ln>
        </p:spPr>
        <p:txBody>
          <a:bodyPr>
            <a:spAutoFit/>
          </a:bodyPr>
          <a:lstStyle/>
          <a:p>
            <a:r>
              <a:rPr lang="en-US" altLang="zh-CN" sz="2200">
                <a:solidFill>
                  <a:schemeClr val="bg2"/>
                </a:solidFill>
                <a:latin typeface="华文中宋" panose="02010600040101010101" charset="-122"/>
                <a:ea typeface="华文中宋" panose="02010600040101010101" charset="-122"/>
                <a:cs typeface="华文中宋" panose="02010600040101010101" charset="-122"/>
              </a:rPr>
              <a:t>PMC</a:t>
            </a:r>
            <a:r>
              <a:rPr lang="zh-CN" altLang="en-US" sz="2200">
                <a:solidFill>
                  <a:schemeClr val="bg2"/>
                </a:solidFill>
                <a:latin typeface="华文中宋" panose="02010600040101010101" charset="-122"/>
                <a:ea typeface="华文中宋" panose="02010600040101010101" charset="-122"/>
                <a:cs typeface="华文中宋" panose="02010600040101010101" charset="-122"/>
              </a:rPr>
              <a:t>体系解说</a:t>
            </a:r>
            <a:endParaRPr lang="zh-CN" altLang="en-US" sz="2200">
              <a:solidFill>
                <a:schemeClr val="bg2"/>
              </a:solidFill>
              <a:latin typeface="华文中宋" panose="02010600040101010101" charset="-122"/>
              <a:ea typeface="华文中宋" panose="02010600040101010101" charset="-122"/>
              <a:cs typeface="华文中宋" panose="02010600040101010101" charset="-122"/>
            </a:endParaRPr>
          </a:p>
        </p:txBody>
      </p:sp>
      <p:sp>
        <p:nvSpPr>
          <p:cNvPr id="29715" name="Rectangle 35"/>
          <p:cNvSpPr>
            <a:spLocks noChangeArrowheads="1"/>
          </p:cNvSpPr>
          <p:nvPr/>
        </p:nvSpPr>
        <p:spPr bwMode="auto">
          <a:xfrm>
            <a:off x="3290888" y="4051300"/>
            <a:ext cx="4392612" cy="427038"/>
          </a:xfrm>
          <a:prstGeom prst="rect">
            <a:avLst/>
          </a:prstGeom>
          <a:noFill/>
          <a:ln w="9525">
            <a:noFill/>
            <a:miter lim="800000"/>
          </a:ln>
        </p:spPr>
        <p:txBody>
          <a:bodyPr>
            <a:spAutoFit/>
          </a:bodyPr>
          <a:lstStyle/>
          <a:p>
            <a:r>
              <a:rPr lang="en-US" altLang="zh-CN" sz="2200">
                <a:solidFill>
                  <a:schemeClr val="bg2"/>
                </a:solidFill>
                <a:latin typeface="华文中宋" panose="02010600040101010101" charset="-122"/>
                <a:ea typeface="华文中宋" panose="02010600040101010101" charset="-122"/>
                <a:cs typeface="华文中宋" panose="02010600040101010101" charset="-122"/>
              </a:rPr>
              <a:t>PMC</a:t>
            </a:r>
            <a:r>
              <a:rPr lang="zh-CN" altLang="en-US" sz="2200">
                <a:solidFill>
                  <a:schemeClr val="bg2"/>
                </a:solidFill>
                <a:latin typeface="华文中宋" panose="02010600040101010101" charset="-122"/>
                <a:ea typeface="华文中宋" panose="02010600040101010101" charset="-122"/>
                <a:cs typeface="华文中宋" panose="02010600040101010101" charset="-122"/>
              </a:rPr>
              <a:t>日常工作职能</a:t>
            </a:r>
            <a:endParaRPr lang="zh-CN" altLang="en-US" sz="2200">
              <a:solidFill>
                <a:schemeClr val="bg2"/>
              </a:solidFill>
              <a:latin typeface="华文中宋" panose="02010600040101010101" charset="-122"/>
              <a:ea typeface="华文中宋" panose="02010600040101010101" charset="-122"/>
              <a:cs typeface="华文中宋" panose="02010600040101010101" charset="-122"/>
            </a:endParaRPr>
          </a:p>
        </p:txBody>
      </p:sp>
      <p:sp>
        <p:nvSpPr>
          <p:cNvPr id="29716" name="Rectangle 20"/>
          <p:cNvSpPr>
            <a:spLocks noChangeArrowheads="1"/>
          </p:cNvSpPr>
          <p:nvPr/>
        </p:nvSpPr>
        <p:spPr bwMode="auto">
          <a:xfrm>
            <a:off x="3290888" y="5516563"/>
            <a:ext cx="3565525" cy="427037"/>
          </a:xfrm>
          <a:prstGeom prst="rect">
            <a:avLst/>
          </a:prstGeom>
          <a:noFill/>
          <a:ln w="9525">
            <a:noFill/>
            <a:miter lim="800000"/>
          </a:ln>
        </p:spPr>
        <p:txBody>
          <a:bodyPr>
            <a:spAutoFit/>
          </a:bodyPr>
          <a:lstStyle/>
          <a:p>
            <a:r>
              <a:rPr lang="en-US" altLang="zh-CN" sz="2200">
                <a:solidFill>
                  <a:schemeClr val="bg2"/>
                </a:solidFill>
                <a:latin typeface="华文中宋" panose="02010600040101010101" charset="-122"/>
                <a:ea typeface="华文中宋" panose="02010600040101010101" charset="-122"/>
                <a:cs typeface="华文中宋" panose="02010600040101010101" charset="-122"/>
              </a:rPr>
              <a:t>PMC</a:t>
            </a:r>
            <a:r>
              <a:rPr lang="zh-CN" altLang="en-US" sz="2200">
                <a:solidFill>
                  <a:schemeClr val="bg2"/>
                </a:solidFill>
                <a:latin typeface="华文中宋" panose="02010600040101010101" charset="-122"/>
                <a:ea typeface="华文中宋" panose="02010600040101010101" charset="-122"/>
                <a:cs typeface="华文中宋" panose="02010600040101010101" charset="-122"/>
              </a:rPr>
              <a:t>与信息化的结合</a:t>
            </a:r>
            <a:endParaRPr lang="zh-CN" altLang="en-US" sz="2200">
              <a:solidFill>
                <a:schemeClr val="bg2"/>
              </a:solidFill>
              <a:latin typeface="华文中宋" panose="02010600040101010101" charset="-122"/>
              <a:ea typeface="华文中宋" panose="02010600040101010101" charset="-122"/>
              <a:cs typeface="华文中宋" panose="02010600040101010101" charset="-122"/>
            </a:endParaRPr>
          </a:p>
        </p:txBody>
      </p:sp>
      <p:sp>
        <p:nvSpPr>
          <p:cNvPr id="29717" name="Rectangle 29"/>
          <p:cNvSpPr>
            <a:spLocks noChangeArrowheads="1"/>
          </p:cNvSpPr>
          <p:nvPr/>
        </p:nvSpPr>
        <p:spPr bwMode="auto">
          <a:xfrm>
            <a:off x="3225800" y="2570163"/>
            <a:ext cx="4587875" cy="427037"/>
          </a:xfrm>
          <a:prstGeom prst="rect">
            <a:avLst/>
          </a:prstGeom>
          <a:noFill/>
          <a:ln w="9525">
            <a:noFill/>
            <a:miter lim="800000"/>
          </a:ln>
        </p:spPr>
        <p:txBody>
          <a:bodyPr>
            <a:spAutoFit/>
          </a:bodyPr>
          <a:lstStyle/>
          <a:p>
            <a:r>
              <a:rPr lang="zh-CN" altLang="en-US" sz="2200">
                <a:solidFill>
                  <a:schemeClr val="bg2"/>
                </a:solidFill>
                <a:latin typeface="华文中宋" panose="02010600040101010101" charset="-122"/>
                <a:ea typeface="华文中宋" panose="02010600040101010101" charset="-122"/>
                <a:cs typeface="华文中宋" panose="02010600040101010101" charset="-122"/>
              </a:rPr>
              <a:t>企业面对的困扰</a:t>
            </a:r>
            <a:endParaRPr lang="zh-CN" altLang="en-US" sz="2200">
              <a:solidFill>
                <a:schemeClr val="bg2"/>
              </a:solidFill>
              <a:latin typeface="华文中宋" panose="02010600040101010101" charset="-122"/>
              <a:ea typeface="华文中宋" panose="02010600040101010101" charset="-122"/>
              <a:cs typeface="华文中宋" panose="02010600040101010101" charset="-122"/>
            </a:endParaRPr>
          </a:p>
        </p:txBody>
      </p:sp>
      <p:sp>
        <p:nvSpPr>
          <p:cNvPr id="29718" name="Rectangle 29"/>
          <p:cNvSpPr>
            <a:spLocks noChangeArrowheads="1"/>
          </p:cNvSpPr>
          <p:nvPr/>
        </p:nvSpPr>
        <p:spPr bwMode="auto">
          <a:xfrm>
            <a:off x="3290888" y="4783138"/>
            <a:ext cx="4011612" cy="427037"/>
          </a:xfrm>
          <a:prstGeom prst="rect">
            <a:avLst/>
          </a:prstGeom>
          <a:noFill/>
          <a:ln w="9525">
            <a:noFill/>
            <a:miter lim="800000"/>
          </a:ln>
        </p:spPr>
        <p:txBody>
          <a:bodyPr>
            <a:spAutoFit/>
          </a:bodyPr>
          <a:lstStyle/>
          <a:p>
            <a:r>
              <a:rPr lang="en-US" altLang="zh-CN" sz="2200">
                <a:latin typeface="华文中宋" panose="02010600040101010101" charset="-122"/>
                <a:ea typeface="华文中宋" panose="02010600040101010101" charset="-122"/>
                <a:cs typeface="华文中宋" panose="02010600040101010101" charset="-122"/>
              </a:rPr>
              <a:t>PMC</a:t>
            </a:r>
            <a:r>
              <a:rPr lang="zh-CN" altLang="en-US" sz="2200">
                <a:latin typeface="华文中宋" panose="02010600040101010101" charset="-122"/>
                <a:ea typeface="华文中宋" panose="02010600040101010101" charset="-122"/>
                <a:cs typeface="华文中宋" panose="02010600040101010101" charset="-122"/>
              </a:rPr>
              <a:t>体系建设与规划</a:t>
            </a:r>
            <a:endParaRPr lang="zh-CN" altLang="en-US" sz="2200">
              <a:latin typeface="华文中宋" panose="02010600040101010101" charset="-122"/>
              <a:ea typeface="华文中宋" panose="02010600040101010101" charset="-122"/>
              <a:cs typeface="华文中宋" panose="02010600040101010101" charset="-122"/>
            </a:endParaRPr>
          </a:p>
        </p:txBody>
      </p:sp>
      <p:sp>
        <p:nvSpPr>
          <p:cNvPr id="324653" name="TextBox 71"/>
          <p:cNvSpPr txBox="1">
            <a:spLocks noChangeArrowheads="1"/>
          </p:cNvSpPr>
          <p:nvPr/>
        </p:nvSpPr>
        <p:spPr bwMode="auto">
          <a:xfrm>
            <a:off x="271365" y="693015"/>
            <a:ext cx="2422925" cy="646331"/>
          </a:xfrm>
          <a:prstGeom prst="rect">
            <a:avLst/>
          </a:prstGeom>
          <a:noFill/>
          <a:ln w="9525">
            <a:noFill/>
            <a:miter lim="800000"/>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zh-CN" alt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cs typeface="+mn-cs"/>
              </a:rPr>
              <a:t>提纲挈领</a:t>
            </a:r>
            <a:endParaRPr lang="zh-CN" alt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Line 5"/>
          <p:cNvSpPr>
            <a:spLocks noChangeShapeType="1"/>
          </p:cNvSpPr>
          <p:nvPr/>
        </p:nvSpPr>
        <p:spPr bwMode="gray">
          <a:xfrm>
            <a:off x="3995738" y="2708275"/>
            <a:ext cx="0" cy="1368425"/>
          </a:xfrm>
          <a:prstGeom prst="line">
            <a:avLst/>
          </a:prstGeom>
          <a:noFill/>
          <a:ln w="38100">
            <a:no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182" name="Line 6"/>
          <p:cNvSpPr>
            <a:spLocks noChangeShapeType="1"/>
          </p:cNvSpPr>
          <p:nvPr/>
        </p:nvSpPr>
        <p:spPr bwMode="gray">
          <a:xfrm>
            <a:off x="755650" y="2924175"/>
            <a:ext cx="6408738"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183" name="Rectangle 7"/>
          <p:cNvSpPr>
            <a:spLocks noChangeArrowheads="1"/>
          </p:cNvSpPr>
          <p:nvPr/>
        </p:nvSpPr>
        <p:spPr bwMode="gray">
          <a:xfrm>
            <a:off x="265113" y="3436938"/>
            <a:ext cx="1016000" cy="423862"/>
          </a:xfrm>
          <a:prstGeom prst="rect">
            <a:avLst/>
          </a:prstGeom>
          <a:gradFill rotWithShape="1">
            <a:gsLst>
              <a:gs pos="0">
                <a:srgbClr val="99CCFF"/>
              </a:gs>
              <a:gs pos="100000">
                <a:srgbClr val="99CCFF">
                  <a:gamma/>
                  <a:shade val="46275"/>
                  <a:invGamma/>
                </a:srgbClr>
              </a:gs>
            </a:gsLst>
            <a:lin ang="5400000" scaled="1"/>
          </a:gra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物控科</a:t>
            </a:r>
            <a:endParaRPr lang="zh-CN" altLang="en-US">
              <a:latin typeface="+mn-lt"/>
              <a:ea typeface="+mn-ea"/>
              <a:cs typeface="+mn-cs"/>
            </a:endParaRPr>
          </a:p>
        </p:txBody>
      </p:sp>
      <p:sp>
        <p:nvSpPr>
          <p:cNvPr id="50185" name="Rectangle 9"/>
          <p:cNvSpPr>
            <a:spLocks noChangeArrowheads="1"/>
          </p:cNvSpPr>
          <p:nvPr/>
        </p:nvSpPr>
        <p:spPr bwMode="gray">
          <a:xfrm>
            <a:off x="2195513" y="3429000"/>
            <a:ext cx="1081087" cy="431800"/>
          </a:xfrm>
          <a:prstGeom prst="rect">
            <a:avLst/>
          </a:prstGeom>
          <a:gradFill rotWithShape="1">
            <a:gsLst>
              <a:gs pos="0">
                <a:srgbClr val="99CCFF"/>
              </a:gs>
              <a:gs pos="100000">
                <a:srgbClr val="99CCFF">
                  <a:gamma/>
                  <a:shade val="46275"/>
                  <a:invGamma/>
                </a:srgbClr>
              </a:gs>
            </a:gsLst>
            <a:lin ang="5400000" scaled="1"/>
          </a:gra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生管科</a:t>
            </a:r>
            <a:endParaRPr lang="zh-CN" altLang="en-US">
              <a:latin typeface="+mn-lt"/>
              <a:ea typeface="+mn-ea"/>
              <a:cs typeface="+mn-cs"/>
            </a:endParaRPr>
          </a:p>
        </p:txBody>
      </p:sp>
      <p:sp>
        <p:nvSpPr>
          <p:cNvPr id="50187" name="Rectangle 11"/>
          <p:cNvSpPr>
            <a:spLocks noChangeArrowheads="1"/>
          </p:cNvSpPr>
          <p:nvPr/>
        </p:nvSpPr>
        <p:spPr bwMode="gray">
          <a:xfrm>
            <a:off x="6662738" y="3429000"/>
            <a:ext cx="1036637" cy="431800"/>
          </a:xfrm>
          <a:prstGeom prst="rect">
            <a:avLst/>
          </a:prstGeom>
          <a:gradFill rotWithShape="1">
            <a:gsLst>
              <a:gs pos="0">
                <a:srgbClr val="99CCFF"/>
              </a:gs>
              <a:gs pos="100000">
                <a:srgbClr val="99CCFF">
                  <a:gamma/>
                  <a:shade val="46275"/>
                  <a:invGamma/>
                </a:srgbClr>
              </a:gs>
            </a:gsLst>
            <a:lin ang="5400000" scaled="1"/>
          </a:gra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仓务科</a:t>
            </a:r>
            <a:endParaRPr lang="zh-CN" altLang="en-US">
              <a:latin typeface="+mn-lt"/>
              <a:ea typeface="+mn-ea"/>
              <a:cs typeface="+mn-cs"/>
            </a:endParaRPr>
          </a:p>
        </p:txBody>
      </p:sp>
      <p:sp>
        <p:nvSpPr>
          <p:cNvPr id="50189" name="Line 13"/>
          <p:cNvSpPr>
            <a:spLocks noChangeShapeType="1"/>
          </p:cNvSpPr>
          <p:nvPr/>
        </p:nvSpPr>
        <p:spPr bwMode="gray">
          <a:xfrm>
            <a:off x="755650" y="2925763"/>
            <a:ext cx="0" cy="503237"/>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191" name="Line 15"/>
          <p:cNvSpPr>
            <a:spLocks noChangeShapeType="1"/>
          </p:cNvSpPr>
          <p:nvPr/>
        </p:nvSpPr>
        <p:spPr bwMode="gray">
          <a:xfrm>
            <a:off x="4319588" y="2060575"/>
            <a:ext cx="6350" cy="86360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196" name="Line 20"/>
          <p:cNvSpPr>
            <a:spLocks noChangeShapeType="1"/>
          </p:cNvSpPr>
          <p:nvPr/>
        </p:nvSpPr>
        <p:spPr bwMode="gray">
          <a:xfrm>
            <a:off x="7177088" y="2925763"/>
            <a:ext cx="0" cy="503237"/>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03" name="Line 27"/>
          <p:cNvSpPr>
            <a:spLocks noChangeShapeType="1"/>
          </p:cNvSpPr>
          <p:nvPr/>
        </p:nvSpPr>
        <p:spPr bwMode="gray">
          <a:xfrm>
            <a:off x="755650" y="3860800"/>
            <a:ext cx="0" cy="2592388"/>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30730" name="TextBox 13"/>
          <p:cNvSpPr txBox="1">
            <a:spLocks noChangeArrowheads="1"/>
          </p:cNvSpPr>
          <p:nvPr/>
        </p:nvSpPr>
        <p:spPr bwMode="auto">
          <a:xfrm>
            <a:off x="65405" y="590550"/>
            <a:ext cx="4824413" cy="488950"/>
          </a:xfrm>
          <a:prstGeom prst="rect">
            <a:avLst/>
          </a:prstGeom>
          <a:noFill/>
          <a:ln w="9525">
            <a:noFill/>
            <a:miter lim="800000"/>
          </a:ln>
        </p:spPr>
        <p:txBody>
          <a:bodyPr>
            <a:spAutoFit/>
          </a:bodyPr>
          <a:lstStyle/>
          <a:p>
            <a:r>
              <a:rPr lang="en-US" altLang="zh-CN" sz="2600">
                <a:ea typeface="宋体" panose="02010600030101010101" pitchFamily="2" charset="-122"/>
              </a:rPr>
              <a:t>PMC</a:t>
            </a:r>
            <a:r>
              <a:rPr lang="zh-CN" altLang="en-US" sz="2600">
                <a:ea typeface="宋体" panose="02010600030101010101" pitchFamily="2" charset="-122"/>
              </a:rPr>
              <a:t>体系建设与规划</a:t>
            </a:r>
            <a:endParaRPr lang="zh-CN" altLang="en-US" sz="2600">
              <a:ea typeface="宋体" panose="02010600030101010101" pitchFamily="2" charset="-122"/>
            </a:endParaRPr>
          </a:p>
        </p:txBody>
      </p:sp>
      <p:sp>
        <p:nvSpPr>
          <p:cNvPr id="30731" name="Rectangle 49"/>
          <p:cNvSpPr>
            <a:spLocks noChangeArrowheads="1"/>
          </p:cNvSpPr>
          <p:nvPr/>
        </p:nvSpPr>
        <p:spPr bwMode="auto">
          <a:xfrm>
            <a:off x="65088" y="1484313"/>
            <a:ext cx="9036050" cy="5184775"/>
          </a:xfrm>
          <a:prstGeom prst="rect">
            <a:avLst/>
          </a:prstGeom>
          <a:noFill/>
          <a:ln w="9525" algn="ctr">
            <a:solidFill>
              <a:srgbClr val="0000FF"/>
            </a:solidFill>
            <a:miter lim="800000"/>
          </a:ln>
          <a:effectLst>
            <a:prstShdw prst="shdw17" dist="17961" dir="2700000">
              <a:srgbClr val="000099"/>
            </a:prstShdw>
          </a:effectLst>
        </p:spPr>
        <p:txBody>
          <a:bodyPr wrap="none" anchor="ctr"/>
          <a:lstStyle/>
          <a:p>
            <a:endParaRPr lang="zh-CN" altLang="en-US">
              <a:latin typeface="Candara" panose="020E0502030303020204" pitchFamily="34" charset="0"/>
            </a:endParaRPr>
          </a:p>
        </p:txBody>
      </p:sp>
      <p:sp>
        <p:nvSpPr>
          <p:cNvPr id="50228" name="Rectangle 52"/>
          <p:cNvSpPr>
            <a:spLocks noChangeArrowheads="1"/>
          </p:cNvSpPr>
          <p:nvPr/>
        </p:nvSpPr>
        <p:spPr bwMode="gray">
          <a:xfrm>
            <a:off x="4500563" y="3429000"/>
            <a:ext cx="1036637" cy="431800"/>
          </a:xfrm>
          <a:prstGeom prst="rect">
            <a:avLst/>
          </a:prstGeom>
          <a:gradFill rotWithShape="1">
            <a:gsLst>
              <a:gs pos="0">
                <a:srgbClr val="99CCFF"/>
              </a:gs>
              <a:gs pos="100000">
                <a:srgbClr val="99CCFF">
                  <a:gamma/>
                  <a:shade val="46275"/>
                  <a:invGamma/>
                </a:srgbClr>
              </a:gs>
            </a:gsLst>
            <a:lin ang="5400000" scaled="1"/>
          </a:gra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zh-CN" altLang="en-US">
                <a:latin typeface="+mn-lt"/>
                <a:ea typeface="+mn-ea"/>
                <a:cs typeface="+mn-cs"/>
              </a:rPr>
              <a:t>统计组</a:t>
            </a:r>
            <a:endParaRPr lang="zh-CN" altLang="en-US">
              <a:latin typeface="+mn-lt"/>
              <a:ea typeface="+mn-ea"/>
              <a:cs typeface="+mn-cs"/>
            </a:endParaRPr>
          </a:p>
        </p:txBody>
      </p:sp>
      <p:sp>
        <p:nvSpPr>
          <p:cNvPr id="50229" name="Line 53"/>
          <p:cNvSpPr>
            <a:spLocks noChangeShapeType="1"/>
          </p:cNvSpPr>
          <p:nvPr/>
        </p:nvSpPr>
        <p:spPr bwMode="gray">
          <a:xfrm>
            <a:off x="2771775" y="2924175"/>
            <a:ext cx="0" cy="503238"/>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30" name="Line 54"/>
          <p:cNvSpPr>
            <a:spLocks noChangeShapeType="1"/>
          </p:cNvSpPr>
          <p:nvPr/>
        </p:nvSpPr>
        <p:spPr bwMode="gray">
          <a:xfrm>
            <a:off x="5016500" y="2924175"/>
            <a:ext cx="0" cy="503238"/>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31" name="Line 55"/>
          <p:cNvSpPr>
            <a:spLocks noChangeShapeType="1"/>
          </p:cNvSpPr>
          <p:nvPr/>
        </p:nvSpPr>
        <p:spPr bwMode="gray">
          <a:xfrm>
            <a:off x="755650" y="6038850"/>
            <a:ext cx="360363"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32" name="Line 56"/>
          <p:cNvSpPr>
            <a:spLocks noChangeShapeType="1"/>
          </p:cNvSpPr>
          <p:nvPr/>
        </p:nvSpPr>
        <p:spPr bwMode="gray">
          <a:xfrm>
            <a:off x="755650" y="5678488"/>
            <a:ext cx="360363"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33" name="Line 57"/>
          <p:cNvSpPr>
            <a:spLocks noChangeShapeType="1"/>
          </p:cNvSpPr>
          <p:nvPr/>
        </p:nvSpPr>
        <p:spPr bwMode="gray">
          <a:xfrm>
            <a:off x="755650" y="5319713"/>
            <a:ext cx="360363"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34" name="Line 58"/>
          <p:cNvSpPr>
            <a:spLocks noChangeShapeType="1"/>
          </p:cNvSpPr>
          <p:nvPr/>
        </p:nvSpPr>
        <p:spPr bwMode="gray">
          <a:xfrm>
            <a:off x="755650" y="4959350"/>
            <a:ext cx="360363"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35" name="Line 59"/>
          <p:cNvSpPr>
            <a:spLocks noChangeShapeType="1"/>
          </p:cNvSpPr>
          <p:nvPr/>
        </p:nvSpPr>
        <p:spPr bwMode="gray">
          <a:xfrm>
            <a:off x="755650" y="4527550"/>
            <a:ext cx="360363"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36" name="Line 60"/>
          <p:cNvSpPr>
            <a:spLocks noChangeShapeType="1"/>
          </p:cNvSpPr>
          <p:nvPr/>
        </p:nvSpPr>
        <p:spPr bwMode="gray">
          <a:xfrm>
            <a:off x="2771775" y="3860800"/>
            <a:ext cx="0" cy="2592388"/>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37" name="Line 61"/>
          <p:cNvSpPr>
            <a:spLocks noChangeShapeType="1"/>
          </p:cNvSpPr>
          <p:nvPr/>
        </p:nvSpPr>
        <p:spPr bwMode="gray">
          <a:xfrm>
            <a:off x="2771775" y="6038850"/>
            <a:ext cx="360363"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38" name="Line 62"/>
          <p:cNvSpPr>
            <a:spLocks noChangeShapeType="1"/>
          </p:cNvSpPr>
          <p:nvPr/>
        </p:nvSpPr>
        <p:spPr bwMode="gray">
          <a:xfrm>
            <a:off x="2771775" y="5678488"/>
            <a:ext cx="360363"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39" name="Line 63"/>
          <p:cNvSpPr>
            <a:spLocks noChangeShapeType="1"/>
          </p:cNvSpPr>
          <p:nvPr/>
        </p:nvSpPr>
        <p:spPr bwMode="gray">
          <a:xfrm>
            <a:off x="2771775" y="5319713"/>
            <a:ext cx="360363"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40" name="Line 64"/>
          <p:cNvSpPr>
            <a:spLocks noChangeShapeType="1"/>
          </p:cNvSpPr>
          <p:nvPr/>
        </p:nvSpPr>
        <p:spPr bwMode="gray">
          <a:xfrm>
            <a:off x="2771775" y="4959350"/>
            <a:ext cx="360363"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41" name="Line 65"/>
          <p:cNvSpPr>
            <a:spLocks noChangeShapeType="1"/>
          </p:cNvSpPr>
          <p:nvPr/>
        </p:nvSpPr>
        <p:spPr bwMode="gray">
          <a:xfrm>
            <a:off x="2771775" y="4527550"/>
            <a:ext cx="360363"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42" name="Line 66"/>
          <p:cNvSpPr>
            <a:spLocks noChangeShapeType="1"/>
          </p:cNvSpPr>
          <p:nvPr/>
        </p:nvSpPr>
        <p:spPr bwMode="gray">
          <a:xfrm>
            <a:off x="5016500" y="3860800"/>
            <a:ext cx="0" cy="2592388"/>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43" name="Line 67"/>
          <p:cNvSpPr>
            <a:spLocks noChangeShapeType="1"/>
          </p:cNvSpPr>
          <p:nvPr/>
        </p:nvSpPr>
        <p:spPr bwMode="gray">
          <a:xfrm>
            <a:off x="5018088" y="6038850"/>
            <a:ext cx="346075"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44" name="Line 68"/>
          <p:cNvSpPr>
            <a:spLocks noChangeShapeType="1"/>
          </p:cNvSpPr>
          <p:nvPr/>
        </p:nvSpPr>
        <p:spPr bwMode="gray">
          <a:xfrm>
            <a:off x="5018088" y="5678488"/>
            <a:ext cx="346075"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45" name="Line 69"/>
          <p:cNvSpPr>
            <a:spLocks noChangeShapeType="1"/>
          </p:cNvSpPr>
          <p:nvPr/>
        </p:nvSpPr>
        <p:spPr bwMode="gray">
          <a:xfrm>
            <a:off x="5018088" y="5319713"/>
            <a:ext cx="346075"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46" name="Line 70"/>
          <p:cNvSpPr>
            <a:spLocks noChangeShapeType="1"/>
          </p:cNvSpPr>
          <p:nvPr/>
        </p:nvSpPr>
        <p:spPr bwMode="gray">
          <a:xfrm>
            <a:off x="5018088" y="4959350"/>
            <a:ext cx="346075"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47" name="Line 71"/>
          <p:cNvSpPr>
            <a:spLocks noChangeShapeType="1"/>
          </p:cNvSpPr>
          <p:nvPr/>
        </p:nvSpPr>
        <p:spPr bwMode="gray">
          <a:xfrm>
            <a:off x="5018088" y="4527550"/>
            <a:ext cx="346075"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48" name="Line 72"/>
          <p:cNvSpPr>
            <a:spLocks noChangeShapeType="1"/>
          </p:cNvSpPr>
          <p:nvPr/>
        </p:nvSpPr>
        <p:spPr bwMode="gray">
          <a:xfrm>
            <a:off x="7181850" y="3860800"/>
            <a:ext cx="0" cy="2592388"/>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53" name="Line 77"/>
          <p:cNvSpPr>
            <a:spLocks noChangeShapeType="1"/>
          </p:cNvSpPr>
          <p:nvPr/>
        </p:nvSpPr>
        <p:spPr bwMode="gray">
          <a:xfrm>
            <a:off x="7181850" y="4527550"/>
            <a:ext cx="342900"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30754" name="Text Box 7"/>
          <p:cNvSpPr txBox="1">
            <a:spLocks noChangeArrowheads="1"/>
          </p:cNvSpPr>
          <p:nvPr/>
        </p:nvSpPr>
        <p:spPr bwMode="auto">
          <a:xfrm>
            <a:off x="1042988" y="4365625"/>
            <a:ext cx="1584325" cy="304800"/>
          </a:xfrm>
          <a:prstGeom prst="rect">
            <a:avLst/>
          </a:prstGeom>
          <a:noFill/>
          <a:ln w="9525">
            <a:noFill/>
            <a:miter lim="800000"/>
          </a:ln>
        </p:spPr>
        <p:txBody>
          <a:bodyPr>
            <a:spAutoFit/>
          </a:bodyPr>
          <a:lstStyle/>
          <a:p>
            <a:r>
              <a:rPr lang="zh-CN" altLang="en-US" sz="1400">
                <a:ea typeface="宋体" panose="02010600030101010101" pitchFamily="2" charset="-122"/>
              </a:rPr>
              <a:t>物料计划的制定</a:t>
            </a:r>
            <a:endParaRPr lang="en-US" altLang="zh-CN" sz="1400">
              <a:ea typeface="宋体" panose="02010600030101010101" pitchFamily="2" charset="-122"/>
            </a:endParaRPr>
          </a:p>
        </p:txBody>
      </p:sp>
      <p:sp>
        <p:nvSpPr>
          <p:cNvPr id="30755" name="Text Box 7"/>
          <p:cNvSpPr txBox="1">
            <a:spLocks noChangeArrowheads="1"/>
          </p:cNvSpPr>
          <p:nvPr/>
        </p:nvSpPr>
        <p:spPr bwMode="auto">
          <a:xfrm>
            <a:off x="1042988" y="4781550"/>
            <a:ext cx="1584325" cy="304800"/>
          </a:xfrm>
          <a:prstGeom prst="rect">
            <a:avLst/>
          </a:prstGeom>
          <a:noFill/>
          <a:ln w="9525">
            <a:noFill/>
            <a:miter lim="800000"/>
          </a:ln>
        </p:spPr>
        <p:txBody>
          <a:bodyPr>
            <a:spAutoFit/>
          </a:bodyPr>
          <a:lstStyle/>
          <a:p>
            <a:r>
              <a:rPr lang="zh-CN" altLang="en-US" sz="1400">
                <a:ea typeface="宋体" panose="02010600030101010101" pitchFamily="2" charset="-122"/>
              </a:rPr>
              <a:t>物料计划的请购</a:t>
            </a:r>
            <a:endParaRPr lang="en-US" altLang="zh-CN" sz="1400">
              <a:ea typeface="宋体" panose="02010600030101010101" pitchFamily="2" charset="-122"/>
            </a:endParaRPr>
          </a:p>
        </p:txBody>
      </p:sp>
      <p:sp>
        <p:nvSpPr>
          <p:cNvPr id="30756" name="Text Box 7"/>
          <p:cNvSpPr txBox="1">
            <a:spLocks noChangeArrowheads="1"/>
          </p:cNvSpPr>
          <p:nvPr/>
        </p:nvSpPr>
        <p:spPr bwMode="auto">
          <a:xfrm>
            <a:off x="1042988" y="5157788"/>
            <a:ext cx="2016125" cy="304800"/>
          </a:xfrm>
          <a:prstGeom prst="rect">
            <a:avLst/>
          </a:prstGeom>
          <a:noFill/>
          <a:ln w="9525">
            <a:noFill/>
            <a:miter lim="800000"/>
          </a:ln>
        </p:spPr>
        <p:txBody>
          <a:bodyPr>
            <a:spAutoFit/>
          </a:bodyPr>
          <a:lstStyle/>
          <a:p>
            <a:r>
              <a:rPr lang="zh-CN" altLang="en-US" sz="1400">
                <a:ea typeface="宋体" panose="02010600030101010101" pitchFamily="2" charset="-122"/>
              </a:rPr>
              <a:t>物料计划的跟催</a:t>
            </a:r>
            <a:endParaRPr lang="en-US" altLang="zh-CN" sz="1400">
              <a:ea typeface="宋体" panose="02010600030101010101" pitchFamily="2" charset="-122"/>
            </a:endParaRPr>
          </a:p>
        </p:txBody>
      </p:sp>
      <p:sp>
        <p:nvSpPr>
          <p:cNvPr id="30757" name="Text Box 7"/>
          <p:cNvSpPr txBox="1">
            <a:spLocks noChangeArrowheads="1"/>
          </p:cNvSpPr>
          <p:nvPr/>
        </p:nvSpPr>
        <p:spPr bwMode="auto">
          <a:xfrm>
            <a:off x="985838" y="5518150"/>
            <a:ext cx="2016125" cy="304800"/>
          </a:xfrm>
          <a:prstGeom prst="rect">
            <a:avLst/>
          </a:prstGeom>
          <a:noFill/>
          <a:ln w="9525">
            <a:noFill/>
            <a:miter lim="800000"/>
          </a:ln>
        </p:spPr>
        <p:txBody>
          <a:bodyPr>
            <a:spAutoFit/>
          </a:bodyPr>
          <a:lstStyle/>
          <a:p>
            <a:r>
              <a:rPr lang="zh-CN" altLang="en-US" sz="1400">
                <a:ea typeface="宋体" panose="02010600030101010101" pitchFamily="2" charset="-122"/>
              </a:rPr>
              <a:t> 掌握并控制库存</a:t>
            </a:r>
            <a:endParaRPr lang="en-US" altLang="zh-CN" sz="1400">
              <a:ea typeface="宋体" panose="02010600030101010101" pitchFamily="2" charset="-122"/>
            </a:endParaRPr>
          </a:p>
        </p:txBody>
      </p:sp>
      <p:sp>
        <p:nvSpPr>
          <p:cNvPr id="30758" name="Text Box 7"/>
          <p:cNvSpPr txBox="1">
            <a:spLocks noChangeArrowheads="1"/>
          </p:cNvSpPr>
          <p:nvPr/>
        </p:nvSpPr>
        <p:spPr bwMode="auto">
          <a:xfrm>
            <a:off x="1042988" y="5876925"/>
            <a:ext cx="1512887" cy="304800"/>
          </a:xfrm>
          <a:prstGeom prst="rect">
            <a:avLst/>
          </a:prstGeom>
          <a:noFill/>
          <a:ln w="9525">
            <a:noFill/>
            <a:miter lim="800000"/>
          </a:ln>
        </p:spPr>
        <p:txBody>
          <a:bodyPr>
            <a:spAutoFit/>
          </a:bodyPr>
          <a:lstStyle/>
          <a:p>
            <a:r>
              <a:rPr lang="zh-CN" altLang="en-US" sz="1400">
                <a:ea typeface="宋体" panose="02010600030101010101" pitchFamily="2" charset="-122"/>
              </a:rPr>
              <a:t>用料分析、控制</a:t>
            </a:r>
            <a:endParaRPr lang="en-US" altLang="zh-CN" sz="1400">
              <a:ea typeface="宋体" panose="02010600030101010101" pitchFamily="2" charset="-122"/>
            </a:endParaRPr>
          </a:p>
        </p:txBody>
      </p:sp>
      <p:sp>
        <p:nvSpPr>
          <p:cNvPr id="30759" name="Text Box 7"/>
          <p:cNvSpPr txBox="1">
            <a:spLocks noChangeArrowheads="1"/>
          </p:cNvSpPr>
          <p:nvPr/>
        </p:nvSpPr>
        <p:spPr bwMode="auto">
          <a:xfrm>
            <a:off x="3074988" y="4368800"/>
            <a:ext cx="1627187" cy="304800"/>
          </a:xfrm>
          <a:prstGeom prst="rect">
            <a:avLst/>
          </a:prstGeom>
          <a:noFill/>
          <a:ln w="9525">
            <a:noFill/>
            <a:miter lim="800000"/>
          </a:ln>
        </p:spPr>
        <p:txBody>
          <a:bodyPr>
            <a:spAutoFit/>
          </a:bodyPr>
          <a:lstStyle/>
          <a:p>
            <a:r>
              <a:rPr lang="zh-CN" altLang="en-US" sz="1400">
                <a:ea typeface="宋体" panose="02010600030101010101" pitchFamily="2" charset="-122"/>
              </a:rPr>
              <a:t>生产计划的制定</a:t>
            </a:r>
            <a:endParaRPr lang="en-US" altLang="zh-CN" sz="1400">
              <a:ea typeface="宋体" panose="02010600030101010101" pitchFamily="2" charset="-122"/>
            </a:endParaRPr>
          </a:p>
        </p:txBody>
      </p:sp>
      <p:sp>
        <p:nvSpPr>
          <p:cNvPr id="30760" name="Text Box 7"/>
          <p:cNvSpPr txBox="1">
            <a:spLocks noChangeArrowheads="1"/>
          </p:cNvSpPr>
          <p:nvPr/>
        </p:nvSpPr>
        <p:spPr bwMode="auto">
          <a:xfrm>
            <a:off x="3074988" y="4799013"/>
            <a:ext cx="1539875" cy="303212"/>
          </a:xfrm>
          <a:prstGeom prst="rect">
            <a:avLst/>
          </a:prstGeom>
          <a:noFill/>
          <a:ln w="9525">
            <a:noFill/>
            <a:miter lim="800000"/>
          </a:ln>
        </p:spPr>
        <p:txBody>
          <a:bodyPr>
            <a:spAutoFit/>
          </a:bodyPr>
          <a:lstStyle/>
          <a:p>
            <a:r>
              <a:rPr lang="zh-CN" altLang="en-US" sz="1400">
                <a:ea typeface="宋体" panose="02010600030101010101" pitchFamily="2" charset="-122"/>
              </a:rPr>
              <a:t>各车间进度安排</a:t>
            </a:r>
            <a:endParaRPr lang="zh-CN" altLang="en-US" sz="1400">
              <a:ea typeface="宋体" panose="02010600030101010101" pitchFamily="2" charset="-122"/>
            </a:endParaRPr>
          </a:p>
        </p:txBody>
      </p:sp>
      <p:sp>
        <p:nvSpPr>
          <p:cNvPr id="30761" name="Text Box 7"/>
          <p:cNvSpPr txBox="1">
            <a:spLocks noChangeArrowheads="1"/>
          </p:cNvSpPr>
          <p:nvPr/>
        </p:nvSpPr>
        <p:spPr bwMode="auto">
          <a:xfrm>
            <a:off x="3089275" y="5175250"/>
            <a:ext cx="1382713" cy="304800"/>
          </a:xfrm>
          <a:prstGeom prst="rect">
            <a:avLst/>
          </a:prstGeom>
          <a:noFill/>
          <a:ln w="9525">
            <a:noFill/>
            <a:miter lim="800000"/>
          </a:ln>
        </p:spPr>
        <p:txBody>
          <a:bodyPr>
            <a:spAutoFit/>
          </a:bodyPr>
          <a:lstStyle/>
          <a:p>
            <a:r>
              <a:rPr lang="zh-CN" altLang="en-US" sz="1400">
                <a:ea typeface="宋体" panose="02010600030101010101" pitchFamily="2" charset="-122"/>
              </a:rPr>
              <a:t>进度跟催</a:t>
            </a:r>
            <a:endParaRPr lang="en-US" altLang="zh-CN" sz="1400">
              <a:ea typeface="宋体" panose="02010600030101010101" pitchFamily="2" charset="-122"/>
            </a:endParaRPr>
          </a:p>
        </p:txBody>
      </p:sp>
      <p:sp>
        <p:nvSpPr>
          <p:cNvPr id="30762" name="Text Box 7"/>
          <p:cNvSpPr txBox="1">
            <a:spLocks noChangeArrowheads="1"/>
          </p:cNvSpPr>
          <p:nvPr/>
        </p:nvSpPr>
        <p:spPr bwMode="auto">
          <a:xfrm>
            <a:off x="3032125" y="5535613"/>
            <a:ext cx="1684338" cy="304800"/>
          </a:xfrm>
          <a:prstGeom prst="rect">
            <a:avLst/>
          </a:prstGeom>
          <a:noFill/>
          <a:ln w="9525">
            <a:noFill/>
            <a:miter lim="800000"/>
          </a:ln>
        </p:spPr>
        <p:txBody>
          <a:bodyPr>
            <a:spAutoFit/>
          </a:bodyPr>
          <a:lstStyle/>
          <a:p>
            <a:r>
              <a:rPr lang="zh-CN" altLang="en-US" sz="1400">
                <a:ea typeface="宋体" panose="02010600030101010101" pitchFamily="2" charset="-122"/>
              </a:rPr>
              <a:t> 异常问题协调处理</a:t>
            </a:r>
            <a:endParaRPr lang="en-US" altLang="zh-CN" sz="1400">
              <a:ea typeface="宋体" panose="02010600030101010101" pitchFamily="2" charset="-122"/>
            </a:endParaRPr>
          </a:p>
        </p:txBody>
      </p:sp>
      <p:sp>
        <p:nvSpPr>
          <p:cNvPr id="30763" name="Text Box 7"/>
          <p:cNvSpPr txBox="1">
            <a:spLocks noChangeArrowheads="1"/>
          </p:cNvSpPr>
          <p:nvPr/>
        </p:nvSpPr>
        <p:spPr bwMode="auto">
          <a:xfrm>
            <a:off x="3074988" y="5867400"/>
            <a:ext cx="1784350" cy="304800"/>
          </a:xfrm>
          <a:prstGeom prst="rect">
            <a:avLst/>
          </a:prstGeom>
          <a:noFill/>
          <a:ln w="9525">
            <a:noFill/>
            <a:miter lim="800000"/>
          </a:ln>
        </p:spPr>
        <p:txBody>
          <a:bodyPr>
            <a:spAutoFit/>
          </a:bodyPr>
          <a:lstStyle/>
          <a:p>
            <a:r>
              <a:rPr lang="zh-CN" altLang="en-US" sz="1400">
                <a:ea typeface="宋体" panose="02010600030101010101" pitchFamily="2" charset="-122"/>
              </a:rPr>
              <a:t>生产绩效分析与管制</a:t>
            </a:r>
            <a:endParaRPr lang="en-US" altLang="zh-CN" sz="1400">
              <a:ea typeface="宋体" panose="02010600030101010101" pitchFamily="2" charset="-122"/>
            </a:endParaRPr>
          </a:p>
        </p:txBody>
      </p:sp>
      <p:sp>
        <p:nvSpPr>
          <p:cNvPr id="30764" name="Text Box 7"/>
          <p:cNvSpPr txBox="1">
            <a:spLocks noChangeArrowheads="1"/>
          </p:cNvSpPr>
          <p:nvPr/>
        </p:nvSpPr>
        <p:spPr bwMode="auto">
          <a:xfrm>
            <a:off x="5292725" y="4367213"/>
            <a:ext cx="1655763" cy="304800"/>
          </a:xfrm>
          <a:prstGeom prst="rect">
            <a:avLst/>
          </a:prstGeom>
          <a:noFill/>
          <a:ln w="9525">
            <a:noFill/>
            <a:miter lim="800000"/>
          </a:ln>
        </p:spPr>
        <p:txBody>
          <a:bodyPr>
            <a:spAutoFit/>
          </a:bodyPr>
          <a:lstStyle/>
          <a:p>
            <a:r>
              <a:rPr lang="zh-CN" altLang="en-US" sz="1400">
                <a:ea typeface="宋体" panose="02010600030101010101" pitchFamily="2" charset="-122"/>
              </a:rPr>
              <a:t>车间日报表提交</a:t>
            </a:r>
            <a:endParaRPr lang="zh-CN" altLang="en-US" sz="1400">
              <a:ea typeface="宋体" panose="02010600030101010101" pitchFamily="2" charset="-122"/>
            </a:endParaRPr>
          </a:p>
        </p:txBody>
      </p:sp>
      <p:sp>
        <p:nvSpPr>
          <p:cNvPr id="30765" name="Text Box 7"/>
          <p:cNvSpPr txBox="1">
            <a:spLocks noChangeArrowheads="1"/>
          </p:cNvSpPr>
          <p:nvPr/>
        </p:nvSpPr>
        <p:spPr bwMode="auto">
          <a:xfrm>
            <a:off x="5292725" y="4783138"/>
            <a:ext cx="1800225" cy="304800"/>
          </a:xfrm>
          <a:prstGeom prst="rect">
            <a:avLst/>
          </a:prstGeom>
          <a:noFill/>
          <a:ln w="9525">
            <a:noFill/>
            <a:miter lim="800000"/>
          </a:ln>
        </p:spPr>
        <p:txBody>
          <a:bodyPr>
            <a:spAutoFit/>
          </a:bodyPr>
          <a:lstStyle/>
          <a:p>
            <a:r>
              <a:rPr lang="zh-CN" altLang="en-US" sz="1400">
                <a:ea typeface="宋体" panose="02010600030101010101" pitchFamily="2" charset="-122"/>
              </a:rPr>
              <a:t>生产进度跟催与提报</a:t>
            </a:r>
            <a:endParaRPr lang="zh-CN" altLang="en-US" sz="1400">
              <a:ea typeface="宋体" panose="02010600030101010101" pitchFamily="2" charset="-122"/>
            </a:endParaRPr>
          </a:p>
        </p:txBody>
      </p:sp>
      <p:sp>
        <p:nvSpPr>
          <p:cNvPr id="30766" name="Text Box 7"/>
          <p:cNvSpPr txBox="1">
            <a:spLocks noChangeArrowheads="1"/>
          </p:cNvSpPr>
          <p:nvPr/>
        </p:nvSpPr>
        <p:spPr bwMode="auto">
          <a:xfrm>
            <a:off x="5292725" y="5159375"/>
            <a:ext cx="1511300" cy="303213"/>
          </a:xfrm>
          <a:prstGeom prst="rect">
            <a:avLst/>
          </a:prstGeom>
          <a:noFill/>
          <a:ln w="9525">
            <a:noFill/>
            <a:miter lim="800000"/>
          </a:ln>
        </p:spPr>
        <p:txBody>
          <a:bodyPr>
            <a:spAutoFit/>
          </a:bodyPr>
          <a:lstStyle/>
          <a:p>
            <a:r>
              <a:rPr lang="zh-CN" altLang="en-US" sz="1400">
                <a:ea typeface="宋体" panose="02010600030101010101" pitchFamily="2" charset="-122"/>
              </a:rPr>
              <a:t>车间物料管理</a:t>
            </a:r>
            <a:endParaRPr lang="zh-CN" altLang="en-US" sz="1400">
              <a:ea typeface="宋体" panose="02010600030101010101" pitchFamily="2" charset="-122"/>
            </a:endParaRPr>
          </a:p>
        </p:txBody>
      </p:sp>
      <p:sp>
        <p:nvSpPr>
          <p:cNvPr id="30767" name="Text Box 7"/>
          <p:cNvSpPr txBox="1">
            <a:spLocks noChangeArrowheads="1"/>
          </p:cNvSpPr>
          <p:nvPr/>
        </p:nvSpPr>
        <p:spPr bwMode="auto">
          <a:xfrm>
            <a:off x="5249863" y="5519738"/>
            <a:ext cx="1482725" cy="303212"/>
          </a:xfrm>
          <a:prstGeom prst="rect">
            <a:avLst/>
          </a:prstGeom>
          <a:noFill/>
          <a:ln w="9525">
            <a:noFill/>
            <a:miter lim="800000"/>
          </a:ln>
        </p:spPr>
        <p:txBody>
          <a:bodyPr>
            <a:spAutoFit/>
          </a:bodyPr>
          <a:lstStyle/>
          <a:p>
            <a:r>
              <a:rPr lang="zh-CN" altLang="en-US" sz="1400">
                <a:ea typeface="宋体" panose="02010600030101010101" pitchFamily="2" charset="-122"/>
              </a:rPr>
              <a:t> 车间异常反馈</a:t>
            </a:r>
            <a:endParaRPr lang="en-US" altLang="zh-CN" sz="1400">
              <a:ea typeface="宋体" panose="02010600030101010101" pitchFamily="2" charset="-122"/>
            </a:endParaRPr>
          </a:p>
        </p:txBody>
      </p:sp>
      <p:sp>
        <p:nvSpPr>
          <p:cNvPr id="30768" name="Text Box 7"/>
          <p:cNvSpPr txBox="1">
            <a:spLocks noChangeArrowheads="1"/>
          </p:cNvSpPr>
          <p:nvPr/>
        </p:nvSpPr>
        <p:spPr bwMode="auto">
          <a:xfrm>
            <a:off x="5311775" y="5880100"/>
            <a:ext cx="1852613" cy="304800"/>
          </a:xfrm>
          <a:prstGeom prst="rect">
            <a:avLst/>
          </a:prstGeom>
          <a:noFill/>
          <a:ln w="9525">
            <a:noFill/>
            <a:miter lim="800000"/>
          </a:ln>
        </p:spPr>
        <p:txBody>
          <a:bodyPr>
            <a:spAutoFit/>
          </a:bodyPr>
          <a:lstStyle/>
          <a:p>
            <a:r>
              <a:rPr lang="zh-CN" altLang="en-US" sz="1400">
                <a:ea typeface="宋体" panose="02010600030101010101" pitchFamily="2" charset="-122"/>
              </a:rPr>
              <a:t>车间生产档案管理</a:t>
            </a:r>
            <a:endParaRPr lang="zh-CN" altLang="en-US" sz="1400">
              <a:ea typeface="宋体" panose="02010600030101010101" pitchFamily="2" charset="-122"/>
            </a:endParaRPr>
          </a:p>
        </p:txBody>
      </p:sp>
      <p:sp>
        <p:nvSpPr>
          <p:cNvPr id="30769" name="Text Box 7"/>
          <p:cNvSpPr txBox="1">
            <a:spLocks noChangeArrowheads="1"/>
          </p:cNvSpPr>
          <p:nvPr/>
        </p:nvSpPr>
        <p:spPr bwMode="auto">
          <a:xfrm>
            <a:off x="7466013" y="4365625"/>
            <a:ext cx="1474787" cy="304800"/>
          </a:xfrm>
          <a:prstGeom prst="rect">
            <a:avLst/>
          </a:prstGeom>
          <a:noFill/>
          <a:ln w="9525">
            <a:noFill/>
            <a:miter lim="800000"/>
          </a:ln>
        </p:spPr>
        <p:txBody>
          <a:bodyPr>
            <a:spAutoFit/>
          </a:bodyPr>
          <a:lstStyle/>
          <a:p>
            <a:r>
              <a:rPr lang="zh-CN" altLang="en-US" sz="1400">
                <a:ea typeface="宋体" panose="02010600030101010101" pitchFamily="2" charset="-122"/>
              </a:rPr>
              <a:t>按单发料</a:t>
            </a:r>
            <a:endParaRPr lang="en-US" altLang="zh-CN" sz="1400">
              <a:ea typeface="宋体" panose="02010600030101010101" pitchFamily="2" charset="-122"/>
            </a:endParaRPr>
          </a:p>
        </p:txBody>
      </p:sp>
      <p:sp>
        <p:nvSpPr>
          <p:cNvPr id="30770" name="Text Box 7"/>
          <p:cNvSpPr txBox="1">
            <a:spLocks noChangeArrowheads="1"/>
          </p:cNvSpPr>
          <p:nvPr/>
        </p:nvSpPr>
        <p:spPr bwMode="auto">
          <a:xfrm>
            <a:off x="7466013" y="4778375"/>
            <a:ext cx="2016125" cy="304800"/>
          </a:xfrm>
          <a:prstGeom prst="rect">
            <a:avLst/>
          </a:prstGeom>
          <a:noFill/>
          <a:ln w="9525">
            <a:noFill/>
            <a:miter lim="800000"/>
          </a:ln>
        </p:spPr>
        <p:txBody>
          <a:bodyPr>
            <a:spAutoFit/>
          </a:bodyPr>
          <a:lstStyle/>
          <a:p>
            <a:r>
              <a:rPr lang="zh-CN" altLang="en-US" sz="1400">
                <a:ea typeface="宋体" panose="02010600030101010101" pitchFamily="2" charset="-122"/>
              </a:rPr>
              <a:t>按单收料</a:t>
            </a:r>
            <a:endParaRPr lang="en-US" altLang="zh-CN" sz="1400">
              <a:ea typeface="宋体" panose="02010600030101010101" pitchFamily="2" charset="-122"/>
            </a:endParaRPr>
          </a:p>
        </p:txBody>
      </p:sp>
      <p:sp>
        <p:nvSpPr>
          <p:cNvPr id="30771" name="Text Box 7"/>
          <p:cNvSpPr txBox="1">
            <a:spLocks noChangeArrowheads="1"/>
          </p:cNvSpPr>
          <p:nvPr/>
        </p:nvSpPr>
        <p:spPr bwMode="auto">
          <a:xfrm>
            <a:off x="7451725" y="5140325"/>
            <a:ext cx="2016125" cy="304800"/>
          </a:xfrm>
          <a:prstGeom prst="rect">
            <a:avLst/>
          </a:prstGeom>
          <a:noFill/>
          <a:ln w="9525">
            <a:noFill/>
            <a:miter lim="800000"/>
          </a:ln>
        </p:spPr>
        <p:txBody>
          <a:bodyPr>
            <a:spAutoFit/>
          </a:bodyPr>
          <a:lstStyle/>
          <a:p>
            <a:r>
              <a:rPr lang="zh-CN" altLang="en-US" sz="1400">
                <a:ea typeface="宋体" panose="02010600030101010101" pitchFamily="2" charset="-122"/>
              </a:rPr>
              <a:t>单据与实务同步</a:t>
            </a:r>
            <a:endParaRPr lang="en-US" altLang="zh-CN" sz="1400">
              <a:ea typeface="宋体" panose="02010600030101010101" pitchFamily="2" charset="-122"/>
            </a:endParaRPr>
          </a:p>
        </p:txBody>
      </p:sp>
      <p:sp>
        <p:nvSpPr>
          <p:cNvPr id="30772" name="Text Box 7"/>
          <p:cNvSpPr txBox="1">
            <a:spLocks noChangeArrowheads="1"/>
          </p:cNvSpPr>
          <p:nvPr/>
        </p:nvSpPr>
        <p:spPr bwMode="auto">
          <a:xfrm>
            <a:off x="7394575" y="5529263"/>
            <a:ext cx="2016125" cy="304800"/>
          </a:xfrm>
          <a:prstGeom prst="rect">
            <a:avLst/>
          </a:prstGeom>
          <a:noFill/>
          <a:ln w="9525">
            <a:noFill/>
            <a:miter lim="800000"/>
          </a:ln>
        </p:spPr>
        <p:txBody>
          <a:bodyPr>
            <a:spAutoFit/>
          </a:bodyPr>
          <a:lstStyle/>
          <a:p>
            <a:r>
              <a:rPr lang="zh-CN" altLang="en-US" sz="1400">
                <a:ea typeface="宋体" panose="02010600030101010101" pitchFamily="2" charset="-122"/>
              </a:rPr>
              <a:t>  盘点与呆滞处理</a:t>
            </a:r>
            <a:endParaRPr lang="en-US" altLang="zh-CN" sz="1400">
              <a:ea typeface="宋体" panose="02010600030101010101" pitchFamily="2" charset="-122"/>
            </a:endParaRPr>
          </a:p>
        </p:txBody>
      </p:sp>
      <p:sp>
        <p:nvSpPr>
          <p:cNvPr id="30773" name="Text Box 7"/>
          <p:cNvSpPr txBox="1">
            <a:spLocks noChangeArrowheads="1"/>
          </p:cNvSpPr>
          <p:nvPr/>
        </p:nvSpPr>
        <p:spPr bwMode="auto">
          <a:xfrm>
            <a:off x="7497763" y="5861050"/>
            <a:ext cx="2016125" cy="304800"/>
          </a:xfrm>
          <a:prstGeom prst="rect">
            <a:avLst/>
          </a:prstGeom>
          <a:noFill/>
          <a:ln w="9525">
            <a:noFill/>
            <a:miter lim="800000"/>
          </a:ln>
        </p:spPr>
        <p:txBody>
          <a:bodyPr>
            <a:spAutoFit/>
          </a:bodyPr>
          <a:lstStyle/>
          <a:p>
            <a:r>
              <a:rPr lang="zh-CN" altLang="en-US" sz="1400">
                <a:ea typeface="宋体" panose="02010600030101010101" pitchFamily="2" charset="-122"/>
              </a:rPr>
              <a:t>库存异常反馈</a:t>
            </a:r>
            <a:endParaRPr lang="en-US" altLang="zh-CN" sz="1400">
              <a:ea typeface="宋体" panose="02010600030101010101" pitchFamily="2" charset="-122"/>
            </a:endParaRPr>
          </a:p>
        </p:txBody>
      </p:sp>
      <p:sp>
        <p:nvSpPr>
          <p:cNvPr id="50274" name="Line 98"/>
          <p:cNvSpPr>
            <a:spLocks noChangeShapeType="1"/>
          </p:cNvSpPr>
          <p:nvPr/>
        </p:nvSpPr>
        <p:spPr bwMode="gray">
          <a:xfrm>
            <a:off x="7178675" y="4943475"/>
            <a:ext cx="342900"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75" name="Line 99"/>
          <p:cNvSpPr>
            <a:spLocks noChangeShapeType="1"/>
          </p:cNvSpPr>
          <p:nvPr/>
        </p:nvSpPr>
        <p:spPr bwMode="gray">
          <a:xfrm>
            <a:off x="7183438" y="5329238"/>
            <a:ext cx="342900"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179" name="Rectangle 3"/>
          <p:cNvSpPr>
            <a:spLocks noChangeArrowheads="1"/>
          </p:cNvSpPr>
          <p:nvPr/>
        </p:nvSpPr>
        <p:spPr bwMode="gray">
          <a:xfrm>
            <a:off x="3492500" y="1700213"/>
            <a:ext cx="1655763" cy="431800"/>
          </a:xfrm>
          <a:prstGeom prst="rect">
            <a:avLst/>
          </a:prstGeom>
          <a:gradFill rotWithShape="1">
            <a:gsLst>
              <a:gs pos="0">
                <a:srgbClr val="CCFFCC"/>
              </a:gs>
              <a:gs pos="100000">
                <a:srgbClr val="CCFFCC">
                  <a:gamma/>
                  <a:shade val="46275"/>
                  <a:invGamma/>
                </a:srgbClr>
              </a:gs>
            </a:gsLst>
            <a:lin ang="5400000" scaled="1"/>
          </a:gradFill>
          <a:ln w="38100" algn="ctr">
            <a:noFill/>
            <a:miter lim="800000"/>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r>
              <a:rPr lang="en-US" altLang="zh-CN">
                <a:latin typeface="+mn-lt"/>
                <a:ea typeface="+mn-ea"/>
                <a:cs typeface="+mn-cs"/>
              </a:rPr>
              <a:t>PMC</a:t>
            </a:r>
            <a:r>
              <a:rPr lang="zh-CN" altLang="en-US">
                <a:latin typeface="+mn-lt"/>
                <a:ea typeface="+mn-ea"/>
                <a:cs typeface="+mn-cs"/>
              </a:rPr>
              <a:t>经理</a:t>
            </a:r>
            <a:endParaRPr lang="zh-CN" altLang="en-US">
              <a:latin typeface="+mn-lt"/>
              <a:ea typeface="+mn-ea"/>
              <a:cs typeface="+mn-cs"/>
            </a:endParaRPr>
          </a:p>
        </p:txBody>
      </p:sp>
      <p:sp>
        <p:nvSpPr>
          <p:cNvPr id="50277" name="Line 101"/>
          <p:cNvSpPr>
            <a:spLocks noChangeShapeType="1"/>
          </p:cNvSpPr>
          <p:nvPr/>
        </p:nvSpPr>
        <p:spPr bwMode="gray">
          <a:xfrm>
            <a:off x="7178675" y="6021388"/>
            <a:ext cx="342900"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
        <p:nvSpPr>
          <p:cNvPr id="50278" name="Line 102"/>
          <p:cNvSpPr>
            <a:spLocks noChangeShapeType="1"/>
          </p:cNvSpPr>
          <p:nvPr/>
        </p:nvSpPr>
        <p:spPr bwMode="gray">
          <a:xfrm>
            <a:off x="7178675" y="5661025"/>
            <a:ext cx="342900" cy="0"/>
          </a:xfrm>
          <a:prstGeom prst="line">
            <a:avLst/>
          </a:prstGeom>
          <a:noFill/>
          <a:ln w="19050">
            <a:solidFill>
              <a:srgbClr val="0000FF"/>
            </a:solidFill>
            <a:round/>
          </a:ln>
          <a:effectLst>
            <a:outerShdw dist="35921"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p:nvPr/>
        </p:nvSpPr>
        <p:spPr bwMode="auto">
          <a:xfrm>
            <a:off x="0" y="765175"/>
            <a:ext cx="3744913" cy="404813"/>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生管科：计划</a:t>
            </a:r>
            <a:r>
              <a:rPr lang="en-US" altLang="zh-CN" sz="2400">
                <a:latin typeface="Candara" panose="020E0502030303020204" pitchFamily="34" charset="0"/>
              </a:rPr>
              <a:t>1</a:t>
            </a:r>
            <a:r>
              <a:rPr lang="zh-CN" altLang="en-US" sz="2400">
                <a:latin typeface="Candara" panose="020E0502030303020204" pitchFamily="34" charset="0"/>
              </a:rPr>
              <a:t>人</a:t>
            </a:r>
            <a:endParaRPr lang="zh-CN" altLang="en-US" sz="2400">
              <a:latin typeface="Candara" panose="020E0502030303020204" pitchFamily="34" charset="0"/>
            </a:endParaRPr>
          </a:p>
        </p:txBody>
      </p:sp>
      <p:sp>
        <p:nvSpPr>
          <p:cNvPr id="31746" name="TextBox 13"/>
          <p:cNvSpPr txBox="1">
            <a:spLocks noChangeArrowheads="1"/>
          </p:cNvSpPr>
          <p:nvPr/>
        </p:nvSpPr>
        <p:spPr bwMode="auto">
          <a:xfrm>
            <a:off x="179705" y="405130"/>
            <a:ext cx="4824413" cy="488950"/>
          </a:xfrm>
          <a:prstGeom prst="rect">
            <a:avLst/>
          </a:prstGeom>
          <a:noFill/>
          <a:ln w="9525">
            <a:noFill/>
            <a:miter lim="800000"/>
          </a:ln>
        </p:spPr>
        <p:txBody>
          <a:bodyPr>
            <a:spAutoFit/>
          </a:bodyPr>
          <a:lstStyle/>
          <a:p>
            <a:r>
              <a:rPr lang="en-US" altLang="zh-CN" sz="2600">
                <a:ea typeface="宋体" panose="02010600030101010101" pitchFamily="2" charset="-122"/>
              </a:rPr>
              <a:t>PMC</a:t>
            </a:r>
            <a:r>
              <a:rPr lang="zh-CN" altLang="en-US" sz="2600">
                <a:ea typeface="宋体" panose="02010600030101010101" pitchFamily="2" charset="-122"/>
              </a:rPr>
              <a:t>体系建设与规划</a:t>
            </a:r>
            <a:endParaRPr lang="zh-CN" altLang="en-US" sz="2600">
              <a:ea typeface="宋体" panose="02010600030101010101" pitchFamily="2" charset="-122"/>
            </a:endParaRPr>
          </a:p>
        </p:txBody>
      </p:sp>
      <p:graphicFrame>
        <p:nvGraphicFramePr>
          <p:cNvPr id="28384" name="Group 736"/>
          <p:cNvGraphicFramePr>
            <a:graphicFrameLocks noGrp="1"/>
          </p:cNvGraphicFramePr>
          <p:nvPr/>
        </p:nvGraphicFramePr>
        <p:xfrm>
          <a:off x="250825" y="1268413"/>
          <a:ext cx="8066088" cy="5486400"/>
        </p:xfrm>
        <a:graphic>
          <a:graphicData uri="http://schemas.openxmlformats.org/drawingml/2006/table">
            <a:tbl>
              <a:tblPr/>
              <a:tblGrid>
                <a:gridCol w="527050"/>
                <a:gridCol w="1431925"/>
                <a:gridCol w="3168650"/>
                <a:gridCol w="2938463"/>
              </a:tblGrid>
              <a:tr h="260350">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rgbClr val="000080"/>
                          </a:solidFill>
                          <a:effectLst/>
                          <a:latin typeface="宋体" panose="02010600030101010101" pitchFamily="2" charset="-122"/>
                          <a:ea typeface="宋体" panose="02010600030101010101" pitchFamily="2" charset="-122"/>
                        </a:rPr>
                        <a:t>序号</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rgbClr val="000080"/>
                          </a:solidFill>
                          <a:effectLst/>
                          <a:latin typeface="宋体" panose="02010600030101010101" pitchFamily="2" charset="-122"/>
                          <a:ea typeface="宋体" panose="02010600030101010101" pitchFamily="2" charset="-122"/>
                        </a:rPr>
                        <a:t>运作程序</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rgbClr val="000080"/>
                          </a:solidFill>
                          <a:effectLst/>
                          <a:latin typeface="宋体" panose="02010600030101010101" pitchFamily="2" charset="-122"/>
                          <a:ea typeface="宋体" panose="02010600030101010101" pitchFamily="2" charset="-122"/>
                        </a:rPr>
                        <a:t>作业要点</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rgbClr val="000080"/>
                          </a:solidFill>
                          <a:effectLst/>
                          <a:latin typeface="宋体" panose="02010600030101010101" pitchFamily="2" charset="-122"/>
                          <a:ea typeface="宋体" panose="02010600030101010101" pitchFamily="2" charset="-122"/>
                        </a:rPr>
                        <a:t>应用表单</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244475">
                <a:tc row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endParaRPr kumimoji="0" lang="en-US" altLang="zh-CN"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生产计划</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参与订单评审，订单交期回复及履行</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、订单明细表</a:t>
                      </a:r>
                      <a:b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、生产排程表</a:t>
                      </a:r>
                      <a:b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、产能负荷明细表</a:t>
                      </a:r>
                      <a:b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、库存明细表</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销售、生产、物料三位一体的协调</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23812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产能需求分析（人力、设备）</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244475">
                <a:tc row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endParaRPr kumimoji="0" lang="en-US" altLang="zh-CN"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工艺分支计划</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产品技术资料的建立及运用</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、标准</a:t>
                      </a: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BOM</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表</a:t>
                      </a:r>
                      <a:b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、标准生产工艺表</a:t>
                      </a:r>
                      <a:b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、标准工时表</a:t>
                      </a:r>
                      <a:b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、标准成本表</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经济制程的设计（最少批量）</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23812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标准工时的推广与改善</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244475">
                <a:tc rowSpan="2">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endParaRPr kumimoji="0" lang="en-US" altLang="zh-CN"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日程计划</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日计划的制定</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、生产日计划表</a:t>
                      </a:r>
                      <a:b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、特殊订单跟进表</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紧急订单的处理</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244475">
                <a:tc row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a:t>
                      </a:r>
                      <a:endParaRPr kumimoji="0" lang="en-US" altLang="zh-CN"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车间工作调派</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模具配合情况</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、齐料表、欠料表</a:t>
                      </a:r>
                      <a:b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、生产任务单</a:t>
                      </a:r>
                      <a:b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、生产任务变更单</a:t>
                      </a:r>
                      <a:b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、样品生产单</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车间领、退、缴的管理</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23812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协助财务进行分批成本计算的处理</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244475">
                <a:tc row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5</a:t>
                      </a:r>
                      <a:endParaRPr kumimoji="0" lang="en-US" altLang="zh-CN"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外协管理</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外协计划与跟催</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、委外加工单</a:t>
                      </a:r>
                      <a:b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、外协计划表</a:t>
                      </a:r>
                      <a:b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、外协进度控制表</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外协材料管理</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23812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外协厂商管理规范的制订与实施</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244475">
                <a:tc rowSpan="5">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6</a:t>
                      </a:r>
                      <a:endParaRPr kumimoji="0" lang="en-US" altLang="zh-CN"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进度管制</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每日生产状况与数据的掌握</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、生产日报表</a:t>
                      </a:r>
                      <a:b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、在制转移单</a:t>
                      </a:r>
                      <a:b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、成品入库日报表</a:t>
                      </a:r>
                      <a:b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、生产进度管制表</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进度异常的处理</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23812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日程计划的调整</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23812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生产进度例会</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23812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生产实绩的分析与评价</a:t>
                      </a:r>
                      <a:endParaRPr kumimoji="0" lang="zh-CN" altLang="en-US" sz="12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p:nvPr/>
        </p:nvSpPr>
        <p:spPr bwMode="auto">
          <a:xfrm>
            <a:off x="-36513" y="792163"/>
            <a:ext cx="3313113" cy="549275"/>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标准工时的引用</a:t>
            </a:r>
            <a:endParaRPr lang="zh-CN" altLang="en-US" sz="2400">
              <a:latin typeface="Candara" panose="020E0502030303020204" pitchFamily="34" charset="0"/>
            </a:endParaRPr>
          </a:p>
        </p:txBody>
      </p:sp>
      <p:sp>
        <p:nvSpPr>
          <p:cNvPr id="32770" name="TextBox 13"/>
          <p:cNvSpPr txBox="1">
            <a:spLocks noChangeArrowheads="1"/>
          </p:cNvSpPr>
          <p:nvPr/>
        </p:nvSpPr>
        <p:spPr bwMode="auto">
          <a:xfrm>
            <a:off x="179705" y="332740"/>
            <a:ext cx="4824413" cy="488950"/>
          </a:xfrm>
          <a:prstGeom prst="rect">
            <a:avLst/>
          </a:prstGeom>
          <a:noFill/>
          <a:ln w="9525">
            <a:noFill/>
            <a:miter lim="800000"/>
          </a:ln>
        </p:spPr>
        <p:txBody>
          <a:bodyPr>
            <a:spAutoFit/>
          </a:bodyPr>
          <a:lstStyle/>
          <a:p>
            <a:r>
              <a:rPr lang="en-US" altLang="zh-CN" sz="2600">
                <a:ea typeface="宋体" panose="02010600030101010101" pitchFamily="2" charset="-122"/>
              </a:rPr>
              <a:t>PMC</a:t>
            </a:r>
            <a:r>
              <a:rPr lang="zh-CN" altLang="en-US" sz="2600">
                <a:ea typeface="宋体" panose="02010600030101010101" pitchFamily="2" charset="-122"/>
              </a:rPr>
              <a:t>体系建设与规划</a:t>
            </a:r>
            <a:endParaRPr lang="zh-CN" altLang="en-US" sz="2600">
              <a:ea typeface="宋体" panose="02010600030101010101" pitchFamily="2" charset="-122"/>
            </a:endParaRPr>
          </a:p>
        </p:txBody>
      </p:sp>
      <p:sp>
        <p:nvSpPr>
          <p:cNvPr id="32771" name="标题 1"/>
          <p:cNvSpPr/>
          <p:nvPr/>
        </p:nvSpPr>
        <p:spPr bwMode="auto">
          <a:xfrm>
            <a:off x="34925" y="1412875"/>
            <a:ext cx="9109075" cy="1800225"/>
          </a:xfrm>
          <a:prstGeom prst="rect">
            <a:avLst/>
          </a:prstGeom>
          <a:noFill/>
          <a:ln w="9525">
            <a:noFill/>
            <a:miter lim="800000"/>
          </a:ln>
        </p:spPr>
        <p:txBody>
          <a:bodyPr anchor="ctr"/>
          <a:lstStyle/>
          <a:p>
            <a:pPr marL="571500" indent="-571500">
              <a:buFont typeface="Wingdings" panose="05000000000000000000" pitchFamily="2" charset="2"/>
              <a:buNone/>
            </a:pPr>
            <a:r>
              <a:rPr lang="zh-CN" altLang="en-US" sz="2000">
                <a:latin typeface="Candara" panose="020E0502030303020204" pitchFamily="34" charset="0"/>
              </a:rPr>
              <a:t>       一个企业如能建立一套完整的标准工时，不但能有效的控制企业的生产</a:t>
            </a:r>
            <a:endParaRPr lang="zh-CN" altLang="en-US" sz="2000">
              <a:latin typeface="Candara" panose="020E0502030303020204" pitchFamily="34" charset="0"/>
            </a:endParaRPr>
          </a:p>
          <a:p>
            <a:pPr marL="571500" indent="-571500">
              <a:buFont typeface="Wingdings" panose="05000000000000000000" pitchFamily="2" charset="2"/>
              <a:buNone/>
            </a:pPr>
            <a:r>
              <a:rPr lang="zh-CN" altLang="en-US" sz="2000">
                <a:latin typeface="Candara" panose="020E0502030303020204" pitchFamily="34" charset="0"/>
              </a:rPr>
              <a:t>成本</a:t>
            </a:r>
            <a:r>
              <a:rPr lang="en-US" altLang="zh-CN" sz="2000">
                <a:latin typeface="Candara" panose="020E0502030303020204" pitchFamily="34" charset="0"/>
              </a:rPr>
              <a:t>,</a:t>
            </a:r>
            <a:r>
              <a:rPr lang="zh-CN" altLang="en-US" sz="2000">
                <a:latin typeface="Candara" panose="020E0502030303020204" pitchFamily="34" charset="0"/>
              </a:rPr>
              <a:t>而且还可以作为各车间各班组计算工作效率、所需人员、排定生产计划、</a:t>
            </a:r>
            <a:endParaRPr lang="zh-CN" altLang="en-US" sz="2000">
              <a:latin typeface="Candara" panose="020E0502030303020204" pitchFamily="34" charset="0"/>
            </a:endParaRPr>
          </a:p>
          <a:p>
            <a:pPr marL="571500" indent="-571500">
              <a:buFont typeface="Wingdings" panose="05000000000000000000" pitchFamily="2" charset="2"/>
              <a:buNone/>
            </a:pPr>
            <a:r>
              <a:rPr lang="zh-CN" altLang="en-US" sz="2000">
                <a:latin typeface="Candara" panose="020E0502030303020204" pitchFamily="34" charset="0"/>
              </a:rPr>
              <a:t>设备需求和评估生产成本、产能的依据；同时可订出各理的绩效考核奖金方案。</a:t>
            </a:r>
            <a:endParaRPr lang="zh-CN" altLang="en-US" sz="2000">
              <a:latin typeface="Candara" panose="020E0502030303020204" pitchFamily="34" charset="0"/>
            </a:endParaRPr>
          </a:p>
        </p:txBody>
      </p:sp>
      <p:sp>
        <p:nvSpPr>
          <p:cNvPr id="32772" name="标题 1"/>
          <p:cNvSpPr/>
          <p:nvPr/>
        </p:nvSpPr>
        <p:spPr bwMode="auto">
          <a:xfrm>
            <a:off x="0" y="3141663"/>
            <a:ext cx="8785225" cy="1441450"/>
          </a:xfrm>
          <a:prstGeom prst="rect">
            <a:avLst/>
          </a:prstGeom>
          <a:noFill/>
          <a:ln w="9525">
            <a:noFill/>
            <a:miter lim="800000"/>
          </a:ln>
        </p:spPr>
        <p:txBody>
          <a:bodyPr anchor="ctr"/>
          <a:lstStyle/>
          <a:p>
            <a:pPr marL="571500" indent="-571500">
              <a:buFont typeface="Wingdings" panose="05000000000000000000" pitchFamily="2" charset="2"/>
              <a:buNone/>
            </a:pPr>
            <a:r>
              <a:rPr lang="zh-CN" altLang="en-US" sz="2000">
                <a:latin typeface="Candara" panose="020E0502030303020204" pitchFamily="34" charset="0"/>
              </a:rPr>
              <a:t>       所谓标准工时就是指分析一道工序在操作方法和物料都摆放标准的情况</a:t>
            </a:r>
            <a:endParaRPr lang="zh-CN" altLang="en-US" sz="2000">
              <a:latin typeface="Candara" panose="020E0502030303020204" pitchFamily="34" charset="0"/>
            </a:endParaRPr>
          </a:p>
          <a:p>
            <a:pPr marL="571500" indent="-571500">
              <a:buFont typeface="Wingdings" panose="05000000000000000000" pitchFamily="2" charset="2"/>
              <a:buNone/>
            </a:pPr>
            <a:r>
              <a:rPr lang="zh-CN" altLang="en-US" sz="2000">
                <a:latin typeface="Candara" panose="020E0502030303020204" pitchFamily="34" charset="0"/>
              </a:rPr>
              <a:t>下，同一名受过训练的工作以最经济的动作有效的完成这一套工序所需要的</a:t>
            </a:r>
            <a:endParaRPr lang="zh-CN" altLang="en-US" sz="2000">
              <a:latin typeface="Candara" panose="020E0502030303020204" pitchFamily="34" charset="0"/>
            </a:endParaRPr>
          </a:p>
          <a:p>
            <a:pPr marL="571500" indent="-571500">
              <a:buFont typeface="Wingdings" panose="05000000000000000000" pitchFamily="2" charset="2"/>
              <a:buNone/>
            </a:pPr>
            <a:r>
              <a:rPr lang="zh-CN" altLang="en-US" sz="2000">
                <a:latin typeface="Candara" panose="020E0502030303020204" pitchFamily="34" charset="0"/>
              </a:rPr>
              <a:t>时间。（标准工时须由</a:t>
            </a:r>
            <a:r>
              <a:rPr lang="en-US" altLang="zh-CN" sz="2000">
                <a:latin typeface="Candara" panose="020E0502030303020204" pitchFamily="34" charset="0"/>
              </a:rPr>
              <a:t>IE</a:t>
            </a:r>
            <a:r>
              <a:rPr lang="zh-CN" altLang="en-US" sz="2000">
                <a:latin typeface="Candara" panose="020E0502030303020204" pitchFamily="34" charset="0"/>
              </a:rPr>
              <a:t>人员利用科学的手段测定出来）</a:t>
            </a:r>
            <a:endParaRPr lang="zh-CN" altLang="en-US" sz="2000">
              <a:latin typeface="Candara" panose="020E0502030303020204" pitchFamily="34" charset="0"/>
            </a:endParaRPr>
          </a:p>
        </p:txBody>
      </p:sp>
      <p:sp>
        <p:nvSpPr>
          <p:cNvPr id="32773" name="标题 1"/>
          <p:cNvSpPr/>
          <p:nvPr/>
        </p:nvSpPr>
        <p:spPr bwMode="auto">
          <a:xfrm>
            <a:off x="-36513" y="4795838"/>
            <a:ext cx="8785226" cy="1441450"/>
          </a:xfrm>
          <a:prstGeom prst="rect">
            <a:avLst/>
          </a:prstGeom>
          <a:noFill/>
          <a:ln w="9525">
            <a:noFill/>
            <a:miter lim="800000"/>
          </a:ln>
        </p:spPr>
        <p:txBody>
          <a:bodyPr anchor="ctr"/>
          <a:lstStyle/>
          <a:p>
            <a:pPr marL="571500" indent="-571500">
              <a:buFont typeface="Wingdings" panose="05000000000000000000" pitchFamily="2" charset="2"/>
              <a:buNone/>
            </a:pPr>
            <a:r>
              <a:rPr lang="zh-CN" altLang="en-US" sz="2000">
                <a:latin typeface="Candara" panose="020E0502030303020204" pitchFamily="34" charset="0"/>
              </a:rPr>
              <a:t>       标准工时</a:t>
            </a:r>
            <a:r>
              <a:rPr lang="en-US" altLang="zh-CN" sz="2000">
                <a:latin typeface="Candara" panose="020E0502030303020204" pitchFamily="34" charset="0"/>
              </a:rPr>
              <a:t>=</a:t>
            </a:r>
            <a:r>
              <a:rPr lang="zh-CN" altLang="en-US" sz="2000">
                <a:latin typeface="Candara" panose="020E0502030303020204" pitchFamily="34" charset="0"/>
              </a:rPr>
              <a:t>（</a:t>
            </a:r>
            <a:r>
              <a:rPr lang="en-US" altLang="zh-CN" sz="2000">
                <a:latin typeface="Candara" panose="020E0502030303020204" pitchFamily="34" charset="0"/>
              </a:rPr>
              <a:t>5</a:t>
            </a:r>
            <a:r>
              <a:rPr lang="zh-CN" altLang="en-US" sz="2000">
                <a:latin typeface="Candara" panose="020E0502030303020204" pitchFamily="34" charset="0"/>
              </a:rPr>
              <a:t>次平均观测时间*评比系数）*（</a:t>
            </a:r>
            <a:r>
              <a:rPr lang="en-US" altLang="zh-CN" sz="2000">
                <a:latin typeface="Candara" panose="020E0502030303020204" pitchFamily="34" charset="0"/>
              </a:rPr>
              <a:t>1+</a:t>
            </a:r>
            <a:r>
              <a:rPr lang="zh-CN" altLang="en-US" sz="2000">
                <a:latin typeface="Candara" panose="020E0502030303020204" pitchFamily="34" charset="0"/>
              </a:rPr>
              <a:t>宽放率）</a:t>
            </a:r>
            <a:endParaRPr lang="zh-CN" altLang="en-US" sz="200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p:nvPr/>
        </p:nvSpPr>
        <p:spPr bwMode="auto">
          <a:xfrm>
            <a:off x="-36513" y="792163"/>
            <a:ext cx="3313113" cy="549275"/>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标准工时的引用</a:t>
            </a:r>
            <a:endParaRPr lang="zh-CN" altLang="en-US" sz="2400">
              <a:latin typeface="Candara" panose="020E0502030303020204" pitchFamily="34" charset="0"/>
            </a:endParaRPr>
          </a:p>
        </p:txBody>
      </p:sp>
      <p:sp>
        <p:nvSpPr>
          <p:cNvPr id="33794" name="TextBox 13"/>
          <p:cNvSpPr txBox="1">
            <a:spLocks noChangeArrowheads="1"/>
          </p:cNvSpPr>
          <p:nvPr/>
        </p:nvSpPr>
        <p:spPr bwMode="auto">
          <a:xfrm>
            <a:off x="107950" y="405130"/>
            <a:ext cx="4824413" cy="488950"/>
          </a:xfrm>
          <a:prstGeom prst="rect">
            <a:avLst/>
          </a:prstGeom>
          <a:noFill/>
          <a:ln w="9525">
            <a:noFill/>
            <a:miter lim="800000"/>
          </a:ln>
        </p:spPr>
        <p:txBody>
          <a:bodyPr>
            <a:spAutoFit/>
          </a:bodyPr>
          <a:lstStyle/>
          <a:p>
            <a:r>
              <a:rPr lang="en-US" altLang="zh-CN" sz="2600">
                <a:ea typeface="宋体" panose="02010600030101010101" pitchFamily="2" charset="-122"/>
              </a:rPr>
              <a:t>PMC</a:t>
            </a:r>
            <a:r>
              <a:rPr lang="zh-CN" altLang="en-US" sz="2600">
                <a:ea typeface="宋体" panose="02010600030101010101" pitchFamily="2" charset="-122"/>
              </a:rPr>
              <a:t>体系建设与规划</a:t>
            </a:r>
            <a:endParaRPr lang="zh-CN" altLang="en-US" sz="2600">
              <a:ea typeface="宋体" panose="02010600030101010101" pitchFamily="2" charset="-122"/>
            </a:endParaRPr>
          </a:p>
        </p:txBody>
      </p:sp>
      <p:sp>
        <p:nvSpPr>
          <p:cNvPr id="33795" name="标题 1"/>
          <p:cNvSpPr/>
          <p:nvPr/>
        </p:nvSpPr>
        <p:spPr bwMode="auto">
          <a:xfrm>
            <a:off x="0" y="1628775"/>
            <a:ext cx="6804025" cy="503238"/>
          </a:xfrm>
          <a:prstGeom prst="rect">
            <a:avLst/>
          </a:prstGeom>
          <a:noFill/>
          <a:ln w="9525">
            <a:noFill/>
            <a:miter lim="800000"/>
          </a:ln>
        </p:spPr>
        <p:txBody>
          <a:bodyPr anchor="ctr"/>
          <a:lstStyle/>
          <a:p>
            <a:pPr marL="571500" indent="-571500">
              <a:buFont typeface="Wingdings" panose="05000000000000000000" pitchFamily="2" charset="2"/>
              <a:buNone/>
            </a:pPr>
            <a:r>
              <a:rPr lang="zh-CN" altLang="en-US" sz="2000">
                <a:latin typeface="Candara" panose="020E0502030303020204" pitchFamily="34" charset="0"/>
              </a:rPr>
              <a:t>       标准产能</a:t>
            </a:r>
            <a:r>
              <a:rPr lang="en-US" altLang="zh-CN" sz="2000">
                <a:latin typeface="Candara" panose="020E0502030303020204" pitchFamily="34" charset="0"/>
              </a:rPr>
              <a:t>= 3600</a:t>
            </a:r>
            <a:r>
              <a:rPr lang="zh-CN" altLang="en-US" sz="2000">
                <a:latin typeface="Candara" panose="020E0502030303020204" pitchFamily="34" charset="0"/>
              </a:rPr>
              <a:t>秒 </a:t>
            </a:r>
            <a:r>
              <a:rPr lang="en-US" altLang="zh-CN" sz="2000">
                <a:latin typeface="Candara" panose="020E0502030303020204" pitchFamily="34" charset="0"/>
              </a:rPr>
              <a:t>/  </a:t>
            </a:r>
            <a:r>
              <a:rPr lang="zh-CN" altLang="en-US" sz="2000">
                <a:latin typeface="Candara" panose="020E0502030303020204" pitchFamily="34" charset="0"/>
              </a:rPr>
              <a:t>标准工时</a:t>
            </a:r>
            <a:endParaRPr lang="zh-CN" altLang="en-US" sz="2000">
              <a:latin typeface="Candara" panose="020E0502030303020204" pitchFamily="34" charset="0"/>
            </a:endParaRPr>
          </a:p>
        </p:txBody>
      </p:sp>
      <p:sp>
        <p:nvSpPr>
          <p:cNvPr id="33796" name="标题 1"/>
          <p:cNvSpPr/>
          <p:nvPr/>
        </p:nvSpPr>
        <p:spPr bwMode="auto">
          <a:xfrm>
            <a:off x="0" y="2349500"/>
            <a:ext cx="6804025" cy="647700"/>
          </a:xfrm>
          <a:prstGeom prst="rect">
            <a:avLst/>
          </a:prstGeom>
          <a:noFill/>
          <a:ln w="9525">
            <a:noFill/>
            <a:miter lim="800000"/>
          </a:ln>
        </p:spPr>
        <p:txBody>
          <a:bodyPr anchor="ctr"/>
          <a:lstStyle/>
          <a:p>
            <a:pPr marL="571500" indent="-571500">
              <a:buFont typeface="Wingdings" panose="05000000000000000000" pitchFamily="2" charset="2"/>
              <a:buNone/>
            </a:pPr>
            <a:r>
              <a:rPr lang="zh-CN" altLang="en-US" sz="2000">
                <a:latin typeface="Candara" panose="020E0502030303020204" pitchFamily="34" charset="0"/>
              </a:rPr>
              <a:t>       实际产能</a:t>
            </a:r>
            <a:r>
              <a:rPr lang="en-US" altLang="zh-CN" sz="2000">
                <a:latin typeface="Candara" panose="020E0502030303020204" pitchFamily="34" charset="0"/>
              </a:rPr>
              <a:t>= </a:t>
            </a:r>
            <a:r>
              <a:rPr lang="zh-CN" altLang="en-US" sz="2000">
                <a:latin typeface="Candara" panose="020E0502030303020204" pitchFamily="34" charset="0"/>
              </a:rPr>
              <a:t>实际日产量 </a:t>
            </a:r>
            <a:r>
              <a:rPr lang="en-US" altLang="zh-CN" sz="2000">
                <a:latin typeface="Candara" panose="020E0502030303020204" pitchFamily="34" charset="0"/>
              </a:rPr>
              <a:t>/  </a:t>
            </a:r>
            <a:r>
              <a:rPr lang="zh-CN" altLang="en-US" sz="2000">
                <a:latin typeface="Candara" panose="020E0502030303020204" pitchFamily="34" charset="0"/>
              </a:rPr>
              <a:t>出勤工时</a:t>
            </a:r>
            <a:endParaRPr lang="zh-CN" altLang="en-US" sz="2000">
              <a:latin typeface="Candara" panose="020E0502030303020204" pitchFamily="34" charset="0"/>
            </a:endParaRPr>
          </a:p>
        </p:txBody>
      </p:sp>
      <p:sp>
        <p:nvSpPr>
          <p:cNvPr id="33797" name="标题 1"/>
          <p:cNvSpPr/>
          <p:nvPr/>
        </p:nvSpPr>
        <p:spPr bwMode="auto">
          <a:xfrm>
            <a:off x="0" y="3141663"/>
            <a:ext cx="6804025" cy="647700"/>
          </a:xfrm>
          <a:prstGeom prst="rect">
            <a:avLst/>
          </a:prstGeom>
          <a:noFill/>
          <a:ln w="9525">
            <a:noFill/>
            <a:miter lim="800000"/>
          </a:ln>
        </p:spPr>
        <p:txBody>
          <a:bodyPr anchor="ctr"/>
          <a:lstStyle/>
          <a:p>
            <a:pPr marL="571500" indent="-571500">
              <a:buFont typeface="Wingdings" panose="05000000000000000000" pitchFamily="2" charset="2"/>
              <a:buNone/>
            </a:pPr>
            <a:r>
              <a:rPr lang="zh-CN" altLang="en-US" sz="2000">
                <a:latin typeface="Candara" panose="020E0502030303020204" pitchFamily="34" charset="0"/>
              </a:rPr>
              <a:t>       生产效率</a:t>
            </a:r>
            <a:r>
              <a:rPr lang="en-US" altLang="zh-CN" sz="2000">
                <a:latin typeface="Candara" panose="020E0502030303020204" pitchFamily="34" charset="0"/>
              </a:rPr>
              <a:t>= (</a:t>
            </a:r>
            <a:r>
              <a:rPr lang="zh-CN" altLang="en-US" sz="2000">
                <a:latin typeface="Candara" panose="020E0502030303020204" pitchFamily="34" charset="0"/>
              </a:rPr>
              <a:t>实际产能 </a:t>
            </a:r>
            <a:r>
              <a:rPr lang="en-US" altLang="zh-CN" sz="2000">
                <a:latin typeface="Candara" panose="020E0502030303020204" pitchFamily="34" charset="0"/>
              </a:rPr>
              <a:t>/  </a:t>
            </a:r>
            <a:r>
              <a:rPr lang="zh-CN" altLang="en-US" sz="2000">
                <a:latin typeface="Candara" panose="020E0502030303020204" pitchFamily="34" charset="0"/>
              </a:rPr>
              <a:t>标准产能</a:t>
            </a:r>
            <a:r>
              <a:rPr lang="en-US" altLang="zh-CN" sz="2000">
                <a:latin typeface="Candara" panose="020E0502030303020204" pitchFamily="34" charset="0"/>
              </a:rPr>
              <a:t>) X 100% </a:t>
            </a:r>
            <a:endParaRPr lang="en-US" altLang="zh-CN" sz="2000">
              <a:latin typeface="Candara" panose="020E0502030303020204" pitchFamily="34" charset="0"/>
            </a:endParaRPr>
          </a:p>
        </p:txBody>
      </p:sp>
      <p:sp>
        <p:nvSpPr>
          <p:cNvPr id="33798" name="标题 1"/>
          <p:cNvSpPr/>
          <p:nvPr/>
        </p:nvSpPr>
        <p:spPr bwMode="auto">
          <a:xfrm>
            <a:off x="-36513" y="4005263"/>
            <a:ext cx="7777163" cy="647700"/>
          </a:xfrm>
          <a:prstGeom prst="rect">
            <a:avLst/>
          </a:prstGeom>
          <a:noFill/>
          <a:ln w="9525">
            <a:noFill/>
            <a:miter lim="800000"/>
          </a:ln>
        </p:spPr>
        <p:txBody>
          <a:bodyPr anchor="ctr"/>
          <a:lstStyle/>
          <a:p>
            <a:pPr marL="571500" indent="-571500">
              <a:buFont typeface="Wingdings" panose="05000000000000000000" pitchFamily="2" charset="2"/>
              <a:buNone/>
            </a:pPr>
            <a:r>
              <a:rPr lang="zh-CN" altLang="en-US" sz="2000">
                <a:latin typeface="Candara" panose="020E0502030303020204" pitchFamily="34" charset="0"/>
              </a:rPr>
              <a:t>       标准人数</a:t>
            </a:r>
            <a:r>
              <a:rPr lang="en-US" altLang="zh-CN" sz="2000">
                <a:latin typeface="Candara" panose="020E0502030303020204" pitchFamily="34" charset="0"/>
              </a:rPr>
              <a:t>= </a:t>
            </a:r>
            <a:r>
              <a:rPr lang="zh-CN" altLang="en-US" sz="2000">
                <a:latin typeface="Candara" panose="020E0502030303020204" pitchFamily="34" charset="0"/>
              </a:rPr>
              <a:t>计划生产数 </a:t>
            </a:r>
            <a:r>
              <a:rPr lang="en-US" altLang="zh-CN" sz="2000">
                <a:latin typeface="Candara" panose="020E0502030303020204" pitchFamily="34" charset="0"/>
              </a:rPr>
              <a:t>/ </a:t>
            </a:r>
            <a:r>
              <a:rPr lang="zh-CN" altLang="en-US" sz="2000">
                <a:latin typeface="Candara" panose="020E0502030303020204" pitchFamily="34" charset="0"/>
              </a:rPr>
              <a:t>（标准产能 </a:t>
            </a:r>
            <a:r>
              <a:rPr lang="en-US" altLang="zh-CN" sz="2000">
                <a:latin typeface="Candara" panose="020E0502030303020204" pitchFamily="34" charset="0"/>
              </a:rPr>
              <a:t>X </a:t>
            </a:r>
            <a:r>
              <a:rPr lang="zh-CN" altLang="en-US" sz="2000">
                <a:latin typeface="Candara" panose="020E0502030303020204" pitchFamily="34" charset="0"/>
              </a:rPr>
              <a:t>预计每天上班时间 ）</a:t>
            </a:r>
            <a:endParaRPr lang="en-US" altLang="zh-CN" sz="2000">
              <a:latin typeface="Candara" panose="020E0502030303020204" pitchFamily="34" charset="0"/>
            </a:endParaRPr>
          </a:p>
        </p:txBody>
      </p:sp>
      <p:sp>
        <p:nvSpPr>
          <p:cNvPr id="33799" name="标题 1"/>
          <p:cNvSpPr/>
          <p:nvPr/>
        </p:nvSpPr>
        <p:spPr bwMode="auto">
          <a:xfrm>
            <a:off x="495300" y="5013325"/>
            <a:ext cx="8426450" cy="647700"/>
          </a:xfrm>
          <a:prstGeom prst="rect">
            <a:avLst/>
          </a:prstGeom>
          <a:noFill/>
          <a:ln w="9525">
            <a:noFill/>
            <a:miter lim="800000"/>
          </a:ln>
        </p:spPr>
        <p:txBody>
          <a:bodyPr anchor="ctr"/>
          <a:lstStyle/>
          <a:p>
            <a:pPr marL="571500" indent="-571500">
              <a:buFont typeface="Wingdings" panose="05000000000000000000" pitchFamily="2" charset="2"/>
              <a:buNone/>
            </a:pPr>
            <a:r>
              <a:rPr lang="en-US" altLang="zh-CN" sz="2000">
                <a:latin typeface="Candara" panose="020E0502030303020204" pitchFamily="34" charset="0"/>
              </a:rPr>
              <a:t>PMC</a:t>
            </a:r>
            <a:r>
              <a:rPr lang="zh-CN" altLang="en-US" sz="2000">
                <a:latin typeface="Candara" panose="020E0502030303020204" pitchFamily="34" charset="0"/>
              </a:rPr>
              <a:t>排期</a:t>
            </a:r>
            <a:r>
              <a:rPr lang="en-US" altLang="zh-CN" sz="2000">
                <a:latin typeface="Candara" panose="020E0502030303020204" pitchFamily="34" charset="0"/>
              </a:rPr>
              <a:t>= </a:t>
            </a:r>
            <a:r>
              <a:rPr lang="zh-CN" altLang="en-US" sz="2000">
                <a:latin typeface="Candara" panose="020E0502030303020204" pitchFamily="34" charset="0"/>
              </a:rPr>
              <a:t>计划生产数 </a:t>
            </a:r>
            <a:r>
              <a:rPr lang="en-US" altLang="zh-CN" sz="2000">
                <a:latin typeface="Candara" panose="020E0502030303020204" pitchFamily="34" charset="0"/>
              </a:rPr>
              <a:t>/ </a:t>
            </a:r>
            <a:r>
              <a:rPr lang="zh-CN" altLang="en-US" sz="2000">
                <a:latin typeface="Candara" panose="020E0502030303020204" pitchFamily="34" charset="0"/>
              </a:rPr>
              <a:t>（标准产能 </a:t>
            </a:r>
            <a:r>
              <a:rPr lang="en-US" altLang="zh-CN" sz="2000">
                <a:latin typeface="Candara" panose="020E0502030303020204" pitchFamily="34" charset="0"/>
              </a:rPr>
              <a:t>X</a:t>
            </a:r>
            <a:r>
              <a:rPr lang="zh-CN" altLang="en-US">
                <a:latin typeface="Candara" panose="020E0502030303020204" pitchFamily="34" charset="0"/>
              </a:rPr>
              <a:t> </a:t>
            </a:r>
            <a:r>
              <a:rPr lang="zh-CN" altLang="en-US" sz="2000">
                <a:latin typeface="Candara" panose="020E0502030303020204" pitchFamily="34" charset="0"/>
              </a:rPr>
              <a:t>实际人数 </a:t>
            </a:r>
            <a:r>
              <a:rPr lang="en-US" altLang="zh-CN" sz="2000">
                <a:latin typeface="Candara" panose="020E0502030303020204" pitchFamily="34" charset="0"/>
              </a:rPr>
              <a:t>X </a:t>
            </a:r>
            <a:r>
              <a:rPr lang="zh-CN" altLang="en-US" sz="2000">
                <a:latin typeface="Candara" panose="020E0502030303020204" pitchFamily="34" charset="0"/>
              </a:rPr>
              <a:t>预计每天上班时间</a:t>
            </a:r>
            <a:r>
              <a:rPr lang="en-US" altLang="zh-CN" sz="2000">
                <a:latin typeface="Candara" panose="020E0502030303020204" pitchFamily="34" charset="0"/>
              </a:rPr>
              <a:t> </a:t>
            </a:r>
            <a:r>
              <a:rPr lang="zh-CN" altLang="en-US" sz="2000">
                <a:latin typeface="Candara" panose="020E0502030303020204" pitchFamily="34" charset="0"/>
              </a:rPr>
              <a:t>）</a:t>
            </a:r>
            <a:endParaRPr lang="en-US" altLang="zh-CN" sz="200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2"/>
          <p:cNvSpPr>
            <a:spLocks noChangeArrowheads="1"/>
          </p:cNvSpPr>
          <p:nvPr/>
        </p:nvSpPr>
        <p:spPr bwMode="gray">
          <a:xfrm rot="5400000">
            <a:off x="-1404938" y="2022475"/>
            <a:ext cx="4430713" cy="44307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rgbClr val="00CCFF"/>
              </a:gs>
            </a:gsLst>
            <a:lin ang="0" scaled="1"/>
          </a:gradFill>
          <a:ln w="9525">
            <a:noFill/>
            <a:round/>
          </a:ln>
        </p:spPr>
        <p:txBody>
          <a:bodyPr wrap="none" anchor="ctr"/>
          <a:lstStyle/>
          <a:p>
            <a:endParaRPr lang="zh-CN" altLang="en-US"/>
          </a:p>
        </p:txBody>
      </p:sp>
      <p:sp>
        <p:nvSpPr>
          <p:cNvPr id="16386" name="AutoShape 3"/>
          <p:cNvSpPr>
            <a:spLocks noChangeArrowheads="1"/>
          </p:cNvSpPr>
          <p:nvPr/>
        </p:nvSpPr>
        <p:spPr bwMode="ltGray">
          <a:xfrm rot="5400000">
            <a:off x="-1166019" y="2350294"/>
            <a:ext cx="3768725" cy="37671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835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gradFill rotWithShape="0">
            <a:gsLst>
              <a:gs pos="0">
                <a:schemeClr val="bg1"/>
              </a:gs>
              <a:gs pos="100000">
                <a:srgbClr val="0099FF"/>
              </a:gs>
            </a:gsLst>
            <a:lin ang="0" scaled="1"/>
          </a:gradFill>
          <a:ln w="9525">
            <a:noFill/>
            <a:round/>
          </a:ln>
        </p:spPr>
        <p:txBody>
          <a:bodyPr wrap="none" anchor="ctr"/>
          <a:lstStyle/>
          <a:p>
            <a:endParaRPr lang="zh-CN" altLang="en-US"/>
          </a:p>
        </p:txBody>
      </p:sp>
      <p:sp>
        <p:nvSpPr>
          <p:cNvPr id="16387" name="AutoShape 4"/>
          <p:cNvSpPr>
            <a:spLocks noChangeArrowheads="1"/>
          </p:cNvSpPr>
          <p:nvPr/>
        </p:nvSpPr>
        <p:spPr bwMode="gray">
          <a:xfrm>
            <a:off x="2574925" y="2551113"/>
            <a:ext cx="4826000" cy="530225"/>
          </a:xfrm>
          <a:prstGeom prst="roundRect">
            <a:avLst>
              <a:gd name="adj" fmla="val 50000"/>
            </a:avLst>
          </a:prstGeom>
          <a:gradFill rotWithShape="0">
            <a:gsLst>
              <a:gs pos="0">
                <a:srgbClr val="33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16388" name="Group 5"/>
          <p:cNvGrpSpPr/>
          <p:nvPr/>
        </p:nvGrpSpPr>
        <p:grpSpPr bwMode="auto">
          <a:xfrm>
            <a:off x="2205038" y="2566988"/>
            <a:ext cx="501650" cy="501650"/>
            <a:chOff x="1583" y="1494"/>
            <a:chExt cx="526" cy="526"/>
          </a:xfrm>
        </p:grpSpPr>
        <p:sp>
          <p:nvSpPr>
            <p:cNvPr id="16428" name="Oval 6"/>
            <p:cNvSpPr>
              <a:spLocks noChangeArrowheads="1"/>
            </p:cNvSpPr>
            <p:nvPr/>
          </p:nvSpPr>
          <p:spPr bwMode="gray">
            <a:xfrm>
              <a:off x="1583" y="1494"/>
              <a:ext cx="526" cy="526"/>
            </a:xfrm>
            <a:prstGeom prst="ellipse">
              <a:avLst/>
            </a:prstGeom>
            <a:solidFill>
              <a:srgbClr val="33CCFF"/>
            </a:solidFill>
            <a:ln w="9525">
              <a:noFill/>
              <a:round/>
            </a:ln>
          </p:spPr>
          <p:txBody>
            <a:bodyPr wrap="none" anchor="ctr"/>
            <a:lstStyle/>
            <a:p>
              <a:endParaRPr lang="zh-CN" altLang="en-US">
                <a:latin typeface="Candara" panose="020E0502030303020204" pitchFamily="34" charset="0"/>
              </a:endParaRPr>
            </a:p>
          </p:txBody>
        </p:sp>
        <p:sp>
          <p:nvSpPr>
            <p:cNvPr id="16429" name="Oval 7"/>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16430" name="Oval 8"/>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16431" name="Oval 9"/>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16432" name="Oval 10"/>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16389" name="Text Box 11"/>
          <p:cNvSpPr txBox="1">
            <a:spLocks noChangeArrowheads="1"/>
          </p:cNvSpPr>
          <p:nvPr/>
        </p:nvSpPr>
        <p:spPr bwMode="auto">
          <a:xfrm>
            <a:off x="2284413" y="2620963"/>
            <a:ext cx="311150" cy="366712"/>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1</a:t>
            </a:r>
            <a:endParaRPr lang="en-US" altLang="zh-CN" b="1">
              <a:solidFill>
                <a:srgbClr val="000000"/>
              </a:solidFill>
              <a:ea typeface="宋体" panose="02010600030101010101" pitchFamily="2" charset="-122"/>
            </a:endParaRPr>
          </a:p>
        </p:txBody>
      </p:sp>
      <p:sp>
        <p:nvSpPr>
          <p:cNvPr id="16390" name="AutoShape 12"/>
          <p:cNvSpPr>
            <a:spLocks noChangeArrowheads="1"/>
          </p:cNvSpPr>
          <p:nvPr/>
        </p:nvSpPr>
        <p:spPr bwMode="gray">
          <a:xfrm>
            <a:off x="2978150" y="3279775"/>
            <a:ext cx="4827588" cy="528638"/>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16391" name="Group 13"/>
          <p:cNvGrpSpPr/>
          <p:nvPr/>
        </p:nvGrpSpPr>
        <p:grpSpPr bwMode="auto">
          <a:xfrm>
            <a:off x="2608263" y="3295650"/>
            <a:ext cx="501650" cy="501650"/>
            <a:chOff x="1583" y="1494"/>
            <a:chExt cx="526" cy="526"/>
          </a:xfrm>
        </p:grpSpPr>
        <p:sp>
          <p:nvSpPr>
            <p:cNvPr id="16423" name="Oval 14"/>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16424" name="Oval 15"/>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16425" name="Oval 16"/>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16426" name="Oval 17"/>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16427" name="Oval 18"/>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16392" name="Text Box 19"/>
          <p:cNvSpPr txBox="1">
            <a:spLocks noChangeArrowheads="1"/>
          </p:cNvSpPr>
          <p:nvPr/>
        </p:nvSpPr>
        <p:spPr bwMode="auto">
          <a:xfrm>
            <a:off x="2700338" y="3365500"/>
            <a:ext cx="311150" cy="366713"/>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2</a:t>
            </a:r>
            <a:endParaRPr lang="en-US" altLang="zh-CN" b="1">
              <a:solidFill>
                <a:srgbClr val="000000"/>
              </a:solidFill>
              <a:ea typeface="宋体" panose="02010600030101010101" pitchFamily="2" charset="-122"/>
            </a:endParaRPr>
          </a:p>
        </p:txBody>
      </p:sp>
      <p:sp>
        <p:nvSpPr>
          <p:cNvPr id="16393" name="AutoShape 20"/>
          <p:cNvSpPr>
            <a:spLocks noChangeArrowheads="1"/>
          </p:cNvSpPr>
          <p:nvPr/>
        </p:nvSpPr>
        <p:spPr bwMode="gray">
          <a:xfrm>
            <a:off x="3065463" y="4006850"/>
            <a:ext cx="4826000" cy="528638"/>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16394" name="Group 21"/>
          <p:cNvGrpSpPr/>
          <p:nvPr/>
        </p:nvGrpSpPr>
        <p:grpSpPr bwMode="auto">
          <a:xfrm>
            <a:off x="2693988" y="4022725"/>
            <a:ext cx="501650" cy="501650"/>
            <a:chOff x="1583" y="1494"/>
            <a:chExt cx="526" cy="526"/>
          </a:xfrm>
        </p:grpSpPr>
        <p:sp>
          <p:nvSpPr>
            <p:cNvPr id="16418" name="Oval 22"/>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16419" name="Oval 23"/>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16420" name="Oval 24"/>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16421" name="Oval 25"/>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16422" name="Oval 26"/>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16395" name="Text Box 27"/>
          <p:cNvSpPr txBox="1">
            <a:spLocks noChangeArrowheads="1"/>
          </p:cNvSpPr>
          <p:nvPr/>
        </p:nvSpPr>
        <p:spPr bwMode="auto">
          <a:xfrm>
            <a:off x="2786063" y="4090988"/>
            <a:ext cx="311150" cy="366712"/>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3</a:t>
            </a:r>
            <a:endParaRPr lang="en-US" altLang="zh-CN" b="1">
              <a:solidFill>
                <a:srgbClr val="000000"/>
              </a:solidFill>
              <a:ea typeface="宋体" panose="02010600030101010101" pitchFamily="2" charset="-122"/>
            </a:endParaRPr>
          </a:p>
        </p:txBody>
      </p:sp>
      <p:sp>
        <p:nvSpPr>
          <p:cNvPr id="16396" name="AutoShape 28"/>
          <p:cNvSpPr>
            <a:spLocks noChangeArrowheads="1"/>
          </p:cNvSpPr>
          <p:nvPr/>
        </p:nvSpPr>
        <p:spPr bwMode="gray">
          <a:xfrm>
            <a:off x="2978150" y="4733925"/>
            <a:ext cx="4827588" cy="530225"/>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16397" name="Group 29"/>
          <p:cNvGrpSpPr/>
          <p:nvPr/>
        </p:nvGrpSpPr>
        <p:grpSpPr bwMode="auto">
          <a:xfrm>
            <a:off x="2608263" y="4749800"/>
            <a:ext cx="501650" cy="501650"/>
            <a:chOff x="1583" y="1494"/>
            <a:chExt cx="526" cy="526"/>
          </a:xfrm>
        </p:grpSpPr>
        <p:sp>
          <p:nvSpPr>
            <p:cNvPr id="16413" name="Oval 30"/>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16414" name="Oval 31"/>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16415" name="Oval 32"/>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16416" name="Oval 33"/>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16417" name="Oval 34"/>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16398" name="Text Box 35"/>
          <p:cNvSpPr txBox="1">
            <a:spLocks noChangeArrowheads="1"/>
          </p:cNvSpPr>
          <p:nvPr/>
        </p:nvSpPr>
        <p:spPr bwMode="auto">
          <a:xfrm>
            <a:off x="2700338" y="4819650"/>
            <a:ext cx="311150" cy="366713"/>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4</a:t>
            </a:r>
            <a:endParaRPr lang="en-US" altLang="zh-CN" b="1">
              <a:solidFill>
                <a:srgbClr val="000000"/>
              </a:solidFill>
              <a:ea typeface="宋体" panose="02010600030101010101" pitchFamily="2" charset="-122"/>
            </a:endParaRPr>
          </a:p>
        </p:txBody>
      </p:sp>
      <p:sp>
        <p:nvSpPr>
          <p:cNvPr id="16399" name="AutoShape 36"/>
          <p:cNvSpPr>
            <a:spLocks noChangeArrowheads="1"/>
          </p:cNvSpPr>
          <p:nvPr/>
        </p:nvSpPr>
        <p:spPr bwMode="gray">
          <a:xfrm>
            <a:off x="2528888" y="5461000"/>
            <a:ext cx="4827587" cy="530225"/>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16400" name="Group 37"/>
          <p:cNvGrpSpPr/>
          <p:nvPr/>
        </p:nvGrpSpPr>
        <p:grpSpPr bwMode="auto">
          <a:xfrm>
            <a:off x="2159000" y="5478463"/>
            <a:ext cx="501650" cy="501650"/>
            <a:chOff x="1583" y="1494"/>
            <a:chExt cx="526" cy="526"/>
          </a:xfrm>
        </p:grpSpPr>
        <p:sp>
          <p:nvSpPr>
            <p:cNvPr id="16408" name="Oval 38"/>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16409" name="Oval 39"/>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16410" name="Oval 40"/>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16411" name="Oval 41"/>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16412" name="Oval 42"/>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16401" name="Text Box 43"/>
          <p:cNvSpPr txBox="1">
            <a:spLocks noChangeArrowheads="1"/>
          </p:cNvSpPr>
          <p:nvPr/>
        </p:nvSpPr>
        <p:spPr bwMode="auto">
          <a:xfrm>
            <a:off x="2243138" y="5549900"/>
            <a:ext cx="311150" cy="366713"/>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5</a:t>
            </a:r>
            <a:endParaRPr lang="en-US" altLang="zh-CN" b="1">
              <a:solidFill>
                <a:srgbClr val="000000"/>
              </a:solidFill>
              <a:ea typeface="宋体" panose="02010600030101010101" pitchFamily="2" charset="-122"/>
            </a:endParaRPr>
          </a:p>
        </p:txBody>
      </p:sp>
      <p:sp>
        <p:nvSpPr>
          <p:cNvPr id="16402" name="Rectangle 35"/>
          <p:cNvSpPr>
            <a:spLocks noChangeArrowheads="1"/>
          </p:cNvSpPr>
          <p:nvPr/>
        </p:nvSpPr>
        <p:spPr bwMode="auto">
          <a:xfrm>
            <a:off x="3276600" y="3303588"/>
            <a:ext cx="3330575" cy="427037"/>
          </a:xfrm>
          <a:prstGeom prst="rect">
            <a:avLst/>
          </a:prstGeom>
          <a:noFill/>
          <a:ln w="9525">
            <a:noFill/>
            <a:miter lim="800000"/>
          </a:ln>
        </p:spPr>
        <p:txBody>
          <a:bodyPr>
            <a:spAutoFit/>
          </a:bodyPr>
          <a:lstStyle/>
          <a:p>
            <a:r>
              <a:rPr lang="en-US" altLang="zh-CN" sz="2200">
                <a:latin typeface="华文中宋" panose="02010600040101010101" charset="-122"/>
                <a:ea typeface="华文中宋" panose="02010600040101010101" charset="-122"/>
                <a:cs typeface="华文中宋" panose="02010600040101010101" charset="-122"/>
              </a:rPr>
              <a:t>PMC</a:t>
            </a:r>
            <a:r>
              <a:rPr lang="zh-CN" altLang="en-US" sz="2200">
                <a:latin typeface="华文中宋" panose="02010600040101010101" charset="-122"/>
                <a:ea typeface="华文中宋" panose="02010600040101010101" charset="-122"/>
                <a:cs typeface="华文中宋" panose="02010600040101010101" charset="-122"/>
              </a:rPr>
              <a:t>体系解说</a:t>
            </a:r>
            <a:endParaRPr lang="zh-CN" altLang="en-US" sz="2200">
              <a:latin typeface="华文中宋" panose="02010600040101010101" charset="-122"/>
              <a:ea typeface="华文中宋" panose="02010600040101010101" charset="-122"/>
              <a:cs typeface="华文中宋" panose="02010600040101010101" charset="-122"/>
            </a:endParaRPr>
          </a:p>
        </p:txBody>
      </p:sp>
      <p:sp>
        <p:nvSpPr>
          <p:cNvPr id="16403" name="Rectangle 35"/>
          <p:cNvSpPr>
            <a:spLocks noChangeArrowheads="1"/>
          </p:cNvSpPr>
          <p:nvPr/>
        </p:nvSpPr>
        <p:spPr bwMode="auto">
          <a:xfrm>
            <a:off x="3290888" y="4051300"/>
            <a:ext cx="4392612" cy="427038"/>
          </a:xfrm>
          <a:prstGeom prst="rect">
            <a:avLst/>
          </a:prstGeom>
          <a:noFill/>
          <a:ln w="9525">
            <a:noFill/>
            <a:miter lim="800000"/>
          </a:ln>
        </p:spPr>
        <p:txBody>
          <a:bodyPr>
            <a:spAutoFit/>
          </a:bodyPr>
          <a:lstStyle/>
          <a:p>
            <a:r>
              <a:rPr lang="en-US" altLang="zh-CN" sz="2200">
                <a:latin typeface="华文中宋" panose="02010600040101010101" charset="-122"/>
                <a:ea typeface="华文中宋" panose="02010600040101010101" charset="-122"/>
                <a:cs typeface="华文中宋" panose="02010600040101010101" charset="-122"/>
              </a:rPr>
              <a:t>PMC</a:t>
            </a:r>
            <a:r>
              <a:rPr lang="zh-CN" altLang="en-US" sz="2200">
                <a:latin typeface="华文中宋" panose="02010600040101010101" charset="-122"/>
                <a:ea typeface="华文中宋" panose="02010600040101010101" charset="-122"/>
                <a:cs typeface="华文中宋" panose="02010600040101010101" charset="-122"/>
              </a:rPr>
              <a:t>日常工作职能</a:t>
            </a:r>
            <a:endParaRPr lang="zh-CN" altLang="en-US" sz="2200">
              <a:latin typeface="华文中宋" panose="02010600040101010101" charset="-122"/>
              <a:ea typeface="华文中宋" panose="02010600040101010101" charset="-122"/>
              <a:cs typeface="华文中宋" panose="02010600040101010101" charset="-122"/>
            </a:endParaRPr>
          </a:p>
        </p:txBody>
      </p:sp>
      <p:sp>
        <p:nvSpPr>
          <p:cNvPr id="16404" name="Rectangle 20"/>
          <p:cNvSpPr>
            <a:spLocks noChangeArrowheads="1"/>
          </p:cNvSpPr>
          <p:nvPr/>
        </p:nvSpPr>
        <p:spPr bwMode="auto">
          <a:xfrm>
            <a:off x="3290888" y="5516563"/>
            <a:ext cx="3565525" cy="427037"/>
          </a:xfrm>
          <a:prstGeom prst="rect">
            <a:avLst/>
          </a:prstGeom>
          <a:noFill/>
          <a:ln w="9525">
            <a:noFill/>
            <a:miter lim="800000"/>
          </a:ln>
        </p:spPr>
        <p:txBody>
          <a:bodyPr>
            <a:spAutoFit/>
          </a:bodyPr>
          <a:lstStyle/>
          <a:p>
            <a:r>
              <a:rPr lang="en-US" altLang="zh-CN" sz="2200">
                <a:latin typeface="华文中宋" panose="02010600040101010101" charset="-122"/>
                <a:ea typeface="华文中宋" panose="02010600040101010101" charset="-122"/>
                <a:cs typeface="华文中宋" panose="02010600040101010101" charset="-122"/>
              </a:rPr>
              <a:t>PMC</a:t>
            </a:r>
            <a:r>
              <a:rPr lang="zh-CN" altLang="en-US" sz="2200">
                <a:latin typeface="华文中宋" panose="02010600040101010101" charset="-122"/>
                <a:ea typeface="华文中宋" panose="02010600040101010101" charset="-122"/>
                <a:cs typeface="华文中宋" panose="02010600040101010101" charset="-122"/>
              </a:rPr>
              <a:t>与信息化的结合</a:t>
            </a:r>
            <a:endParaRPr lang="zh-CN" altLang="en-US" sz="2200">
              <a:latin typeface="华文中宋" panose="02010600040101010101" charset="-122"/>
              <a:ea typeface="华文中宋" panose="02010600040101010101" charset="-122"/>
              <a:cs typeface="华文中宋" panose="02010600040101010101" charset="-122"/>
            </a:endParaRPr>
          </a:p>
        </p:txBody>
      </p:sp>
      <p:sp>
        <p:nvSpPr>
          <p:cNvPr id="16405" name="Rectangle 29"/>
          <p:cNvSpPr>
            <a:spLocks noChangeArrowheads="1"/>
          </p:cNvSpPr>
          <p:nvPr/>
        </p:nvSpPr>
        <p:spPr bwMode="auto">
          <a:xfrm>
            <a:off x="3225800" y="2570163"/>
            <a:ext cx="4587875" cy="427037"/>
          </a:xfrm>
          <a:prstGeom prst="rect">
            <a:avLst/>
          </a:prstGeom>
          <a:noFill/>
          <a:ln w="9525">
            <a:noFill/>
            <a:miter lim="800000"/>
          </a:ln>
        </p:spPr>
        <p:txBody>
          <a:bodyPr>
            <a:spAutoFit/>
          </a:bodyPr>
          <a:lstStyle/>
          <a:p>
            <a:r>
              <a:rPr lang="zh-CN" altLang="en-US" sz="2200">
                <a:latin typeface="华文中宋" panose="02010600040101010101" charset="-122"/>
                <a:ea typeface="华文中宋" panose="02010600040101010101" charset="-122"/>
                <a:cs typeface="华文中宋" panose="02010600040101010101" charset="-122"/>
              </a:rPr>
              <a:t>企业面对的困扰</a:t>
            </a:r>
            <a:endParaRPr lang="zh-CN" altLang="en-US" sz="2200">
              <a:latin typeface="华文中宋" panose="02010600040101010101" charset="-122"/>
              <a:ea typeface="华文中宋" panose="02010600040101010101" charset="-122"/>
              <a:cs typeface="华文中宋" panose="02010600040101010101" charset="-122"/>
            </a:endParaRPr>
          </a:p>
        </p:txBody>
      </p:sp>
      <p:sp>
        <p:nvSpPr>
          <p:cNvPr id="16406" name="Rectangle 29"/>
          <p:cNvSpPr>
            <a:spLocks noChangeArrowheads="1"/>
          </p:cNvSpPr>
          <p:nvPr/>
        </p:nvSpPr>
        <p:spPr bwMode="auto">
          <a:xfrm>
            <a:off x="3290888" y="4783138"/>
            <a:ext cx="4011612" cy="427037"/>
          </a:xfrm>
          <a:prstGeom prst="rect">
            <a:avLst/>
          </a:prstGeom>
          <a:noFill/>
          <a:ln w="9525">
            <a:noFill/>
            <a:miter lim="800000"/>
          </a:ln>
        </p:spPr>
        <p:txBody>
          <a:bodyPr>
            <a:spAutoFit/>
          </a:bodyPr>
          <a:lstStyle/>
          <a:p>
            <a:r>
              <a:rPr lang="en-US" altLang="zh-CN" sz="2200">
                <a:latin typeface="华文中宋" panose="02010600040101010101" charset="-122"/>
                <a:ea typeface="华文中宋" panose="02010600040101010101" charset="-122"/>
                <a:cs typeface="华文中宋" panose="02010600040101010101" charset="-122"/>
              </a:rPr>
              <a:t>PMC</a:t>
            </a:r>
            <a:r>
              <a:rPr lang="zh-CN" altLang="en-US" sz="2200">
                <a:latin typeface="华文中宋" panose="02010600040101010101" charset="-122"/>
                <a:ea typeface="华文中宋" panose="02010600040101010101" charset="-122"/>
                <a:cs typeface="华文中宋" panose="02010600040101010101" charset="-122"/>
              </a:rPr>
              <a:t>体系建设与规划</a:t>
            </a:r>
            <a:endParaRPr lang="zh-CN" altLang="en-US" sz="2200">
              <a:latin typeface="华文中宋" panose="02010600040101010101" charset="-122"/>
              <a:ea typeface="华文中宋" panose="02010600040101010101" charset="-122"/>
              <a:cs typeface="华文中宋" panose="02010600040101010101" charset="-122"/>
            </a:endParaRPr>
          </a:p>
        </p:txBody>
      </p:sp>
      <p:sp>
        <p:nvSpPr>
          <p:cNvPr id="324653" name="TextBox 71"/>
          <p:cNvSpPr txBox="1">
            <a:spLocks noChangeArrowheads="1"/>
          </p:cNvSpPr>
          <p:nvPr/>
        </p:nvSpPr>
        <p:spPr bwMode="auto">
          <a:xfrm>
            <a:off x="468215" y="621260"/>
            <a:ext cx="2422925" cy="646331"/>
          </a:xfrm>
          <a:prstGeom prst="rect">
            <a:avLst/>
          </a:prstGeom>
          <a:noFill/>
          <a:ln w="9525">
            <a:noFill/>
            <a:miter lim="800000"/>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zh-CN" alt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cs typeface="+mn-cs"/>
              </a:rPr>
              <a:t>提纲挈领</a:t>
            </a:r>
            <a:endParaRPr lang="zh-CN" alt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p:nvPr/>
        </p:nvSpPr>
        <p:spPr bwMode="auto">
          <a:xfrm>
            <a:off x="-36513" y="792163"/>
            <a:ext cx="3095626" cy="549275"/>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物控科：计划</a:t>
            </a:r>
            <a:r>
              <a:rPr lang="en-US" altLang="zh-CN" sz="2400">
                <a:latin typeface="Candara" panose="020E0502030303020204" pitchFamily="34" charset="0"/>
              </a:rPr>
              <a:t>1</a:t>
            </a:r>
            <a:r>
              <a:rPr lang="zh-CN" altLang="en-US" sz="2400">
                <a:latin typeface="Candara" panose="020E0502030303020204" pitchFamily="34" charset="0"/>
              </a:rPr>
              <a:t>人</a:t>
            </a:r>
            <a:endParaRPr lang="zh-CN" altLang="en-US" sz="2400">
              <a:latin typeface="Candara" panose="020E0502030303020204" pitchFamily="34" charset="0"/>
            </a:endParaRPr>
          </a:p>
        </p:txBody>
      </p:sp>
      <p:sp>
        <p:nvSpPr>
          <p:cNvPr id="34818" name="TextBox 13"/>
          <p:cNvSpPr txBox="1">
            <a:spLocks noChangeArrowheads="1"/>
          </p:cNvSpPr>
          <p:nvPr/>
        </p:nvSpPr>
        <p:spPr bwMode="auto">
          <a:xfrm>
            <a:off x="107950" y="101600"/>
            <a:ext cx="4824413" cy="488950"/>
          </a:xfrm>
          <a:prstGeom prst="rect">
            <a:avLst/>
          </a:prstGeom>
          <a:noFill/>
          <a:ln w="9525">
            <a:noFill/>
            <a:miter lim="800000"/>
          </a:ln>
        </p:spPr>
        <p:txBody>
          <a:bodyPr>
            <a:spAutoFit/>
          </a:bodyPr>
          <a:lstStyle/>
          <a:p>
            <a:r>
              <a:rPr lang="en-US" altLang="zh-CN" sz="2600">
                <a:ea typeface="宋体" panose="02010600030101010101" pitchFamily="2" charset="-122"/>
              </a:rPr>
              <a:t>PMC</a:t>
            </a:r>
            <a:r>
              <a:rPr lang="zh-CN" altLang="en-US" sz="2600">
                <a:ea typeface="宋体" panose="02010600030101010101" pitchFamily="2" charset="-122"/>
              </a:rPr>
              <a:t>体系建设与规划</a:t>
            </a:r>
            <a:endParaRPr lang="zh-CN" altLang="en-US" sz="2600">
              <a:ea typeface="宋体" panose="02010600030101010101" pitchFamily="2" charset="-122"/>
            </a:endParaRPr>
          </a:p>
        </p:txBody>
      </p:sp>
      <p:graphicFrame>
        <p:nvGraphicFramePr>
          <p:cNvPr id="57389" name="Group 45"/>
          <p:cNvGraphicFramePr>
            <a:graphicFrameLocks noGrp="1"/>
          </p:cNvGraphicFramePr>
          <p:nvPr/>
        </p:nvGraphicFramePr>
        <p:xfrm>
          <a:off x="468313" y="1628775"/>
          <a:ext cx="7991475" cy="4454527"/>
        </p:xfrm>
        <a:graphic>
          <a:graphicData uri="http://schemas.openxmlformats.org/drawingml/2006/table">
            <a:tbl>
              <a:tblPr/>
              <a:tblGrid>
                <a:gridCol w="522287"/>
                <a:gridCol w="1419225"/>
                <a:gridCol w="2808288"/>
                <a:gridCol w="3241675"/>
              </a:tblGrid>
              <a:tr h="518196">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rgbClr val="000080"/>
                          </a:solidFill>
                          <a:effectLst/>
                          <a:latin typeface="宋体" panose="02010600030101010101" pitchFamily="2" charset="-122"/>
                          <a:ea typeface="宋体" panose="02010600030101010101" pitchFamily="2" charset="-122"/>
                        </a:rPr>
                        <a:t>序号</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rgbClr val="000080"/>
                          </a:solidFill>
                          <a:effectLst/>
                          <a:latin typeface="宋体" panose="02010600030101010101" pitchFamily="2" charset="-122"/>
                          <a:ea typeface="宋体" panose="02010600030101010101" pitchFamily="2" charset="-122"/>
                        </a:rPr>
                        <a:t>运作程序</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rgbClr val="000080"/>
                          </a:solidFill>
                          <a:effectLst/>
                          <a:latin typeface="宋体" panose="02010600030101010101" pitchFamily="2" charset="-122"/>
                          <a:ea typeface="宋体" panose="02010600030101010101" pitchFamily="2" charset="-122"/>
                        </a:rPr>
                        <a:t>作业要点</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rgbClr val="000080"/>
                          </a:solidFill>
                          <a:effectLst/>
                          <a:latin typeface="宋体" panose="02010600030101010101" pitchFamily="2" charset="-122"/>
                          <a:ea typeface="宋体" panose="02010600030101010101" pitchFamily="2" charset="-122"/>
                        </a:rPr>
                        <a:t>应用表单</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518196">
                <a:tc row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endParaRPr kumimoji="0" lang="en-US" altLang="zh-CN"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用料计划</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配合生产计划的物料需求计划的制定</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、标准材料表</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(BOM</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、库存明细表</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、请购明细表</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、材料需求检视表</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40">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限额发料管理</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8261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及时掌握库存情况</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79440">
                <a:tc row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endParaRPr kumimoji="0" lang="en-US" altLang="zh-CN"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进度管制</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物料已请未购情况</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、已请未购明细表</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、采购预计进货表</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40">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物料采购计划达成情况</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79440">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紧急物料需求的处理</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79440">
                <a:tc rowSpan="4">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endParaRPr kumimoji="0" lang="en-US" altLang="zh-CN"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存量管制</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设定最低库存与最高库存</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、库存报表</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、存货</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ABC</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分析表</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、库存周转率分析表</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40">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存货</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ABC</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分析，重点物料重点管理</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79440">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严格控制库存</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79440">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努力提高物料周转率</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p:nvPr/>
        </p:nvSpPr>
        <p:spPr bwMode="auto">
          <a:xfrm>
            <a:off x="-36513" y="792163"/>
            <a:ext cx="7777163" cy="549275"/>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统计组：各车间</a:t>
            </a:r>
            <a:r>
              <a:rPr lang="en-US" altLang="zh-CN" sz="2400">
                <a:latin typeface="Candara" panose="020E0502030303020204" pitchFamily="34" charset="0"/>
              </a:rPr>
              <a:t>1</a:t>
            </a:r>
            <a:r>
              <a:rPr lang="zh-CN" altLang="en-US" sz="2400">
                <a:latin typeface="Candara" panose="020E0502030303020204" pitchFamily="34" charset="0"/>
              </a:rPr>
              <a:t>人，对车间主任及生管双重负责</a:t>
            </a:r>
            <a:endParaRPr lang="zh-CN" altLang="en-US" sz="2400">
              <a:latin typeface="Candara" panose="020E0502030303020204" pitchFamily="34" charset="0"/>
            </a:endParaRPr>
          </a:p>
        </p:txBody>
      </p:sp>
      <p:sp>
        <p:nvSpPr>
          <p:cNvPr id="35842" name="TextBox 13"/>
          <p:cNvSpPr txBox="1">
            <a:spLocks noChangeArrowheads="1"/>
          </p:cNvSpPr>
          <p:nvPr/>
        </p:nvSpPr>
        <p:spPr bwMode="auto">
          <a:xfrm>
            <a:off x="107950" y="405130"/>
            <a:ext cx="4824413" cy="488950"/>
          </a:xfrm>
          <a:prstGeom prst="rect">
            <a:avLst/>
          </a:prstGeom>
          <a:noFill/>
          <a:ln w="9525">
            <a:noFill/>
            <a:miter lim="800000"/>
          </a:ln>
        </p:spPr>
        <p:txBody>
          <a:bodyPr>
            <a:spAutoFit/>
          </a:bodyPr>
          <a:lstStyle/>
          <a:p>
            <a:r>
              <a:rPr lang="en-US" altLang="zh-CN" sz="2600">
                <a:ea typeface="宋体" panose="02010600030101010101" pitchFamily="2" charset="-122"/>
              </a:rPr>
              <a:t>PMC</a:t>
            </a:r>
            <a:r>
              <a:rPr lang="zh-CN" altLang="en-US" sz="2600">
                <a:ea typeface="宋体" panose="02010600030101010101" pitchFamily="2" charset="-122"/>
              </a:rPr>
              <a:t>体系建设与规划</a:t>
            </a:r>
            <a:endParaRPr lang="zh-CN" altLang="en-US" sz="2600">
              <a:ea typeface="宋体" panose="02010600030101010101" pitchFamily="2" charset="-122"/>
            </a:endParaRPr>
          </a:p>
        </p:txBody>
      </p:sp>
      <p:graphicFrame>
        <p:nvGraphicFramePr>
          <p:cNvPr id="53648" name="Group 400"/>
          <p:cNvGraphicFramePr>
            <a:graphicFrameLocks noGrp="1"/>
          </p:cNvGraphicFramePr>
          <p:nvPr/>
        </p:nvGraphicFramePr>
        <p:xfrm>
          <a:off x="468313" y="1557338"/>
          <a:ext cx="8064500" cy="4535489"/>
        </p:xfrm>
        <a:graphic>
          <a:graphicData uri="http://schemas.openxmlformats.org/drawingml/2006/table">
            <a:tbl>
              <a:tblPr/>
              <a:tblGrid>
                <a:gridCol w="527050"/>
                <a:gridCol w="1431925"/>
                <a:gridCol w="2835275"/>
                <a:gridCol w="3270250"/>
              </a:tblGrid>
              <a:tr h="795337">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rgbClr val="000080"/>
                          </a:solidFill>
                          <a:effectLst/>
                          <a:latin typeface="宋体" panose="02010600030101010101" pitchFamily="2" charset="-122"/>
                          <a:ea typeface="宋体" panose="02010600030101010101" pitchFamily="2" charset="-122"/>
                        </a:rPr>
                        <a:t>序号</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rgbClr val="000080"/>
                          </a:solidFill>
                          <a:effectLst/>
                          <a:latin typeface="宋体" panose="02010600030101010101" pitchFamily="2" charset="-122"/>
                          <a:ea typeface="宋体" panose="02010600030101010101" pitchFamily="2" charset="-122"/>
                        </a:rPr>
                        <a:t>运作程序</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rgbClr val="000080"/>
                          </a:solidFill>
                          <a:effectLst/>
                          <a:latin typeface="宋体" panose="02010600030101010101" pitchFamily="2" charset="-122"/>
                          <a:ea typeface="宋体" panose="02010600030101010101" pitchFamily="2" charset="-122"/>
                        </a:rPr>
                        <a:t>作业要点</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rgbClr val="000080"/>
                          </a:solidFill>
                          <a:effectLst/>
                          <a:latin typeface="宋体" panose="02010600030101010101" pitchFamily="2" charset="-122"/>
                          <a:ea typeface="宋体" panose="02010600030101010101" pitchFamily="2" charset="-122"/>
                        </a:rPr>
                        <a:t>应用表单</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468313">
                <a:tc rowSpan="5">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endParaRPr kumimoji="0" lang="en-US" altLang="zh-CN"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进度控制</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记录并统计车间每日的生产情况</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、工人日报表</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、车间生产进度表</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、计件工资明细表</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工人日报表核对与统计</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468313">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车间生产进度的实时跟催</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46672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车间生产进度的异常处理与跟催</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468313">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生产档案管理</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466725">
                <a:tc row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endParaRPr kumimoji="0" lang="en-US" altLang="zh-CN"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物料管理</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车间物料领、发、存、退管理</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、齐料表</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、欠料表</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、车间在产品材料明细表</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车间在制品及材料盘点管理</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466725">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物料异常反馈与跟催</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p:nvPr/>
        </p:nvSpPr>
        <p:spPr bwMode="auto">
          <a:xfrm>
            <a:off x="-36513" y="792163"/>
            <a:ext cx="7200901" cy="549275"/>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仓务科：各仓库</a:t>
            </a:r>
            <a:r>
              <a:rPr lang="en-US" altLang="zh-CN" sz="2400">
                <a:latin typeface="Candara" panose="020E0502030303020204" pitchFamily="34" charset="0"/>
              </a:rPr>
              <a:t>1</a:t>
            </a:r>
            <a:r>
              <a:rPr lang="zh-CN" altLang="en-US" sz="2400">
                <a:latin typeface="Candara" panose="020E0502030303020204" pitchFamily="34" charset="0"/>
              </a:rPr>
              <a:t>人，可设一名仓库主管</a:t>
            </a:r>
            <a:endParaRPr lang="zh-CN" altLang="en-US" sz="2400">
              <a:latin typeface="Candara" panose="020E0502030303020204" pitchFamily="34" charset="0"/>
            </a:endParaRPr>
          </a:p>
        </p:txBody>
      </p:sp>
      <p:sp>
        <p:nvSpPr>
          <p:cNvPr id="37890" name="TextBox 13"/>
          <p:cNvSpPr txBox="1">
            <a:spLocks noChangeArrowheads="1"/>
          </p:cNvSpPr>
          <p:nvPr/>
        </p:nvSpPr>
        <p:spPr bwMode="auto">
          <a:xfrm>
            <a:off x="107950" y="101600"/>
            <a:ext cx="4824413" cy="488950"/>
          </a:xfrm>
          <a:prstGeom prst="rect">
            <a:avLst/>
          </a:prstGeom>
          <a:noFill/>
          <a:ln w="9525">
            <a:noFill/>
            <a:miter lim="800000"/>
          </a:ln>
        </p:spPr>
        <p:txBody>
          <a:bodyPr>
            <a:spAutoFit/>
          </a:bodyPr>
          <a:lstStyle/>
          <a:p>
            <a:r>
              <a:rPr lang="en-US" altLang="zh-CN" sz="2600">
                <a:ea typeface="宋体" panose="02010600030101010101" pitchFamily="2" charset="-122"/>
              </a:rPr>
              <a:t>PMC</a:t>
            </a:r>
            <a:r>
              <a:rPr lang="zh-CN" altLang="en-US" sz="2600">
                <a:ea typeface="宋体" panose="02010600030101010101" pitchFamily="2" charset="-122"/>
              </a:rPr>
              <a:t>体系建设与规划</a:t>
            </a:r>
            <a:endParaRPr lang="zh-CN" altLang="en-US" sz="2600">
              <a:ea typeface="宋体" panose="02010600030101010101" pitchFamily="2" charset="-122"/>
            </a:endParaRPr>
          </a:p>
        </p:txBody>
      </p:sp>
      <p:graphicFrame>
        <p:nvGraphicFramePr>
          <p:cNvPr id="52465" name="Group 241"/>
          <p:cNvGraphicFramePr>
            <a:graphicFrameLocks noGrp="1"/>
          </p:cNvGraphicFramePr>
          <p:nvPr/>
        </p:nvGraphicFramePr>
        <p:xfrm>
          <a:off x="539750" y="1773238"/>
          <a:ext cx="7920038" cy="4476754"/>
        </p:xfrm>
        <a:graphic>
          <a:graphicData uri="http://schemas.openxmlformats.org/drawingml/2006/table">
            <a:tbl>
              <a:tblPr/>
              <a:tblGrid>
                <a:gridCol w="517525"/>
                <a:gridCol w="1406525"/>
                <a:gridCol w="3035300"/>
                <a:gridCol w="2960688"/>
              </a:tblGrid>
              <a:tr h="518086">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rgbClr val="000080"/>
                          </a:solidFill>
                          <a:effectLst/>
                          <a:latin typeface="宋体" panose="02010600030101010101" pitchFamily="2" charset="-122"/>
                          <a:ea typeface="宋体" panose="02010600030101010101" pitchFamily="2" charset="-122"/>
                        </a:rPr>
                        <a:t>序号</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rgbClr val="000080"/>
                          </a:solidFill>
                          <a:effectLst/>
                          <a:latin typeface="宋体" panose="02010600030101010101" pitchFamily="2" charset="-122"/>
                          <a:ea typeface="宋体" panose="02010600030101010101" pitchFamily="2" charset="-122"/>
                        </a:rPr>
                        <a:t>运作程序</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rgbClr val="000080"/>
                          </a:solidFill>
                          <a:effectLst/>
                          <a:latin typeface="宋体" panose="02010600030101010101" pitchFamily="2" charset="-122"/>
                          <a:ea typeface="宋体" panose="02010600030101010101" pitchFamily="2" charset="-122"/>
                        </a:rPr>
                        <a:t>作业要点</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rgbClr val="000080"/>
                          </a:solidFill>
                          <a:effectLst/>
                          <a:latin typeface="宋体" panose="02010600030101010101" pitchFamily="2" charset="-122"/>
                          <a:ea typeface="宋体" panose="02010600030101010101" pitchFamily="2" charset="-122"/>
                        </a:rPr>
                        <a:t>应用表单</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60312">
                <a:tc rowSpan="4">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endParaRPr kumimoji="0" lang="en-US" altLang="zh-CN"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储运作业</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出、入库（或领、发、退）作业流程</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、物料卡</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、领、发及退料单据</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、物料交货日程表</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、物料跟催表</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24">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物料验收作业</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60312">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库位规划、料架设计</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60312">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催料作业</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60312">
                <a:tc rowSpan="4">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endParaRPr kumimoji="0" lang="en-US" altLang="zh-CN"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盘点作业</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制订盘点作业程序及管理规范</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、盘点清单</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、定期盘点表（循环盘点）</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、库存调整单</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4</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、差异分析表</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24">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盘点作业程序及规范的实施</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60312">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盘点差异分析及盈亏处理</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60312">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库房</a:t>
                      </a: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5S</a:t>
                      </a:r>
                      <a:endParaRPr kumimoji="0" lang="en-US" altLang="zh-CN"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60312">
                <a:tc row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a:t>
                      </a:r>
                      <a:endParaRPr kumimoji="0" lang="en-US" altLang="zh-CN"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呆滞料处理</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呆料、废料、旧料、残料的认定标准</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1</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、库存呆滞分析表</a:t>
                      </a:r>
                      <a:b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br>
                      <a:r>
                        <a:rPr kumimoji="0" lang="en-US" altLang="zh-CN"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、报废申请表</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24">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制定呆、废料管理规范</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60312">
                <a:tc vMerge="1">
                  <a:tcPr/>
                </a:tc>
                <a:tc vMerge="1">
                  <a:tcPr/>
                </a:tc>
                <a:tc>
                  <a:txBody>
                    <a:bodyPr/>
                    <a:lstStyle/>
                    <a:p>
                      <a:pPr marL="0" marR="0" lvl="0" indent="0" algn="l" defTabSz="914400" rtl="0" eaLnBrk="0" fontAlgn="ctr" latinLnBrk="0" hangingPunct="0">
                        <a:lnSpc>
                          <a:spcPct val="100000"/>
                        </a:lnSpc>
                        <a:spcBef>
                          <a:spcPct val="0"/>
                        </a:spcBef>
                        <a:spcAft>
                          <a:spcPct val="0"/>
                        </a:spcAft>
                        <a:buClrTx/>
                        <a:buSzTx/>
                        <a:buFontTx/>
                        <a:buNone/>
                      </a:pPr>
                      <a:r>
                        <a:rPr kumimoji="0" lang="zh-CN" altLang="en-US" sz="1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呆、废料预防措施及处理</a:t>
                      </a:r>
                      <a:endParaRPr kumimoji="0" lang="zh-CN" altLang="en-US" sz="14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p:nvPr/>
        </p:nvSpPr>
        <p:spPr bwMode="auto">
          <a:xfrm>
            <a:off x="-36513" y="792163"/>
            <a:ext cx="7200901" cy="549275"/>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仓务科：存货分析指标</a:t>
            </a:r>
            <a:endParaRPr lang="zh-CN" altLang="en-US" sz="2400">
              <a:latin typeface="Candara" panose="020E0502030303020204" pitchFamily="34" charset="0"/>
            </a:endParaRPr>
          </a:p>
        </p:txBody>
      </p:sp>
      <p:sp>
        <p:nvSpPr>
          <p:cNvPr id="39938" name="TextBox 13"/>
          <p:cNvSpPr txBox="1">
            <a:spLocks noChangeArrowheads="1"/>
          </p:cNvSpPr>
          <p:nvPr/>
        </p:nvSpPr>
        <p:spPr bwMode="auto">
          <a:xfrm>
            <a:off x="107950" y="405130"/>
            <a:ext cx="4824413" cy="488950"/>
          </a:xfrm>
          <a:prstGeom prst="rect">
            <a:avLst/>
          </a:prstGeom>
          <a:noFill/>
          <a:ln w="9525">
            <a:noFill/>
            <a:miter lim="800000"/>
          </a:ln>
        </p:spPr>
        <p:txBody>
          <a:bodyPr>
            <a:spAutoFit/>
          </a:bodyPr>
          <a:lstStyle/>
          <a:p>
            <a:r>
              <a:rPr lang="en-US" altLang="zh-CN" sz="2600">
                <a:ea typeface="宋体" panose="02010600030101010101" pitchFamily="2" charset="-122"/>
              </a:rPr>
              <a:t>PMC</a:t>
            </a:r>
            <a:r>
              <a:rPr lang="zh-CN" altLang="en-US" sz="2600">
                <a:ea typeface="宋体" panose="02010600030101010101" pitchFamily="2" charset="-122"/>
              </a:rPr>
              <a:t>体系建设与规划</a:t>
            </a:r>
            <a:endParaRPr lang="zh-CN" altLang="en-US" sz="2600">
              <a:ea typeface="宋体" panose="02010600030101010101" pitchFamily="2" charset="-122"/>
            </a:endParaRPr>
          </a:p>
        </p:txBody>
      </p:sp>
      <p:sp>
        <p:nvSpPr>
          <p:cNvPr id="39939" name="标题 1"/>
          <p:cNvSpPr/>
          <p:nvPr/>
        </p:nvSpPr>
        <p:spPr bwMode="auto">
          <a:xfrm>
            <a:off x="287338" y="1484313"/>
            <a:ext cx="7885112" cy="503237"/>
          </a:xfrm>
          <a:prstGeom prst="rect">
            <a:avLst/>
          </a:prstGeom>
          <a:noFill/>
          <a:ln w="9525">
            <a:noFill/>
            <a:miter lim="800000"/>
          </a:ln>
        </p:spPr>
        <p:txBody>
          <a:bodyPr anchor="ctr"/>
          <a:lstStyle/>
          <a:p>
            <a:pPr marL="571500" indent="-571500">
              <a:buFont typeface="Wingdings" panose="05000000000000000000" pitchFamily="2" charset="2"/>
              <a:buNone/>
            </a:pPr>
            <a:r>
              <a:rPr lang="zh-CN" altLang="en-US" sz="2000">
                <a:latin typeface="Candara" panose="020E0502030303020204" pitchFamily="34" charset="0"/>
              </a:rPr>
              <a:t>材料库存周转率 </a:t>
            </a:r>
            <a:r>
              <a:rPr lang="en-US" altLang="zh-CN" sz="2000">
                <a:latin typeface="Candara" panose="020E0502030303020204" pitchFamily="34" charset="0"/>
              </a:rPr>
              <a:t>= </a:t>
            </a:r>
            <a:r>
              <a:rPr lang="zh-CN" altLang="en-US" sz="2000">
                <a:latin typeface="Candara" panose="020E0502030303020204" pitchFamily="34" charset="0"/>
              </a:rPr>
              <a:t>年耗用材料成本 </a:t>
            </a:r>
            <a:r>
              <a:rPr lang="en-US" altLang="zh-CN" sz="2000">
                <a:latin typeface="Candara" panose="020E0502030303020204" pitchFamily="34" charset="0"/>
              </a:rPr>
              <a:t>/  </a:t>
            </a:r>
            <a:r>
              <a:rPr lang="zh-CN" altLang="en-US" sz="2000">
                <a:latin typeface="Candara" panose="020E0502030303020204" pitchFamily="34" charset="0"/>
              </a:rPr>
              <a:t>期初与期末平均材料存货金额</a:t>
            </a:r>
            <a:endParaRPr lang="zh-CN" altLang="en-US" sz="2000">
              <a:latin typeface="Candara" panose="020E0502030303020204" pitchFamily="34" charset="0"/>
            </a:endParaRPr>
          </a:p>
        </p:txBody>
      </p:sp>
      <p:sp>
        <p:nvSpPr>
          <p:cNvPr id="39940" name="标题 1"/>
          <p:cNvSpPr/>
          <p:nvPr/>
        </p:nvSpPr>
        <p:spPr bwMode="auto">
          <a:xfrm>
            <a:off x="287338" y="2276475"/>
            <a:ext cx="7885112" cy="503238"/>
          </a:xfrm>
          <a:prstGeom prst="rect">
            <a:avLst/>
          </a:prstGeom>
          <a:noFill/>
          <a:ln w="9525">
            <a:noFill/>
            <a:miter lim="800000"/>
          </a:ln>
        </p:spPr>
        <p:txBody>
          <a:bodyPr anchor="ctr"/>
          <a:lstStyle/>
          <a:p>
            <a:pPr marL="571500" indent="-571500">
              <a:buFont typeface="Wingdings" panose="05000000000000000000" pitchFamily="2" charset="2"/>
              <a:buNone/>
            </a:pPr>
            <a:r>
              <a:rPr lang="zh-CN" altLang="en-US" sz="2000">
                <a:latin typeface="Candara" panose="020E0502030303020204" pitchFamily="34" charset="0"/>
              </a:rPr>
              <a:t>材料库存天数  </a:t>
            </a:r>
            <a:r>
              <a:rPr lang="en-US" altLang="zh-CN" sz="2000">
                <a:latin typeface="Candara" panose="020E0502030303020204" pitchFamily="34" charset="0"/>
              </a:rPr>
              <a:t>= 365  /  </a:t>
            </a:r>
            <a:r>
              <a:rPr lang="zh-CN" altLang="en-US" sz="2000">
                <a:latin typeface="Candara" panose="020E0502030303020204" pitchFamily="34" charset="0"/>
              </a:rPr>
              <a:t>库存材料周转率</a:t>
            </a:r>
            <a:endParaRPr lang="zh-CN" altLang="en-US" sz="2000">
              <a:latin typeface="Candara" panose="020E0502030303020204" pitchFamily="34" charset="0"/>
            </a:endParaRPr>
          </a:p>
        </p:txBody>
      </p:sp>
      <p:sp>
        <p:nvSpPr>
          <p:cNvPr id="39941" name="标题 1"/>
          <p:cNvSpPr/>
          <p:nvPr/>
        </p:nvSpPr>
        <p:spPr bwMode="auto">
          <a:xfrm>
            <a:off x="287338" y="3070225"/>
            <a:ext cx="7885112" cy="503238"/>
          </a:xfrm>
          <a:prstGeom prst="rect">
            <a:avLst/>
          </a:prstGeom>
          <a:noFill/>
          <a:ln w="9525">
            <a:noFill/>
            <a:miter lim="800000"/>
          </a:ln>
        </p:spPr>
        <p:txBody>
          <a:bodyPr anchor="ctr"/>
          <a:lstStyle/>
          <a:p>
            <a:pPr marL="571500" indent="-571500">
              <a:buFont typeface="Wingdings" panose="05000000000000000000" pitchFamily="2" charset="2"/>
              <a:buNone/>
            </a:pPr>
            <a:r>
              <a:rPr lang="zh-CN" altLang="en-US" sz="2000">
                <a:latin typeface="Candara" panose="020E0502030303020204" pitchFamily="34" charset="0"/>
              </a:rPr>
              <a:t>产成品库存周转率 </a:t>
            </a:r>
            <a:r>
              <a:rPr lang="en-US" altLang="zh-CN" sz="2000">
                <a:latin typeface="Candara" panose="020E0502030303020204" pitchFamily="34" charset="0"/>
              </a:rPr>
              <a:t>= </a:t>
            </a:r>
            <a:r>
              <a:rPr lang="zh-CN" altLang="en-US" sz="2000">
                <a:latin typeface="Candara" panose="020E0502030303020204" pitchFamily="34" charset="0"/>
              </a:rPr>
              <a:t>年销货成本 </a:t>
            </a:r>
            <a:r>
              <a:rPr lang="en-US" altLang="zh-CN" sz="2000">
                <a:latin typeface="Candara" panose="020E0502030303020204" pitchFamily="34" charset="0"/>
              </a:rPr>
              <a:t>/  </a:t>
            </a:r>
            <a:r>
              <a:rPr lang="zh-CN" altLang="en-US" sz="2000">
                <a:latin typeface="Candara" panose="020E0502030303020204" pitchFamily="34" charset="0"/>
              </a:rPr>
              <a:t>期初与期末平均存货金额</a:t>
            </a:r>
            <a:endParaRPr lang="zh-CN" altLang="en-US" sz="2000">
              <a:latin typeface="Candara" panose="020E0502030303020204" pitchFamily="34" charset="0"/>
            </a:endParaRPr>
          </a:p>
        </p:txBody>
      </p:sp>
      <p:sp>
        <p:nvSpPr>
          <p:cNvPr id="39942" name="标题 1"/>
          <p:cNvSpPr/>
          <p:nvPr/>
        </p:nvSpPr>
        <p:spPr bwMode="auto">
          <a:xfrm>
            <a:off x="287338" y="3862388"/>
            <a:ext cx="7885112" cy="503237"/>
          </a:xfrm>
          <a:prstGeom prst="rect">
            <a:avLst/>
          </a:prstGeom>
          <a:noFill/>
          <a:ln w="9525">
            <a:noFill/>
            <a:miter lim="800000"/>
          </a:ln>
        </p:spPr>
        <p:txBody>
          <a:bodyPr anchor="ctr"/>
          <a:lstStyle/>
          <a:p>
            <a:pPr marL="571500" indent="-571500">
              <a:buFont typeface="Wingdings" panose="05000000000000000000" pitchFamily="2" charset="2"/>
              <a:buNone/>
            </a:pPr>
            <a:r>
              <a:rPr lang="zh-CN" altLang="en-US" sz="2000">
                <a:latin typeface="Candara" panose="020E0502030303020204" pitchFamily="34" charset="0"/>
              </a:rPr>
              <a:t>产成品存货周转天数 </a:t>
            </a:r>
            <a:r>
              <a:rPr lang="en-US" altLang="zh-CN" sz="2000">
                <a:latin typeface="Candara" panose="020E0502030303020204" pitchFamily="34" charset="0"/>
              </a:rPr>
              <a:t>= 365  /  </a:t>
            </a:r>
            <a:r>
              <a:rPr lang="zh-CN" altLang="en-US" sz="2000">
                <a:latin typeface="Candara" panose="020E0502030303020204" pitchFamily="34" charset="0"/>
              </a:rPr>
              <a:t>产成品库存周转率</a:t>
            </a:r>
            <a:endParaRPr lang="zh-CN" altLang="en-US" sz="2000">
              <a:latin typeface="Candara" panose="020E0502030303020204" pitchFamily="34" charset="0"/>
            </a:endParaRPr>
          </a:p>
        </p:txBody>
      </p:sp>
      <p:sp>
        <p:nvSpPr>
          <p:cNvPr id="39943" name="标题 1"/>
          <p:cNvSpPr/>
          <p:nvPr/>
        </p:nvSpPr>
        <p:spPr bwMode="auto">
          <a:xfrm>
            <a:off x="250825" y="4654550"/>
            <a:ext cx="7885113" cy="503238"/>
          </a:xfrm>
          <a:prstGeom prst="rect">
            <a:avLst/>
          </a:prstGeom>
          <a:noFill/>
          <a:ln w="9525">
            <a:noFill/>
            <a:miter lim="800000"/>
          </a:ln>
        </p:spPr>
        <p:txBody>
          <a:bodyPr anchor="ctr"/>
          <a:lstStyle/>
          <a:p>
            <a:pPr marL="571500" indent="-571500">
              <a:buFont typeface="Wingdings" panose="05000000000000000000" pitchFamily="2" charset="2"/>
              <a:buNone/>
            </a:pPr>
            <a:r>
              <a:rPr lang="zh-CN" altLang="en-US" sz="2000">
                <a:latin typeface="Candara" panose="020E0502030303020204" pitchFamily="34" charset="0"/>
              </a:rPr>
              <a:t>安全库存 </a:t>
            </a:r>
            <a:r>
              <a:rPr lang="en-US" altLang="zh-CN" sz="2000">
                <a:latin typeface="Candara" panose="020E0502030303020204" pitchFamily="34" charset="0"/>
              </a:rPr>
              <a:t>= </a:t>
            </a:r>
            <a:r>
              <a:rPr lang="zh-CN" altLang="en-US" sz="2000">
                <a:latin typeface="Candara" panose="020E0502030303020204" pitchFamily="34" charset="0"/>
              </a:rPr>
              <a:t>紧急订货周期（天） </a:t>
            </a:r>
            <a:r>
              <a:rPr lang="en-US" altLang="zh-CN" sz="2000">
                <a:latin typeface="Candara" panose="020E0502030303020204" pitchFamily="34" charset="0"/>
              </a:rPr>
              <a:t>X </a:t>
            </a:r>
            <a:r>
              <a:rPr lang="zh-CN" altLang="en-US" sz="2000">
                <a:latin typeface="Candara" panose="020E0502030303020204" pitchFamily="34" charset="0"/>
              </a:rPr>
              <a:t>每天消耗量</a:t>
            </a:r>
            <a:endParaRPr lang="zh-CN" altLang="en-US" sz="2000">
              <a:latin typeface="Candara" panose="020E0502030303020204" pitchFamily="34" charset="0"/>
            </a:endParaRPr>
          </a:p>
        </p:txBody>
      </p:sp>
      <p:sp>
        <p:nvSpPr>
          <p:cNvPr id="39944" name="标题 1"/>
          <p:cNvSpPr/>
          <p:nvPr/>
        </p:nvSpPr>
        <p:spPr bwMode="auto">
          <a:xfrm>
            <a:off x="250825" y="5302250"/>
            <a:ext cx="7885113" cy="503238"/>
          </a:xfrm>
          <a:prstGeom prst="rect">
            <a:avLst/>
          </a:prstGeom>
          <a:noFill/>
          <a:ln w="9525">
            <a:noFill/>
            <a:miter lim="800000"/>
          </a:ln>
        </p:spPr>
        <p:txBody>
          <a:bodyPr anchor="ctr"/>
          <a:lstStyle/>
          <a:p>
            <a:pPr marL="571500" indent="-571500">
              <a:buFont typeface="Wingdings" panose="05000000000000000000" pitchFamily="2" charset="2"/>
              <a:buNone/>
            </a:pPr>
            <a:r>
              <a:rPr lang="zh-CN" altLang="en-US" sz="2000">
                <a:latin typeface="Candara" panose="020E0502030303020204" pitchFamily="34" charset="0"/>
              </a:rPr>
              <a:t>补货点 </a:t>
            </a:r>
            <a:r>
              <a:rPr lang="en-US" altLang="zh-CN" sz="2000">
                <a:latin typeface="Candara" panose="020E0502030303020204" pitchFamily="34" charset="0"/>
              </a:rPr>
              <a:t>= </a:t>
            </a:r>
            <a:r>
              <a:rPr lang="zh-CN" altLang="en-US" sz="2000">
                <a:latin typeface="Candara" panose="020E0502030303020204" pitchFamily="34" charset="0"/>
              </a:rPr>
              <a:t>正常订货周期（天） </a:t>
            </a:r>
            <a:r>
              <a:rPr lang="en-US" altLang="zh-CN" sz="2000">
                <a:latin typeface="Candara" panose="020E0502030303020204" pitchFamily="34" charset="0"/>
              </a:rPr>
              <a:t>X </a:t>
            </a:r>
            <a:r>
              <a:rPr lang="zh-CN" altLang="en-US" sz="2000">
                <a:latin typeface="Candara" panose="020E0502030303020204" pitchFamily="34" charset="0"/>
              </a:rPr>
              <a:t>每天消耗量用</a:t>
            </a:r>
            <a:r>
              <a:rPr lang="en-US" altLang="zh-CN" sz="2000">
                <a:latin typeface="Candara" panose="020E0502030303020204" pitchFamily="34" charset="0"/>
              </a:rPr>
              <a:t>+ </a:t>
            </a:r>
            <a:r>
              <a:rPr lang="zh-CN" altLang="en-US" sz="2000">
                <a:latin typeface="Candara" panose="020E0502030303020204" pitchFamily="34" charset="0"/>
              </a:rPr>
              <a:t>安全库存</a:t>
            </a:r>
            <a:endParaRPr lang="zh-CN" altLang="en-US" sz="200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1"/>
          <p:cNvSpPr/>
          <p:nvPr/>
        </p:nvSpPr>
        <p:spPr bwMode="auto">
          <a:xfrm>
            <a:off x="-36513" y="792163"/>
            <a:ext cx="7200901" cy="549275"/>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仓务科：仓库货架及库位管理</a:t>
            </a:r>
            <a:endParaRPr lang="zh-CN" altLang="en-US" sz="2400">
              <a:latin typeface="Candara" panose="020E0502030303020204" pitchFamily="34" charset="0"/>
            </a:endParaRPr>
          </a:p>
        </p:txBody>
      </p:sp>
      <p:sp>
        <p:nvSpPr>
          <p:cNvPr id="41986" name="TextBox 13"/>
          <p:cNvSpPr txBox="1">
            <a:spLocks noChangeArrowheads="1"/>
          </p:cNvSpPr>
          <p:nvPr/>
        </p:nvSpPr>
        <p:spPr bwMode="auto">
          <a:xfrm>
            <a:off x="107950" y="101600"/>
            <a:ext cx="4824413" cy="488950"/>
          </a:xfrm>
          <a:prstGeom prst="rect">
            <a:avLst/>
          </a:prstGeom>
          <a:noFill/>
          <a:ln w="9525">
            <a:noFill/>
            <a:miter lim="800000"/>
          </a:ln>
        </p:spPr>
        <p:txBody>
          <a:bodyPr>
            <a:spAutoFit/>
          </a:bodyPr>
          <a:lstStyle/>
          <a:p>
            <a:r>
              <a:rPr lang="en-US" altLang="zh-CN" sz="2600">
                <a:ea typeface="宋体" panose="02010600030101010101" pitchFamily="2" charset="-122"/>
              </a:rPr>
              <a:t>PMC</a:t>
            </a:r>
            <a:r>
              <a:rPr lang="zh-CN" altLang="en-US" sz="2600">
                <a:ea typeface="宋体" panose="02010600030101010101" pitchFamily="2" charset="-122"/>
              </a:rPr>
              <a:t>体系建设与规划</a:t>
            </a:r>
            <a:endParaRPr lang="zh-CN" altLang="en-US" sz="2600">
              <a:ea typeface="宋体" panose="02010600030101010101" pitchFamily="2" charset="-122"/>
            </a:endParaRPr>
          </a:p>
        </p:txBody>
      </p:sp>
      <p:sp>
        <p:nvSpPr>
          <p:cNvPr id="41987" name="Rectangle 7"/>
          <p:cNvSpPr>
            <a:spLocks noChangeArrowheads="1"/>
          </p:cNvSpPr>
          <p:nvPr/>
        </p:nvSpPr>
        <p:spPr bwMode="auto">
          <a:xfrm>
            <a:off x="0" y="2060575"/>
            <a:ext cx="7127875" cy="3240088"/>
          </a:xfrm>
          <a:prstGeom prst="rect">
            <a:avLst/>
          </a:prstGeom>
          <a:noFill/>
          <a:ln w="9525">
            <a:noFill/>
            <a:miter lim="800000"/>
          </a:ln>
        </p:spPr>
        <p:txBody>
          <a:bodyPr anchor="ctr"/>
          <a:lstStyle/>
          <a:p>
            <a:pPr marL="571500" indent="-571500">
              <a:buFont typeface="Wingdings" panose="05000000000000000000" pitchFamily="2" charset="2"/>
              <a:buNone/>
            </a:pPr>
            <a:r>
              <a:rPr lang="zh-CN" altLang="en-US" sz="2000">
                <a:latin typeface="Candara" panose="020E0502030303020204" pitchFamily="34" charset="0"/>
              </a:rPr>
              <a:t>        横梁式货架及仓库设计的基本要素：</a:t>
            </a:r>
            <a:br>
              <a:rPr lang="zh-CN" altLang="en-US" sz="2000">
                <a:latin typeface="Candara" panose="020E0502030303020204" pitchFamily="34" charset="0"/>
              </a:rPr>
            </a:br>
            <a:r>
              <a:rPr lang="zh-CN" altLang="en-US" sz="2000">
                <a:latin typeface="Candara" panose="020E0502030303020204" pitchFamily="34" charset="0"/>
              </a:rPr>
              <a:t>⑴　货物的重量（含托盘或料箱）</a:t>
            </a:r>
            <a:br>
              <a:rPr lang="zh-CN" altLang="en-US" sz="2000">
                <a:latin typeface="Candara" panose="020E0502030303020204" pitchFamily="34" charset="0"/>
              </a:rPr>
            </a:br>
            <a:r>
              <a:rPr lang="zh-CN" altLang="en-US" sz="2000">
                <a:latin typeface="Candara" panose="020E0502030303020204" pitchFamily="34" charset="0"/>
              </a:rPr>
              <a:t>⑵　托盘的尺寸及货物的尺寸（宽</a:t>
            </a:r>
            <a:r>
              <a:rPr lang="en-US" altLang="zh-CN" sz="2000">
                <a:latin typeface="Candara" panose="020E0502030303020204" pitchFamily="34" charset="0"/>
              </a:rPr>
              <a:t>W * </a:t>
            </a:r>
            <a:r>
              <a:rPr lang="zh-CN" altLang="en-US" sz="2000">
                <a:latin typeface="Candara" panose="020E0502030303020204" pitchFamily="34" charset="0"/>
              </a:rPr>
              <a:t>深</a:t>
            </a:r>
            <a:r>
              <a:rPr lang="en-US" altLang="zh-CN" sz="2000">
                <a:latin typeface="Candara" panose="020E0502030303020204" pitchFamily="34" charset="0"/>
              </a:rPr>
              <a:t>D * </a:t>
            </a:r>
            <a:r>
              <a:rPr lang="zh-CN" altLang="en-US" sz="2000">
                <a:latin typeface="Candara" panose="020E0502030303020204" pitchFamily="34" charset="0"/>
              </a:rPr>
              <a:t>高</a:t>
            </a:r>
            <a:r>
              <a:rPr lang="en-US" altLang="zh-CN" sz="2000">
                <a:latin typeface="Candara" panose="020E0502030303020204" pitchFamily="34" charset="0"/>
              </a:rPr>
              <a:t>H</a:t>
            </a:r>
            <a:r>
              <a:rPr lang="zh-CN" altLang="en-US" sz="2000">
                <a:latin typeface="Candara" panose="020E0502030303020204" pitchFamily="34" charset="0"/>
              </a:rPr>
              <a:t>）</a:t>
            </a:r>
            <a:br>
              <a:rPr lang="zh-CN" altLang="en-US" sz="2000">
                <a:latin typeface="Candara" panose="020E0502030303020204" pitchFamily="34" charset="0"/>
              </a:rPr>
            </a:br>
            <a:r>
              <a:rPr lang="zh-CN" altLang="en-US" sz="2000">
                <a:latin typeface="Candara" panose="020E0502030303020204" pitchFamily="34" charset="0"/>
              </a:rPr>
              <a:t>⑶　存储库区的平面尺寸</a:t>
            </a:r>
            <a:br>
              <a:rPr lang="zh-CN" altLang="en-US" sz="2000">
                <a:latin typeface="Candara" panose="020E0502030303020204" pitchFamily="34" charset="0"/>
              </a:rPr>
            </a:br>
            <a:r>
              <a:rPr lang="zh-CN" altLang="en-US" sz="2000">
                <a:latin typeface="Candara" panose="020E0502030303020204" pitchFamily="34" charset="0"/>
              </a:rPr>
              <a:t>⑷　叉车的提升高度和库房可利用的净高</a:t>
            </a:r>
            <a:br>
              <a:rPr lang="zh-CN" altLang="en-US" sz="2000">
                <a:latin typeface="Candara" panose="020E0502030303020204" pitchFamily="34" charset="0"/>
              </a:rPr>
            </a:br>
            <a:r>
              <a:rPr lang="zh-CN" altLang="en-US" sz="2000">
                <a:latin typeface="Candara" panose="020E0502030303020204" pitchFamily="34" charset="0"/>
              </a:rPr>
              <a:t>⑸　选用叉车型号或参数</a:t>
            </a:r>
            <a:br>
              <a:rPr lang="zh-CN" altLang="en-US" sz="2000">
                <a:latin typeface="Candara" panose="020E0502030303020204" pitchFamily="34" charset="0"/>
              </a:rPr>
            </a:br>
            <a:r>
              <a:rPr lang="zh-CN" altLang="en-US" sz="2000">
                <a:latin typeface="Candara" panose="020E0502030303020204" pitchFamily="34" charset="0"/>
              </a:rPr>
              <a:t>⑹　叉车存取货物时的进叉方向</a:t>
            </a:r>
            <a:br>
              <a:rPr lang="zh-CN" altLang="en-US" sz="2000">
                <a:latin typeface="Candara" panose="020E0502030303020204" pitchFamily="34" charset="0"/>
              </a:rPr>
            </a:br>
            <a:r>
              <a:rPr lang="zh-CN" altLang="en-US" sz="2000">
                <a:latin typeface="Candara" panose="020E0502030303020204" pitchFamily="34" charset="0"/>
              </a:rPr>
              <a:t>⑺　货物进出库的方向及要求 </a:t>
            </a:r>
            <a:endParaRPr lang="zh-CN" altLang="en-US" sz="200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p:nvPr/>
        </p:nvSpPr>
        <p:spPr bwMode="auto">
          <a:xfrm>
            <a:off x="-36513" y="692150"/>
            <a:ext cx="7200901" cy="549275"/>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仓务科：仓库货架及库位管理</a:t>
            </a:r>
            <a:endParaRPr lang="zh-CN" altLang="en-US" sz="2400">
              <a:latin typeface="Candara" panose="020E0502030303020204" pitchFamily="34" charset="0"/>
            </a:endParaRPr>
          </a:p>
        </p:txBody>
      </p:sp>
      <p:sp>
        <p:nvSpPr>
          <p:cNvPr id="44034" name="TextBox 13"/>
          <p:cNvSpPr txBox="1">
            <a:spLocks noChangeArrowheads="1"/>
          </p:cNvSpPr>
          <p:nvPr/>
        </p:nvSpPr>
        <p:spPr bwMode="auto">
          <a:xfrm>
            <a:off x="107950" y="101600"/>
            <a:ext cx="4824413" cy="488950"/>
          </a:xfrm>
          <a:prstGeom prst="rect">
            <a:avLst/>
          </a:prstGeom>
          <a:noFill/>
          <a:ln w="9525">
            <a:noFill/>
            <a:miter lim="800000"/>
          </a:ln>
        </p:spPr>
        <p:txBody>
          <a:bodyPr>
            <a:spAutoFit/>
          </a:bodyPr>
          <a:lstStyle/>
          <a:p>
            <a:r>
              <a:rPr lang="en-US" altLang="zh-CN" sz="2600">
                <a:ea typeface="宋体" panose="02010600030101010101" pitchFamily="2" charset="-122"/>
              </a:rPr>
              <a:t>PMC</a:t>
            </a:r>
            <a:r>
              <a:rPr lang="zh-CN" altLang="en-US" sz="2600">
                <a:ea typeface="宋体" panose="02010600030101010101" pitchFamily="2" charset="-122"/>
              </a:rPr>
              <a:t>体系建设与规划</a:t>
            </a:r>
            <a:endParaRPr lang="zh-CN" altLang="en-US" sz="2600">
              <a:ea typeface="宋体" panose="02010600030101010101" pitchFamily="2" charset="-122"/>
            </a:endParaRPr>
          </a:p>
        </p:txBody>
      </p:sp>
      <p:pic>
        <p:nvPicPr>
          <p:cNvPr id="44035" name="Picture 4"/>
          <p:cNvPicPr>
            <a:picLocks noChangeAspect="1" noChangeArrowheads="1"/>
          </p:cNvPicPr>
          <p:nvPr/>
        </p:nvPicPr>
        <p:blipFill>
          <a:blip r:embed="rId1"/>
          <a:srcRect/>
          <a:stretch>
            <a:fillRect/>
          </a:stretch>
        </p:blipFill>
        <p:spPr bwMode="auto">
          <a:xfrm>
            <a:off x="0" y="1341438"/>
            <a:ext cx="3059113" cy="1800225"/>
          </a:xfrm>
          <a:prstGeom prst="rect">
            <a:avLst/>
          </a:prstGeom>
          <a:noFill/>
          <a:ln w="9525">
            <a:noFill/>
            <a:miter lim="800000"/>
            <a:headEnd/>
            <a:tailEnd/>
          </a:ln>
        </p:spPr>
      </p:pic>
      <p:pic>
        <p:nvPicPr>
          <p:cNvPr id="44036" name="Picture 5"/>
          <p:cNvPicPr>
            <a:picLocks noChangeAspect="1" noChangeArrowheads="1"/>
          </p:cNvPicPr>
          <p:nvPr/>
        </p:nvPicPr>
        <p:blipFill>
          <a:blip r:embed="rId2"/>
          <a:srcRect/>
          <a:stretch>
            <a:fillRect/>
          </a:stretch>
        </p:blipFill>
        <p:spPr bwMode="auto">
          <a:xfrm>
            <a:off x="0" y="3213100"/>
            <a:ext cx="3059113" cy="1727200"/>
          </a:xfrm>
          <a:prstGeom prst="rect">
            <a:avLst/>
          </a:prstGeom>
          <a:noFill/>
          <a:ln w="9525">
            <a:noFill/>
            <a:miter lim="800000"/>
            <a:headEnd/>
            <a:tailEnd/>
          </a:ln>
        </p:spPr>
      </p:pic>
      <p:pic>
        <p:nvPicPr>
          <p:cNvPr id="44037" name="Picture 6"/>
          <p:cNvPicPr>
            <a:picLocks noChangeAspect="1" noChangeArrowheads="1"/>
          </p:cNvPicPr>
          <p:nvPr/>
        </p:nvPicPr>
        <p:blipFill>
          <a:blip r:embed="rId3"/>
          <a:srcRect/>
          <a:stretch>
            <a:fillRect/>
          </a:stretch>
        </p:blipFill>
        <p:spPr bwMode="auto">
          <a:xfrm>
            <a:off x="0" y="5013325"/>
            <a:ext cx="3059113" cy="1800225"/>
          </a:xfrm>
          <a:prstGeom prst="rect">
            <a:avLst/>
          </a:prstGeom>
          <a:noFill/>
          <a:ln w="9525">
            <a:noFill/>
            <a:miter lim="800000"/>
            <a:headEnd/>
            <a:tailEnd/>
          </a:ln>
        </p:spPr>
      </p:pic>
      <p:pic>
        <p:nvPicPr>
          <p:cNvPr id="44038" name="Picture 7"/>
          <p:cNvPicPr>
            <a:picLocks noChangeAspect="1" noChangeArrowheads="1"/>
          </p:cNvPicPr>
          <p:nvPr/>
        </p:nvPicPr>
        <p:blipFill>
          <a:blip r:embed="rId4"/>
          <a:srcRect/>
          <a:stretch>
            <a:fillRect/>
          </a:stretch>
        </p:blipFill>
        <p:spPr bwMode="auto">
          <a:xfrm>
            <a:off x="3059113" y="1412875"/>
            <a:ext cx="6084887"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p:nvPr/>
        </p:nvSpPr>
        <p:spPr bwMode="auto">
          <a:xfrm>
            <a:off x="-36513" y="692150"/>
            <a:ext cx="7200901" cy="549275"/>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仓务科：仓库货架及库位管理</a:t>
            </a:r>
            <a:endParaRPr lang="zh-CN" altLang="en-US" sz="2400">
              <a:latin typeface="Candara" panose="020E0502030303020204" pitchFamily="34" charset="0"/>
            </a:endParaRPr>
          </a:p>
        </p:txBody>
      </p:sp>
      <p:sp>
        <p:nvSpPr>
          <p:cNvPr id="46082" name="TextBox 13"/>
          <p:cNvSpPr txBox="1">
            <a:spLocks noChangeArrowheads="1"/>
          </p:cNvSpPr>
          <p:nvPr/>
        </p:nvSpPr>
        <p:spPr bwMode="auto">
          <a:xfrm>
            <a:off x="107950" y="101600"/>
            <a:ext cx="4824413" cy="488950"/>
          </a:xfrm>
          <a:prstGeom prst="rect">
            <a:avLst/>
          </a:prstGeom>
          <a:noFill/>
          <a:ln w="9525">
            <a:noFill/>
            <a:miter lim="800000"/>
          </a:ln>
        </p:spPr>
        <p:txBody>
          <a:bodyPr>
            <a:spAutoFit/>
          </a:bodyPr>
          <a:lstStyle/>
          <a:p>
            <a:r>
              <a:rPr lang="en-US" altLang="zh-CN" sz="2600">
                <a:ea typeface="宋体" panose="02010600030101010101" pitchFamily="2" charset="-122"/>
              </a:rPr>
              <a:t>PMC</a:t>
            </a:r>
            <a:r>
              <a:rPr lang="zh-CN" altLang="en-US" sz="2600">
                <a:ea typeface="宋体" panose="02010600030101010101" pitchFamily="2" charset="-122"/>
              </a:rPr>
              <a:t>体系建设与规划</a:t>
            </a:r>
            <a:endParaRPr lang="zh-CN" altLang="en-US" sz="2600">
              <a:ea typeface="宋体" panose="02010600030101010101" pitchFamily="2" charset="-122"/>
            </a:endParaRPr>
          </a:p>
        </p:txBody>
      </p:sp>
      <p:pic>
        <p:nvPicPr>
          <p:cNvPr id="46083" name="Picture 10"/>
          <p:cNvPicPr>
            <a:picLocks noChangeAspect="1" noChangeArrowheads="1"/>
          </p:cNvPicPr>
          <p:nvPr/>
        </p:nvPicPr>
        <p:blipFill>
          <a:blip r:embed="rId1"/>
          <a:srcRect/>
          <a:stretch>
            <a:fillRect/>
          </a:stretch>
        </p:blipFill>
        <p:spPr bwMode="auto">
          <a:xfrm>
            <a:off x="611188" y="1412875"/>
            <a:ext cx="7848600"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页脚占位符 4"/>
          <p:cNvSpPr txBox="1">
            <a:spLocks noGrp="1"/>
          </p:cNvSpPr>
          <p:nvPr/>
        </p:nvSpPr>
        <p:spPr bwMode="gray">
          <a:xfrm>
            <a:off x="5943600" y="6524625"/>
            <a:ext cx="2895600" cy="288925"/>
          </a:xfrm>
          <a:prstGeom prst="rect">
            <a:avLst/>
          </a:prstGeom>
          <a:noFill/>
          <a:ln w="9525">
            <a:noFill/>
            <a:miter lim="800000"/>
          </a:ln>
        </p:spPr>
        <p:txBody>
          <a:bodyPr/>
          <a:lstStyle/>
          <a:p>
            <a:pPr algn="r"/>
            <a:r>
              <a:rPr lang="en-US" altLang="ko-KR" sz="1000">
                <a:latin typeface="Candara" panose="020E0502030303020204" pitchFamily="34" charset="0"/>
                <a:ea typeface="Gulim" panose="020B0600000101010101" pitchFamily="34" charset="-127"/>
              </a:rPr>
              <a:t>Company Logo</a:t>
            </a:r>
            <a:endParaRPr lang="en-US" altLang="ko-KR" sz="1000">
              <a:latin typeface="Candara" panose="020E0502030303020204" pitchFamily="34" charset="0"/>
              <a:ea typeface="Gulim" panose="020B0600000101010101" pitchFamily="34" charset="-127"/>
            </a:endParaRPr>
          </a:p>
        </p:txBody>
      </p:sp>
      <p:grpSp>
        <p:nvGrpSpPr>
          <p:cNvPr id="48130" name="Group 7"/>
          <p:cNvGrpSpPr/>
          <p:nvPr/>
        </p:nvGrpSpPr>
        <p:grpSpPr bwMode="auto">
          <a:xfrm>
            <a:off x="1041400" y="1557338"/>
            <a:ext cx="6096000" cy="990600"/>
            <a:chOff x="624" y="1152"/>
            <a:chExt cx="4080" cy="720"/>
          </a:xfrm>
        </p:grpSpPr>
        <p:sp>
          <p:nvSpPr>
            <p:cNvPr id="48157" name="Rectangle 8"/>
            <p:cNvSpPr>
              <a:spLocks noChangeArrowheads="1"/>
            </p:cNvSpPr>
            <p:nvPr/>
          </p:nvSpPr>
          <p:spPr bwMode="gray">
            <a:xfrm rot="3419336">
              <a:off x="624" y="1200"/>
              <a:ext cx="672" cy="672"/>
            </a:xfrm>
            <a:prstGeom prst="rect">
              <a:avLst/>
            </a:prstGeom>
            <a:solidFill>
              <a:schemeClr val="folHlink"/>
            </a:solidFill>
            <a:ln w="9525">
              <a:miter lim="800000"/>
            </a:ln>
            <a:scene3d>
              <a:camera prst="legacyPerspectiveFront">
                <a:rot lat="0" lon="1500000" rev="0"/>
              </a:camera>
              <a:lightRig rig="legacyFlat4" dir="b"/>
            </a:scene3d>
            <a:sp3d extrusionH="887400" prstMaterial="legacyMatte">
              <a:bevelT w="13500" h="13500" prst="angle"/>
              <a:bevelB w="13500" h="13500" prst="angle"/>
              <a:extrusionClr>
                <a:schemeClr val="folHlink"/>
              </a:extrusionClr>
            </a:sp3d>
          </p:spPr>
          <p:txBody>
            <a:bodyPr rot="10800000" vert="eaVert" wrap="none" anchor="ctr">
              <a:flatTx/>
            </a:bodyPr>
            <a:lstStyle/>
            <a:p>
              <a:endParaRPr lang="zh-CN" altLang="en-US">
                <a:latin typeface="Times New Roman" panose="02020603050405020304" pitchFamily="18" charset="0"/>
              </a:endParaRPr>
            </a:p>
          </p:txBody>
        </p:sp>
        <p:grpSp>
          <p:nvGrpSpPr>
            <p:cNvPr id="48158" name="Group 9"/>
            <p:cNvGrpSpPr/>
            <p:nvPr/>
          </p:nvGrpSpPr>
          <p:grpSpPr bwMode="auto">
            <a:xfrm>
              <a:off x="1296" y="1296"/>
              <a:ext cx="624" cy="96"/>
              <a:chOff x="2003" y="3439"/>
              <a:chExt cx="468" cy="244"/>
            </a:xfrm>
          </p:grpSpPr>
          <p:sp>
            <p:nvSpPr>
              <p:cNvPr id="76810" name="Oval 10"/>
              <p:cNvSpPr>
                <a:spLocks noChangeArrowheads="1"/>
              </p:cNvSpPr>
              <p:nvPr/>
            </p:nvSpPr>
            <p:spPr bwMode="gray">
              <a:xfrm>
                <a:off x="2003" y="3440"/>
                <a:ext cx="79" cy="24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a:latin typeface="Times New Roman" panose="02020603050405020304" pitchFamily="18" charset="0"/>
                  <a:ea typeface="+mn-ea"/>
                  <a:cs typeface="+mn-cs"/>
                </a:endParaRPr>
              </a:p>
            </p:txBody>
          </p:sp>
          <p:sp>
            <p:nvSpPr>
              <p:cNvPr id="76811" name="Rectangle 11"/>
              <p:cNvSpPr>
                <a:spLocks noChangeArrowheads="1"/>
              </p:cNvSpPr>
              <p:nvPr/>
            </p:nvSpPr>
            <p:spPr bwMode="gray">
              <a:xfrm>
                <a:off x="2048" y="3443"/>
                <a:ext cx="388" cy="24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miter lim="800000"/>
              </a:ln>
              <a:effectLst/>
            </p:spPr>
            <p:txBody>
              <a:bodyPr wrap="none" anchor="ctr"/>
              <a:lstStyle/>
              <a:p>
                <a:pPr fontAlgn="auto">
                  <a:spcBef>
                    <a:spcPts val="0"/>
                  </a:spcBef>
                  <a:spcAft>
                    <a:spcPts val="0"/>
                  </a:spcAft>
                  <a:defRPr/>
                </a:pPr>
                <a:endParaRPr lang="zh-CN" altLang="en-US">
                  <a:latin typeface="Times New Roman" panose="02020603050405020304" pitchFamily="18" charset="0"/>
                  <a:ea typeface="+mn-ea"/>
                  <a:cs typeface="+mn-cs"/>
                </a:endParaRPr>
              </a:p>
            </p:txBody>
          </p:sp>
          <p:sp>
            <p:nvSpPr>
              <p:cNvPr id="76812" name="Oval 12"/>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fontAlgn="auto">
                  <a:spcBef>
                    <a:spcPts val="0"/>
                  </a:spcBef>
                  <a:spcAft>
                    <a:spcPts val="0"/>
                  </a:spcAft>
                  <a:defRPr/>
                </a:pPr>
                <a:endParaRPr lang="zh-CN" altLang="en-US">
                  <a:latin typeface="Times New Roman" panose="02020603050405020304" pitchFamily="18" charset="0"/>
                  <a:ea typeface="+mn-ea"/>
                  <a:cs typeface="+mn-cs"/>
                </a:endParaRPr>
              </a:p>
            </p:txBody>
          </p:sp>
          <p:sp>
            <p:nvSpPr>
              <p:cNvPr id="76813" name="Oval 13"/>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a:latin typeface="Times New Roman" panose="02020603050405020304" pitchFamily="18" charset="0"/>
                  <a:ea typeface="+mn-ea"/>
                  <a:cs typeface="+mn-cs"/>
                </a:endParaRPr>
              </a:p>
            </p:txBody>
          </p:sp>
        </p:grpSp>
        <p:sp>
          <p:nvSpPr>
            <p:cNvPr id="48159" name="Rectangle 14"/>
            <p:cNvSpPr>
              <a:spLocks noChangeArrowheads="1"/>
            </p:cNvSpPr>
            <p:nvPr/>
          </p:nvSpPr>
          <p:spPr bwMode="gray">
            <a:xfrm rot="3419336">
              <a:off x="1776" y="1152"/>
              <a:ext cx="672" cy="672"/>
            </a:xfrm>
            <a:prstGeom prst="rect">
              <a:avLst/>
            </a:prstGeom>
            <a:solidFill>
              <a:schemeClr val="accent1"/>
            </a:solidFill>
            <a:ln w="9525">
              <a:miter lim="800000"/>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rot="10800000" vert="eaVert" wrap="none" anchor="ctr">
              <a:flatTx/>
            </a:bodyPr>
            <a:lstStyle/>
            <a:p>
              <a:endParaRPr lang="zh-CN" altLang="en-US">
                <a:latin typeface="Times New Roman" panose="02020603050405020304" pitchFamily="18" charset="0"/>
              </a:endParaRPr>
            </a:p>
          </p:txBody>
        </p:sp>
        <p:grpSp>
          <p:nvGrpSpPr>
            <p:cNvPr id="48160" name="Group 15"/>
            <p:cNvGrpSpPr/>
            <p:nvPr/>
          </p:nvGrpSpPr>
          <p:grpSpPr bwMode="auto">
            <a:xfrm>
              <a:off x="2448" y="1296"/>
              <a:ext cx="624" cy="96"/>
              <a:chOff x="2003" y="3439"/>
              <a:chExt cx="468" cy="244"/>
            </a:xfrm>
          </p:grpSpPr>
          <p:sp>
            <p:nvSpPr>
              <p:cNvPr id="76816" name="Oval 16"/>
              <p:cNvSpPr>
                <a:spLocks noChangeArrowheads="1"/>
              </p:cNvSpPr>
              <p:nvPr/>
            </p:nvSpPr>
            <p:spPr bwMode="gray">
              <a:xfrm>
                <a:off x="2003" y="3440"/>
                <a:ext cx="79" cy="24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a:latin typeface="Times New Roman" panose="02020603050405020304" pitchFamily="18" charset="0"/>
                  <a:ea typeface="+mn-ea"/>
                  <a:cs typeface="+mn-cs"/>
                </a:endParaRPr>
              </a:p>
            </p:txBody>
          </p:sp>
          <p:sp>
            <p:nvSpPr>
              <p:cNvPr id="76817" name="Rectangle 17"/>
              <p:cNvSpPr>
                <a:spLocks noChangeArrowheads="1"/>
              </p:cNvSpPr>
              <p:nvPr/>
            </p:nvSpPr>
            <p:spPr bwMode="gray">
              <a:xfrm>
                <a:off x="2048" y="3443"/>
                <a:ext cx="388" cy="24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miter lim="800000"/>
              </a:ln>
              <a:effectLst/>
            </p:spPr>
            <p:txBody>
              <a:bodyPr wrap="none" anchor="ctr"/>
              <a:lstStyle/>
              <a:p>
                <a:pPr fontAlgn="auto">
                  <a:spcBef>
                    <a:spcPts val="0"/>
                  </a:spcBef>
                  <a:spcAft>
                    <a:spcPts val="0"/>
                  </a:spcAft>
                  <a:defRPr/>
                </a:pPr>
                <a:endParaRPr lang="zh-CN" altLang="en-US">
                  <a:latin typeface="Times New Roman" panose="02020603050405020304" pitchFamily="18" charset="0"/>
                  <a:ea typeface="+mn-ea"/>
                  <a:cs typeface="+mn-cs"/>
                </a:endParaRPr>
              </a:p>
            </p:txBody>
          </p:sp>
          <p:sp>
            <p:nvSpPr>
              <p:cNvPr id="76818" name="Oval 18"/>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fontAlgn="auto">
                  <a:spcBef>
                    <a:spcPts val="0"/>
                  </a:spcBef>
                  <a:spcAft>
                    <a:spcPts val="0"/>
                  </a:spcAft>
                  <a:defRPr/>
                </a:pPr>
                <a:endParaRPr lang="zh-CN" altLang="en-US">
                  <a:latin typeface="Times New Roman" panose="02020603050405020304" pitchFamily="18" charset="0"/>
                  <a:ea typeface="+mn-ea"/>
                  <a:cs typeface="+mn-cs"/>
                </a:endParaRPr>
              </a:p>
            </p:txBody>
          </p:sp>
          <p:sp>
            <p:nvSpPr>
              <p:cNvPr id="76819" name="Oval 19"/>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a:latin typeface="Times New Roman" panose="02020603050405020304" pitchFamily="18" charset="0"/>
                  <a:ea typeface="+mn-ea"/>
                  <a:cs typeface="+mn-cs"/>
                </a:endParaRPr>
              </a:p>
            </p:txBody>
          </p:sp>
        </p:grpSp>
        <p:sp>
          <p:nvSpPr>
            <p:cNvPr id="48161" name="Rectangle 20"/>
            <p:cNvSpPr>
              <a:spLocks noChangeArrowheads="1"/>
            </p:cNvSpPr>
            <p:nvPr/>
          </p:nvSpPr>
          <p:spPr bwMode="gray">
            <a:xfrm rot="3419336">
              <a:off x="2880" y="1152"/>
              <a:ext cx="672" cy="672"/>
            </a:xfrm>
            <a:prstGeom prst="rect">
              <a:avLst/>
            </a:prstGeom>
            <a:solidFill>
              <a:schemeClr val="folHlink"/>
            </a:solidFill>
            <a:ln w="9525">
              <a:miter lim="800000"/>
            </a:ln>
            <a:scene3d>
              <a:camera prst="legacyPerspectiveFront">
                <a:rot lat="0" lon="1500000" rev="0"/>
              </a:camera>
              <a:lightRig rig="legacyFlat4" dir="b"/>
            </a:scene3d>
            <a:sp3d extrusionH="887400" prstMaterial="legacyMatte">
              <a:bevelT w="13500" h="13500" prst="angle"/>
              <a:bevelB w="13500" h="13500" prst="angle"/>
              <a:extrusionClr>
                <a:schemeClr val="folHlink"/>
              </a:extrusionClr>
            </a:sp3d>
          </p:spPr>
          <p:txBody>
            <a:bodyPr rot="10800000" vert="eaVert" wrap="none" anchor="ctr">
              <a:flatTx/>
            </a:bodyPr>
            <a:lstStyle/>
            <a:p>
              <a:endParaRPr lang="zh-CN" altLang="en-US">
                <a:latin typeface="Times New Roman" panose="02020603050405020304" pitchFamily="18" charset="0"/>
              </a:endParaRPr>
            </a:p>
          </p:txBody>
        </p:sp>
        <p:grpSp>
          <p:nvGrpSpPr>
            <p:cNvPr id="48162" name="Group 21"/>
            <p:cNvGrpSpPr/>
            <p:nvPr/>
          </p:nvGrpSpPr>
          <p:grpSpPr bwMode="auto">
            <a:xfrm>
              <a:off x="3600" y="1296"/>
              <a:ext cx="816" cy="96"/>
              <a:chOff x="2003" y="3439"/>
              <a:chExt cx="468" cy="244"/>
            </a:xfrm>
          </p:grpSpPr>
          <p:sp>
            <p:nvSpPr>
              <p:cNvPr id="76822" name="Oval 22"/>
              <p:cNvSpPr>
                <a:spLocks noChangeArrowheads="1"/>
              </p:cNvSpPr>
              <p:nvPr/>
            </p:nvSpPr>
            <p:spPr bwMode="gray">
              <a:xfrm>
                <a:off x="2003" y="3440"/>
                <a:ext cx="79" cy="24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a:latin typeface="Times New Roman" panose="02020603050405020304" pitchFamily="18" charset="0"/>
                  <a:ea typeface="+mn-ea"/>
                  <a:cs typeface="+mn-cs"/>
                </a:endParaRPr>
              </a:p>
            </p:txBody>
          </p:sp>
          <p:sp>
            <p:nvSpPr>
              <p:cNvPr id="76823" name="Rectangle 23"/>
              <p:cNvSpPr>
                <a:spLocks noChangeArrowheads="1"/>
              </p:cNvSpPr>
              <p:nvPr/>
            </p:nvSpPr>
            <p:spPr bwMode="gray">
              <a:xfrm>
                <a:off x="2048" y="3443"/>
                <a:ext cx="388" cy="24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miter lim="800000"/>
              </a:ln>
              <a:effectLst/>
            </p:spPr>
            <p:txBody>
              <a:bodyPr wrap="none" anchor="ctr"/>
              <a:lstStyle/>
              <a:p>
                <a:pPr fontAlgn="auto">
                  <a:spcBef>
                    <a:spcPts val="0"/>
                  </a:spcBef>
                  <a:spcAft>
                    <a:spcPts val="0"/>
                  </a:spcAft>
                  <a:defRPr/>
                </a:pPr>
                <a:endParaRPr lang="zh-CN" altLang="en-US">
                  <a:latin typeface="Times New Roman" panose="02020603050405020304" pitchFamily="18" charset="0"/>
                  <a:ea typeface="+mn-ea"/>
                  <a:cs typeface="+mn-cs"/>
                </a:endParaRPr>
              </a:p>
            </p:txBody>
          </p:sp>
          <p:sp>
            <p:nvSpPr>
              <p:cNvPr id="76824" name="Oval 2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fontAlgn="auto">
                  <a:spcBef>
                    <a:spcPts val="0"/>
                  </a:spcBef>
                  <a:spcAft>
                    <a:spcPts val="0"/>
                  </a:spcAft>
                  <a:defRPr/>
                </a:pPr>
                <a:endParaRPr lang="zh-CN" altLang="en-US">
                  <a:latin typeface="Times New Roman" panose="02020603050405020304" pitchFamily="18" charset="0"/>
                  <a:ea typeface="+mn-ea"/>
                  <a:cs typeface="+mn-cs"/>
                </a:endParaRPr>
              </a:p>
            </p:txBody>
          </p:sp>
          <p:sp>
            <p:nvSpPr>
              <p:cNvPr id="76825" name="Oval 25"/>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fontAlgn="auto">
                  <a:spcBef>
                    <a:spcPts val="0"/>
                  </a:spcBef>
                  <a:spcAft>
                    <a:spcPts val="0"/>
                  </a:spcAft>
                  <a:defRPr/>
                </a:pPr>
                <a:endParaRPr lang="zh-CN" altLang="en-US">
                  <a:latin typeface="Times New Roman" panose="02020603050405020304" pitchFamily="18" charset="0"/>
                  <a:ea typeface="+mn-ea"/>
                  <a:cs typeface="+mn-cs"/>
                </a:endParaRPr>
              </a:p>
            </p:txBody>
          </p:sp>
        </p:grpSp>
        <p:sp>
          <p:nvSpPr>
            <p:cNvPr id="48163" name="Rectangle 26"/>
            <p:cNvSpPr>
              <a:spLocks noChangeArrowheads="1"/>
            </p:cNvSpPr>
            <p:nvPr/>
          </p:nvSpPr>
          <p:spPr bwMode="gray">
            <a:xfrm rot="3419336">
              <a:off x="4032" y="1152"/>
              <a:ext cx="672" cy="672"/>
            </a:xfrm>
            <a:prstGeom prst="rect">
              <a:avLst/>
            </a:prstGeom>
            <a:solidFill>
              <a:schemeClr val="accent1"/>
            </a:solidFill>
            <a:ln w="9525">
              <a:miter lim="800000"/>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rot="10800000" vert="eaVert" wrap="none" anchor="ctr">
              <a:flatTx/>
            </a:bodyPr>
            <a:lstStyle/>
            <a:p>
              <a:endParaRPr lang="zh-CN" altLang="en-US">
                <a:latin typeface="Times New Roman" panose="02020603050405020304" pitchFamily="18" charset="0"/>
              </a:endParaRPr>
            </a:p>
          </p:txBody>
        </p:sp>
      </p:grpSp>
      <p:sp>
        <p:nvSpPr>
          <p:cNvPr id="48131" name="AutoShape 27"/>
          <p:cNvSpPr>
            <a:spLocks noChangeArrowheads="1"/>
          </p:cNvSpPr>
          <p:nvPr/>
        </p:nvSpPr>
        <p:spPr bwMode="white">
          <a:xfrm>
            <a:off x="941388" y="1836738"/>
            <a:ext cx="1189037" cy="392112"/>
          </a:xfrm>
          <a:prstGeom prst="roundRect">
            <a:avLst>
              <a:gd name="adj" fmla="val 50000"/>
            </a:avLst>
          </a:prstGeom>
          <a:noFill/>
          <a:ln w="9525">
            <a:noFill/>
            <a:round/>
          </a:ln>
        </p:spPr>
        <p:txBody>
          <a:bodyPr anchor="ctr">
            <a:spAutoFit/>
          </a:bodyPr>
          <a:lstStyle/>
          <a:p>
            <a:r>
              <a:rPr lang="zh-CN" altLang="en-US" sz="1400">
                <a:solidFill>
                  <a:srgbClr val="FFFFFF"/>
                </a:solidFill>
                <a:latin typeface="Candara" panose="020E0502030303020204" pitchFamily="34" charset="0"/>
                <a:ea typeface="Gulim" panose="020B0600000101010101" pitchFamily="34" charset="-127"/>
              </a:rPr>
              <a:t>生产计划</a:t>
            </a:r>
            <a:endParaRPr lang="zh-CN" altLang="en-US" sz="1400">
              <a:solidFill>
                <a:srgbClr val="FFFFFF"/>
              </a:solidFill>
              <a:latin typeface="Candara" panose="020E0502030303020204" pitchFamily="34" charset="0"/>
              <a:ea typeface="Gulim" panose="020B0600000101010101" pitchFamily="34" charset="-127"/>
            </a:endParaRPr>
          </a:p>
        </p:txBody>
      </p:sp>
      <p:sp>
        <p:nvSpPr>
          <p:cNvPr id="48132" name="AutoShape 28"/>
          <p:cNvSpPr>
            <a:spLocks noChangeArrowheads="1"/>
          </p:cNvSpPr>
          <p:nvPr/>
        </p:nvSpPr>
        <p:spPr bwMode="white">
          <a:xfrm>
            <a:off x="2744788" y="1778000"/>
            <a:ext cx="1165225" cy="392113"/>
          </a:xfrm>
          <a:prstGeom prst="roundRect">
            <a:avLst>
              <a:gd name="adj" fmla="val 50000"/>
            </a:avLst>
          </a:prstGeom>
          <a:noFill/>
          <a:ln w="9525">
            <a:noFill/>
            <a:round/>
          </a:ln>
        </p:spPr>
        <p:txBody>
          <a:bodyPr anchor="ctr">
            <a:spAutoFit/>
          </a:bodyPr>
          <a:lstStyle/>
          <a:p>
            <a:r>
              <a:rPr lang="zh-CN" altLang="en-US" sz="1400">
                <a:solidFill>
                  <a:srgbClr val="FFFFFF"/>
                </a:solidFill>
                <a:latin typeface="Candara" panose="020E0502030303020204" pitchFamily="34" charset="0"/>
                <a:ea typeface="Gulim" panose="020B0600000101010101" pitchFamily="34" charset="-127"/>
              </a:rPr>
              <a:t>物料控制</a:t>
            </a:r>
            <a:endParaRPr lang="zh-CN" altLang="en-US" sz="1400">
              <a:solidFill>
                <a:srgbClr val="FFFFFF"/>
              </a:solidFill>
              <a:latin typeface="Candara" panose="020E0502030303020204" pitchFamily="34" charset="0"/>
              <a:ea typeface="Gulim" panose="020B0600000101010101" pitchFamily="34" charset="-127"/>
            </a:endParaRPr>
          </a:p>
        </p:txBody>
      </p:sp>
      <p:sp>
        <p:nvSpPr>
          <p:cNvPr id="48133" name="AutoShape 29"/>
          <p:cNvSpPr>
            <a:spLocks noChangeArrowheads="1"/>
          </p:cNvSpPr>
          <p:nvPr/>
        </p:nvSpPr>
        <p:spPr bwMode="white">
          <a:xfrm>
            <a:off x="4341813" y="1785938"/>
            <a:ext cx="1268412" cy="392112"/>
          </a:xfrm>
          <a:prstGeom prst="roundRect">
            <a:avLst>
              <a:gd name="adj" fmla="val 50000"/>
            </a:avLst>
          </a:prstGeom>
          <a:noFill/>
          <a:ln w="9525">
            <a:noFill/>
            <a:round/>
          </a:ln>
        </p:spPr>
        <p:txBody>
          <a:bodyPr anchor="ctr">
            <a:spAutoFit/>
          </a:bodyPr>
          <a:lstStyle/>
          <a:p>
            <a:r>
              <a:rPr lang="zh-CN" altLang="en-US" sz="1400">
                <a:solidFill>
                  <a:srgbClr val="FFFFFF"/>
                </a:solidFill>
                <a:latin typeface="Candara" panose="020E0502030303020204" pitchFamily="34" charset="0"/>
                <a:ea typeface="Gulim" panose="020B0600000101010101" pitchFamily="34" charset="-127"/>
              </a:rPr>
              <a:t>统计职能</a:t>
            </a:r>
            <a:endParaRPr lang="zh-CN" altLang="en-US" sz="1400">
              <a:solidFill>
                <a:srgbClr val="FFFFFF"/>
              </a:solidFill>
              <a:latin typeface="Candara" panose="020E0502030303020204" pitchFamily="34" charset="0"/>
              <a:ea typeface="Gulim" panose="020B0600000101010101" pitchFamily="34" charset="-127"/>
            </a:endParaRPr>
          </a:p>
        </p:txBody>
      </p:sp>
      <p:sp>
        <p:nvSpPr>
          <p:cNvPr id="48134" name="AutoShape 30"/>
          <p:cNvSpPr>
            <a:spLocks noChangeArrowheads="1"/>
          </p:cNvSpPr>
          <p:nvPr/>
        </p:nvSpPr>
        <p:spPr bwMode="white">
          <a:xfrm>
            <a:off x="6040438" y="1771650"/>
            <a:ext cx="1268412" cy="392113"/>
          </a:xfrm>
          <a:prstGeom prst="roundRect">
            <a:avLst>
              <a:gd name="adj" fmla="val 50000"/>
            </a:avLst>
          </a:prstGeom>
          <a:noFill/>
          <a:ln w="9525">
            <a:noFill/>
            <a:round/>
          </a:ln>
        </p:spPr>
        <p:txBody>
          <a:bodyPr anchor="ctr">
            <a:spAutoFit/>
          </a:bodyPr>
          <a:lstStyle/>
          <a:p>
            <a:r>
              <a:rPr lang="zh-CN" altLang="en-US" sz="1400">
                <a:solidFill>
                  <a:srgbClr val="FFFFFF"/>
                </a:solidFill>
                <a:latin typeface="Candara" panose="020E0502030303020204" pitchFamily="34" charset="0"/>
                <a:ea typeface="Gulim" panose="020B0600000101010101" pitchFamily="34" charset="-127"/>
              </a:rPr>
              <a:t>仓储改善</a:t>
            </a:r>
            <a:endParaRPr lang="zh-CN" altLang="en-US" sz="1400">
              <a:solidFill>
                <a:srgbClr val="FFFFFF"/>
              </a:solidFill>
              <a:latin typeface="Candara" panose="020E0502030303020204" pitchFamily="34" charset="0"/>
              <a:ea typeface="Gulim" panose="020B0600000101010101" pitchFamily="34" charset="-127"/>
            </a:endParaRPr>
          </a:p>
        </p:txBody>
      </p:sp>
      <p:sp>
        <p:nvSpPr>
          <p:cNvPr id="48135" name="TextBox 13"/>
          <p:cNvSpPr txBox="1">
            <a:spLocks noChangeArrowheads="1"/>
          </p:cNvSpPr>
          <p:nvPr/>
        </p:nvSpPr>
        <p:spPr bwMode="auto">
          <a:xfrm>
            <a:off x="107950" y="101600"/>
            <a:ext cx="4824413" cy="488950"/>
          </a:xfrm>
          <a:prstGeom prst="rect">
            <a:avLst/>
          </a:prstGeom>
          <a:noFill/>
          <a:ln w="9525">
            <a:noFill/>
            <a:miter lim="800000"/>
          </a:ln>
        </p:spPr>
        <p:txBody>
          <a:bodyPr>
            <a:spAutoFit/>
          </a:bodyPr>
          <a:lstStyle/>
          <a:p>
            <a:r>
              <a:rPr lang="en-US" altLang="zh-CN" sz="2600">
                <a:ea typeface="宋体" panose="02010600030101010101" pitchFamily="2" charset="-122"/>
              </a:rPr>
              <a:t>PMC</a:t>
            </a:r>
            <a:r>
              <a:rPr lang="zh-CN" altLang="en-US" sz="2600">
                <a:ea typeface="宋体" panose="02010600030101010101" pitchFamily="2" charset="-122"/>
              </a:rPr>
              <a:t>体系建设与规划</a:t>
            </a:r>
            <a:endParaRPr lang="zh-CN" altLang="en-US" sz="2600">
              <a:ea typeface="宋体" panose="02010600030101010101" pitchFamily="2" charset="-122"/>
            </a:endParaRPr>
          </a:p>
        </p:txBody>
      </p:sp>
      <p:sp>
        <p:nvSpPr>
          <p:cNvPr id="48136" name="标题 1"/>
          <p:cNvSpPr/>
          <p:nvPr/>
        </p:nvSpPr>
        <p:spPr bwMode="auto">
          <a:xfrm>
            <a:off x="-36513" y="792163"/>
            <a:ext cx="4103688" cy="549275"/>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整体规划   分步实施</a:t>
            </a:r>
            <a:endParaRPr lang="zh-CN" altLang="en-US" sz="2400">
              <a:latin typeface="Candara" panose="020E0502030303020204" pitchFamily="34" charset="0"/>
            </a:endParaRPr>
          </a:p>
        </p:txBody>
      </p:sp>
      <p:sp>
        <p:nvSpPr>
          <p:cNvPr id="34835" name="AutoShape 295"/>
          <p:cNvSpPr>
            <a:spLocks noChangeArrowheads="1"/>
          </p:cNvSpPr>
          <p:nvPr/>
        </p:nvSpPr>
        <p:spPr bwMode="gray">
          <a:xfrm>
            <a:off x="755650" y="2781300"/>
            <a:ext cx="1655763" cy="3813175"/>
          </a:xfrm>
          <a:prstGeom prst="roundRect">
            <a:avLst>
              <a:gd name="adj" fmla="val 10347"/>
            </a:avLst>
          </a:prstGeom>
          <a:gradFill rotWithShape="1">
            <a:gsLst>
              <a:gs pos="0">
                <a:srgbClr val="CCECFF"/>
              </a:gs>
              <a:gs pos="100000">
                <a:srgbClr val="FFFFFF"/>
              </a:gs>
            </a:gsLst>
            <a:lin ang="18900000" scaled="1"/>
          </a:gradFill>
          <a:ln w="50800">
            <a:solidFill>
              <a:srgbClr val="92D050"/>
            </a:solidFill>
            <a:round/>
          </a:ln>
          <a:effectLst>
            <a:outerShdw dist="107763" dir="2700000" algn="ctr" rotWithShape="0">
              <a:srgbClr val="C0C0C0">
                <a:alpha val="50000"/>
              </a:srgbClr>
            </a:outerShdw>
          </a:effectLst>
        </p:spPr>
        <p:txBody>
          <a:bodyPr wrap="none" anchor="ctr"/>
          <a:lstStyle/>
          <a:p>
            <a:pPr fontAlgn="auto">
              <a:spcBef>
                <a:spcPts val="0"/>
              </a:spcBef>
              <a:spcAft>
                <a:spcPts val="0"/>
              </a:spcAft>
              <a:defRPr/>
            </a:pPr>
            <a:endParaRPr lang="zh-CN" altLang="en-US">
              <a:latin typeface="Arial" panose="020B0604020202020204" pitchFamily="34" charset="0"/>
              <a:ea typeface="黑体" panose="02010609060101010101" pitchFamily="2" charset="-122"/>
              <a:cs typeface="+mn-cs"/>
            </a:endParaRPr>
          </a:p>
        </p:txBody>
      </p:sp>
      <p:sp>
        <p:nvSpPr>
          <p:cNvPr id="48138" name="TextBox 36"/>
          <p:cNvSpPr txBox="1">
            <a:spLocks noChangeArrowheads="1"/>
          </p:cNvSpPr>
          <p:nvPr/>
        </p:nvSpPr>
        <p:spPr bwMode="auto">
          <a:xfrm>
            <a:off x="784225" y="3284538"/>
            <a:ext cx="1555750" cy="3108325"/>
          </a:xfrm>
          <a:prstGeom prst="rect">
            <a:avLst/>
          </a:prstGeom>
          <a:noFill/>
          <a:ln w="9525">
            <a:noFill/>
            <a:miter lim="800000"/>
          </a:ln>
        </p:spPr>
        <p:txBody>
          <a:bodyPr>
            <a:spAutoFit/>
          </a:bodyPr>
          <a:lstStyle/>
          <a:p>
            <a:r>
              <a:rPr lang="en-US" altLang="zh-CN" sz="1400">
                <a:latin typeface="宋体" panose="02010600030101010101" pitchFamily="2" charset="-122"/>
                <a:ea typeface="宋体" panose="02010600030101010101" pitchFamily="2" charset="-122"/>
              </a:rPr>
              <a:t>1</a:t>
            </a:r>
            <a:r>
              <a:rPr lang="zh-CN" altLang="en-US" sz="1400">
                <a:latin typeface="宋体" panose="02010600030101010101" pitchFamily="2" charset="-122"/>
                <a:ea typeface="宋体" panose="02010600030101010101" pitchFamily="2" charset="-122"/>
              </a:rPr>
              <a:t>、完成所有产     </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品的</a:t>
            </a:r>
            <a:r>
              <a:rPr lang="en-US" altLang="zh-CN" sz="1400">
                <a:latin typeface="宋体" panose="02010600030101010101" pitchFamily="2" charset="-122"/>
                <a:ea typeface="宋体" panose="02010600030101010101" pitchFamily="2" charset="-122"/>
              </a:rPr>
              <a:t>BOM</a:t>
            </a:r>
            <a:r>
              <a:rPr lang="zh-CN" altLang="en-US" sz="1400">
                <a:latin typeface="宋体" panose="02010600030101010101" pitchFamily="2" charset="-122"/>
                <a:ea typeface="宋体" panose="02010600030101010101" pitchFamily="2" charset="-122"/>
              </a:rPr>
              <a:t>结构</a:t>
            </a:r>
            <a:endParaRPr lang="zh-CN" altLang="en-US" sz="1400">
              <a:latin typeface="宋体" panose="02010600030101010101" pitchFamily="2" charset="-122"/>
              <a:ea typeface="宋体" panose="02010600030101010101" pitchFamily="2" charset="-122"/>
            </a:endParaRPr>
          </a:p>
          <a:p>
            <a:endParaRPr lang="zh-CN" altLang="en-US" sz="1400">
              <a:latin typeface="宋体" panose="02010600030101010101" pitchFamily="2" charset="-122"/>
              <a:ea typeface="宋体" panose="02010600030101010101" pitchFamily="2" charset="-122"/>
            </a:endParaRPr>
          </a:p>
          <a:p>
            <a:r>
              <a:rPr lang="en-US" altLang="zh-CN" sz="1400">
                <a:latin typeface="宋体" panose="02010600030101010101" pitchFamily="2" charset="-122"/>
                <a:ea typeface="宋体" panose="02010600030101010101" pitchFamily="2" charset="-122"/>
              </a:rPr>
              <a:t>2</a:t>
            </a:r>
            <a:r>
              <a:rPr lang="zh-CN" altLang="en-US" sz="1400">
                <a:latin typeface="宋体" panose="02010600030101010101" pitchFamily="2" charset="-122"/>
                <a:ea typeface="宋体" panose="02010600030101010101" pitchFamily="2" charset="-122"/>
              </a:rPr>
              <a:t>、讨论并确认 </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物料</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编码体系</a:t>
            </a:r>
            <a:endParaRPr lang="zh-CN" altLang="en-US" sz="1400">
              <a:latin typeface="宋体" panose="02010600030101010101" pitchFamily="2" charset="-122"/>
              <a:ea typeface="宋体" panose="02010600030101010101" pitchFamily="2" charset="-122"/>
            </a:endParaRPr>
          </a:p>
          <a:p>
            <a:endParaRPr lang="zh-CN" altLang="en-US" sz="1400">
              <a:latin typeface="宋体" panose="02010600030101010101" pitchFamily="2" charset="-122"/>
              <a:ea typeface="宋体" panose="02010600030101010101" pitchFamily="2" charset="-122"/>
            </a:endParaRPr>
          </a:p>
          <a:p>
            <a:r>
              <a:rPr lang="en-US" altLang="zh-CN" sz="1400">
                <a:latin typeface="宋体" panose="02010600030101010101" pitchFamily="2" charset="-122"/>
                <a:ea typeface="宋体" panose="02010600030101010101" pitchFamily="2" charset="-122"/>
              </a:rPr>
              <a:t>3</a:t>
            </a:r>
            <a:r>
              <a:rPr lang="zh-CN" altLang="en-US" sz="1400">
                <a:latin typeface="宋体" panose="02010600030101010101" pitchFamily="2" charset="-122"/>
                <a:ea typeface="宋体" panose="02010600030101010101" pitchFamily="2" charset="-122"/>
              </a:rPr>
              <a:t>、利用</a:t>
            </a:r>
            <a:r>
              <a:rPr lang="en-US" altLang="zh-CN" sz="1400">
                <a:latin typeface="宋体" panose="02010600030101010101" pitchFamily="2" charset="-122"/>
                <a:ea typeface="宋体" panose="02010600030101010101" pitchFamily="2" charset="-122"/>
              </a:rPr>
              <a:t>ERP</a:t>
            </a:r>
            <a:r>
              <a:rPr lang="zh-CN" altLang="en-US" sz="1400">
                <a:latin typeface="宋体" panose="02010600030101010101" pitchFamily="2" charset="-122"/>
                <a:ea typeface="宋体" panose="02010600030101010101" pitchFamily="2" charset="-122"/>
              </a:rPr>
              <a:t>系统</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自动生成生</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产计划</a:t>
            </a:r>
            <a:endParaRPr lang="zh-CN" altLang="en-US" sz="1400">
              <a:latin typeface="宋体" panose="02010600030101010101" pitchFamily="2" charset="-122"/>
              <a:ea typeface="宋体" panose="02010600030101010101" pitchFamily="2" charset="-122"/>
            </a:endParaRPr>
          </a:p>
          <a:p>
            <a:endParaRPr lang="zh-CN" altLang="en-US" sz="1400">
              <a:latin typeface="宋体" panose="02010600030101010101" pitchFamily="2" charset="-122"/>
              <a:ea typeface="宋体" panose="02010600030101010101" pitchFamily="2" charset="-122"/>
            </a:endParaRPr>
          </a:p>
          <a:p>
            <a:r>
              <a:rPr lang="en-US" altLang="zh-CN" sz="1400">
                <a:latin typeface="宋体" panose="02010600030101010101" pitchFamily="2" charset="-122"/>
                <a:ea typeface="宋体" panose="02010600030101010101" pitchFamily="2" charset="-122"/>
              </a:rPr>
              <a:t>4</a:t>
            </a:r>
            <a:r>
              <a:rPr lang="zh-CN" altLang="en-US" sz="1400">
                <a:latin typeface="宋体" panose="02010600030101010101" pitchFamily="2" charset="-122"/>
                <a:ea typeface="宋体" panose="02010600030101010101" pitchFamily="2" charset="-122"/>
              </a:rPr>
              <a:t>、利用</a:t>
            </a:r>
            <a:r>
              <a:rPr lang="en-US" altLang="zh-CN" sz="1400">
                <a:latin typeface="宋体" panose="02010600030101010101" pitchFamily="2" charset="-122"/>
                <a:ea typeface="宋体" panose="02010600030101010101" pitchFamily="2" charset="-122"/>
              </a:rPr>
              <a:t>ERP</a:t>
            </a:r>
            <a:r>
              <a:rPr lang="zh-CN" altLang="en-US" sz="1400">
                <a:latin typeface="宋体" panose="02010600030101010101" pitchFamily="2" charset="-122"/>
                <a:ea typeface="宋体" panose="02010600030101010101" pitchFamily="2" charset="-122"/>
              </a:rPr>
              <a:t>系统</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进行订单生产</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进度的管控</a:t>
            </a:r>
            <a:endParaRPr lang="zh-CN" altLang="en-US" sz="1400">
              <a:latin typeface="宋体" panose="02010600030101010101" pitchFamily="2" charset="-122"/>
              <a:ea typeface="宋体" panose="02010600030101010101" pitchFamily="2" charset="-122"/>
            </a:endParaRPr>
          </a:p>
        </p:txBody>
      </p:sp>
      <p:sp>
        <p:nvSpPr>
          <p:cNvPr id="2" name="AutoShape 295"/>
          <p:cNvSpPr>
            <a:spLocks noChangeArrowheads="1"/>
          </p:cNvSpPr>
          <p:nvPr/>
        </p:nvSpPr>
        <p:spPr bwMode="gray">
          <a:xfrm>
            <a:off x="2555875" y="2781300"/>
            <a:ext cx="1655763" cy="3813175"/>
          </a:xfrm>
          <a:prstGeom prst="roundRect">
            <a:avLst>
              <a:gd name="adj" fmla="val 10347"/>
            </a:avLst>
          </a:prstGeom>
          <a:gradFill rotWithShape="1">
            <a:gsLst>
              <a:gs pos="0">
                <a:srgbClr val="CCECFF"/>
              </a:gs>
              <a:gs pos="100000">
                <a:srgbClr val="FFFFFF"/>
              </a:gs>
            </a:gsLst>
            <a:lin ang="18900000" scaled="1"/>
          </a:gradFill>
          <a:ln w="50800">
            <a:solidFill>
              <a:srgbClr val="92D050"/>
            </a:solidFill>
            <a:round/>
          </a:ln>
          <a:effectLst>
            <a:outerShdw dist="107763" dir="2700000" algn="ctr" rotWithShape="0">
              <a:srgbClr val="C0C0C0">
                <a:alpha val="50000"/>
              </a:srgbClr>
            </a:outerShdw>
          </a:effectLst>
        </p:spPr>
        <p:txBody>
          <a:bodyPr wrap="none" anchor="ctr"/>
          <a:lstStyle/>
          <a:p>
            <a:pPr fontAlgn="auto">
              <a:spcBef>
                <a:spcPts val="0"/>
              </a:spcBef>
              <a:spcAft>
                <a:spcPts val="0"/>
              </a:spcAft>
              <a:defRPr/>
            </a:pPr>
            <a:endParaRPr lang="zh-CN" altLang="en-US">
              <a:latin typeface="Arial" panose="020B0604020202020204" pitchFamily="34" charset="0"/>
              <a:ea typeface="黑体" panose="02010609060101010101" pitchFamily="2" charset="-122"/>
              <a:cs typeface="+mn-cs"/>
            </a:endParaRPr>
          </a:p>
        </p:txBody>
      </p:sp>
      <p:sp>
        <p:nvSpPr>
          <p:cNvPr id="3" name="AutoShape 295"/>
          <p:cNvSpPr>
            <a:spLocks noChangeArrowheads="1"/>
          </p:cNvSpPr>
          <p:nvPr/>
        </p:nvSpPr>
        <p:spPr bwMode="gray">
          <a:xfrm>
            <a:off x="4356100" y="2781300"/>
            <a:ext cx="1655763" cy="3813175"/>
          </a:xfrm>
          <a:prstGeom prst="roundRect">
            <a:avLst>
              <a:gd name="adj" fmla="val 10347"/>
            </a:avLst>
          </a:prstGeom>
          <a:gradFill rotWithShape="1">
            <a:gsLst>
              <a:gs pos="0">
                <a:srgbClr val="CCECFF"/>
              </a:gs>
              <a:gs pos="100000">
                <a:srgbClr val="FFFFFF"/>
              </a:gs>
            </a:gsLst>
            <a:lin ang="18900000" scaled="1"/>
          </a:gradFill>
          <a:ln w="50800">
            <a:solidFill>
              <a:srgbClr val="92D050"/>
            </a:solidFill>
            <a:round/>
          </a:ln>
          <a:effectLst>
            <a:outerShdw dist="107763" dir="2700000" algn="ctr" rotWithShape="0">
              <a:srgbClr val="C0C0C0">
                <a:alpha val="50000"/>
              </a:srgbClr>
            </a:outerShdw>
          </a:effectLst>
        </p:spPr>
        <p:txBody>
          <a:bodyPr wrap="none" anchor="ctr"/>
          <a:lstStyle/>
          <a:p>
            <a:pPr fontAlgn="auto">
              <a:spcBef>
                <a:spcPts val="0"/>
              </a:spcBef>
              <a:spcAft>
                <a:spcPts val="0"/>
              </a:spcAft>
              <a:defRPr/>
            </a:pPr>
            <a:endParaRPr lang="zh-CN" altLang="en-US">
              <a:latin typeface="Arial" panose="020B0604020202020204" pitchFamily="34" charset="0"/>
              <a:ea typeface="黑体" panose="02010609060101010101" pitchFamily="2" charset="-122"/>
              <a:cs typeface="+mn-cs"/>
            </a:endParaRPr>
          </a:p>
        </p:txBody>
      </p:sp>
      <p:sp>
        <p:nvSpPr>
          <p:cNvPr id="4" name="AutoShape 295"/>
          <p:cNvSpPr>
            <a:spLocks noChangeArrowheads="1"/>
          </p:cNvSpPr>
          <p:nvPr/>
        </p:nvSpPr>
        <p:spPr bwMode="gray">
          <a:xfrm>
            <a:off x="6156325" y="2781300"/>
            <a:ext cx="1655763" cy="3813175"/>
          </a:xfrm>
          <a:prstGeom prst="roundRect">
            <a:avLst>
              <a:gd name="adj" fmla="val 10347"/>
            </a:avLst>
          </a:prstGeom>
          <a:gradFill rotWithShape="1">
            <a:gsLst>
              <a:gs pos="0">
                <a:srgbClr val="CCECFF"/>
              </a:gs>
              <a:gs pos="100000">
                <a:srgbClr val="FFFFFF"/>
              </a:gs>
            </a:gsLst>
            <a:lin ang="18900000" scaled="1"/>
          </a:gradFill>
          <a:ln w="50800">
            <a:solidFill>
              <a:srgbClr val="92D050"/>
            </a:solidFill>
            <a:round/>
          </a:ln>
          <a:effectLst>
            <a:outerShdw dist="107763" dir="2700000" algn="ctr" rotWithShape="0">
              <a:srgbClr val="C0C0C0">
                <a:alpha val="50000"/>
              </a:srgbClr>
            </a:outerShdw>
          </a:effectLst>
        </p:spPr>
        <p:txBody>
          <a:bodyPr wrap="none" anchor="ctr"/>
          <a:lstStyle/>
          <a:p>
            <a:pPr fontAlgn="auto">
              <a:spcBef>
                <a:spcPts val="0"/>
              </a:spcBef>
              <a:spcAft>
                <a:spcPts val="0"/>
              </a:spcAft>
              <a:defRPr/>
            </a:pPr>
            <a:endParaRPr lang="zh-CN" altLang="en-US">
              <a:latin typeface="Arial" panose="020B0604020202020204" pitchFamily="34" charset="0"/>
              <a:ea typeface="黑体" panose="02010609060101010101" pitchFamily="2" charset="-122"/>
              <a:cs typeface="+mn-cs"/>
            </a:endParaRPr>
          </a:p>
        </p:txBody>
      </p:sp>
      <p:sp>
        <p:nvSpPr>
          <p:cNvPr id="48142" name="TextBox 36"/>
          <p:cNvSpPr txBox="1">
            <a:spLocks noChangeArrowheads="1"/>
          </p:cNvSpPr>
          <p:nvPr/>
        </p:nvSpPr>
        <p:spPr bwMode="auto">
          <a:xfrm>
            <a:off x="2555875" y="3255963"/>
            <a:ext cx="1655763" cy="3282950"/>
          </a:xfrm>
          <a:prstGeom prst="rect">
            <a:avLst/>
          </a:prstGeom>
          <a:noFill/>
          <a:ln w="9525">
            <a:noFill/>
            <a:miter lim="800000"/>
          </a:ln>
        </p:spPr>
        <p:txBody>
          <a:bodyPr>
            <a:spAutoFit/>
          </a:bodyPr>
          <a:lstStyle/>
          <a:p>
            <a:r>
              <a:rPr lang="en-US" altLang="zh-CN" sz="1400">
                <a:latin typeface="宋体" panose="02010600030101010101" pitchFamily="2" charset="-122"/>
                <a:ea typeface="宋体" panose="02010600030101010101" pitchFamily="2" charset="-122"/>
              </a:rPr>
              <a:t>1</a:t>
            </a:r>
            <a:r>
              <a:rPr lang="zh-CN" altLang="en-US" sz="1400">
                <a:latin typeface="宋体" panose="02010600030101010101" pitchFamily="2" charset="-122"/>
                <a:ea typeface="宋体" panose="02010600030101010101" pitchFamily="2" charset="-122"/>
              </a:rPr>
              <a:t>、根据生产计划</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自动产生物料</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请购计划</a:t>
            </a:r>
            <a:endParaRPr lang="zh-CN" altLang="en-US" sz="1400">
              <a:latin typeface="宋体" panose="02010600030101010101" pitchFamily="2" charset="-122"/>
              <a:ea typeface="宋体" panose="02010600030101010101" pitchFamily="2" charset="-122"/>
            </a:endParaRPr>
          </a:p>
          <a:p>
            <a:endParaRPr lang="en-US" altLang="zh-CN" sz="1400">
              <a:latin typeface="宋体" panose="02010600030101010101" pitchFamily="2" charset="-122"/>
              <a:ea typeface="宋体" panose="02010600030101010101" pitchFamily="2" charset="-122"/>
            </a:endParaRPr>
          </a:p>
          <a:p>
            <a:r>
              <a:rPr lang="en-US" altLang="zh-CN" sz="1400">
                <a:latin typeface="宋体" panose="02010600030101010101" pitchFamily="2" charset="-122"/>
                <a:ea typeface="宋体" panose="02010600030101010101" pitchFamily="2" charset="-122"/>
              </a:rPr>
              <a:t>2</a:t>
            </a:r>
            <a:r>
              <a:rPr lang="zh-CN" altLang="en-US" sz="1400">
                <a:latin typeface="宋体" panose="02010600030101010101" pitchFamily="2" charset="-122"/>
                <a:ea typeface="宋体" panose="02010600030101010101" pitchFamily="2" charset="-122"/>
              </a:rPr>
              <a:t>、请购计划需考</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虑最低库存、</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安全库存、最</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小订购量</a:t>
            </a:r>
            <a:endParaRPr lang="zh-CN" altLang="en-US" sz="1400">
              <a:latin typeface="宋体" panose="02010600030101010101" pitchFamily="2" charset="-122"/>
              <a:ea typeface="宋体" panose="02010600030101010101" pitchFamily="2" charset="-122"/>
            </a:endParaRPr>
          </a:p>
          <a:p>
            <a:endParaRPr lang="zh-CN" altLang="en-US" sz="1400">
              <a:latin typeface="宋体" panose="02010600030101010101" pitchFamily="2" charset="-122"/>
              <a:ea typeface="宋体" panose="02010600030101010101" pitchFamily="2" charset="-122"/>
            </a:endParaRPr>
          </a:p>
          <a:p>
            <a:r>
              <a:rPr lang="en-US" altLang="zh-CN" sz="1400">
                <a:latin typeface="宋体" panose="02010600030101010101" pitchFamily="2" charset="-122"/>
                <a:ea typeface="宋体" panose="02010600030101010101" pitchFamily="2" charset="-122"/>
              </a:rPr>
              <a:t>3</a:t>
            </a:r>
            <a:r>
              <a:rPr lang="zh-CN" altLang="en-US" sz="1400">
                <a:latin typeface="宋体" panose="02010600030101010101" pitchFamily="2" charset="-122"/>
                <a:ea typeface="宋体" panose="02010600030101010101" pitchFamily="2" charset="-122"/>
              </a:rPr>
              <a:t>、所有的采购都</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必须走请购流</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程，仓库严格</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核对采购入库</a:t>
            </a:r>
            <a:endParaRPr lang="zh-CN" altLang="en-US" sz="1400">
              <a:latin typeface="宋体" panose="02010600030101010101" pitchFamily="2" charset="-122"/>
              <a:ea typeface="宋体" panose="02010600030101010101" pitchFamily="2" charset="-122"/>
            </a:endParaRPr>
          </a:p>
          <a:p>
            <a:r>
              <a:rPr lang="en-US" altLang="zh-CN" sz="1400">
                <a:latin typeface="宋体" panose="02010600030101010101" pitchFamily="2" charset="-122"/>
                <a:ea typeface="宋体" panose="02010600030101010101" pitchFamily="2" charset="-122"/>
              </a:rPr>
              <a:t>4</a:t>
            </a:r>
            <a:r>
              <a:rPr lang="zh-CN" altLang="en-US" sz="1400">
                <a:latin typeface="宋体" panose="02010600030101010101" pitchFamily="2" charset="-122"/>
                <a:ea typeface="宋体" panose="02010600030101010101" pitchFamily="2" charset="-122"/>
              </a:rPr>
              <a:t>、对车间领退料</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实行限额控制</a:t>
            </a:r>
            <a:endParaRPr lang="zh-CN" altLang="en-US" sz="1400">
              <a:latin typeface="宋体" panose="02010600030101010101" pitchFamily="2" charset="-122"/>
              <a:ea typeface="宋体" panose="02010600030101010101" pitchFamily="2" charset="-122"/>
            </a:endParaRPr>
          </a:p>
        </p:txBody>
      </p:sp>
      <p:sp>
        <p:nvSpPr>
          <p:cNvPr id="48143" name="TextBox 36"/>
          <p:cNvSpPr txBox="1">
            <a:spLocks noChangeArrowheads="1"/>
          </p:cNvSpPr>
          <p:nvPr/>
        </p:nvSpPr>
        <p:spPr bwMode="auto">
          <a:xfrm>
            <a:off x="4356100" y="3284538"/>
            <a:ext cx="1655763" cy="3070225"/>
          </a:xfrm>
          <a:prstGeom prst="rect">
            <a:avLst/>
          </a:prstGeom>
          <a:noFill/>
          <a:ln w="9525">
            <a:noFill/>
            <a:miter lim="800000"/>
          </a:ln>
        </p:spPr>
        <p:txBody>
          <a:bodyPr>
            <a:spAutoFit/>
          </a:bodyPr>
          <a:lstStyle/>
          <a:p>
            <a:r>
              <a:rPr lang="en-US" altLang="zh-CN" sz="1400">
                <a:latin typeface="宋体" panose="02010600030101010101" pitchFamily="2" charset="-122"/>
                <a:ea typeface="宋体" panose="02010600030101010101" pitchFamily="2" charset="-122"/>
              </a:rPr>
              <a:t>1</a:t>
            </a:r>
            <a:r>
              <a:rPr lang="zh-CN" altLang="en-US" sz="1400">
                <a:latin typeface="宋体" panose="02010600030101010101" pitchFamily="2" charset="-122"/>
                <a:ea typeface="宋体" panose="02010600030101010101" pitchFamily="2" charset="-122"/>
              </a:rPr>
              <a:t>、车间统计实行</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双重职能管   </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理，既对车间</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主任负责，又 </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对计划负责</a:t>
            </a:r>
            <a:endParaRPr lang="zh-CN" altLang="en-US" sz="1400">
              <a:latin typeface="宋体" panose="02010600030101010101" pitchFamily="2" charset="-122"/>
              <a:ea typeface="宋体" panose="02010600030101010101" pitchFamily="2" charset="-122"/>
            </a:endParaRPr>
          </a:p>
          <a:p>
            <a:r>
              <a:rPr lang="en-US" altLang="zh-CN" sz="1400">
                <a:latin typeface="宋体" panose="02010600030101010101" pitchFamily="2" charset="-122"/>
                <a:ea typeface="宋体" panose="02010600030101010101" pitchFamily="2" charset="-122"/>
              </a:rPr>
              <a:t>2</a:t>
            </a:r>
            <a:r>
              <a:rPr lang="zh-CN" altLang="en-US" sz="1400">
                <a:latin typeface="宋体" panose="02010600030101010101" pitchFamily="2" charset="-122"/>
                <a:ea typeface="宋体" panose="02010600030101010101" pitchFamily="2" charset="-122"/>
              </a:rPr>
              <a:t>、车间生产进度</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实时维护</a:t>
            </a:r>
            <a:endParaRPr lang="zh-CN" altLang="en-US" sz="1400">
              <a:latin typeface="宋体" panose="02010600030101010101" pitchFamily="2" charset="-122"/>
              <a:ea typeface="宋体" panose="02010600030101010101" pitchFamily="2" charset="-122"/>
            </a:endParaRPr>
          </a:p>
          <a:p>
            <a:r>
              <a:rPr lang="en-US" altLang="zh-CN" sz="1400">
                <a:latin typeface="宋体" panose="02010600030101010101" pitchFamily="2" charset="-122"/>
                <a:ea typeface="宋体" panose="02010600030101010101" pitchFamily="2" charset="-122"/>
              </a:rPr>
              <a:t>3</a:t>
            </a:r>
            <a:r>
              <a:rPr lang="zh-CN" altLang="en-US" sz="1400">
                <a:latin typeface="宋体" panose="02010600030101010101" pitchFamily="2" charset="-122"/>
                <a:ea typeface="宋体" panose="02010600030101010101" pitchFamily="2" charset="-122"/>
              </a:rPr>
              <a:t>、车间物料交各</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统计统一管理</a:t>
            </a:r>
            <a:endParaRPr lang="zh-CN" altLang="en-US" sz="1400">
              <a:latin typeface="宋体" panose="02010600030101010101" pitchFamily="2" charset="-122"/>
              <a:ea typeface="宋体" panose="02010600030101010101" pitchFamily="2" charset="-122"/>
            </a:endParaRPr>
          </a:p>
          <a:p>
            <a:r>
              <a:rPr lang="en-US" altLang="zh-CN" sz="1400">
                <a:latin typeface="宋体" panose="02010600030101010101" pitchFamily="2" charset="-122"/>
                <a:ea typeface="宋体" panose="02010600030101010101" pitchFamily="2" charset="-122"/>
              </a:rPr>
              <a:t>4</a:t>
            </a:r>
            <a:r>
              <a:rPr lang="zh-CN" altLang="en-US" sz="1400">
                <a:latin typeface="宋体" panose="02010600030101010101" pitchFamily="2" charset="-122"/>
                <a:ea typeface="宋体" panose="02010600030101010101" pitchFamily="2" charset="-122"/>
              </a:rPr>
              <a:t>、计划异常、物</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料异常及时向</a:t>
            </a:r>
            <a:endParaRPr lang="zh-CN" altLang="en-US" sz="1400">
              <a:latin typeface="宋体" panose="02010600030101010101" pitchFamily="2" charset="-122"/>
              <a:ea typeface="宋体" panose="02010600030101010101" pitchFamily="2" charset="-122"/>
            </a:endParaRPr>
          </a:p>
          <a:p>
            <a:r>
              <a:rPr lang="en-US" altLang="zh-CN" sz="1400">
                <a:latin typeface="宋体" panose="02010600030101010101" pitchFamily="2" charset="-122"/>
                <a:ea typeface="宋体" panose="02010600030101010101" pitchFamily="2" charset="-122"/>
              </a:rPr>
              <a:t>   PMC</a:t>
            </a:r>
            <a:r>
              <a:rPr lang="zh-CN" altLang="en-US" sz="1400">
                <a:latin typeface="宋体" panose="02010600030101010101" pitchFamily="2" charset="-122"/>
                <a:ea typeface="宋体" panose="02010600030101010101" pitchFamily="2" charset="-122"/>
              </a:rPr>
              <a:t>反馈</a:t>
            </a:r>
            <a:endParaRPr lang="zh-CN" altLang="en-US" sz="1400">
              <a:latin typeface="宋体" panose="02010600030101010101" pitchFamily="2" charset="-122"/>
              <a:ea typeface="宋体" panose="02010600030101010101" pitchFamily="2" charset="-122"/>
            </a:endParaRPr>
          </a:p>
          <a:p>
            <a:r>
              <a:rPr lang="en-US" altLang="zh-CN" sz="1400">
                <a:latin typeface="宋体" panose="02010600030101010101" pitchFamily="2" charset="-122"/>
                <a:ea typeface="宋体" panose="02010600030101010101" pitchFamily="2" charset="-122"/>
              </a:rPr>
              <a:t>5</a:t>
            </a:r>
            <a:r>
              <a:rPr lang="zh-CN" altLang="en-US" sz="1400">
                <a:latin typeface="宋体" panose="02010600030101010101" pitchFamily="2" charset="-122"/>
                <a:ea typeface="宋体" panose="02010600030101010101" pitchFamily="2" charset="-122"/>
              </a:rPr>
              <a:t>、参与生产进度</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例会</a:t>
            </a:r>
            <a:endParaRPr lang="zh-CN" altLang="en-US" sz="1400">
              <a:latin typeface="宋体" panose="02010600030101010101" pitchFamily="2" charset="-122"/>
              <a:ea typeface="宋体" panose="02010600030101010101" pitchFamily="2" charset="-122"/>
            </a:endParaRPr>
          </a:p>
        </p:txBody>
      </p:sp>
      <p:sp>
        <p:nvSpPr>
          <p:cNvPr id="48144" name="TextBox 36"/>
          <p:cNvSpPr txBox="1">
            <a:spLocks noChangeArrowheads="1"/>
          </p:cNvSpPr>
          <p:nvPr/>
        </p:nvSpPr>
        <p:spPr bwMode="auto">
          <a:xfrm>
            <a:off x="6156325" y="3349625"/>
            <a:ext cx="1655763" cy="1793875"/>
          </a:xfrm>
          <a:prstGeom prst="rect">
            <a:avLst/>
          </a:prstGeom>
          <a:noFill/>
          <a:ln w="9525">
            <a:noFill/>
            <a:miter lim="800000"/>
          </a:ln>
        </p:spPr>
        <p:txBody>
          <a:bodyPr>
            <a:spAutoFit/>
          </a:bodyPr>
          <a:lstStyle/>
          <a:p>
            <a:r>
              <a:rPr lang="en-US" altLang="zh-CN" sz="1400">
                <a:latin typeface="宋体" panose="02010600030101010101" pitchFamily="2" charset="-122"/>
                <a:ea typeface="宋体" panose="02010600030101010101" pitchFamily="2" charset="-122"/>
              </a:rPr>
              <a:t>1</a:t>
            </a:r>
            <a:r>
              <a:rPr lang="zh-CN" altLang="en-US" sz="1400">
                <a:latin typeface="宋体" panose="02010600030101010101" pitchFamily="2" charset="-122"/>
                <a:ea typeface="宋体" panose="02010600030101010101" pitchFamily="2" charset="-122"/>
              </a:rPr>
              <a:t>、改善仓库布 </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局，优化物流</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线路</a:t>
            </a:r>
            <a:endParaRPr lang="zh-CN" altLang="en-US" sz="1400">
              <a:latin typeface="宋体" panose="02010600030101010101" pitchFamily="2" charset="-122"/>
              <a:ea typeface="宋体" panose="02010600030101010101" pitchFamily="2" charset="-122"/>
            </a:endParaRPr>
          </a:p>
          <a:p>
            <a:endParaRPr lang="zh-CN" altLang="en-US" sz="1400">
              <a:latin typeface="宋体" panose="02010600030101010101" pitchFamily="2" charset="-122"/>
              <a:ea typeface="宋体" panose="02010600030101010101" pitchFamily="2" charset="-122"/>
            </a:endParaRPr>
          </a:p>
          <a:p>
            <a:r>
              <a:rPr lang="en-US" altLang="zh-CN" sz="1400">
                <a:latin typeface="宋体" panose="02010600030101010101" pitchFamily="2" charset="-122"/>
                <a:ea typeface="宋体" panose="02010600030101010101" pitchFamily="2" charset="-122"/>
              </a:rPr>
              <a:t>2</a:t>
            </a:r>
            <a:r>
              <a:rPr lang="zh-CN" altLang="en-US" sz="1400">
                <a:latin typeface="宋体" panose="02010600030101010101" pitchFamily="2" charset="-122"/>
                <a:ea typeface="宋体" panose="02010600030101010101" pitchFamily="2" charset="-122"/>
              </a:rPr>
              <a:t>、在部分仓库实 </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行货架式管</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理，充分节省</a:t>
            </a:r>
            <a:endParaRPr lang="zh-CN" altLang="en-US" sz="1400">
              <a:latin typeface="宋体" panose="02010600030101010101" pitchFamily="2" charset="-122"/>
              <a:ea typeface="宋体" panose="02010600030101010101" pitchFamily="2" charset="-122"/>
            </a:endParaRPr>
          </a:p>
          <a:p>
            <a:r>
              <a:rPr lang="zh-CN" altLang="en-US" sz="1400">
                <a:latin typeface="宋体" panose="02010600030101010101" pitchFamily="2" charset="-122"/>
                <a:ea typeface="宋体" panose="02010600030101010101" pitchFamily="2" charset="-122"/>
              </a:rPr>
              <a:t>   空间</a:t>
            </a:r>
            <a:endParaRPr lang="zh-CN" altLang="en-US" sz="1400">
              <a:latin typeface="宋体" panose="02010600030101010101" pitchFamily="2" charset="-122"/>
              <a:ea typeface="宋体" panose="02010600030101010101" pitchFamily="2" charset="-122"/>
            </a:endParaRPr>
          </a:p>
        </p:txBody>
      </p:sp>
      <p:sp>
        <p:nvSpPr>
          <p:cNvPr id="5" name="Rectangle 10"/>
          <p:cNvSpPr>
            <a:spLocks noChangeArrowheads="1"/>
          </p:cNvSpPr>
          <p:nvPr/>
        </p:nvSpPr>
        <p:spPr bwMode="auto">
          <a:xfrm>
            <a:off x="1042988" y="2852738"/>
            <a:ext cx="1079500" cy="376237"/>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zh-CN" altLang="en-US">
                <a:solidFill>
                  <a:srgbClr val="FFFFFF"/>
                </a:solidFill>
                <a:latin typeface="宋体" panose="02010600030101010101" pitchFamily="2" charset="-122"/>
              </a:rPr>
              <a:t>第一步</a:t>
            </a:r>
            <a:endParaRPr lang="zh-CN" altLang="en-US">
              <a:solidFill>
                <a:srgbClr val="FFFFFF"/>
              </a:solidFill>
              <a:latin typeface="宋体" panose="02010600030101010101" pitchFamily="2" charset="-122"/>
            </a:endParaRPr>
          </a:p>
        </p:txBody>
      </p:sp>
      <p:sp>
        <p:nvSpPr>
          <p:cNvPr id="6" name="Rectangle 10"/>
          <p:cNvSpPr>
            <a:spLocks noChangeArrowheads="1"/>
          </p:cNvSpPr>
          <p:nvPr/>
        </p:nvSpPr>
        <p:spPr bwMode="auto">
          <a:xfrm>
            <a:off x="2844800" y="2852738"/>
            <a:ext cx="1079500" cy="376237"/>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zh-CN" altLang="en-US">
                <a:solidFill>
                  <a:srgbClr val="FFFFFF"/>
                </a:solidFill>
                <a:latin typeface="宋体" panose="02010600030101010101" pitchFamily="2" charset="-122"/>
              </a:rPr>
              <a:t>第二步</a:t>
            </a:r>
            <a:endParaRPr lang="zh-CN" altLang="en-US">
              <a:solidFill>
                <a:srgbClr val="FFFFFF"/>
              </a:solidFill>
              <a:latin typeface="宋体" panose="02010600030101010101" pitchFamily="2" charset="-122"/>
            </a:endParaRPr>
          </a:p>
        </p:txBody>
      </p:sp>
      <p:sp>
        <p:nvSpPr>
          <p:cNvPr id="7" name="Rectangle 10"/>
          <p:cNvSpPr>
            <a:spLocks noChangeArrowheads="1"/>
          </p:cNvSpPr>
          <p:nvPr/>
        </p:nvSpPr>
        <p:spPr bwMode="auto">
          <a:xfrm>
            <a:off x="4645025" y="2852738"/>
            <a:ext cx="1079500" cy="376237"/>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zh-CN" altLang="en-US">
                <a:solidFill>
                  <a:srgbClr val="FFFFFF"/>
                </a:solidFill>
                <a:latin typeface="宋体" panose="02010600030101010101" pitchFamily="2" charset="-122"/>
              </a:rPr>
              <a:t>第三步</a:t>
            </a:r>
            <a:endParaRPr lang="zh-CN" altLang="en-US">
              <a:solidFill>
                <a:srgbClr val="FFFFFF"/>
              </a:solidFill>
              <a:latin typeface="宋体" panose="02010600030101010101" pitchFamily="2" charset="-122"/>
            </a:endParaRPr>
          </a:p>
        </p:txBody>
      </p:sp>
      <p:sp>
        <p:nvSpPr>
          <p:cNvPr id="8" name="Rectangle 10"/>
          <p:cNvSpPr>
            <a:spLocks noChangeArrowheads="1"/>
          </p:cNvSpPr>
          <p:nvPr/>
        </p:nvSpPr>
        <p:spPr bwMode="auto">
          <a:xfrm>
            <a:off x="6445250" y="2852738"/>
            <a:ext cx="1079500" cy="376237"/>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zh-CN" altLang="en-US">
                <a:solidFill>
                  <a:srgbClr val="FFFFFF"/>
                </a:solidFill>
                <a:latin typeface="宋体" panose="02010600030101010101" pitchFamily="2" charset="-122"/>
              </a:rPr>
              <a:t>第四步</a:t>
            </a:r>
            <a:endParaRPr lang="zh-CN" altLang="en-US">
              <a:solidFill>
                <a:srgbClr val="FFFFFF"/>
              </a:solidFill>
              <a:latin typeface="宋体" panose="02010600030101010101"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2"/>
          <p:cNvSpPr>
            <a:spLocks noChangeArrowheads="1"/>
          </p:cNvSpPr>
          <p:nvPr/>
        </p:nvSpPr>
        <p:spPr bwMode="gray">
          <a:xfrm rot="5400000">
            <a:off x="-1404938" y="2022475"/>
            <a:ext cx="4430713" cy="44307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rgbClr val="00CCFF"/>
              </a:gs>
            </a:gsLst>
            <a:lin ang="0" scaled="1"/>
          </a:gradFill>
          <a:ln w="9525">
            <a:noFill/>
            <a:round/>
          </a:ln>
        </p:spPr>
        <p:txBody>
          <a:bodyPr wrap="none" anchor="ctr"/>
          <a:lstStyle/>
          <a:p>
            <a:endParaRPr lang="zh-CN" altLang="en-US"/>
          </a:p>
        </p:txBody>
      </p:sp>
      <p:sp>
        <p:nvSpPr>
          <p:cNvPr id="49154" name="AutoShape 3"/>
          <p:cNvSpPr>
            <a:spLocks noChangeArrowheads="1"/>
          </p:cNvSpPr>
          <p:nvPr/>
        </p:nvSpPr>
        <p:spPr bwMode="ltGray">
          <a:xfrm rot="5400000">
            <a:off x="-1166019" y="2350294"/>
            <a:ext cx="3768725" cy="37671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835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gradFill rotWithShape="0">
            <a:gsLst>
              <a:gs pos="0">
                <a:schemeClr val="bg1"/>
              </a:gs>
              <a:gs pos="100000">
                <a:srgbClr val="0099FF"/>
              </a:gs>
            </a:gsLst>
            <a:lin ang="0" scaled="1"/>
          </a:gradFill>
          <a:ln w="9525">
            <a:noFill/>
            <a:round/>
          </a:ln>
        </p:spPr>
        <p:txBody>
          <a:bodyPr wrap="none" anchor="ctr"/>
          <a:lstStyle/>
          <a:p>
            <a:endParaRPr lang="zh-CN" altLang="en-US"/>
          </a:p>
        </p:txBody>
      </p:sp>
      <p:sp>
        <p:nvSpPr>
          <p:cNvPr id="49155" name="AutoShape 4"/>
          <p:cNvSpPr>
            <a:spLocks noChangeArrowheads="1"/>
          </p:cNvSpPr>
          <p:nvPr/>
        </p:nvSpPr>
        <p:spPr bwMode="gray">
          <a:xfrm>
            <a:off x="2574925" y="2551113"/>
            <a:ext cx="4826000" cy="530225"/>
          </a:xfrm>
          <a:prstGeom prst="roundRect">
            <a:avLst>
              <a:gd name="adj" fmla="val 50000"/>
            </a:avLst>
          </a:prstGeom>
          <a:gradFill rotWithShape="0">
            <a:gsLst>
              <a:gs pos="0">
                <a:srgbClr val="33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49156" name="Group 5"/>
          <p:cNvGrpSpPr/>
          <p:nvPr/>
        </p:nvGrpSpPr>
        <p:grpSpPr bwMode="auto">
          <a:xfrm>
            <a:off x="2205038" y="2566988"/>
            <a:ext cx="501650" cy="501650"/>
            <a:chOff x="1583" y="1494"/>
            <a:chExt cx="526" cy="526"/>
          </a:xfrm>
        </p:grpSpPr>
        <p:sp>
          <p:nvSpPr>
            <p:cNvPr id="49196" name="Oval 6"/>
            <p:cNvSpPr>
              <a:spLocks noChangeArrowheads="1"/>
            </p:cNvSpPr>
            <p:nvPr/>
          </p:nvSpPr>
          <p:spPr bwMode="gray">
            <a:xfrm>
              <a:off x="1583" y="1494"/>
              <a:ext cx="526" cy="526"/>
            </a:xfrm>
            <a:prstGeom prst="ellipse">
              <a:avLst/>
            </a:prstGeom>
            <a:solidFill>
              <a:srgbClr val="33CCFF"/>
            </a:solidFill>
            <a:ln w="9525">
              <a:noFill/>
              <a:round/>
            </a:ln>
          </p:spPr>
          <p:txBody>
            <a:bodyPr wrap="none" anchor="ctr"/>
            <a:lstStyle/>
            <a:p>
              <a:endParaRPr lang="zh-CN" altLang="en-US">
                <a:latin typeface="Candara" panose="020E0502030303020204" pitchFamily="34" charset="0"/>
              </a:endParaRPr>
            </a:p>
          </p:txBody>
        </p:sp>
        <p:sp>
          <p:nvSpPr>
            <p:cNvPr id="49197" name="Oval 7"/>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49198" name="Oval 8"/>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49199" name="Oval 9"/>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49200" name="Oval 10"/>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49157" name="Text Box 11"/>
          <p:cNvSpPr txBox="1">
            <a:spLocks noChangeArrowheads="1"/>
          </p:cNvSpPr>
          <p:nvPr/>
        </p:nvSpPr>
        <p:spPr bwMode="auto">
          <a:xfrm>
            <a:off x="2284413" y="2620963"/>
            <a:ext cx="311150" cy="366712"/>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1</a:t>
            </a:r>
            <a:endParaRPr lang="en-US" altLang="zh-CN" b="1">
              <a:solidFill>
                <a:srgbClr val="000000"/>
              </a:solidFill>
              <a:ea typeface="宋体" panose="02010600030101010101" pitchFamily="2" charset="-122"/>
            </a:endParaRPr>
          </a:p>
        </p:txBody>
      </p:sp>
      <p:sp>
        <p:nvSpPr>
          <p:cNvPr id="49158" name="AutoShape 12"/>
          <p:cNvSpPr>
            <a:spLocks noChangeArrowheads="1"/>
          </p:cNvSpPr>
          <p:nvPr/>
        </p:nvSpPr>
        <p:spPr bwMode="gray">
          <a:xfrm>
            <a:off x="2978150" y="3279775"/>
            <a:ext cx="4827588" cy="528638"/>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49159" name="Group 13"/>
          <p:cNvGrpSpPr/>
          <p:nvPr/>
        </p:nvGrpSpPr>
        <p:grpSpPr bwMode="auto">
          <a:xfrm>
            <a:off x="2608263" y="3295650"/>
            <a:ext cx="501650" cy="501650"/>
            <a:chOff x="1583" y="1494"/>
            <a:chExt cx="526" cy="526"/>
          </a:xfrm>
        </p:grpSpPr>
        <p:sp>
          <p:nvSpPr>
            <p:cNvPr id="49191" name="Oval 14"/>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49192" name="Oval 15"/>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49193" name="Oval 16"/>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49194" name="Oval 17"/>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49195" name="Oval 18"/>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49160" name="Text Box 19"/>
          <p:cNvSpPr txBox="1">
            <a:spLocks noChangeArrowheads="1"/>
          </p:cNvSpPr>
          <p:nvPr/>
        </p:nvSpPr>
        <p:spPr bwMode="auto">
          <a:xfrm>
            <a:off x="2700338" y="3365500"/>
            <a:ext cx="311150" cy="366713"/>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2</a:t>
            </a:r>
            <a:endParaRPr lang="en-US" altLang="zh-CN" b="1">
              <a:solidFill>
                <a:srgbClr val="000000"/>
              </a:solidFill>
              <a:ea typeface="宋体" panose="02010600030101010101" pitchFamily="2" charset="-122"/>
            </a:endParaRPr>
          </a:p>
        </p:txBody>
      </p:sp>
      <p:sp>
        <p:nvSpPr>
          <p:cNvPr id="49161" name="AutoShape 20"/>
          <p:cNvSpPr>
            <a:spLocks noChangeArrowheads="1"/>
          </p:cNvSpPr>
          <p:nvPr/>
        </p:nvSpPr>
        <p:spPr bwMode="gray">
          <a:xfrm>
            <a:off x="3065463" y="4006850"/>
            <a:ext cx="4826000" cy="528638"/>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49162" name="Group 21"/>
          <p:cNvGrpSpPr/>
          <p:nvPr/>
        </p:nvGrpSpPr>
        <p:grpSpPr bwMode="auto">
          <a:xfrm>
            <a:off x="2693988" y="4022725"/>
            <a:ext cx="501650" cy="501650"/>
            <a:chOff x="1583" y="1494"/>
            <a:chExt cx="526" cy="526"/>
          </a:xfrm>
        </p:grpSpPr>
        <p:sp>
          <p:nvSpPr>
            <p:cNvPr id="49186" name="Oval 22"/>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49187" name="Oval 23"/>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49188" name="Oval 24"/>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49189" name="Oval 25"/>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49190" name="Oval 26"/>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49163" name="Text Box 27"/>
          <p:cNvSpPr txBox="1">
            <a:spLocks noChangeArrowheads="1"/>
          </p:cNvSpPr>
          <p:nvPr/>
        </p:nvSpPr>
        <p:spPr bwMode="auto">
          <a:xfrm>
            <a:off x="2786063" y="4090988"/>
            <a:ext cx="311150" cy="366712"/>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3</a:t>
            </a:r>
            <a:endParaRPr lang="en-US" altLang="zh-CN" b="1">
              <a:solidFill>
                <a:srgbClr val="000000"/>
              </a:solidFill>
              <a:ea typeface="宋体" panose="02010600030101010101" pitchFamily="2" charset="-122"/>
            </a:endParaRPr>
          </a:p>
        </p:txBody>
      </p:sp>
      <p:sp>
        <p:nvSpPr>
          <p:cNvPr id="49164" name="AutoShape 28"/>
          <p:cNvSpPr>
            <a:spLocks noChangeArrowheads="1"/>
          </p:cNvSpPr>
          <p:nvPr/>
        </p:nvSpPr>
        <p:spPr bwMode="gray">
          <a:xfrm>
            <a:off x="2978150" y="4733925"/>
            <a:ext cx="4827588" cy="530225"/>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49165" name="Group 29"/>
          <p:cNvGrpSpPr/>
          <p:nvPr/>
        </p:nvGrpSpPr>
        <p:grpSpPr bwMode="auto">
          <a:xfrm>
            <a:off x="2608263" y="4749800"/>
            <a:ext cx="501650" cy="501650"/>
            <a:chOff x="1583" y="1494"/>
            <a:chExt cx="526" cy="526"/>
          </a:xfrm>
        </p:grpSpPr>
        <p:sp>
          <p:nvSpPr>
            <p:cNvPr id="49181" name="Oval 30"/>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49182" name="Oval 31"/>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49183" name="Oval 32"/>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49184" name="Oval 33"/>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49185" name="Oval 34"/>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49166" name="Text Box 35"/>
          <p:cNvSpPr txBox="1">
            <a:spLocks noChangeArrowheads="1"/>
          </p:cNvSpPr>
          <p:nvPr/>
        </p:nvSpPr>
        <p:spPr bwMode="auto">
          <a:xfrm>
            <a:off x="2700338" y="4819650"/>
            <a:ext cx="311150" cy="366713"/>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4</a:t>
            </a:r>
            <a:endParaRPr lang="en-US" altLang="zh-CN" b="1">
              <a:solidFill>
                <a:srgbClr val="000000"/>
              </a:solidFill>
              <a:ea typeface="宋体" panose="02010600030101010101" pitchFamily="2" charset="-122"/>
            </a:endParaRPr>
          </a:p>
        </p:txBody>
      </p:sp>
      <p:sp>
        <p:nvSpPr>
          <p:cNvPr id="49167" name="AutoShape 36"/>
          <p:cNvSpPr>
            <a:spLocks noChangeArrowheads="1"/>
          </p:cNvSpPr>
          <p:nvPr/>
        </p:nvSpPr>
        <p:spPr bwMode="gray">
          <a:xfrm>
            <a:off x="2528888" y="5461000"/>
            <a:ext cx="4827587" cy="530225"/>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49168" name="Group 37"/>
          <p:cNvGrpSpPr/>
          <p:nvPr/>
        </p:nvGrpSpPr>
        <p:grpSpPr bwMode="auto">
          <a:xfrm>
            <a:off x="2159000" y="5478463"/>
            <a:ext cx="501650" cy="501650"/>
            <a:chOff x="1583" y="1494"/>
            <a:chExt cx="526" cy="526"/>
          </a:xfrm>
        </p:grpSpPr>
        <p:sp>
          <p:nvSpPr>
            <p:cNvPr id="49176" name="Oval 38"/>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49177" name="Oval 39"/>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49178" name="Oval 40"/>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49179" name="Oval 41"/>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49180" name="Oval 42"/>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49169" name="Text Box 43"/>
          <p:cNvSpPr txBox="1">
            <a:spLocks noChangeArrowheads="1"/>
          </p:cNvSpPr>
          <p:nvPr/>
        </p:nvSpPr>
        <p:spPr bwMode="auto">
          <a:xfrm>
            <a:off x="2243138" y="5549900"/>
            <a:ext cx="311150" cy="366713"/>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5</a:t>
            </a:r>
            <a:endParaRPr lang="en-US" altLang="zh-CN" b="1">
              <a:solidFill>
                <a:srgbClr val="000000"/>
              </a:solidFill>
              <a:ea typeface="宋体" panose="02010600030101010101" pitchFamily="2" charset="-122"/>
            </a:endParaRPr>
          </a:p>
        </p:txBody>
      </p:sp>
      <p:sp>
        <p:nvSpPr>
          <p:cNvPr id="49170" name="Rectangle 35"/>
          <p:cNvSpPr>
            <a:spLocks noChangeArrowheads="1"/>
          </p:cNvSpPr>
          <p:nvPr/>
        </p:nvSpPr>
        <p:spPr bwMode="auto">
          <a:xfrm>
            <a:off x="3276600" y="3303588"/>
            <a:ext cx="3330575" cy="427037"/>
          </a:xfrm>
          <a:prstGeom prst="rect">
            <a:avLst/>
          </a:prstGeom>
          <a:noFill/>
          <a:ln w="9525">
            <a:noFill/>
            <a:miter lim="800000"/>
          </a:ln>
        </p:spPr>
        <p:txBody>
          <a:bodyPr>
            <a:spAutoFit/>
          </a:bodyPr>
          <a:lstStyle/>
          <a:p>
            <a:r>
              <a:rPr lang="en-US" altLang="zh-CN" sz="2200">
                <a:solidFill>
                  <a:schemeClr val="bg2"/>
                </a:solidFill>
                <a:latin typeface="华文中宋" panose="02010600040101010101" charset="-122"/>
                <a:ea typeface="华文中宋" panose="02010600040101010101" charset="-122"/>
                <a:cs typeface="华文中宋" panose="02010600040101010101" charset="-122"/>
              </a:rPr>
              <a:t>PMC</a:t>
            </a:r>
            <a:r>
              <a:rPr lang="zh-CN" altLang="en-US" sz="2200">
                <a:solidFill>
                  <a:schemeClr val="bg2"/>
                </a:solidFill>
                <a:latin typeface="华文中宋" panose="02010600040101010101" charset="-122"/>
                <a:ea typeface="华文中宋" panose="02010600040101010101" charset="-122"/>
                <a:cs typeface="华文中宋" panose="02010600040101010101" charset="-122"/>
              </a:rPr>
              <a:t>体系解说</a:t>
            </a:r>
            <a:endParaRPr lang="zh-CN" altLang="en-US" sz="2200">
              <a:solidFill>
                <a:schemeClr val="bg2"/>
              </a:solidFill>
              <a:latin typeface="华文中宋" panose="02010600040101010101" charset="-122"/>
              <a:ea typeface="华文中宋" panose="02010600040101010101" charset="-122"/>
              <a:cs typeface="华文中宋" panose="02010600040101010101" charset="-122"/>
            </a:endParaRPr>
          </a:p>
        </p:txBody>
      </p:sp>
      <p:sp>
        <p:nvSpPr>
          <p:cNvPr id="49171" name="Rectangle 35"/>
          <p:cNvSpPr>
            <a:spLocks noChangeArrowheads="1"/>
          </p:cNvSpPr>
          <p:nvPr/>
        </p:nvSpPr>
        <p:spPr bwMode="auto">
          <a:xfrm>
            <a:off x="3290888" y="4051300"/>
            <a:ext cx="4392612" cy="427038"/>
          </a:xfrm>
          <a:prstGeom prst="rect">
            <a:avLst/>
          </a:prstGeom>
          <a:noFill/>
          <a:ln w="9525">
            <a:noFill/>
            <a:miter lim="800000"/>
          </a:ln>
        </p:spPr>
        <p:txBody>
          <a:bodyPr>
            <a:spAutoFit/>
          </a:bodyPr>
          <a:lstStyle/>
          <a:p>
            <a:r>
              <a:rPr lang="en-US" altLang="zh-CN" sz="2200">
                <a:solidFill>
                  <a:schemeClr val="bg2"/>
                </a:solidFill>
                <a:latin typeface="华文中宋" panose="02010600040101010101" charset="-122"/>
                <a:ea typeface="华文中宋" panose="02010600040101010101" charset="-122"/>
                <a:cs typeface="华文中宋" panose="02010600040101010101" charset="-122"/>
              </a:rPr>
              <a:t>PMC</a:t>
            </a:r>
            <a:r>
              <a:rPr lang="zh-CN" altLang="en-US" sz="2200">
                <a:solidFill>
                  <a:schemeClr val="bg2"/>
                </a:solidFill>
                <a:latin typeface="华文中宋" panose="02010600040101010101" charset="-122"/>
                <a:ea typeface="华文中宋" panose="02010600040101010101" charset="-122"/>
                <a:cs typeface="华文中宋" panose="02010600040101010101" charset="-122"/>
              </a:rPr>
              <a:t>日常工作职能</a:t>
            </a:r>
            <a:endParaRPr lang="zh-CN" altLang="en-US" sz="2200">
              <a:solidFill>
                <a:schemeClr val="bg2"/>
              </a:solidFill>
              <a:latin typeface="华文中宋" panose="02010600040101010101" charset="-122"/>
              <a:ea typeface="华文中宋" panose="02010600040101010101" charset="-122"/>
              <a:cs typeface="华文中宋" panose="02010600040101010101" charset="-122"/>
            </a:endParaRPr>
          </a:p>
        </p:txBody>
      </p:sp>
      <p:sp>
        <p:nvSpPr>
          <p:cNvPr id="49172" name="Rectangle 20"/>
          <p:cNvSpPr>
            <a:spLocks noChangeArrowheads="1"/>
          </p:cNvSpPr>
          <p:nvPr/>
        </p:nvSpPr>
        <p:spPr bwMode="auto">
          <a:xfrm>
            <a:off x="3290888" y="5516563"/>
            <a:ext cx="3565525" cy="427037"/>
          </a:xfrm>
          <a:prstGeom prst="rect">
            <a:avLst/>
          </a:prstGeom>
          <a:noFill/>
          <a:ln w="9525">
            <a:noFill/>
            <a:miter lim="800000"/>
          </a:ln>
        </p:spPr>
        <p:txBody>
          <a:bodyPr>
            <a:spAutoFit/>
          </a:bodyPr>
          <a:lstStyle/>
          <a:p>
            <a:r>
              <a:rPr lang="en-US" altLang="zh-CN" sz="2200">
                <a:latin typeface="华文中宋" panose="02010600040101010101" charset="-122"/>
                <a:ea typeface="华文中宋" panose="02010600040101010101" charset="-122"/>
                <a:cs typeface="华文中宋" panose="02010600040101010101" charset="-122"/>
              </a:rPr>
              <a:t>PMC</a:t>
            </a:r>
            <a:r>
              <a:rPr lang="zh-CN" altLang="en-US" sz="2200">
                <a:latin typeface="华文中宋" panose="02010600040101010101" charset="-122"/>
                <a:ea typeface="华文中宋" panose="02010600040101010101" charset="-122"/>
                <a:cs typeface="华文中宋" panose="02010600040101010101" charset="-122"/>
              </a:rPr>
              <a:t>与信息化的结合</a:t>
            </a:r>
            <a:endParaRPr lang="zh-CN" altLang="en-US" sz="2200">
              <a:latin typeface="华文中宋" panose="02010600040101010101" charset="-122"/>
              <a:ea typeface="华文中宋" panose="02010600040101010101" charset="-122"/>
              <a:cs typeface="华文中宋" panose="02010600040101010101" charset="-122"/>
            </a:endParaRPr>
          </a:p>
        </p:txBody>
      </p:sp>
      <p:sp>
        <p:nvSpPr>
          <p:cNvPr id="49173" name="Rectangle 29"/>
          <p:cNvSpPr>
            <a:spLocks noChangeArrowheads="1"/>
          </p:cNvSpPr>
          <p:nvPr/>
        </p:nvSpPr>
        <p:spPr bwMode="auto">
          <a:xfrm>
            <a:off x="3225800" y="2570163"/>
            <a:ext cx="4587875" cy="427037"/>
          </a:xfrm>
          <a:prstGeom prst="rect">
            <a:avLst/>
          </a:prstGeom>
          <a:noFill/>
          <a:ln w="9525">
            <a:noFill/>
            <a:miter lim="800000"/>
          </a:ln>
        </p:spPr>
        <p:txBody>
          <a:bodyPr>
            <a:spAutoFit/>
          </a:bodyPr>
          <a:lstStyle/>
          <a:p>
            <a:r>
              <a:rPr lang="zh-CN" altLang="en-US" sz="2200">
                <a:solidFill>
                  <a:schemeClr val="bg2"/>
                </a:solidFill>
                <a:latin typeface="华文中宋" panose="02010600040101010101" charset="-122"/>
                <a:ea typeface="华文中宋" panose="02010600040101010101" charset="-122"/>
                <a:cs typeface="华文中宋" panose="02010600040101010101" charset="-122"/>
              </a:rPr>
              <a:t>企业面对的困扰</a:t>
            </a:r>
            <a:endParaRPr lang="zh-CN" altLang="en-US" sz="2200">
              <a:solidFill>
                <a:schemeClr val="bg2"/>
              </a:solidFill>
              <a:latin typeface="华文中宋" panose="02010600040101010101" charset="-122"/>
              <a:ea typeface="华文中宋" panose="02010600040101010101" charset="-122"/>
              <a:cs typeface="华文中宋" panose="02010600040101010101" charset="-122"/>
            </a:endParaRPr>
          </a:p>
        </p:txBody>
      </p:sp>
      <p:sp>
        <p:nvSpPr>
          <p:cNvPr id="49174" name="Rectangle 29"/>
          <p:cNvSpPr>
            <a:spLocks noChangeArrowheads="1"/>
          </p:cNvSpPr>
          <p:nvPr/>
        </p:nvSpPr>
        <p:spPr bwMode="auto">
          <a:xfrm>
            <a:off x="3290888" y="4783138"/>
            <a:ext cx="4011612" cy="427037"/>
          </a:xfrm>
          <a:prstGeom prst="rect">
            <a:avLst/>
          </a:prstGeom>
          <a:noFill/>
          <a:ln w="9525">
            <a:noFill/>
            <a:miter lim="800000"/>
          </a:ln>
        </p:spPr>
        <p:txBody>
          <a:bodyPr>
            <a:spAutoFit/>
          </a:bodyPr>
          <a:lstStyle/>
          <a:p>
            <a:r>
              <a:rPr lang="en-US" altLang="zh-CN" sz="2200">
                <a:solidFill>
                  <a:schemeClr val="bg2"/>
                </a:solidFill>
                <a:latin typeface="华文中宋" panose="02010600040101010101" charset="-122"/>
                <a:ea typeface="华文中宋" panose="02010600040101010101" charset="-122"/>
                <a:cs typeface="华文中宋" panose="02010600040101010101" charset="-122"/>
              </a:rPr>
              <a:t>PMC</a:t>
            </a:r>
            <a:r>
              <a:rPr lang="zh-CN" altLang="en-US" sz="2200">
                <a:solidFill>
                  <a:schemeClr val="bg2"/>
                </a:solidFill>
                <a:latin typeface="华文中宋" panose="02010600040101010101" charset="-122"/>
                <a:ea typeface="华文中宋" panose="02010600040101010101" charset="-122"/>
                <a:cs typeface="华文中宋" panose="02010600040101010101" charset="-122"/>
              </a:rPr>
              <a:t>体系建设与规划</a:t>
            </a:r>
            <a:endParaRPr lang="zh-CN" altLang="en-US" sz="2200">
              <a:solidFill>
                <a:schemeClr val="bg2"/>
              </a:solidFill>
              <a:latin typeface="华文中宋" panose="02010600040101010101" charset="-122"/>
              <a:ea typeface="华文中宋" panose="02010600040101010101" charset="-122"/>
              <a:cs typeface="华文中宋" panose="02010600040101010101" charset="-122"/>
            </a:endParaRPr>
          </a:p>
        </p:txBody>
      </p:sp>
      <p:sp>
        <p:nvSpPr>
          <p:cNvPr id="324653" name="TextBox 71"/>
          <p:cNvSpPr txBox="1">
            <a:spLocks noChangeArrowheads="1"/>
          </p:cNvSpPr>
          <p:nvPr/>
        </p:nvSpPr>
        <p:spPr bwMode="auto">
          <a:xfrm>
            <a:off x="5935" y="103100"/>
            <a:ext cx="2422925" cy="646331"/>
          </a:xfrm>
          <a:prstGeom prst="rect">
            <a:avLst/>
          </a:prstGeom>
          <a:noFill/>
          <a:ln w="9525">
            <a:noFill/>
            <a:miter lim="800000"/>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zh-CN" alt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cs typeface="+mn-cs"/>
              </a:rPr>
              <a:t>提纲挈领</a:t>
            </a:r>
            <a:endParaRPr lang="zh-CN" alt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Line 3"/>
          <p:cNvSpPr>
            <a:spLocks noChangeShapeType="1"/>
          </p:cNvSpPr>
          <p:nvPr/>
        </p:nvSpPr>
        <p:spPr bwMode="auto">
          <a:xfrm>
            <a:off x="495300" y="2571750"/>
            <a:ext cx="6480175"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17410" name="Text Box 7"/>
          <p:cNvSpPr txBox="1">
            <a:spLocks noChangeArrowheads="1"/>
          </p:cNvSpPr>
          <p:nvPr/>
        </p:nvSpPr>
        <p:spPr bwMode="auto">
          <a:xfrm>
            <a:off x="684213" y="2154238"/>
            <a:ext cx="4392612" cy="396875"/>
          </a:xfrm>
          <a:prstGeom prst="rect">
            <a:avLst/>
          </a:prstGeom>
          <a:noFill/>
          <a:ln w="9525">
            <a:noFill/>
            <a:miter lim="800000"/>
          </a:ln>
        </p:spPr>
        <p:txBody>
          <a:bodyPr>
            <a:spAutoFit/>
          </a:bodyPr>
          <a:lstStyle/>
          <a:p>
            <a:r>
              <a:rPr lang="zh-CN" altLang="en-US" sz="2000">
                <a:ea typeface="宋体" panose="02010600030101010101" pitchFamily="2" charset="-122"/>
              </a:rPr>
              <a:t>无法及时掌握订单的生产进度</a:t>
            </a:r>
            <a:endParaRPr lang="zh-CN" altLang="en-US" sz="2000">
              <a:ea typeface="宋体" panose="02010600030101010101" pitchFamily="2" charset="-122"/>
            </a:endParaRPr>
          </a:p>
        </p:txBody>
      </p:sp>
      <p:sp>
        <p:nvSpPr>
          <p:cNvPr id="17411" name="Line 9"/>
          <p:cNvSpPr>
            <a:spLocks noChangeShapeType="1"/>
          </p:cNvSpPr>
          <p:nvPr/>
        </p:nvSpPr>
        <p:spPr bwMode="auto">
          <a:xfrm>
            <a:off x="612775" y="3721100"/>
            <a:ext cx="6480175"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17412" name="Text Box 13"/>
          <p:cNvSpPr txBox="1">
            <a:spLocks noChangeArrowheads="1"/>
          </p:cNvSpPr>
          <p:nvPr/>
        </p:nvSpPr>
        <p:spPr bwMode="auto">
          <a:xfrm>
            <a:off x="512763" y="3257550"/>
            <a:ext cx="4392612" cy="457200"/>
          </a:xfrm>
          <a:prstGeom prst="rect">
            <a:avLst/>
          </a:prstGeom>
          <a:noFill/>
          <a:ln w="9525">
            <a:noFill/>
            <a:miter lim="800000"/>
          </a:ln>
        </p:spPr>
        <p:txBody>
          <a:bodyPr>
            <a:spAutoFit/>
          </a:bodyPr>
          <a:lstStyle/>
          <a:p>
            <a:r>
              <a:rPr lang="zh-CN" altLang="en-US" sz="2400">
                <a:ea typeface="宋体" panose="02010600030101010101" pitchFamily="2" charset="-122"/>
              </a:rPr>
              <a:t> </a:t>
            </a:r>
            <a:endParaRPr lang="en-US" altLang="zh-CN" sz="2400">
              <a:ea typeface="宋体" panose="02010600030101010101" pitchFamily="2" charset="-122"/>
            </a:endParaRPr>
          </a:p>
        </p:txBody>
      </p:sp>
      <p:sp>
        <p:nvSpPr>
          <p:cNvPr id="17413" name="Line 15"/>
          <p:cNvSpPr>
            <a:spLocks noChangeShapeType="1"/>
          </p:cNvSpPr>
          <p:nvPr/>
        </p:nvSpPr>
        <p:spPr bwMode="auto">
          <a:xfrm>
            <a:off x="612775" y="5770563"/>
            <a:ext cx="6480175"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179227" name="Rectangle 35"/>
          <p:cNvSpPr>
            <a:spLocks noChangeArrowheads="1"/>
          </p:cNvSpPr>
          <p:nvPr/>
        </p:nvSpPr>
        <p:spPr bwMode="auto">
          <a:xfrm>
            <a:off x="827333" y="461395"/>
            <a:ext cx="3329690" cy="523221"/>
          </a:xfrm>
          <a:prstGeom prst="rect">
            <a:avLst/>
          </a:prstGeom>
          <a:noFill/>
          <a:ln w="28575" algn="ctr">
            <a:noFill/>
            <a:prstDash val="sysDot"/>
            <a:miter lim="800000"/>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28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中宋" panose="02010600040101010101" charset="-122"/>
                <a:ea typeface="华文中宋" panose="02010600040101010101" charset="-122"/>
                <a:cs typeface="+mn-cs"/>
              </a:rPr>
              <a:t>企业面对的困扰</a:t>
            </a:r>
            <a:endParaRPr lang="zh-CN" altLang="en-US"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中宋" panose="02010600040101010101" charset="-122"/>
              <a:ea typeface="华文中宋" panose="02010600040101010101" charset="-122"/>
              <a:cs typeface="+mn-cs"/>
            </a:endParaRPr>
          </a:p>
        </p:txBody>
      </p:sp>
      <p:sp>
        <p:nvSpPr>
          <p:cNvPr id="20" name="椭圆 19"/>
          <p:cNvSpPr/>
          <p:nvPr/>
        </p:nvSpPr>
        <p:spPr>
          <a:xfrm>
            <a:off x="171422" y="303192"/>
            <a:ext cx="257174" cy="268288"/>
          </a:xfrm>
          <a:prstGeom prst="ellipse">
            <a:avLst/>
          </a:prstGeom>
          <a:solidFill>
            <a:srgbClr val="00B050"/>
          </a:solidFill>
        </p:spPr>
        <p:style>
          <a:lnRef idx="0">
            <a:schemeClr val="accent5"/>
          </a:lnRef>
          <a:fillRef idx="3">
            <a:schemeClr val="accent5"/>
          </a:fillRef>
          <a:effectRef idx="3">
            <a:schemeClr val="accent5"/>
          </a:effectRef>
          <a:fontRef idx="minor">
            <a:schemeClr val="lt1"/>
          </a:fontRef>
        </p:style>
        <p:txBody>
          <a:bodyPr anchor="ctr"/>
          <a:lstStyle/>
          <a:p>
            <a:pPr fontAlgn="auto">
              <a:spcBef>
                <a:spcPts val="0"/>
              </a:spcBef>
              <a:spcAft>
                <a:spcPts val="0"/>
              </a:spcAft>
              <a:defRPr/>
            </a:pPr>
            <a:endParaRPr lang="zh-CN" altLang="en-US" sz="2000"/>
          </a:p>
        </p:txBody>
      </p:sp>
      <p:sp>
        <p:nvSpPr>
          <p:cNvPr id="17418" name="标题 1"/>
          <p:cNvSpPr/>
          <p:nvPr/>
        </p:nvSpPr>
        <p:spPr bwMode="auto">
          <a:xfrm>
            <a:off x="-36513" y="792163"/>
            <a:ext cx="2808288" cy="692150"/>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销售层面</a:t>
            </a:r>
            <a:endParaRPr lang="zh-CN" altLang="en-US" sz="2400">
              <a:latin typeface="Candara" panose="020E0502030303020204" pitchFamily="34" charset="0"/>
            </a:endParaRPr>
          </a:p>
        </p:txBody>
      </p:sp>
      <p:pic>
        <p:nvPicPr>
          <p:cNvPr id="17419" name="Picture 26"/>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7164388" y="3860800"/>
            <a:ext cx="1979612" cy="2160588"/>
          </a:xfrm>
          <a:prstGeom prst="rect">
            <a:avLst/>
          </a:prstGeom>
          <a:noFill/>
          <a:ln w="9525">
            <a:noFill/>
            <a:miter lim="800000"/>
            <a:headEnd/>
            <a:tailEnd/>
          </a:ln>
        </p:spPr>
      </p:pic>
      <p:sp>
        <p:nvSpPr>
          <p:cNvPr id="17420" name="Text Box 7"/>
          <p:cNvSpPr txBox="1">
            <a:spLocks noChangeArrowheads="1"/>
          </p:cNvSpPr>
          <p:nvPr/>
        </p:nvSpPr>
        <p:spPr bwMode="auto">
          <a:xfrm>
            <a:off x="654050" y="3241675"/>
            <a:ext cx="4752975" cy="396875"/>
          </a:xfrm>
          <a:prstGeom prst="rect">
            <a:avLst/>
          </a:prstGeom>
          <a:noFill/>
          <a:ln w="9525">
            <a:noFill/>
            <a:miter lim="800000"/>
          </a:ln>
        </p:spPr>
        <p:txBody>
          <a:bodyPr>
            <a:spAutoFit/>
          </a:bodyPr>
          <a:lstStyle/>
          <a:p>
            <a:r>
              <a:rPr lang="zh-CN" altLang="en-US" sz="2000">
                <a:ea typeface="宋体" panose="02010600030101010101" pitchFamily="2" charset="-122"/>
              </a:rPr>
              <a:t>计划跟催采用传统的手工方式，效率低</a:t>
            </a:r>
            <a:endParaRPr lang="zh-CN" altLang="en-US" sz="2000">
              <a:ea typeface="宋体" panose="02010600030101010101" pitchFamily="2" charset="-122"/>
            </a:endParaRPr>
          </a:p>
        </p:txBody>
      </p:sp>
      <p:sp>
        <p:nvSpPr>
          <p:cNvPr id="17421" name="Line 9"/>
          <p:cNvSpPr>
            <a:spLocks noChangeShapeType="1"/>
          </p:cNvSpPr>
          <p:nvPr/>
        </p:nvSpPr>
        <p:spPr bwMode="auto">
          <a:xfrm flipV="1">
            <a:off x="539750" y="4722813"/>
            <a:ext cx="6480175" cy="33337"/>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17422" name="Text Box 13"/>
          <p:cNvSpPr txBox="1">
            <a:spLocks noChangeArrowheads="1"/>
          </p:cNvSpPr>
          <p:nvPr/>
        </p:nvSpPr>
        <p:spPr bwMode="auto">
          <a:xfrm>
            <a:off x="566738" y="4349750"/>
            <a:ext cx="6554787" cy="396875"/>
          </a:xfrm>
          <a:prstGeom prst="rect">
            <a:avLst/>
          </a:prstGeom>
          <a:noFill/>
          <a:ln w="9525">
            <a:noFill/>
            <a:miter lim="800000"/>
          </a:ln>
        </p:spPr>
        <p:txBody>
          <a:bodyPr>
            <a:spAutoFit/>
          </a:bodyPr>
          <a:lstStyle/>
          <a:p>
            <a:r>
              <a:rPr lang="zh-CN" altLang="en-US" sz="2000">
                <a:ea typeface="宋体" panose="02010600030101010101" pitchFamily="2" charset="-122"/>
              </a:rPr>
              <a:t> 多头跟催，打乱生产计划</a:t>
            </a:r>
            <a:r>
              <a:rPr lang="en-US" altLang="zh-CN" sz="2000">
                <a:ea typeface="宋体" panose="02010600030101010101" pitchFamily="2" charset="-122"/>
              </a:rPr>
              <a:t>,</a:t>
            </a:r>
            <a:r>
              <a:rPr lang="zh-CN" altLang="en-US" sz="2000">
                <a:ea typeface="宋体" panose="02010600030101010101" pitchFamily="2" charset="-122"/>
              </a:rPr>
              <a:t>已经回复的计划常常无法履行</a:t>
            </a:r>
            <a:endParaRPr lang="en-US" altLang="zh-CN" sz="2000">
              <a:ea typeface="宋体" panose="02010600030101010101" pitchFamily="2" charset="-122"/>
            </a:endParaRPr>
          </a:p>
        </p:txBody>
      </p:sp>
      <p:sp>
        <p:nvSpPr>
          <p:cNvPr id="17423" name="Text Box 7"/>
          <p:cNvSpPr txBox="1">
            <a:spLocks noChangeArrowheads="1"/>
          </p:cNvSpPr>
          <p:nvPr/>
        </p:nvSpPr>
        <p:spPr bwMode="auto">
          <a:xfrm>
            <a:off x="668338" y="5387975"/>
            <a:ext cx="6264275" cy="396875"/>
          </a:xfrm>
          <a:prstGeom prst="rect">
            <a:avLst/>
          </a:prstGeom>
          <a:noFill/>
          <a:ln w="9525">
            <a:noFill/>
            <a:miter lim="800000"/>
          </a:ln>
        </p:spPr>
        <p:txBody>
          <a:bodyPr>
            <a:spAutoFit/>
          </a:bodyPr>
          <a:lstStyle/>
          <a:p>
            <a:r>
              <a:rPr lang="zh-CN" altLang="en-US" sz="2000">
                <a:ea typeface="宋体" panose="02010600030101010101" pitchFamily="2" charset="-122"/>
              </a:rPr>
              <a:t>订单变更常常需要逐个部门通知，难以进行统一协调</a:t>
            </a:r>
            <a:endParaRPr lang="en-US" altLang="zh-CN" sz="2000">
              <a:ea typeface="宋体" panose="02010600030101010101" pitchFamily="2" charset="-122"/>
            </a:endParaRPr>
          </a:p>
        </p:txBody>
      </p:sp>
      <p:grpSp>
        <p:nvGrpSpPr>
          <p:cNvPr id="17424" name="Group 36"/>
          <p:cNvGrpSpPr/>
          <p:nvPr/>
        </p:nvGrpSpPr>
        <p:grpSpPr bwMode="auto">
          <a:xfrm>
            <a:off x="28575" y="2133600"/>
            <a:ext cx="477838" cy="457200"/>
            <a:chOff x="855" y="1012"/>
            <a:chExt cx="301" cy="288"/>
          </a:xfrm>
        </p:grpSpPr>
        <p:sp>
          <p:nvSpPr>
            <p:cNvPr id="17434"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17435"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1</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17425" name="Group 37"/>
          <p:cNvGrpSpPr/>
          <p:nvPr/>
        </p:nvGrpSpPr>
        <p:grpSpPr bwMode="auto">
          <a:xfrm>
            <a:off x="34925" y="3259138"/>
            <a:ext cx="477838" cy="457200"/>
            <a:chOff x="855" y="1012"/>
            <a:chExt cx="301" cy="288"/>
          </a:xfrm>
        </p:grpSpPr>
        <p:sp>
          <p:nvSpPr>
            <p:cNvPr id="17432"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17433"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2</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17426" name="Group 40"/>
          <p:cNvGrpSpPr/>
          <p:nvPr/>
        </p:nvGrpSpPr>
        <p:grpSpPr bwMode="auto">
          <a:xfrm>
            <a:off x="34925" y="4321175"/>
            <a:ext cx="477838" cy="457200"/>
            <a:chOff x="855" y="1012"/>
            <a:chExt cx="301" cy="288"/>
          </a:xfrm>
        </p:grpSpPr>
        <p:sp>
          <p:nvSpPr>
            <p:cNvPr id="17430"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17431"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3</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17427" name="Group 43"/>
          <p:cNvGrpSpPr/>
          <p:nvPr/>
        </p:nvGrpSpPr>
        <p:grpSpPr bwMode="auto">
          <a:xfrm>
            <a:off x="34925" y="5348288"/>
            <a:ext cx="477838" cy="457200"/>
            <a:chOff x="855" y="1012"/>
            <a:chExt cx="301" cy="288"/>
          </a:xfrm>
        </p:grpSpPr>
        <p:sp>
          <p:nvSpPr>
            <p:cNvPr id="17428"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17429"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4</a:t>
              </a:r>
              <a:endParaRPr lang="en-US" altLang="zh-CN" sz="2400">
                <a:solidFill>
                  <a:srgbClr val="FFFFFF"/>
                </a:solidFill>
                <a:latin typeface="Arial Black" panose="020B0A04020102020204" pitchFamily="34" charset="0"/>
                <a:ea typeface="黑体" panose="02010609060101010101" pitchFamily="2" charset="-122"/>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27" name="Rectangle 35"/>
          <p:cNvSpPr>
            <a:spLocks noChangeArrowheads="1"/>
          </p:cNvSpPr>
          <p:nvPr/>
        </p:nvSpPr>
        <p:spPr bwMode="auto">
          <a:xfrm>
            <a:off x="428553" y="332490"/>
            <a:ext cx="3329690" cy="523221"/>
          </a:xfrm>
          <a:prstGeom prst="rect">
            <a:avLst/>
          </a:prstGeom>
          <a:noFill/>
          <a:ln w="28575" algn="ctr">
            <a:noFill/>
            <a:prstDash val="sysDot"/>
            <a:miter lim="800000"/>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28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中宋" panose="02010600040101010101" charset="-122"/>
                <a:ea typeface="华文中宋" panose="02010600040101010101" charset="-122"/>
                <a:cs typeface="+mn-cs"/>
              </a:rPr>
              <a:t>企业面对的困扰</a:t>
            </a:r>
            <a:endParaRPr lang="zh-CN" altLang="en-US"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中宋" panose="02010600040101010101" charset="-122"/>
              <a:ea typeface="华文中宋" panose="02010600040101010101" charset="-122"/>
              <a:cs typeface="+mn-cs"/>
            </a:endParaRPr>
          </a:p>
        </p:txBody>
      </p:sp>
      <p:sp>
        <p:nvSpPr>
          <p:cNvPr id="20" name="椭圆 19"/>
          <p:cNvSpPr/>
          <p:nvPr/>
        </p:nvSpPr>
        <p:spPr>
          <a:xfrm>
            <a:off x="171422" y="303192"/>
            <a:ext cx="257174" cy="268288"/>
          </a:xfrm>
          <a:prstGeom prst="ellipse">
            <a:avLst/>
          </a:prstGeom>
          <a:solidFill>
            <a:srgbClr val="00B050"/>
          </a:solidFill>
        </p:spPr>
        <p:style>
          <a:lnRef idx="0">
            <a:schemeClr val="accent5"/>
          </a:lnRef>
          <a:fillRef idx="3">
            <a:schemeClr val="accent5"/>
          </a:fillRef>
          <a:effectRef idx="3">
            <a:schemeClr val="accent5"/>
          </a:effectRef>
          <a:fontRef idx="minor">
            <a:schemeClr val="lt1"/>
          </a:fontRef>
        </p:style>
        <p:txBody>
          <a:bodyPr anchor="ctr"/>
          <a:lstStyle/>
          <a:p>
            <a:pPr fontAlgn="auto">
              <a:spcBef>
                <a:spcPts val="0"/>
              </a:spcBef>
              <a:spcAft>
                <a:spcPts val="0"/>
              </a:spcAft>
              <a:defRPr/>
            </a:pPr>
            <a:endParaRPr lang="zh-CN" altLang="en-US" sz="2000"/>
          </a:p>
        </p:txBody>
      </p:sp>
      <p:sp>
        <p:nvSpPr>
          <p:cNvPr id="18437" name="标题 1"/>
          <p:cNvSpPr/>
          <p:nvPr/>
        </p:nvSpPr>
        <p:spPr bwMode="auto">
          <a:xfrm>
            <a:off x="-36513" y="792163"/>
            <a:ext cx="2808288" cy="692150"/>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计划层面</a:t>
            </a:r>
            <a:endParaRPr lang="zh-CN" altLang="en-US" sz="2400">
              <a:latin typeface="Candara" panose="020E0502030303020204" pitchFamily="34" charset="0"/>
            </a:endParaRPr>
          </a:p>
        </p:txBody>
      </p:sp>
      <p:pic>
        <p:nvPicPr>
          <p:cNvPr id="18438" name="Picture 9"/>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7451725" y="4149725"/>
            <a:ext cx="1692275" cy="2447925"/>
          </a:xfrm>
          <a:prstGeom prst="rect">
            <a:avLst/>
          </a:prstGeom>
          <a:noFill/>
          <a:ln w="9525">
            <a:noFill/>
            <a:miter lim="800000"/>
            <a:headEnd/>
            <a:tailEnd/>
          </a:ln>
        </p:spPr>
      </p:pic>
      <p:sp>
        <p:nvSpPr>
          <p:cNvPr id="18439" name="Line 3"/>
          <p:cNvSpPr>
            <a:spLocks noChangeShapeType="1"/>
          </p:cNvSpPr>
          <p:nvPr/>
        </p:nvSpPr>
        <p:spPr bwMode="auto">
          <a:xfrm>
            <a:off x="525463" y="2571750"/>
            <a:ext cx="6480175"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18440" name="Text Box 7"/>
          <p:cNvSpPr txBox="1">
            <a:spLocks noChangeArrowheads="1"/>
          </p:cNvSpPr>
          <p:nvPr/>
        </p:nvSpPr>
        <p:spPr bwMode="auto">
          <a:xfrm>
            <a:off x="728663" y="2182813"/>
            <a:ext cx="6003925" cy="396875"/>
          </a:xfrm>
          <a:prstGeom prst="rect">
            <a:avLst/>
          </a:prstGeom>
          <a:noFill/>
          <a:ln w="9525">
            <a:noFill/>
            <a:miter lim="800000"/>
          </a:ln>
        </p:spPr>
        <p:txBody>
          <a:bodyPr>
            <a:spAutoFit/>
          </a:bodyPr>
          <a:lstStyle/>
          <a:p>
            <a:r>
              <a:rPr lang="zh-CN" altLang="en-US" sz="2000">
                <a:ea typeface="宋体" panose="02010600030101010101" pitchFamily="2" charset="-122"/>
              </a:rPr>
              <a:t>手工编制生产计划，错编、漏编、效率低</a:t>
            </a:r>
            <a:endParaRPr lang="en-US" altLang="zh-CN" sz="2000">
              <a:ea typeface="宋体" panose="02010600030101010101" pitchFamily="2" charset="-122"/>
            </a:endParaRPr>
          </a:p>
        </p:txBody>
      </p:sp>
      <p:sp>
        <p:nvSpPr>
          <p:cNvPr id="18441" name="Line 9"/>
          <p:cNvSpPr>
            <a:spLocks noChangeShapeType="1"/>
          </p:cNvSpPr>
          <p:nvPr/>
        </p:nvSpPr>
        <p:spPr bwMode="auto">
          <a:xfrm>
            <a:off x="525463" y="3706813"/>
            <a:ext cx="6480175"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18442" name="Text Box 13"/>
          <p:cNvSpPr txBox="1">
            <a:spLocks noChangeArrowheads="1"/>
          </p:cNvSpPr>
          <p:nvPr/>
        </p:nvSpPr>
        <p:spPr bwMode="auto">
          <a:xfrm>
            <a:off x="800100" y="3257550"/>
            <a:ext cx="4392613" cy="457200"/>
          </a:xfrm>
          <a:prstGeom prst="rect">
            <a:avLst/>
          </a:prstGeom>
          <a:noFill/>
          <a:ln w="9525">
            <a:noFill/>
            <a:miter lim="800000"/>
          </a:ln>
        </p:spPr>
        <p:txBody>
          <a:bodyPr>
            <a:spAutoFit/>
          </a:bodyPr>
          <a:lstStyle/>
          <a:p>
            <a:r>
              <a:rPr lang="zh-CN" altLang="en-US" sz="2400">
                <a:ea typeface="宋体" panose="02010600030101010101" pitchFamily="2" charset="-122"/>
              </a:rPr>
              <a:t> </a:t>
            </a:r>
            <a:endParaRPr lang="en-US" altLang="zh-CN" sz="2400">
              <a:ea typeface="宋体" panose="02010600030101010101" pitchFamily="2" charset="-122"/>
            </a:endParaRPr>
          </a:p>
        </p:txBody>
      </p:sp>
      <p:sp>
        <p:nvSpPr>
          <p:cNvPr id="18443" name="Line 15"/>
          <p:cNvSpPr>
            <a:spLocks noChangeShapeType="1"/>
          </p:cNvSpPr>
          <p:nvPr/>
        </p:nvSpPr>
        <p:spPr bwMode="auto">
          <a:xfrm>
            <a:off x="525463" y="5770563"/>
            <a:ext cx="6480175"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18444" name="Text Box 7"/>
          <p:cNvSpPr txBox="1">
            <a:spLocks noChangeArrowheads="1"/>
          </p:cNvSpPr>
          <p:nvPr/>
        </p:nvSpPr>
        <p:spPr bwMode="auto">
          <a:xfrm>
            <a:off x="755650" y="3284538"/>
            <a:ext cx="5761038" cy="396875"/>
          </a:xfrm>
          <a:prstGeom prst="rect">
            <a:avLst/>
          </a:prstGeom>
          <a:noFill/>
          <a:ln w="9525">
            <a:noFill/>
            <a:miter lim="800000"/>
          </a:ln>
        </p:spPr>
        <p:txBody>
          <a:bodyPr>
            <a:spAutoFit/>
          </a:bodyPr>
          <a:lstStyle/>
          <a:p>
            <a:r>
              <a:rPr lang="zh-CN" altLang="en-US" sz="2000">
                <a:ea typeface="宋体" panose="02010600030101010101" pitchFamily="2" charset="-122"/>
              </a:rPr>
              <a:t>物料计划与生产计划各自为政，难以协调同步</a:t>
            </a:r>
            <a:endParaRPr lang="zh-CN" altLang="en-US" sz="2000">
              <a:ea typeface="宋体" panose="02010600030101010101" pitchFamily="2" charset="-122"/>
            </a:endParaRPr>
          </a:p>
        </p:txBody>
      </p:sp>
      <p:sp>
        <p:nvSpPr>
          <p:cNvPr id="18445" name="Line 9"/>
          <p:cNvSpPr>
            <a:spLocks noChangeShapeType="1"/>
          </p:cNvSpPr>
          <p:nvPr/>
        </p:nvSpPr>
        <p:spPr bwMode="auto">
          <a:xfrm flipV="1">
            <a:off x="511175" y="4722813"/>
            <a:ext cx="6480175" cy="33337"/>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18446" name="Text Box 13"/>
          <p:cNvSpPr txBox="1">
            <a:spLocks noChangeArrowheads="1"/>
          </p:cNvSpPr>
          <p:nvPr/>
        </p:nvSpPr>
        <p:spPr bwMode="auto">
          <a:xfrm>
            <a:off x="754063" y="4365625"/>
            <a:ext cx="5905500" cy="396875"/>
          </a:xfrm>
          <a:prstGeom prst="rect">
            <a:avLst/>
          </a:prstGeom>
          <a:noFill/>
          <a:ln w="9525">
            <a:noFill/>
            <a:miter lim="800000"/>
          </a:ln>
        </p:spPr>
        <p:txBody>
          <a:bodyPr>
            <a:spAutoFit/>
          </a:bodyPr>
          <a:lstStyle/>
          <a:p>
            <a:r>
              <a:rPr lang="zh-CN" altLang="en-US" sz="2000">
                <a:ea typeface="宋体" panose="02010600030101010101" pitchFamily="2" charset="-122"/>
              </a:rPr>
              <a:t>遇到订单变更，更是首尾难顾</a:t>
            </a:r>
            <a:endParaRPr lang="zh-CN" altLang="en-US" sz="2000">
              <a:ea typeface="宋体" panose="02010600030101010101" pitchFamily="2" charset="-122"/>
            </a:endParaRPr>
          </a:p>
        </p:txBody>
      </p:sp>
      <p:grpSp>
        <p:nvGrpSpPr>
          <p:cNvPr id="18447" name="Group 24"/>
          <p:cNvGrpSpPr/>
          <p:nvPr/>
        </p:nvGrpSpPr>
        <p:grpSpPr bwMode="auto">
          <a:xfrm>
            <a:off x="28575" y="2133600"/>
            <a:ext cx="477838" cy="457200"/>
            <a:chOff x="855" y="1012"/>
            <a:chExt cx="301" cy="288"/>
          </a:xfrm>
        </p:grpSpPr>
        <p:sp>
          <p:nvSpPr>
            <p:cNvPr id="18458"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18459"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1</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18448" name="Group 27"/>
          <p:cNvGrpSpPr/>
          <p:nvPr/>
        </p:nvGrpSpPr>
        <p:grpSpPr bwMode="auto">
          <a:xfrm>
            <a:off x="34925" y="3259138"/>
            <a:ext cx="477838" cy="457200"/>
            <a:chOff x="855" y="1012"/>
            <a:chExt cx="301" cy="288"/>
          </a:xfrm>
        </p:grpSpPr>
        <p:sp>
          <p:nvSpPr>
            <p:cNvPr id="18456"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18457"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2</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18449" name="Group 30"/>
          <p:cNvGrpSpPr/>
          <p:nvPr/>
        </p:nvGrpSpPr>
        <p:grpSpPr bwMode="auto">
          <a:xfrm>
            <a:off x="34925" y="4321175"/>
            <a:ext cx="477838" cy="457200"/>
            <a:chOff x="855" y="1012"/>
            <a:chExt cx="301" cy="288"/>
          </a:xfrm>
        </p:grpSpPr>
        <p:sp>
          <p:nvSpPr>
            <p:cNvPr id="18454"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18455"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3</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18450" name="Group 33"/>
          <p:cNvGrpSpPr/>
          <p:nvPr/>
        </p:nvGrpSpPr>
        <p:grpSpPr bwMode="auto">
          <a:xfrm>
            <a:off x="34925" y="5348288"/>
            <a:ext cx="477838" cy="457200"/>
            <a:chOff x="855" y="1012"/>
            <a:chExt cx="301" cy="288"/>
          </a:xfrm>
        </p:grpSpPr>
        <p:sp>
          <p:nvSpPr>
            <p:cNvPr id="18452"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18453"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4</a:t>
              </a:r>
              <a:endParaRPr lang="en-US" altLang="zh-CN" sz="2400">
                <a:solidFill>
                  <a:srgbClr val="FFFFFF"/>
                </a:solidFill>
                <a:latin typeface="Arial Black" panose="020B0A04020102020204" pitchFamily="34" charset="0"/>
                <a:ea typeface="黑体" panose="02010609060101010101" pitchFamily="2" charset="-122"/>
              </a:endParaRPr>
            </a:p>
          </p:txBody>
        </p:sp>
      </p:grpSp>
      <p:sp>
        <p:nvSpPr>
          <p:cNvPr id="18451" name="Text Box 13"/>
          <p:cNvSpPr txBox="1">
            <a:spLocks noChangeArrowheads="1"/>
          </p:cNvSpPr>
          <p:nvPr/>
        </p:nvSpPr>
        <p:spPr bwMode="auto">
          <a:xfrm>
            <a:off x="755650" y="5337175"/>
            <a:ext cx="5905500" cy="396875"/>
          </a:xfrm>
          <a:prstGeom prst="rect">
            <a:avLst/>
          </a:prstGeom>
          <a:noFill/>
          <a:ln w="9525">
            <a:noFill/>
            <a:miter lim="800000"/>
          </a:ln>
        </p:spPr>
        <p:txBody>
          <a:bodyPr>
            <a:spAutoFit/>
          </a:bodyPr>
          <a:lstStyle/>
          <a:p>
            <a:r>
              <a:rPr lang="zh-CN" altLang="en-US" sz="2000">
                <a:ea typeface="宋体" panose="02010600030101010101" pitchFamily="2" charset="-122"/>
              </a:rPr>
              <a:t>车间的生产进度、异常问题无法及时掌握</a:t>
            </a:r>
            <a:endParaRPr lang="zh-CN" altLang="en-US" sz="2000">
              <a:ea typeface="宋体" panose="0201060003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3"/>
          <p:cNvSpPr>
            <a:spLocks noChangeShapeType="1"/>
          </p:cNvSpPr>
          <p:nvPr/>
        </p:nvSpPr>
        <p:spPr bwMode="auto">
          <a:xfrm flipV="1">
            <a:off x="558800" y="2133600"/>
            <a:ext cx="6100763" cy="7938"/>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19458" name="Text Box 7"/>
          <p:cNvSpPr txBox="1">
            <a:spLocks noChangeArrowheads="1"/>
          </p:cNvSpPr>
          <p:nvPr/>
        </p:nvSpPr>
        <p:spPr bwMode="auto">
          <a:xfrm>
            <a:off x="750888" y="1700213"/>
            <a:ext cx="4392612" cy="396875"/>
          </a:xfrm>
          <a:prstGeom prst="rect">
            <a:avLst/>
          </a:prstGeom>
          <a:noFill/>
          <a:ln w="9525">
            <a:noFill/>
            <a:miter lim="800000"/>
          </a:ln>
        </p:spPr>
        <p:txBody>
          <a:bodyPr>
            <a:spAutoFit/>
          </a:bodyPr>
          <a:lstStyle/>
          <a:p>
            <a:r>
              <a:rPr lang="zh-CN" altLang="en-US" sz="2000">
                <a:ea typeface="宋体" panose="02010600030101010101" pitchFamily="2" charset="-122"/>
              </a:rPr>
              <a:t>谁的订单急就先给谁做</a:t>
            </a:r>
            <a:endParaRPr lang="en-US" altLang="zh-CN" sz="2000">
              <a:ea typeface="宋体" panose="02010600030101010101" pitchFamily="2" charset="-122"/>
            </a:endParaRPr>
          </a:p>
        </p:txBody>
      </p:sp>
      <p:sp>
        <p:nvSpPr>
          <p:cNvPr id="19459" name="Line 9"/>
          <p:cNvSpPr>
            <a:spLocks noChangeShapeType="1"/>
          </p:cNvSpPr>
          <p:nvPr/>
        </p:nvSpPr>
        <p:spPr bwMode="auto">
          <a:xfrm>
            <a:off x="563563" y="3071813"/>
            <a:ext cx="6096000" cy="7937"/>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19460" name="Text Box 13"/>
          <p:cNvSpPr txBox="1">
            <a:spLocks noChangeArrowheads="1"/>
          </p:cNvSpPr>
          <p:nvPr/>
        </p:nvSpPr>
        <p:spPr bwMode="auto">
          <a:xfrm>
            <a:off x="720725" y="2622550"/>
            <a:ext cx="4392613" cy="396875"/>
          </a:xfrm>
          <a:prstGeom prst="rect">
            <a:avLst/>
          </a:prstGeom>
          <a:noFill/>
          <a:ln w="9525">
            <a:noFill/>
            <a:miter lim="800000"/>
          </a:ln>
        </p:spPr>
        <p:txBody>
          <a:bodyPr>
            <a:spAutoFit/>
          </a:bodyPr>
          <a:lstStyle/>
          <a:p>
            <a:r>
              <a:rPr lang="zh-CN" altLang="en-US" sz="2000">
                <a:ea typeface="宋体" panose="02010600030101010101" pitchFamily="2" charset="-122"/>
              </a:rPr>
              <a:t>谁催得更厉害一些就先给谁做</a:t>
            </a:r>
            <a:endParaRPr lang="en-US" altLang="zh-CN" sz="2000">
              <a:ea typeface="宋体" panose="02010600030101010101" pitchFamily="2" charset="-122"/>
            </a:endParaRPr>
          </a:p>
        </p:txBody>
      </p:sp>
      <p:sp>
        <p:nvSpPr>
          <p:cNvPr id="19461" name="Line 15"/>
          <p:cNvSpPr>
            <a:spLocks noChangeShapeType="1"/>
          </p:cNvSpPr>
          <p:nvPr/>
        </p:nvSpPr>
        <p:spPr bwMode="auto">
          <a:xfrm>
            <a:off x="558800" y="3905250"/>
            <a:ext cx="6100763" cy="26988"/>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19462" name="Text Box 19"/>
          <p:cNvSpPr txBox="1">
            <a:spLocks noChangeArrowheads="1"/>
          </p:cNvSpPr>
          <p:nvPr/>
        </p:nvSpPr>
        <p:spPr bwMode="auto">
          <a:xfrm>
            <a:off x="750888" y="3486150"/>
            <a:ext cx="4392612" cy="396875"/>
          </a:xfrm>
          <a:prstGeom prst="rect">
            <a:avLst/>
          </a:prstGeom>
          <a:noFill/>
          <a:ln w="9525">
            <a:noFill/>
            <a:miter lim="800000"/>
          </a:ln>
        </p:spPr>
        <p:txBody>
          <a:bodyPr>
            <a:spAutoFit/>
          </a:bodyPr>
          <a:lstStyle/>
          <a:p>
            <a:r>
              <a:rPr lang="zh-CN" altLang="en-US" sz="2000">
                <a:ea typeface="宋体" panose="02010600030101010101" pitchFamily="2" charset="-122"/>
              </a:rPr>
              <a:t>谁的级别高就先给谁做</a:t>
            </a:r>
            <a:endParaRPr lang="zh-CN" altLang="en-US" sz="2000">
              <a:ea typeface="宋体" panose="02010600030101010101" pitchFamily="2" charset="-122"/>
            </a:endParaRPr>
          </a:p>
        </p:txBody>
      </p:sp>
      <p:sp>
        <p:nvSpPr>
          <p:cNvPr id="179227" name="Rectangle 35"/>
          <p:cNvSpPr>
            <a:spLocks noChangeArrowheads="1"/>
          </p:cNvSpPr>
          <p:nvPr/>
        </p:nvSpPr>
        <p:spPr bwMode="auto">
          <a:xfrm>
            <a:off x="395533" y="392815"/>
            <a:ext cx="3329690" cy="523221"/>
          </a:xfrm>
          <a:prstGeom prst="rect">
            <a:avLst/>
          </a:prstGeom>
          <a:noFill/>
          <a:ln w="28575" algn="ctr">
            <a:noFill/>
            <a:prstDash val="sysDot"/>
            <a:miter lim="800000"/>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28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中宋" panose="02010600040101010101" charset="-122"/>
                <a:ea typeface="华文中宋" panose="02010600040101010101" charset="-122"/>
                <a:cs typeface="+mn-cs"/>
              </a:rPr>
              <a:t>企业面对的困扰</a:t>
            </a:r>
            <a:endParaRPr lang="zh-CN" altLang="en-US"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中宋" panose="02010600040101010101" charset="-122"/>
              <a:ea typeface="华文中宋" panose="02010600040101010101" charset="-122"/>
              <a:cs typeface="+mn-cs"/>
            </a:endParaRPr>
          </a:p>
        </p:txBody>
      </p:sp>
      <p:sp>
        <p:nvSpPr>
          <p:cNvPr id="20" name="椭圆 19"/>
          <p:cNvSpPr/>
          <p:nvPr/>
        </p:nvSpPr>
        <p:spPr>
          <a:xfrm>
            <a:off x="171422" y="303192"/>
            <a:ext cx="257174" cy="268288"/>
          </a:xfrm>
          <a:prstGeom prst="ellipse">
            <a:avLst/>
          </a:prstGeom>
          <a:solidFill>
            <a:srgbClr val="00B050"/>
          </a:solidFill>
        </p:spPr>
        <p:style>
          <a:lnRef idx="0">
            <a:schemeClr val="accent5"/>
          </a:lnRef>
          <a:fillRef idx="3">
            <a:schemeClr val="accent5"/>
          </a:fillRef>
          <a:effectRef idx="3">
            <a:schemeClr val="accent5"/>
          </a:effectRef>
          <a:fontRef idx="minor">
            <a:schemeClr val="lt1"/>
          </a:fontRef>
        </p:style>
        <p:txBody>
          <a:bodyPr anchor="ctr"/>
          <a:lstStyle/>
          <a:p>
            <a:pPr fontAlgn="auto">
              <a:spcBef>
                <a:spcPts val="0"/>
              </a:spcBef>
              <a:spcAft>
                <a:spcPts val="0"/>
              </a:spcAft>
              <a:defRPr/>
            </a:pPr>
            <a:endParaRPr lang="zh-CN" altLang="en-US" sz="2000"/>
          </a:p>
        </p:txBody>
      </p:sp>
      <p:pic>
        <p:nvPicPr>
          <p:cNvPr id="8216" name="Picture 24" descr="39-33"/>
          <p:cNvPicPr>
            <a:picLocks noChangeAspect="1" noChangeArrowheads="1"/>
          </p:cNvPicPr>
          <p:nvPr/>
        </p:nvPicPr>
        <p:blipFill>
          <a:blip r:embed="rId1"/>
          <a:srcRect/>
          <a:stretch>
            <a:fillRect/>
          </a:stretch>
        </p:blipFill>
        <p:spPr bwMode="auto">
          <a:xfrm>
            <a:off x="6659563" y="3933825"/>
            <a:ext cx="2484437" cy="2832100"/>
          </a:xfrm>
          <a:prstGeom prst="rect">
            <a:avLst/>
          </a:prstGeom>
          <a:noFill/>
          <a:ln w="9525">
            <a:noFill/>
            <a:miter lim="800000"/>
            <a:headEnd/>
            <a:tailEnd/>
          </a:ln>
        </p:spPr>
      </p:pic>
      <p:sp>
        <p:nvSpPr>
          <p:cNvPr id="19468" name="标题 1"/>
          <p:cNvSpPr/>
          <p:nvPr/>
        </p:nvSpPr>
        <p:spPr bwMode="auto">
          <a:xfrm>
            <a:off x="-36513" y="792163"/>
            <a:ext cx="2808288" cy="692150"/>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制造层面</a:t>
            </a:r>
            <a:endParaRPr lang="zh-CN" altLang="en-US" sz="2400">
              <a:latin typeface="Candara" panose="020E0502030303020204" pitchFamily="34" charset="0"/>
            </a:endParaRPr>
          </a:p>
        </p:txBody>
      </p:sp>
      <p:sp>
        <p:nvSpPr>
          <p:cNvPr id="19469" name="Line 15"/>
          <p:cNvSpPr>
            <a:spLocks noChangeShapeType="1"/>
          </p:cNvSpPr>
          <p:nvPr/>
        </p:nvSpPr>
        <p:spPr bwMode="auto">
          <a:xfrm flipV="1">
            <a:off x="558800" y="4738688"/>
            <a:ext cx="6100763" cy="2540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19470" name="Text Box 19"/>
          <p:cNvSpPr txBox="1">
            <a:spLocks noChangeArrowheads="1"/>
          </p:cNvSpPr>
          <p:nvPr/>
        </p:nvSpPr>
        <p:spPr bwMode="auto">
          <a:xfrm>
            <a:off x="750888" y="4318000"/>
            <a:ext cx="5087937" cy="396875"/>
          </a:xfrm>
          <a:prstGeom prst="rect">
            <a:avLst/>
          </a:prstGeom>
          <a:noFill/>
          <a:ln w="9525">
            <a:noFill/>
            <a:miter lim="800000"/>
          </a:ln>
        </p:spPr>
        <p:txBody>
          <a:bodyPr>
            <a:spAutoFit/>
          </a:bodyPr>
          <a:lstStyle/>
          <a:p>
            <a:r>
              <a:rPr lang="zh-CN" altLang="en-US" sz="2000">
                <a:ea typeface="宋体" panose="02010600030101010101" pitchFamily="2" charset="-122"/>
              </a:rPr>
              <a:t>需要什么领什么，无暇顾及生产成本</a:t>
            </a:r>
            <a:endParaRPr lang="en-US" altLang="zh-CN" sz="2000">
              <a:ea typeface="宋体" panose="02010600030101010101" pitchFamily="2" charset="-122"/>
            </a:endParaRPr>
          </a:p>
        </p:txBody>
      </p:sp>
      <p:grpSp>
        <p:nvGrpSpPr>
          <p:cNvPr id="19471" name="Group 16"/>
          <p:cNvGrpSpPr/>
          <p:nvPr/>
        </p:nvGrpSpPr>
        <p:grpSpPr bwMode="auto">
          <a:xfrm>
            <a:off x="95250" y="1703388"/>
            <a:ext cx="477838" cy="457200"/>
            <a:chOff x="855" y="1012"/>
            <a:chExt cx="301" cy="288"/>
          </a:xfrm>
        </p:grpSpPr>
        <p:sp>
          <p:nvSpPr>
            <p:cNvPr id="19491"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19492"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1</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19472" name="Group 19"/>
          <p:cNvGrpSpPr/>
          <p:nvPr/>
        </p:nvGrpSpPr>
        <p:grpSpPr bwMode="auto">
          <a:xfrm>
            <a:off x="101600" y="2624138"/>
            <a:ext cx="477838" cy="457200"/>
            <a:chOff x="855" y="1012"/>
            <a:chExt cx="301" cy="288"/>
          </a:xfrm>
        </p:grpSpPr>
        <p:sp>
          <p:nvSpPr>
            <p:cNvPr id="19489"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19490"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2</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19473" name="Group 22"/>
          <p:cNvGrpSpPr/>
          <p:nvPr/>
        </p:nvGrpSpPr>
        <p:grpSpPr bwMode="auto">
          <a:xfrm>
            <a:off x="101600" y="3457575"/>
            <a:ext cx="477838" cy="457200"/>
            <a:chOff x="855" y="1012"/>
            <a:chExt cx="301" cy="288"/>
          </a:xfrm>
        </p:grpSpPr>
        <p:sp>
          <p:nvSpPr>
            <p:cNvPr id="19487"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19488"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3</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19474" name="Group 25"/>
          <p:cNvGrpSpPr/>
          <p:nvPr/>
        </p:nvGrpSpPr>
        <p:grpSpPr bwMode="auto">
          <a:xfrm>
            <a:off x="101600" y="4306888"/>
            <a:ext cx="477838" cy="457200"/>
            <a:chOff x="855" y="1012"/>
            <a:chExt cx="301" cy="288"/>
          </a:xfrm>
        </p:grpSpPr>
        <p:sp>
          <p:nvSpPr>
            <p:cNvPr id="19485"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19486"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4</a:t>
              </a:r>
              <a:endParaRPr lang="en-US" altLang="zh-CN" sz="2400">
                <a:solidFill>
                  <a:srgbClr val="FFFFFF"/>
                </a:solidFill>
                <a:latin typeface="Arial Black" panose="020B0A04020102020204" pitchFamily="34" charset="0"/>
                <a:ea typeface="黑体" panose="02010609060101010101" pitchFamily="2" charset="-122"/>
              </a:endParaRPr>
            </a:p>
          </p:txBody>
        </p:sp>
      </p:grpSp>
      <p:sp>
        <p:nvSpPr>
          <p:cNvPr id="19475" name="Line 15"/>
          <p:cNvSpPr>
            <a:spLocks noChangeShapeType="1"/>
          </p:cNvSpPr>
          <p:nvPr/>
        </p:nvSpPr>
        <p:spPr bwMode="auto">
          <a:xfrm>
            <a:off x="565150" y="5692775"/>
            <a:ext cx="6094413" cy="2540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19476" name="Text Box 19"/>
          <p:cNvSpPr txBox="1">
            <a:spLocks noChangeArrowheads="1"/>
          </p:cNvSpPr>
          <p:nvPr/>
        </p:nvSpPr>
        <p:spPr bwMode="auto">
          <a:xfrm>
            <a:off x="785813" y="5213350"/>
            <a:ext cx="5802312" cy="396875"/>
          </a:xfrm>
          <a:prstGeom prst="rect">
            <a:avLst/>
          </a:prstGeom>
          <a:noFill/>
          <a:ln w="9525">
            <a:noFill/>
            <a:miter lim="800000"/>
          </a:ln>
        </p:spPr>
        <p:txBody>
          <a:bodyPr>
            <a:spAutoFit/>
          </a:bodyPr>
          <a:lstStyle/>
          <a:p>
            <a:r>
              <a:rPr lang="zh-CN" altLang="en-US" sz="2000">
                <a:ea typeface="宋体" panose="02010600030101010101" pitchFamily="2" charset="-122"/>
              </a:rPr>
              <a:t>停工待料时有发生，过多的材料堆了又堆</a:t>
            </a:r>
            <a:endParaRPr lang="en-US" altLang="zh-CN" sz="2000">
              <a:ea typeface="宋体" panose="02010600030101010101" pitchFamily="2" charset="-122"/>
            </a:endParaRPr>
          </a:p>
        </p:txBody>
      </p:sp>
      <p:grpSp>
        <p:nvGrpSpPr>
          <p:cNvPr id="19477" name="Group 30"/>
          <p:cNvGrpSpPr/>
          <p:nvPr/>
        </p:nvGrpSpPr>
        <p:grpSpPr bwMode="auto">
          <a:xfrm>
            <a:off x="107950" y="5235575"/>
            <a:ext cx="477838" cy="457200"/>
            <a:chOff x="855" y="1012"/>
            <a:chExt cx="301" cy="288"/>
          </a:xfrm>
        </p:grpSpPr>
        <p:sp>
          <p:nvSpPr>
            <p:cNvPr id="19483"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19484"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5</a:t>
              </a:r>
              <a:endParaRPr lang="en-US" altLang="zh-CN" sz="2400">
                <a:solidFill>
                  <a:srgbClr val="FFFFFF"/>
                </a:solidFill>
                <a:latin typeface="Arial Black" panose="020B0A04020102020204" pitchFamily="34" charset="0"/>
                <a:ea typeface="黑体" panose="02010609060101010101" pitchFamily="2" charset="-122"/>
              </a:endParaRPr>
            </a:p>
          </p:txBody>
        </p:sp>
      </p:grpSp>
      <p:sp>
        <p:nvSpPr>
          <p:cNvPr id="19478" name="Line 15"/>
          <p:cNvSpPr>
            <a:spLocks noChangeShapeType="1"/>
          </p:cNvSpPr>
          <p:nvPr/>
        </p:nvSpPr>
        <p:spPr bwMode="auto">
          <a:xfrm>
            <a:off x="565150" y="6586538"/>
            <a:ext cx="6094413" cy="11112"/>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19479" name="Text Box 19"/>
          <p:cNvSpPr txBox="1">
            <a:spLocks noChangeArrowheads="1"/>
          </p:cNvSpPr>
          <p:nvPr/>
        </p:nvSpPr>
        <p:spPr bwMode="auto">
          <a:xfrm>
            <a:off x="757238" y="6140450"/>
            <a:ext cx="5830887" cy="396875"/>
          </a:xfrm>
          <a:prstGeom prst="rect">
            <a:avLst/>
          </a:prstGeom>
          <a:noFill/>
          <a:ln w="9525">
            <a:noFill/>
            <a:miter lim="800000"/>
          </a:ln>
        </p:spPr>
        <p:txBody>
          <a:bodyPr>
            <a:spAutoFit/>
          </a:bodyPr>
          <a:lstStyle/>
          <a:p>
            <a:r>
              <a:rPr lang="zh-CN" altLang="en-US" sz="2000">
                <a:ea typeface="宋体" panose="02010600030101010101" pitchFamily="2" charset="-122"/>
              </a:rPr>
              <a:t>无统一协调的计划，导致整个计划达成率低下</a:t>
            </a:r>
            <a:endParaRPr lang="zh-CN" altLang="en-US" sz="2000">
              <a:ea typeface="宋体" panose="02010600030101010101" pitchFamily="2" charset="-122"/>
            </a:endParaRPr>
          </a:p>
        </p:txBody>
      </p:sp>
      <p:grpSp>
        <p:nvGrpSpPr>
          <p:cNvPr id="19480" name="Group 35"/>
          <p:cNvGrpSpPr/>
          <p:nvPr/>
        </p:nvGrpSpPr>
        <p:grpSpPr bwMode="auto">
          <a:xfrm>
            <a:off x="107950" y="6129338"/>
            <a:ext cx="477838" cy="457200"/>
            <a:chOff x="855" y="1012"/>
            <a:chExt cx="301" cy="288"/>
          </a:xfrm>
        </p:grpSpPr>
        <p:sp>
          <p:nvSpPr>
            <p:cNvPr id="19481"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19482"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6</a:t>
              </a:r>
              <a:endParaRPr lang="en-US" altLang="zh-CN" sz="2400">
                <a:solidFill>
                  <a:srgbClr val="FFFFFF"/>
                </a:solidFill>
                <a:latin typeface="Arial Black" panose="020B0A04020102020204" pitchFamily="34" charset="0"/>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Line 3"/>
          <p:cNvSpPr>
            <a:spLocks noChangeShapeType="1"/>
          </p:cNvSpPr>
          <p:nvPr/>
        </p:nvSpPr>
        <p:spPr bwMode="auto">
          <a:xfrm>
            <a:off x="492125" y="2565400"/>
            <a:ext cx="6959600"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0482" name="Text Box 7"/>
          <p:cNvSpPr txBox="1">
            <a:spLocks noChangeArrowheads="1"/>
          </p:cNvSpPr>
          <p:nvPr/>
        </p:nvSpPr>
        <p:spPr bwMode="auto">
          <a:xfrm>
            <a:off x="638175" y="2200275"/>
            <a:ext cx="6742113" cy="336550"/>
          </a:xfrm>
          <a:prstGeom prst="rect">
            <a:avLst/>
          </a:prstGeom>
          <a:noFill/>
          <a:ln w="9525">
            <a:noFill/>
            <a:miter lim="800000"/>
          </a:ln>
        </p:spPr>
        <p:txBody>
          <a:bodyPr>
            <a:spAutoFit/>
          </a:bodyPr>
          <a:lstStyle/>
          <a:p>
            <a:r>
              <a:rPr lang="zh-CN" altLang="en-US" sz="1600">
                <a:ea typeface="宋体" panose="02010600030101010101" pitchFamily="2" charset="-122"/>
              </a:rPr>
              <a:t>自己根据</a:t>
            </a:r>
            <a:r>
              <a:rPr lang="en-US" altLang="zh-CN" sz="1600">
                <a:ea typeface="宋体" panose="02010600030101010101" pitchFamily="2" charset="-122"/>
              </a:rPr>
              <a:t>BOM</a:t>
            </a:r>
            <a:r>
              <a:rPr lang="zh-CN" altLang="en-US" sz="1600">
                <a:ea typeface="宋体" panose="02010600030101010101" pitchFamily="2" charset="-122"/>
              </a:rPr>
              <a:t>表计算采购数量，最高库存、最低库存、</a:t>
            </a:r>
            <a:r>
              <a:rPr lang="en-US" altLang="zh-CN" sz="1600">
                <a:ea typeface="宋体" panose="02010600030101010101" pitchFamily="2" charset="-122"/>
              </a:rPr>
              <a:t>MOQ</a:t>
            </a:r>
            <a:r>
              <a:rPr lang="zh-CN" altLang="en-US" sz="1600">
                <a:ea typeface="宋体" panose="02010600030101010101" pitchFamily="2" charset="-122"/>
              </a:rPr>
              <a:t>怎么控制</a:t>
            </a:r>
            <a:r>
              <a:rPr lang="en-US" altLang="zh-CN" sz="1600">
                <a:ea typeface="宋体" panose="02010600030101010101" pitchFamily="2" charset="-122"/>
              </a:rPr>
              <a:t>?</a:t>
            </a:r>
            <a:endParaRPr lang="en-US" altLang="zh-CN" sz="1600">
              <a:ea typeface="宋体" panose="02010600030101010101" pitchFamily="2" charset="-122"/>
            </a:endParaRPr>
          </a:p>
        </p:txBody>
      </p:sp>
      <p:sp>
        <p:nvSpPr>
          <p:cNvPr id="20483" name="Line 9"/>
          <p:cNvSpPr>
            <a:spLocks noChangeShapeType="1"/>
          </p:cNvSpPr>
          <p:nvPr/>
        </p:nvSpPr>
        <p:spPr bwMode="auto">
          <a:xfrm>
            <a:off x="492125" y="3716338"/>
            <a:ext cx="6959600"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0484" name="Text Box 13"/>
          <p:cNvSpPr txBox="1">
            <a:spLocks noChangeArrowheads="1"/>
          </p:cNvSpPr>
          <p:nvPr/>
        </p:nvSpPr>
        <p:spPr bwMode="auto">
          <a:xfrm>
            <a:off x="669925" y="4348163"/>
            <a:ext cx="6435725" cy="336550"/>
          </a:xfrm>
          <a:prstGeom prst="rect">
            <a:avLst/>
          </a:prstGeom>
          <a:noFill/>
          <a:ln w="9525">
            <a:noFill/>
            <a:miter lim="800000"/>
          </a:ln>
        </p:spPr>
        <p:txBody>
          <a:bodyPr>
            <a:spAutoFit/>
          </a:bodyPr>
          <a:lstStyle/>
          <a:p>
            <a:r>
              <a:rPr lang="zh-CN" altLang="en-US" sz="1600">
                <a:ea typeface="宋体" panose="02010600030101010101" pitchFamily="2" charset="-122"/>
              </a:rPr>
              <a:t>需要的物料催了又催，不需要的物料堆了又堆</a:t>
            </a:r>
            <a:endParaRPr lang="zh-CN" altLang="en-US" sz="1600">
              <a:ea typeface="宋体" panose="02010600030101010101" pitchFamily="2" charset="-122"/>
            </a:endParaRPr>
          </a:p>
        </p:txBody>
      </p:sp>
      <p:sp>
        <p:nvSpPr>
          <p:cNvPr id="20485" name="Line 15"/>
          <p:cNvSpPr>
            <a:spLocks noChangeShapeType="1"/>
          </p:cNvSpPr>
          <p:nvPr/>
        </p:nvSpPr>
        <p:spPr bwMode="auto">
          <a:xfrm>
            <a:off x="525463" y="4768850"/>
            <a:ext cx="6926262"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0486" name="Text Box 19"/>
          <p:cNvSpPr txBox="1">
            <a:spLocks noChangeArrowheads="1"/>
          </p:cNvSpPr>
          <p:nvPr/>
        </p:nvSpPr>
        <p:spPr bwMode="auto">
          <a:xfrm>
            <a:off x="684213" y="5411788"/>
            <a:ext cx="6696075" cy="336550"/>
          </a:xfrm>
          <a:prstGeom prst="rect">
            <a:avLst/>
          </a:prstGeom>
          <a:noFill/>
          <a:ln w="9525">
            <a:noFill/>
            <a:miter lim="800000"/>
          </a:ln>
        </p:spPr>
        <p:txBody>
          <a:bodyPr>
            <a:spAutoFit/>
          </a:bodyPr>
          <a:lstStyle/>
          <a:p>
            <a:r>
              <a:rPr lang="zh-CN" altLang="en-US" sz="1600">
                <a:ea typeface="宋体" panose="02010600030101010101" pitchFamily="2" charset="-122"/>
              </a:rPr>
              <a:t>生产要什么就催什么，常常缺乏一份完整的实时更新的采购清单</a:t>
            </a:r>
            <a:endParaRPr lang="en-US" altLang="zh-CN" sz="1600">
              <a:ea typeface="宋体" panose="02010600030101010101" pitchFamily="2" charset="-122"/>
            </a:endParaRPr>
          </a:p>
        </p:txBody>
      </p:sp>
      <p:sp>
        <p:nvSpPr>
          <p:cNvPr id="179227" name="Rectangle 35"/>
          <p:cNvSpPr>
            <a:spLocks noChangeArrowheads="1"/>
          </p:cNvSpPr>
          <p:nvPr/>
        </p:nvSpPr>
        <p:spPr bwMode="auto">
          <a:xfrm>
            <a:off x="428553" y="404880"/>
            <a:ext cx="3329690" cy="523221"/>
          </a:xfrm>
          <a:prstGeom prst="rect">
            <a:avLst/>
          </a:prstGeom>
          <a:noFill/>
          <a:ln w="28575" algn="ctr">
            <a:noFill/>
            <a:prstDash val="sysDot"/>
            <a:miter lim="800000"/>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28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中宋" panose="02010600040101010101" charset="-122"/>
                <a:ea typeface="华文中宋" panose="02010600040101010101" charset="-122"/>
                <a:cs typeface="+mn-cs"/>
              </a:rPr>
              <a:t>企业面对的困扰</a:t>
            </a:r>
            <a:endParaRPr lang="zh-CN" altLang="en-US"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中宋" panose="02010600040101010101" charset="-122"/>
              <a:ea typeface="华文中宋" panose="02010600040101010101" charset="-122"/>
              <a:cs typeface="+mn-cs"/>
            </a:endParaRPr>
          </a:p>
        </p:txBody>
      </p:sp>
      <p:sp>
        <p:nvSpPr>
          <p:cNvPr id="20" name="椭圆 19"/>
          <p:cNvSpPr/>
          <p:nvPr/>
        </p:nvSpPr>
        <p:spPr>
          <a:xfrm>
            <a:off x="171422" y="303192"/>
            <a:ext cx="257174" cy="268288"/>
          </a:xfrm>
          <a:prstGeom prst="ellipse">
            <a:avLst/>
          </a:prstGeom>
          <a:solidFill>
            <a:srgbClr val="00B050"/>
          </a:solidFill>
        </p:spPr>
        <p:style>
          <a:lnRef idx="0">
            <a:schemeClr val="accent5"/>
          </a:lnRef>
          <a:fillRef idx="3">
            <a:schemeClr val="accent5"/>
          </a:fillRef>
          <a:effectRef idx="3">
            <a:schemeClr val="accent5"/>
          </a:effectRef>
          <a:fontRef idx="minor">
            <a:schemeClr val="lt1"/>
          </a:fontRef>
        </p:style>
        <p:txBody>
          <a:bodyPr anchor="ctr"/>
          <a:lstStyle/>
          <a:p>
            <a:pPr fontAlgn="auto">
              <a:spcBef>
                <a:spcPts val="0"/>
              </a:spcBef>
              <a:spcAft>
                <a:spcPts val="0"/>
              </a:spcAft>
              <a:defRPr/>
            </a:pPr>
            <a:endParaRPr lang="zh-CN" altLang="en-US" sz="2000"/>
          </a:p>
        </p:txBody>
      </p:sp>
      <p:sp>
        <p:nvSpPr>
          <p:cNvPr id="20491" name="标题 1"/>
          <p:cNvSpPr/>
          <p:nvPr/>
        </p:nvSpPr>
        <p:spPr bwMode="auto">
          <a:xfrm>
            <a:off x="-36513" y="792163"/>
            <a:ext cx="2808288" cy="692150"/>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采购层面</a:t>
            </a:r>
            <a:endParaRPr lang="zh-CN" altLang="en-US" sz="2400">
              <a:latin typeface="Candara" panose="020E0502030303020204" pitchFamily="34" charset="0"/>
            </a:endParaRPr>
          </a:p>
        </p:txBody>
      </p:sp>
      <p:pic>
        <p:nvPicPr>
          <p:cNvPr id="20492" name="Picture 12"/>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7451725" y="3860800"/>
            <a:ext cx="1692275" cy="2357438"/>
          </a:xfrm>
          <a:prstGeom prst="rect">
            <a:avLst/>
          </a:prstGeom>
          <a:noFill/>
          <a:ln w="9525">
            <a:noFill/>
            <a:miter lim="800000"/>
            <a:headEnd/>
            <a:tailEnd/>
          </a:ln>
        </p:spPr>
      </p:pic>
      <p:grpSp>
        <p:nvGrpSpPr>
          <p:cNvPr id="20493" name="Group 15"/>
          <p:cNvGrpSpPr/>
          <p:nvPr/>
        </p:nvGrpSpPr>
        <p:grpSpPr bwMode="auto">
          <a:xfrm>
            <a:off x="28575" y="2133600"/>
            <a:ext cx="477838" cy="457200"/>
            <a:chOff x="855" y="1012"/>
            <a:chExt cx="301" cy="288"/>
          </a:xfrm>
        </p:grpSpPr>
        <p:sp>
          <p:nvSpPr>
            <p:cNvPr id="20505"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0506"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1</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20494" name="Group 18"/>
          <p:cNvGrpSpPr/>
          <p:nvPr/>
        </p:nvGrpSpPr>
        <p:grpSpPr bwMode="auto">
          <a:xfrm>
            <a:off x="34925" y="3259138"/>
            <a:ext cx="477838" cy="457200"/>
            <a:chOff x="855" y="1012"/>
            <a:chExt cx="301" cy="288"/>
          </a:xfrm>
        </p:grpSpPr>
        <p:sp>
          <p:nvSpPr>
            <p:cNvPr id="20503"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0504"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2</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20495" name="Group 21"/>
          <p:cNvGrpSpPr/>
          <p:nvPr/>
        </p:nvGrpSpPr>
        <p:grpSpPr bwMode="auto">
          <a:xfrm>
            <a:off x="34925" y="4321175"/>
            <a:ext cx="477838" cy="457200"/>
            <a:chOff x="855" y="1012"/>
            <a:chExt cx="301" cy="288"/>
          </a:xfrm>
        </p:grpSpPr>
        <p:sp>
          <p:nvSpPr>
            <p:cNvPr id="20501"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0502"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3</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20496" name="Group 24"/>
          <p:cNvGrpSpPr/>
          <p:nvPr/>
        </p:nvGrpSpPr>
        <p:grpSpPr bwMode="auto">
          <a:xfrm>
            <a:off x="34925" y="5348288"/>
            <a:ext cx="477838" cy="457200"/>
            <a:chOff x="855" y="1012"/>
            <a:chExt cx="301" cy="288"/>
          </a:xfrm>
        </p:grpSpPr>
        <p:sp>
          <p:nvSpPr>
            <p:cNvPr id="20499"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0500"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4</a:t>
              </a:r>
              <a:endParaRPr lang="en-US" altLang="zh-CN" sz="2400">
                <a:solidFill>
                  <a:srgbClr val="FFFFFF"/>
                </a:solidFill>
                <a:latin typeface="Arial Black" panose="020B0A04020102020204" pitchFamily="34" charset="0"/>
                <a:ea typeface="黑体" panose="02010609060101010101" pitchFamily="2" charset="-122"/>
              </a:endParaRPr>
            </a:p>
          </p:txBody>
        </p:sp>
      </p:grpSp>
      <p:sp>
        <p:nvSpPr>
          <p:cNvPr id="20497" name="Line 15"/>
          <p:cNvSpPr>
            <a:spLocks noChangeShapeType="1"/>
          </p:cNvSpPr>
          <p:nvPr/>
        </p:nvSpPr>
        <p:spPr bwMode="auto">
          <a:xfrm>
            <a:off x="525463" y="5791200"/>
            <a:ext cx="6926262"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0498" name="Text Box 7"/>
          <p:cNvSpPr txBox="1">
            <a:spLocks noChangeArrowheads="1"/>
          </p:cNvSpPr>
          <p:nvPr/>
        </p:nvSpPr>
        <p:spPr bwMode="auto">
          <a:xfrm>
            <a:off x="654050" y="3284538"/>
            <a:ext cx="6654800" cy="336550"/>
          </a:xfrm>
          <a:prstGeom prst="rect">
            <a:avLst/>
          </a:prstGeom>
          <a:noFill/>
          <a:ln w="9525">
            <a:noFill/>
            <a:miter lim="800000"/>
          </a:ln>
        </p:spPr>
        <p:txBody>
          <a:bodyPr>
            <a:spAutoFit/>
          </a:bodyPr>
          <a:lstStyle/>
          <a:p>
            <a:r>
              <a:rPr lang="zh-CN" altLang="en-US" sz="1600">
                <a:ea typeface="宋体" panose="02010600030101010101" pitchFamily="2" charset="-122"/>
              </a:rPr>
              <a:t>打电话下单、手写纸下单、传真下单，仓库收货的依据呢？</a:t>
            </a:r>
            <a:endParaRPr lang="zh-CN" altLang="en-US" sz="1600">
              <a:ea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Line 3"/>
          <p:cNvSpPr>
            <a:spLocks noChangeShapeType="1"/>
          </p:cNvSpPr>
          <p:nvPr/>
        </p:nvSpPr>
        <p:spPr bwMode="auto">
          <a:xfrm>
            <a:off x="481013" y="2354263"/>
            <a:ext cx="6396037"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1506" name="Text Box 7"/>
          <p:cNvSpPr txBox="1">
            <a:spLocks noChangeArrowheads="1"/>
          </p:cNvSpPr>
          <p:nvPr/>
        </p:nvSpPr>
        <p:spPr bwMode="auto">
          <a:xfrm>
            <a:off x="585788" y="1927225"/>
            <a:ext cx="6218237" cy="396875"/>
          </a:xfrm>
          <a:prstGeom prst="rect">
            <a:avLst/>
          </a:prstGeom>
          <a:noFill/>
          <a:ln w="9525">
            <a:noFill/>
            <a:miter lim="800000"/>
          </a:ln>
        </p:spPr>
        <p:txBody>
          <a:bodyPr>
            <a:spAutoFit/>
          </a:bodyPr>
          <a:lstStyle/>
          <a:p>
            <a:r>
              <a:rPr lang="zh-CN" altLang="en-US" sz="2000">
                <a:ea typeface="宋体" panose="02010600030101010101" pitchFamily="2" charset="-122"/>
              </a:rPr>
              <a:t>有由必应，生产要什么发什么，要多少发多少</a:t>
            </a:r>
            <a:endParaRPr lang="en-US" altLang="zh-CN" sz="2000">
              <a:ea typeface="宋体" panose="02010600030101010101" pitchFamily="2" charset="-122"/>
            </a:endParaRPr>
          </a:p>
        </p:txBody>
      </p:sp>
      <p:sp>
        <p:nvSpPr>
          <p:cNvPr id="21507" name="Line 9"/>
          <p:cNvSpPr>
            <a:spLocks noChangeShapeType="1"/>
          </p:cNvSpPr>
          <p:nvPr/>
        </p:nvSpPr>
        <p:spPr bwMode="auto">
          <a:xfrm>
            <a:off x="492125" y="3228975"/>
            <a:ext cx="6384925"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1508" name="Text Box 13"/>
          <p:cNvSpPr txBox="1">
            <a:spLocks noChangeArrowheads="1"/>
          </p:cNvSpPr>
          <p:nvPr/>
        </p:nvSpPr>
        <p:spPr bwMode="auto">
          <a:xfrm>
            <a:off x="642938" y="2813050"/>
            <a:ext cx="4635500" cy="396875"/>
          </a:xfrm>
          <a:prstGeom prst="rect">
            <a:avLst/>
          </a:prstGeom>
          <a:noFill/>
          <a:ln w="9525">
            <a:noFill/>
            <a:miter lim="800000"/>
          </a:ln>
        </p:spPr>
        <p:txBody>
          <a:bodyPr>
            <a:spAutoFit/>
          </a:bodyPr>
          <a:lstStyle/>
          <a:p>
            <a:r>
              <a:rPr lang="zh-CN" altLang="en-US" sz="2000">
                <a:ea typeface="宋体" panose="02010600030101010101" pitchFamily="2" charset="-122"/>
              </a:rPr>
              <a:t>物料来什么收什么，来多少收多少</a:t>
            </a:r>
            <a:endParaRPr lang="zh-CN" altLang="en-US" sz="2000">
              <a:ea typeface="宋体" panose="02010600030101010101" pitchFamily="2" charset="-122"/>
            </a:endParaRPr>
          </a:p>
        </p:txBody>
      </p:sp>
      <p:sp>
        <p:nvSpPr>
          <p:cNvPr id="21509" name="Line 15"/>
          <p:cNvSpPr>
            <a:spLocks noChangeShapeType="1"/>
          </p:cNvSpPr>
          <p:nvPr/>
        </p:nvSpPr>
        <p:spPr bwMode="auto">
          <a:xfrm>
            <a:off x="525463" y="4040188"/>
            <a:ext cx="6323012"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1510" name="Text Box 19"/>
          <p:cNvSpPr txBox="1">
            <a:spLocks noChangeArrowheads="1"/>
          </p:cNvSpPr>
          <p:nvPr/>
        </p:nvSpPr>
        <p:spPr bwMode="auto">
          <a:xfrm>
            <a:off x="584200" y="3716338"/>
            <a:ext cx="4392613" cy="457200"/>
          </a:xfrm>
          <a:prstGeom prst="rect">
            <a:avLst/>
          </a:prstGeom>
          <a:noFill/>
          <a:ln w="9525">
            <a:noFill/>
            <a:miter lim="800000"/>
          </a:ln>
        </p:spPr>
        <p:txBody>
          <a:bodyPr>
            <a:spAutoFit/>
          </a:bodyPr>
          <a:lstStyle/>
          <a:p>
            <a:endParaRPr lang="zh-CN" altLang="en-US" sz="2400">
              <a:ea typeface="宋体" panose="02010600030101010101" pitchFamily="2" charset="-122"/>
            </a:endParaRPr>
          </a:p>
        </p:txBody>
      </p:sp>
      <p:sp>
        <p:nvSpPr>
          <p:cNvPr id="179227" name="Rectangle 35"/>
          <p:cNvSpPr>
            <a:spLocks noChangeArrowheads="1"/>
          </p:cNvSpPr>
          <p:nvPr/>
        </p:nvSpPr>
        <p:spPr bwMode="auto">
          <a:xfrm>
            <a:off x="467288" y="332490"/>
            <a:ext cx="3329690" cy="523221"/>
          </a:xfrm>
          <a:prstGeom prst="rect">
            <a:avLst/>
          </a:prstGeom>
          <a:noFill/>
          <a:ln w="28575" algn="ctr">
            <a:noFill/>
            <a:prstDash val="sysDot"/>
            <a:miter lim="800000"/>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28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中宋" panose="02010600040101010101" charset="-122"/>
                <a:ea typeface="华文中宋" panose="02010600040101010101" charset="-122"/>
                <a:cs typeface="+mn-cs"/>
              </a:rPr>
              <a:t>企业面对的困扰</a:t>
            </a:r>
            <a:endParaRPr lang="zh-CN" altLang="en-US"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中宋" panose="02010600040101010101" charset="-122"/>
              <a:ea typeface="华文中宋" panose="02010600040101010101" charset="-122"/>
              <a:cs typeface="+mn-cs"/>
            </a:endParaRPr>
          </a:p>
        </p:txBody>
      </p:sp>
      <p:sp>
        <p:nvSpPr>
          <p:cNvPr id="20" name="椭圆 19"/>
          <p:cNvSpPr/>
          <p:nvPr/>
        </p:nvSpPr>
        <p:spPr>
          <a:xfrm>
            <a:off x="171422" y="303192"/>
            <a:ext cx="257174" cy="268288"/>
          </a:xfrm>
          <a:prstGeom prst="ellipse">
            <a:avLst/>
          </a:prstGeom>
          <a:solidFill>
            <a:srgbClr val="00B050"/>
          </a:solidFill>
        </p:spPr>
        <p:style>
          <a:lnRef idx="0">
            <a:schemeClr val="accent5"/>
          </a:lnRef>
          <a:fillRef idx="3">
            <a:schemeClr val="accent5"/>
          </a:fillRef>
          <a:effectRef idx="3">
            <a:schemeClr val="accent5"/>
          </a:effectRef>
          <a:fontRef idx="minor">
            <a:schemeClr val="lt1"/>
          </a:fontRef>
        </p:style>
        <p:txBody>
          <a:bodyPr anchor="ctr"/>
          <a:lstStyle/>
          <a:p>
            <a:pPr fontAlgn="auto">
              <a:spcBef>
                <a:spcPts val="0"/>
              </a:spcBef>
              <a:spcAft>
                <a:spcPts val="0"/>
              </a:spcAft>
              <a:defRPr/>
            </a:pPr>
            <a:endParaRPr lang="zh-CN" altLang="en-US" sz="2000"/>
          </a:p>
        </p:txBody>
      </p:sp>
      <p:sp>
        <p:nvSpPr>
          <p:cNvPr id="21515" name="标题 1"/>
          <p:cNvSpPr/>
          <p:nvPr/>
        </p:nvSpPr>
        <p:spPr bwMode="auto">
          <a:xfrm>
            <a:off x="-36513" y="792163"/>
            <a:ext cx="2808288" cy="692150"/>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仓库层面</a:t>
            </a:r>
            <a:endParaRPr lang="zh-CN" altLang="en-US" sz="2400">
              <a:latin typeface="Candara" panose="020E0502030303020204" pitchFamily="34" charset="0"/>
            </a:endParaRPr>
          </a:p>
        </p:txBody>
      </p:sp>
      <p:pic>
        <p:nvPicPr>
          <p:cNvPr id="21516" name="Picture 18"/>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6948488" y="3656013"/>
            <a:ext cx="2159000" cy="2365375"/>
          </a:xfrm>
          <a:prstGeom prst="rect">
            <a:avLst/>
          </a:prstGeom>
          <a:noFill/>
          <a:ln w="9525">
            <a:noFill/>
            <a:miter lim="800000"/>
            <a:headEnd/>
            <a:tailEnd/>
          </a:ln>
        </p:spPr>
      </p:pic>
      <p:grpSp>
        <p:nvGrpSpPr>
          <p:cNvPr id="21517" name="Group 20"/>
          <p:cNvGrpSpPr/>
          <p:nvPr/>
        </p:nvGrpSpPr>
        <p:grpSpPr bwMode="auto">
          <a:xfrm>
            <a:off x="28575" y="1916113"/>
            <a:ext cx="477838" cy="457200"/>
            <a:chOff x="855" y="1012"/>
            <a:chExt cx="301" cy="288"/>
          </a:xfrm>
        </p:grpSpPr>
        <p:sp>
          <p:nvSpPr>
            <p:cNvPr id="21540"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1541"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1</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21518" name="Group 23"/>
          <p:cNvGrpSpPr/>
          <p:nvPr/>
        </p:nvGrpSpPr>
        <p:grpSpPr bwMode="auto">
          <a:xfrm>
            <a:off x="34925" y="2781300"/>
            <a:ext cx="477838" cy="457200"/>
            <a:chOff x="855" y="1012"/>
            <a:chExt cx="301" cy="288"/>
          </a:xfrm>
        </p:grpSpPr>
        <p:sp>
          <p:nvSpPr>
            <p:cNvPr id="21538"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1539"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2</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21519" name="Group 26"/>
          <p:cNvGrpSpPr/>
          <p:nvPr/>
        </p:nvGrpSpPr>
        <p:grpSpPr bwMode="auto">
          <a:xfrm>
            <a:off x="34925" y="3602038"/>
            <a:ext cx="477838" cy="457200"/>
            <a:chOff x="855" y="1012"/>
            <a:chExt cx="301" cy="288"/>
          </a:xfrm>
        </p:grpSpPr>
        <p:sp>
          <p:nvSpPr>
            <p:cNvPr id="21536"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1537"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3</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21520" name="Group 29"/>
          <p:cNvGrpSpPr/>
          <p:nvPr/>
        </p:nvGrpSpPr>
        <p:grpSpPr bwMode="auto">
          <a:xfrm>
            <a:off x="34925" y="5132388"/>
            <a:ext cx="477838" cy="457200"/>
            <a:chOff x="855" y="1012"/>
            <a:chExt cx="301" cy="288"/>
          </a:xfrm>
        </p:grpSpPr>
        <p:sp>
          <p:nvSpPr>
            <p:cNvPr id="21534"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1535"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5</a:t>
              </a:r>
              <a:endParaRPr lang="en-US" altLang="zh-CN" sz="2400">
                <a:solidFill>
                  <a:srgbClr val="FFFFFF"/>
                </a:solidFill>
                <a:latin typeface="Arial Black" panose="020B0A04020102020204" pitchFamily="34" charset="0"/>
                <a:ea typeface="黑体" panose="02010609060101010101" pitchFamily="2" charset="-122"/>
              </a:endParaRPr>
            </a:p>
          </p:txBody>
        </p:sp>
      </p:grpSp>
      <p:sp>
        <p:nvSpPr>
          <p:cNvPr id="21521" name="Line 15"/>
          <p:cNvSpPr>
            <a:spLocks noChangeShapeType="1"/>
          </p:cNvSpPr>
          <p:nvPr/>
        </p:nvSpPr>
        <p:spPr bwMode="auto">
          <a:xfrm>
            <a:off x="541338" y="5567363"/>
            <a:ext cx="6323012" cy="0"/>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21522" name="Group 34"/>
          <p:cNvGrpSpPr/>
          <p:nvPr/>
        </p:nvGrpSpPr>
        <p:grpSpPr bwMode="auto">
          <a:xfrm>
            <a:off x="34925" y="5851525"/>
            <a:ext cx="477838" cy="457200"/>
            <a:chOff x="855" y="1012"/>
            <a:chExt cx="301" cy="288"/>
          </a:xfrm>
        </p:grpSpPr>
        <p:sp>
          <p:nvSpPr>
            <p:cNvPr id="21532"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1533"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6</a:t>
              </a:r>
              <a:endParaRPr lang="en-US" altLang="zh-CN" sz="2400">
                <a:solidFill>
                  <a:srgbClr val="FFFFFF"/>
                </a:solidFill>
                <a:latin typeface="Arial Black" panose="020B0A04020102020204" pitchFamily="34" charset="0"/>
                <a:ea typeface="黑体" panose="02010609060101010101" pitchFamily="2" charset="-122"/>
              </a:endParaRPr>
            </a:p>
          </p:txBody>
        </p:sp>
      </p:grpSp>
      <p:sp>
        <p:nvSpPr>
          <p:cNvPr id="21523" name="Line 15"/>
          <p:cNvSpPr>
            <a:spLocks noChangeShapeType="1"/>
          </p:cNvSpPr>
          <p:nvPr/>
        </p:nvSpPr>
        <p:spPr bwMode="auto">
          <a:xfrm>
            <a:off x="541338" y="6286500"/>
            <a:ext cx="6323012"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1524" name="Text Box 13"/>
          <p:cNvSpPr txBox="1">
            <a:spLocks noChangeArrowheads="1"/>
          </p:cNvSpPr>
          <p:nvPr/>
        </p:nvSpPr>
        <p:spPr bwMode="auto">
          <a:xfrm>
            <a:off x="684213" y="5886450"/>
            <a:ext cx="4635500" cy="396875"/>
          </a:xfrm>
          <a:prstGeom prst="rect">
            <a:avLst/>
          </a:prstGeom>
          <a:noFill/>
          <a:ln w="9525">
            <a:noFill/>
            <a:miter lim="800000"/>
          </a:ln>
        </p:spPr>
        <p:txBody>
          <a:bodyPr>
            <a:spAutoFit/>
          </a:bodyPr>
          <a:lstStyle/>
          <a:p>
            <a:r>
              <a:rPr lang="zh-CN" altLang="en-US" sz="2000">
                <a:ea typeface="宋体" panose="02010600030101010101" pitchFamily="2" charset="-122"/>
              </a:rPr>
              <a:t>谁对我的库存负责啊？</a:t>
            </a:r>
            <a:endParaRPr lang="zh-CN" altLang="en-US" sz="2000">
              <a:ea typeface="宋体" panose="02010600030101010101" pitchFamily="2" charset="-122"/>
            </a:endParaRPr>
          </a:p>
        </p:txBody>
      </p:sp>
      <p:sp>
        <p:nvSpPr>
          <p:cNvPr id="21525" name="Text Box 13"/>
          <p:cNvSpPr txBox="1">
            <a:spLocks noChangeArrowheads="1"/>
          </p:cNvSpPr>
          <p:nvPr/>
        </p:nvSpPr>
        <p:spPr bwMode="auto">
          <a:xfrm>
            <a:off x="642938" y="3643313"/>
            <a:ext cx="5584825" cy="396875"/>
          </a:xfrm>
          <a:prstGeom prst="rect">
            <a:avLst/>
          </a:prstGeom>
          <a:noFill/>
          <a:ln w="9525">
            <a:noFill/>
            <a:miter lim="800000"/>
          </a:ln>
        </p:spPr>
        <p:txBody>
          <a:bodyPr>
            <a:spAutoFit/>
          </a:bodyPr>
          <a:lstStyle/>
          <a:p>
            <a:r>
              <a:rPr lang="zh-CN" altLang="en-US" sz="2000">
                <a:ea typeface="宋体" panose="02010600030101010101" pitchFamily="2" charset="-122"/>
              </a:rPr>
              <a:t>生产急、先发料、后补单，出了问题我负责</a:t>
            </a:r>
            <a:endParaRPr lang="zh-CN" altLang="en-US" sz="2000">
              <a:ea typeface="宋体" panose="02010600030101010101" pitchFamily="2" charset="-122"/>
            </a:endParaRPr>
          </a:p>
        </p:txBody>
      </p:sp>
      <p:sp>
        <p:nvSpPr>
          <p:cNvPr id="21526" name="Text Box 13"/>
          <p:cNvSpPr txBox="1">
            <a:spLocks noChangeArrowheads="1"/>
          </p:cNvSpPr>
          <p:nvPr/>
        </p:nvSpPr>
        <p:spPr bwMode="auto">
          <a:xfrm>
            <a:off x="654050" y="5162550"/>
            <a:ext cx="4635500" cy="396875"/>
          </a:xfrm>
          <a:prstGeom prst="rect">
            <a:avLst/>
          </a:prstGeom>
          <a:noFill/>
          <a:ln w="9525">
            <a:noFill/>
            <a:miter lim="800000"/>
          </a:ln>
        </p:spPr>
        <p:txBody>
          <a:bodyPr>
            <a:spAutoFit/>
          </a:bodyPr>
          <a:lstStyle/>
          <a:p>
            <a:r>
              <a:rPr lang="zh-CN" altLang="en-US" sz="2000">
                <a:ea typeface="宋体" panose="02010600030101010101" pitchFamily="2" charset="-122"/>
              </a:rPr>
              <a:t>呆滞料有增无减，就是没人来管</a:t>
            </a:r>
            <a:endParaRPr lang="zh-CN" altLang="en-US" sz="2000">
              <a:ea typeface="宋体" panose="02010600030101010101" pitchFamily="2" charset="-122"/>
            </a:endParaRPr>
          </a:p>
        </p:txBody>
      </p:sp>
      <p:sp>
        <p:nvSpPr>
          <p:cNvPr id="21527" name="Line 15"/>
          <p:cNvSpPr>
            <a:spLocks noChangeShapeType="1"/>
          </p:cNvSpPr>
          <p:nvPr/>
        </p:nvSpPr>
        <p:spPr bwMode="auto">
          <a:xfrm>
            <a:off x="525463" y="4778375"/>
            <a:ext cx="6323012" cy="0"/>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21528" name="Group 43"/>
          <p:cNvGrpSpPr/>
          <p:nvPr/>
        </p:nvGrpSpPr>
        <p:grpSpPr bwMode="auto">
          <a:xfrm>
            <a:off x="34925" y="4340225"/>
            <a:ext cx="477838" cy="457200"/>
            <a:chOff x="855" y="1012"/>
            <a:chExt cx="301" cy="288"/>
          </a:xfrm>
        </p:grpSpPr>
        <p:sp>
          <p:nvSpPr>
            <p:cNvPr id="21530"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1531"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4</a:t>
              </a:r>
              <a:endParaRPr lang="en-US" altLang="zh-CN" sz="2400">
                <a:solidFill>
                  <a:srgbClr val="FFFFFF"/>
                </a:solidFill>
                <a:latin typeface="Arial Black" panose="020B0A04020102020204" pitchFamily="34" charset="0"/>
                <a:ea typeface="黑体" panose="02010609060101010101" pitchFamily="2" charset="-122"/>
              </a:endParaRPr>
            </a:p>
          </p:txBody>
        </p:sp>
      </p:grpSp>
      <p:sp>
        <p:nvSpPr>
          <p:cNvPr id="21529" name="Text Box 13"/>
          <p:cNvSpPr txBox="1">
            <a:spLocks noChangeArrowheads="1"/>
          </p:cNvSpPr>
          <p:nvPr/>
        </p:nvSpPr>
        <p:spPr bwMode="auto">
          <a:xfrm>
            <a:off x="642938" y="4381500"/>
            <a:ext cx="4635500" cy="396875"/>
          </a:xfrm>
          <a:prstGeom prst="rect">
            <a:avLst/>
          </a:prstGeom>
          <a:noFill/>
          <a:ln w="9525">
            <a:noFill/>
            <a:miter lim="800000"/>
          </a:ln>
        </p:spPr>
        <p:txBody>
          <a:bodyPr>
            <a:spAutoFit/>
          </a:bodyPr>
          <a:lstStyle/>
          <a:p>
            <a:r>
              <a:rPr lang="zh-CN" altLang="en-US" sz="2000">
                <a:ea typeface="宋体" panose="02010600030101010101" pitchFamily="2" charset="-122"/>
              </a:rPr>
              <a:t>限额发料制慢慢变成了“拿”料制</a:t>
            </a:r>
            <a:endParaRPr lang="zh-CN" altLang="en-US" sz="2000">
              <a:ea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9"/>
          <p:cNvSpPr>
            <a:spLocks noChangeShapeType="1"/>
          </p:cNvSpPr>
          <p:nvPr/>
        </p:nvSpPr>
        <p:spPr bwMode="auto">
          <a:xfrm>
            <a:off x="466725" y="2493963"/>
            <a:ext cx="5618163"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2530" name="Text Box 13"/>
          <p:cNvSpPr txBox="1">
            <a:spLocks noChangeArrowheads="1"/>
          </p:cNvSpPr>
          <p:nvPr/>
        </p:nvSpPr>
        <p:spPr bwMode="auto">
          <a:xfrm>
            <a:off x="668338" y="2085975"/>
            <a:ext cx="5286375" cy="396875"/>
          </a:xfrm>
          <a:prstGeom prst="rect">
            <a:avLst/>
          </a:prstGeom>
          <a:noFill/>
          <a:ln w="9525">
            <a:noFill/>
            <a:miter lim="800000"/>
          </a:ln>
        </p:spPr>
        <p:txBody>
          <a:bodyPr>
            <a:spAutoFit/>
          </a:bodyPr>
          <a:lstStyle/>
          <a:p>
            <a:r>
              <a:rPr lang="zh-CN" altLang="en-US" sz="2000">
                <a:ea typeface="宋体" panose="02010600030101010101" pitchFamily="2" charset="-122"/>
              </a:rPr>
              <a:t>要个真实的库存数据咋这么难啊</a:t>
            </a:r>
            <a:r>
              <a:rPr lang="en-US" altLang="zh-CN" sz="2000">
                <a:ea typeface="宋体" panose="02010600030101010101" pitchFamily="2" charset="-122"/>
              </a:rPr>
              <a:t>?</a:t>
            </a:r>
            <a:endParaRPr lang="en-US" altLang="zh-CN" sz="2000">
              <a:ea typeface="宋体" panose="02010600030101010101" pitchFamily="2" charset="-122"/>
            </a:endParaRPr>
          </a:p>
        </p:txBody>
      </p:sp>
      <p:sp>
        <p:nvSpPr>
          <p:cNvPr id="22531" name="Line 15"/>
          <p:cNvSpPr>
            <a:spLocks noChangeShapeType="1"/>
          </p:cNvSpPr>
          <p:nvPr/>
        </p:nvSpPr>
        <p:spPr bwMode="auto">
          <a:xfrm>
            <a:off x="481013" y="3568700"/>
            <a:ext cx="5530850"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2532" name="Text Box 19"/>
          <p:cNvSpPr txBox="1">
            <a:spLocks noChangeArrowheads="1"/>
          </p:cNvSpPr>
          <p:nvPr/>
        </p:nvSpPr>
        <p:spPr bwMode="auto">
          <a:xfrm>
            <a:off x="655638" y="3181350"/>
            <a:ext cx="5356225" cy="396875"/>
          </a:xfrm>
          <a:prstGeom prst="rect">
            <a:avLst/>
          </a:prstGeom>
          <a:noFill/>
          <a:ln w="9525">
            <a:noFill/>
            <a:miter lim="800000"/>
          </a:ln>
        </p:spPr>
        <p:txBody>
          <a:bodyPr>
            <a:spAutoFit/>
          </a:bodyPr>
          <a:lstStyle/>
          <a:p>
            <a:r>
              <a:rPr lang="zh-CN" altLang="en-US" sz="2000">
                <a:ea typeface="宋体" panose="02010600030101010101" pitchFamily="2" charset="-122"/>
              </a:rPr>
              <a:t>几个部门交过来的报表数据怎么对不上啊？</a:t>
            </a:r>
            <a:endParaRPr lang="zh-CN" altLang="en-US" sz="2000">
              <a:ea typeface="宋体" panose="02010600030101010101" pitchFamily="2" charset="-122"/>
            </a:endParaRPr>
          </a:p>
        </p:txBody>
      </p:sp>
      <p:sp>
        <p:nvSpPr>
          <p:cNvPr id="179227" name="Rectangle 35"/>
          <p:cNvSpPr>
            <a:spLocks noChangeArrowheads="1"/>
          </p:cNvSpPr>
          <p:nvPr/>
        </p:nvSpPr>
        <p:spPr bwMode="auto">
          <a:xfrm>
            <a:off x="427918" y="332490"/>
            <a:ext cx="3329690" cy="523221"/>
          </a:xfrm>
          <a:prstGeom prst="rect">
            <a:avLst/>
          </a:prstGeom>
          <a:noFill/>
          <a:ln w="28575" algn="ctr">
            <a:noFill/>
            <a:prstDash val="sysDot"/>
            <a:miter lim="800000"/>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zh-CN" altLang="en-US" sz="28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中宋" panose="02010600040101010101" charset="-122"/>
                <a:ea typeface="华文中宋" panose="02010600040101010101" charset="-122"/>
                <a:cs typeface="+mn-cs"/>
              </a:rPr>
              <a:t>企业面对的困扰</a:t>
            </a:r>
            <a:endParaRPr lang="zh-CN" altLang="en-US"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华文中宋" panose="02010600040101010101" charset="-122"/>
              <a:ea typeface="华文中宋" panose="02010600040101010101" charset="-122"/>
              <a:cs typeface="+mn-cs"/>
            </a:endParaRPr>
          </a:p>
        </p:txBody>
      </p:sp>
      <p:sp>
        <p:nvSpPr>
          <p:cNvPr id="20" name="椭圆 19"/>
          <p:cNvSpPr/>
          <p:nvPr/>
        </p:nvSpPr>
        <p:spPr>
          <a:xfrm>
            <a:off x="171422" y="303192"/>
            <a:ext cx="257174" cy="268288"/>
          </a:xfrm>
          <a:prstGeom prst="ellipse">
            <a:avLst/>
          </a:prstGeom>
          <a:solidFill>
            <a:srgbClr val="00B050"/>
          </a:solidFill>
        </p:spPr>
        <p:style>
          <a:lnRef idx="0">
            <a:schemeClr val="accent5"/>
          </a:lnRef>
          <a:fillRef idx="3">
            <a:schemeClr val="accent5"/>
          </a:fillRef>
          <a:effectRef idx="3">
            <a:schemeClr val="accent5"/>
          </a:effectRef>
          <a:fontRef idx="minor">
            <a:schemeClr val="lt1"/>
          </a:fontRef>
        </p:style>
        <p:txBody>
          <a:bodyPr anchor="ctr"/>
          <a:lstStyle/>
          <a:p>
            <a:pPr fontAlgn="auto">
              <a:spcBef>
                <a:spcPts val="0"/>
              </a:spcBef>
              <a:spcAft>
                <a:spcPts val="0"/>
              </a:spcAft>
              <a:defRPr/>
            </a:pPr>
            <a:endParaRPr lang="zh-CN" altLang="en-US" sz="2000"/>
          </a:p>
        </p:txBody>
      </p:sp>
      <p:sp>
        <p:nvSpPr>
          <p:cNvPr id="22537" name="标题 1"/>
          <p:cNvSpPr/>
          <p:nvPr/>
        </p:nvSpPr>
        <p:spPr bwMode="auto">
          <a:xfrm>
            <a:off x="-36513" y="792163"/>
            <a:ext cx="2808288" cy="692150"/>
          </a:xfrm>
          <a:prstGeom prst="rect">
            <a:avLst/>
          </a:prstGeom>
          <a:noFill/>
          <a:ln w="9525">
            <a:noFill/>
            <a:miter lim="800000"/>
          </a:ln>
        </p:spPr>
        <p:txBody>
          <a:bodyPr anchor="ctr"/>
          <a:lstStyle/>
          <a:p>
            <a:pPr marL="571500" indent="-571500">
              <a:buFont typeface="Wingdings" panose="05000000000000000000" pitchFamily="2" charset="2"/>
              <a:buChar char="l"/>
            </a:pPr>
            <a:r>
              <a:rPr lang="zh-CN" altLang="en-US" sz="2400">
                <a:latin typeface="Candara" panose="020E0502030303020204" pitchFamily="34" charset="0"/>
              </a:rPr>
              <a:t>财务层面</a:t>
            </a:r>
            <a:endParaRPr lang="zh-CN" altLang="en-US" sz="2400">
              <a:latin typeface="Candara" panose="020E0502030303020204" pitchFamily="34" charset="0"/>
            </a:endParaRPr>
          </a:p>
        </p:txBody>
      </p:sp>
      <p:pic>
        <p:nvPicPr>
          <p:cNvPr id="22538" name="Picture 15"/>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6042025" y="4222750"/>
            <a:ext cx="2922588" cy="2014538"/>
          </a:xfrm>
          <a:prstGeom prst="rect">
            <a:avLst/>
          </a:prstGeom>
          <a:noFill/>
          <a:ln w="9525">
            <a:noFill/>
            <a:miter lim="800000"/>
            <a:headEnd/>
            <a:tailEnd/>
          </a:ln>
        </p:spPr>
      </p:pic>
      <p:grpSp>
        <p:nvGrpSpPr>
          <p:cNvPr id="22539" name="Group 20"/>
          <p:cNvGrpSpPr/>
          <p:nvPr/>
        </p:nvGrpSpPr>
        <p:grpSpPr bwMode="auto">
          <a:xfrm>
            <a:off x="34925" y="2060575"/>
            <a:ext cx="477838" cy="457200"/>
            <a:chOff x="855" y="1012"/>
            <a:chExt cx="301" cy="288"/>
          </a:xfrm>
        </p:grpSpPr>
        <p:sp>
          <p:nvSpPr>
            <p:cNvPr id="22553"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2554"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1</a:t>
              </a:r>
              <a:endParaRPr lang="en-US" altLang="zh-CN" sz="2400">
                <a:solidFill>
                  <a:srgbClr val="FFFFFF"/>
                </a:solidFill>
                <a:latin typeface="Arial Black" panose="020B0A04020102020204" pitchFamily="34" charset="0"/>
                <a:ea typeface="黑体" panose="02010609060101010101" pitchFamily="2" charset="-122"/>
              </a:endParaRPr>
            </a:p>
          </p:txBody>
        </p:sp>
      </p:grpSp>
      <p:grpSp>
        <p:nvGrpSpPr>
          <p:cNvPr id="22540" name="Group 23"/>
          <p:cNvGrpSpPr/>
          <p:nvPr/>
        </p:nvGrpSpPr>
        <p:grpSpPr bwMode="auto">
          <a:xfrm>
            <a:off x="34925" y="3122613"/>
            <a:ext cx="477838" cy="457200"/>
            <a:chOff x="855" y="1012"/>
            <a:chExt cx="301" cy="288"/>
          </a:xfrm>
        </p:grpSpPr>
        <p:sp>
          <p:nvSpPr>
            <p:cNvPr id="22551"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2552"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2</a:t>
              </a:r>
              <a:endParaRPr lang="en-US" altLang="zh-CN" sz="2400">
                <a:solidFill>
                  <a:srgbClr val="FFFFFF"/>
                </a:solidFill>
                <a:latin typeface="Arial Black" panose="020B0A04020102020204" pitchFamily="34" charset="0"/>
                <a:ea typeface="黑体" panose="02010609060101010101" pitchFamily="2" charset="-122"/>
              </a:endParaRPr>
            </a:p>
          </p:txBody>
        </p:sp>
      </p:grpSp>
      <p:sp>
        <p:nvSpPr>
          <p:cNvPr id="22541" name="Line 3"/>
          <p:cNvSpPr>
            <a:spLocks noChangeShapeType="1"/>
          </p:cNvSpPr>
          <p:nvPr/>
        </p:nvSpPr>
        <p:spPr bwMode="auto">
          <a:xfrm>
            <a:off x="495300" y="4684713"/>
            <a:ext cx="5661025"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2542" name="Text Box 7"/>
          <p:cNvSpPr txBox="1">
            <a:spLocks noChangeArrowheads="1"/>
          </p:cNvSpPr>
          <p:nvPr/>
        </p:nvSpPr>
        <p:spPr bwMode="auto">
          <a:xfrm>
            <a:off x="654050" y="4271963"/>
            <a:ext cx="4392613" cy="396875"/>
          </a:xfrm>
          <a:prstGeom prst="rect">
            <a:avLst/>
          </a:prstGeom>
          <a:noFill/>
          <a:ln w="9525">
            <a:noFill/>
            <a:miter lim="800000"/>
          </a:ln>
        </p:spPr>
        <p:txBody>
          <a:bodyPr>
            <a:spAutoFit/>
          </a:bodyPr>
          <a:lstStyle/>
          <a:p>
            <a:r>
              <a:rPr lang="zh-CN" altLang="en-US" sz="2000">
                <a:ea typeface="宋体" panose="02010600030101010101" pitchFamily="2" charset="-122"/>
              </a:rPr>
              <a:t>成本核算采用“倒挤法” ，省时又省力</a:t>
            </a:r>
            <a:endParaRPr lang="en-US" altLang="zh-CN" sz="2000">
              <a:ea typeface="宋体" panose="02010600030101010101" pitchFamily="2" charset="-122"/>
            </a:endParaRPr>
          </a:p>
        </p:txBody>
      </p:sp>
      <p:grpSp>
        <p:nvGrpSpPr>
          <p:cNvPr id="22543" name="Group 33"/>
          <p:cNvGrpSpPr/>
          <p:nvPr/>
        </p:nvGrpSpPr>
        <p:grpSpPr bwMode="auto">
          <a:xfrm>
            <a:off x="28575" y="4246563"/>
            <a:ext cx="477838" cy="457200"/>
            <a:chOff x="855" y="1012"/>
            <a:chExt cx="301" cy="288"/>
          </a:xfrm>
        </p:grpSpPr>
        <p:sp>
          <p:nvSpPr>
            <p:cNvPr id="22549"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2550"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3</a:t>
              </a:r>
              <a:endParaRPr lang="en-US" altLang="zh-CN" sz="2400">
                <a:solidFill>
                  <a:srgbClr val="FFFFFF"/>
                </a:solidFill>
                <a:latin typeface="Arial Black" panose="020B0A04020102020204" pitchFamily="34" charset="0"/>
                <a:ea typeface="黑体" panose="02010609060101010101" pitchFamily="2" charset="-122"/>
              </a:endParaRPr>
            </a:p>
          </p:txBody>
        </p:sp>
      </p:grpSp>
      <p:sp>
        <p:nvSpPr>
          <p:cNvPr id="22544" name="Line 3"/>
          <p:cNvSpPr>
            <a:spLocks noChangeShapeType="1"/>
          </p:cNvSpPr>
          <p:nvPr/>
        </p:nvSpPr>
        <p:spPr bwMode="auto">
          <a:xfrm>
            <a:off x="501650" y="5715000"/>
            <a:ext cx="5661025" cy="0"/>
          </a:xfrm>
          <a:prstGeom prst="line">
            <a:avLst/>
          </a:prstGeom>
          <a:noFill/>
          <a:ln w="25400">
            <a:solidFill>
              <a:srgbClr val="5F5F5F"/>
            </a:solidFill>
            <a:prstDash val="sysDot"/>
            <a:round/>
            <a:tailEnd type="oval" w="med" len="med"/>
          </a:ln>
        </p:spPr>
        <p:txBody>
          <a:bodyPr wrap="none" anchor="ctr"/>
          <a:lstStyle/>
          <a:p>
            <a:endParaRPr lang="zh-CN" altLang="en-US"/>
          </a:p>
        </p:txBody>
      </p:sp>
      <p:sp>
        <p:nvSpPr>
          <p:cNvPr id="22545" name="Text Box 7"/>
          <p:cNvSpPr txBox="1">
            <a:spLocks noChangeArrowheads="1"/>
          </p:cNvSpPr>
          <p:nvPr/>
        </p:nvSpPr>
        <p:spPr bwMode="auto">
          <a:xfrm>
            <a:off x="660400" y="5302250"/>
            <a:ext cx="5495925" cy="396875"/>
          </a:xfrm>
          <a:prstGeom prst="rect">
            <a:avLst/>
          </a:prstGeom>
          <a:noFill/>
          <a:ln w="9525">
            <a:noFill/>
            <a:miter lim="800000"/>
          </a:ln>
        </p:spPr>
        <p:txBody>
          <a:bodyPr>
            <a:spAutoFit/>
          </a:bodyPr>
          <a:lstStyle/>
          <a:p>
            <a:r>
              <a:rPr lang="zh-CN" altLang="en-US" sz="2000">
                <a:ea typeface="宋体" panose="02010600030101010101" pitchFamily="2" charset="-122"/>
              </a:rPr>
              <a:t>老板要我核算每张订单的利润，我该怎么办？</a:t>
            </a:r>
            <a:endParaRPr lang="en-US" altLang="zh-CN" sz="2000">
              <a:ea typeface="宋体" panose="02010600030101010101" pitchFamily="2" charset="-122"/>
            </a:endParaRPr>
          </a:p>
        </p:txBody>
      </p:sp>
      <p:grpSp>
        <p:nvGrpSpPr>
          <p:cNvPr id="22546" name="Group 38"/>
          <p:cNvGrpSpPr/>
          <p:nvPr/>
        </p:nvGrpSpPr>
        <p:grpSpPr bwMode="auto">
          <a:xfrm>
            <a:off x="34925" y="5276850"/>
            <a:ext cx="477838" cy="457200"/>
            <a:chOff x="855" y="1012"/>
            <a:chExt cx="301" cy="288"/>
          </a:xfrm>
        </p:grpSpPr>
        <p:sp>
          <p:nvSpPr>
            <p:cNvPr id="22547" name="Rectangle 4"/>
            <p:cNvSpPr>
              <a:spLocks noChangeArrowheads="1"/>
            </p:cNvSpPr>
            <p:nvPr/>
          </p:nvSpPr>
          <p:spPr bwMode="auto">
            <a:xfrm>
              <a:off x="855" y="1018"/>
              <a:ext cx="301" cy="280"/>
            </a:xfrm>
            <a:prstGeom prst="rect">
              <a:avLst/>
            </a:prstGeom>
            <a:solidFill>
              <a:srgbClr val="990000"/>
            </a:solidFill>
            <a:ln w="9525">
              <a:noFill/>
              <a:miter lim="800000"/>
            </a:ln>
          </p:spPr>
          <p:txBody>
            <a:bodyPr wrap="none" anchor="ctr"/>
            <a:lstStyle/>
            <a:p>
              <a:endParaRPr lang="zh-CN" altLang="zh-CN" sz="2400">
                <a:solidFill>
                  <a:srgbClr val="FF3300"/>
                </a:solidFill>
                <a:latin typeface="Candara" panose="020E0502030303020204" pitchFamily="34" charset="0"/>
                <a:ea typeface="黑体" panose="02010609060101010101" pitchFamily="2" charset="-122"/>
              </a:endParaRPr>
            </a:p>
          </p:txBody>
        </p:sp>
        <p:sp>
          <p:nvSpPr>
            <p:cNvPr id="22548" name="Text Box 5"/>
            <p:cNvSpPr txBox="1">
              <a:spLocks noChangeArrowheads="1"/>
            </p:cNvSpPr>
            <p:nvPr/>
          </p:nvSpPr>
          <p:spPr bwMode="auto">
            <a:xfrm>
              <a:off x="873" y="1012"/>
              <a:ext cx="283" cy="288"/>
            </a:xfrm>
            <a:prstGeom prst="rect">
              <a:avLst/>
            </a:prstGeom>
            <a:noFill/>
            <a:ln w="9525">
              <a:noFill/>
              <a:miter lim="800000"/>
            </a:ln>
          </p:spPr>
          <p:txBody>
            <a:bodyPr>
              <a:spAutoFit/>
            </a:bodyPr>
            <a:lstStyle/>
            <a:p>
              <a:r>
                <a:rPr lang="en-GB" altLang="zh-CN" sz="2400">
                  <a:solidFill>
                    <a:srgbClr val="FFFFFF"/>
                  </a:solidFill>
                  <a:latin typeface="Arial Black" panose="020B0A04020102020204" pitchFamily="34" charset="0"/>
                  <a:ea typeface="黑体" panose="02010609060101010101" pitchFamily="2" charset="-122"/>
                </a:rPr>
                <a:t>4</a:t>
              </a:r>
              <a:endParaRPr lang="en-US" altLang="zh-CN" sz="2400">
                <a:solidFill>
                  <a:srgbClr val="FFFFFF"/>
                </a:solidFill>
                <a:latin typeface="Arial Black" panose="020B0A04020102020204" pitchFamily="34" charset="0"/>
                <a:ea typeface="黑体" panose="02010609060101010101" pitchFamily="2" charset="-122"/>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2"/>
          <p:cNvSpPr>
            <a:spLocks noChangeArrowheads="1"/>
          </p:cNvSpPr>
          <p:nvPr/>
        </p:nvSpPr>
        <p:spPr bwMode="gray">
          <a:xfrm rot="5400000">
            <a:off x="-1404938" y="2022475"/>
            <a:ext cx="4430713" cy="44307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rgbClr val="00CCFF"/>
              </a:gs>
            </a:gsLst>
            <a:lin ang="0" scaled="1"/>
          </a:gradFill>
          <a:ln w="9525">
            <a:noFill/>
            <a:round/>
          </a:ln>
        </p:spPr>
        <p:txBody>
          <a:bodyPr wrap="none" anchor="ctr"/>
          <a:lstStyle/>
          <a:p>
            <a:endParaRPr lang="zh-CN" altLang="en-US"/>
          </a:p>
        </p:txBody>
      </p:sp>
      <p:sp>
        <p:nvSpPr>
          <p:cNvPr id="23554" name="AutoShape 3"/>
          <p:cNvSpPr>
            <a:spLocks noChangeArrowheads="1"/>
          </p:cNvSpPr>
          <p:nvPr/>
        </p:nvSpPr>
        <p:spPr bwMode="ltGray">
          <a:xfrm rot="5400000">
            <a:off x="-1166019" y="2350294"/>
            <a:ext cx="3768725" cy="37671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835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gradFill rotWithShape="0">
            <a:gsLst>
              <a:gs pos="0">
                <a:schemeClr val="bg1"/>
              </a:gs>
              <a:gs pos="100000">
                <a:srgbClr val="0099FF"/>
              </a:gs>
            </a:gsLst>
            <a:lin ang="0" scaled="1"/>
          </a:gradFill>
          <a:ln w="9525">
            <a:noFill/>
            <a:round/>
          </a:ln>
        </p:spPr>
        <p:txBody>
          <a:bodyPr wrap="none" anchor="ctr"/>
          <a:lstStyle/>
          <a:p>
            <a:endParaRPr lang="zh-CN" altLang="en-US"/>
          </a:p>
        </p:txBody>
      </p:sp>
      <p:sp>
        <p:nvSpPr>
          <p:cNvPr id="23555" name="AutoShape 4"/>
          <p:cNvSpPr>
            <a:spLocks noChangeArrowheads="1"/>
          </p:cNvSpPr>
          <p:nvPr/>
        </p:nvSpPr>
        <p:spPr bwMode="gray">
          <a:xfrm>
            <a:off x="2574925" y="2551113"/>
            <a:ext cx="4826000" cy="530225"/>
          </a:xfrm>
          <a:prstGeom prst="roundRect">
            <a:avLst>
              <a:gd name="adj" fmla="val 50000"/>
            </a:avLst>
          </a:prstGeom>
          <a:gradFill rotWithShape="0">
            <a:gsLst>
              <a:gs pos="0">
                <a:srgbClr val="33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23556" name="Group 5"/>
          <p:cNvGrpSpPr/>
          <p:nvPr/>
        </p:nvGrpSpPr>
        <p:grpSpPr bwMode="auto">
          <a:xfrm>
            <a:off x="2205038" y="2566988"/>
            <a:ext cx="501650" cy="501650"/>
            <a:chOff x="1583" y="1494"/>
            <a:chExt cx="526" cy="526"/>
          </a:xfrm>
        </p:grpSpPr>
        <p:sp>
          <p:nvSpPr>
            <p:cNvPr id="23596" name="Oval 6"/>
            <p:cNvSpPr>
              <a:spLocks noChangeArrowheads="1"/>
            </p:cNvSpPr>
            <p:nvPr/>
          </p:nvSpPr>
          <p:spPr bwMode="gray">
            <a:xfrm>
              <a:off x="1583" y="1494"/>
              <a:ext cx="526" cy="526"/>
            </a:xfrm>
            <a:prstGeom prst="ellipse">
              <a:avLst/>
            </a:prstGeom>
            <a:solidFill>
              <a:srgbClr val="33CCFF"/>
            </a:solidFill>
            <a:ln w="9525">
              <a:noFill/>
              <a:round/>
            </a:ln>
          </p:spPr>
          <p:txBody>
            <a:bodyPr wrap="none" anchor="ctr"/>
            <a:lstStyle/>
            <a:p>
              <a:endParaRPr lang="zh-CN" altLang="en-US">
                <a:latin typeface="Candara" panose="020E0502030303020204" pitchFamily="34" charset="0"/>
              </a:endParaRPr>
            </a:p>
          </p:txBody>
        </p:sp>
        <p:sp>
          <p:nvSpPr>
            <p:cNvPr id="23597" name="Oval 7"/>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23598" name="Oval 8"/>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23599" name="Oval 9"/>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23600" name="Oval 10"/>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23557" name="Text Box 11"/>
          <p:cNvSpPr txBox="1">
            <a:spLocks noChangeArrowheads="1"/>
          </p:cNvSpPr>
          <p:nvPr/>
        </p:nvSpPr>
        <p:spPr bwMode="auto">
          <a:xfrm>
            <a:off x="2284413" y="2620963"/>
            <a:ext cx="311150" cy="366712"/>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1</a:t>
            </a:r>
            <a:endParaRPr lang="en-US" altLang="zh-CN" b="1">
              <a:solidFill>
                <a:srgbClr val="000000"/>
              </a:solidFill>
              <a:ea typeface="宋体" panose="02010600030101010101" pitchFamily="2" charset="-122"/>
            </a:endParaRPr>
          </a:p>
        </p:txBody>
      </p:sp>
      <p:sp>
        <p:nvSpPr>
          <p:cNvPr id="23558" name="AutoShape 12"/>
          <p:cNvSpPr>
            <a:spLocks noChangeArrowheads="1"/>
          </p:cNvSpPr>
          <p:nvPr/>
        </p:nvSpPr>
        <p:spPr bwMode="gray">
          <a:xfrm>
            <a:off x="2978150" y="3279775"/>
            <a:ext cx="4827588" cy="528638"/>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23559" name="Group 13"/>
          <p:cNvGrpSpPr/>
          <p:nvPr/>
        </p:nvGrpSpPr>
        <p:grpSpPr bwMode="auto">
          <a:xfrm>
            <a:off x="2608263" y="3295650"/>
            <a:ext cx="501650" cy="501650"/>
            <a:chOff x="1583" y="1494"/>
            <a:chExt cx="526" cy="526"/>
          </a:xfrm>
        </p:grpSpPr>
        <p:sp>
          <p:nvSpPr>
            <p:cNvPr id="23591" name="Oval 14"/>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23592" name="Oval 15"/>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23593" name="Oval 16"/>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23594" name="Oval 17"/>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23595" name="Oval 18"/>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23560" name="Text Box 19"/>
          <p:cNvSpPr txBox="1">
            <a:spLocks noChangeArrowheads="1"/>
          </p:cNvSpPr>
          <p:nvPr/>
        </p:nvSpPr>
        <p:spPr bwMode="auto">
          <a:xfrm>
            <a:off x="2700338" y="3365500"/>
            <a:ext cx="311150" cy="366713"/>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2</a:t>
            </a:r>
            <a:endParaRPr lang="en-US" altLang="zh-CN" b="1">
              <a:solidFill>
                <a:srgbClr val="000000"/>
              </a:solidFill>
              <a:ea typeface="宋体" panose="02010600030101010101" pitchFamily="2" charset="-122"/>
            </a:endParaRPr>
          </a:p>
        </p:txBody>
      </p:sp>
      <p:sp>
        <p:nvSpPr>
          <p:cNvPr id="23561" name="AutoShape 20"/>
          <p:cNvSpPr>
            <a:spLocks noChangeArrowheads="1"/>
          </p:cNvSpPr>
          <p:nvPr/>
        </p:nvSpPr>
        <p:spPr bwMode="gray">
          <a:xfrm>
            <a:off x="3065463" y="4006850"/>
            <a:ext cx="4826000" cy="528638"/>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23562" name="Group 21"/>
          <p:cNvGrpSpPr/>
          <p:nvPr/>
        </p:nvGrpSpPr>
        <p:grpSpPr bwMode="auto">
          <a:xfrm>
            <a:off x="2693988" y="4022725"/>
            <a:ext cx="501650" cy="501650"/>
            <a:chOff x="1583" y="1494"/>
            <a:chExt cx="526" cy="526"/>
          </a:xfrm>
        </p:grpSpPr>
        <p:sp>
          <p:nvSpPr>
            <p:cNvPr id="23586" name="Oval 22"/>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23587" name="Oval 23"/>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23588" name="Oval 24"/>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23589" name="Oval 25"/>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23590" name="Oval 26"/>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23563" name="Text Box 27"/>
          <p:cNvSpPr txBox="1">
            <a:spLocks noChangeArrowheads="1"/>
          </p:cNvSpPr>
          <p:nvPr/>
        </p:nvSpPr>
        <p:spPr bwMode="auto">
          <a:xfrm>
            <a:off x="2786063" y="4090988"/>
            <a:ext cx="311150" cy="366712"/>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3</a:t>
            </a:r>
            <a:endParaRPr lang="en-US" altLang="zh-CN" b="1">
              <a:solidFill>
                <a:srgbClr val="000000"/>
              </a:solidFill>
              <a:ea typeface="宋体" panose="02010600030101010101" pitchFamily="2" charset="-122"/>
            </a:endParaRPr>
          </a:p>
        </p:txBody>
      </p:sp>
      <p:sp>
        <p:nvSpPr>
          <p:cNvPr id="23564" name="AutoShape 28"/>
          <p:cNvSpPr>
            <a:spLocks noChangeArrowheads="1"/>
          </p:cNvSpPr>
          <p:nvPr/>
        </p:nvSpPr>
        <p:spPr bwMode="gray">
          <a:xfrm>
            <a:off x="2978150" y="4733925"/>
            <a:ext cx="4827588" cy="530225"/>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23565" name="Group 29"/>
          <p:cNvGrpSpPr/>
          <p:nvPr/>
        </p:nvGrpSpPr>
        <p:grpSpPr bwMode="auto">
          <a:xfrm>
            <a:off x="2608263" y="4749800"/>
            <a:ext cx="501650" cy="501650"/>
            <a:chOff x="1583" y="1494"/>
            <a:chExt cx="526" cy="526"/>
          </a:xfrm>
        </p:grpSpPr>
        <p:sp>
          <p:nvSpPr>
            <p:cNvPr id="23581" name="Oval 30"/>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23582" name="Oval 31"/>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23583" name="Oval 32"/>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23584" name="Oval 33"/>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23585" name="Oval 34"/>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23566" name="Text Box 35"/>
          <p:cNvSpPr txBox="1">
            <a:spLocks noChangeArrowheads="1"/>
          </p:cNvSpPr>
          <p:nvPr/>
        </p:nvSpPr>
        <p:spPr bwMode="auto">
          <a:xfrm>
            <a:off x="2700338" y="4819650"/>
            <a:ext cx="311150" cy="366713"/>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4</a:t>
            </a:r>
            <a:endParaRPr lang="en-US" altLang="zh-CN" b="1">
              <a:solidFill>
                <a:srgbClr val="000000"/>
              </a:solidFill>
              <a:ea typeface="宋体" panose="02010600030101010101" pitchFamily="2" charset="-122"/>
            </a:endParaRPr>
          </a:p>
        </p:txBody>
      </p:sp>
      <p:sp>
        <p:nvSpPr>
          <p:cNvPr id="23567" name="AutoShape 36"/>
          <p:cNvSpPr>
            <a:spLocks noChangeArrowheads="1"/>
          </p:cNvSpPr>
          <p:nvPr/>
        </p:nvSpPr>
        <p:spPr bwMode="gray">
          <a:xfrm>
            <a:off x="2528888" y="5461000"/>
            <a:ext cx="4827587" cy="530225"/>
          </a:xfrm>
          <a:prstGeom prst="roundRect">
            <a:avLst>
              <a:gd name="adj" fmla="val 50000"/>
            </a:avLst>
          </a:prstGeom>
          <a:gradFill rotWithShape="0">
            <a:gsLst>
              <a:gs pos="0">
                <a:srgbClr val="00CCFF"/>
              </a:gs>
              <a:gs pos="100000">
                <a:schemeClr val="bg1">
                  <a:alpha val="50000"/>
                </a:schemeClr>
              </a:gs>
            </a:gsLst>
            <a:lin ang="0" scaled="1"/>
          </a:gradFill>
          <a:ln w="9525">
            <a:noFill/>
            <a:round/>
          </a:ln>
        </p:spPr>
        <p:txBody>
          <a:bodyPr wrap="none" anchor="ctr"/>
          <a:lstStyle/>
          <a:p>
            <a:endParaRPr lang="zh-CN" altLang="en-US">
              <a:latin typeface="Candara" panose="020E0502030303020204" pitchFamily="34" charset="0"/>
            </a:endParaRPr>
          </a:p>
        </p:txBody>
      </p:sp>
      <p:grpSp>
        <p:nvGrpSpPr>
          <p:cNvPr id="23568" name="Group 37"/>
          <p:cNvGrpSpPr/>
          <p:nvPr/>
        </p:nvGrpSpPr>
        <p:grpSpPr bwMode="auto">
          <a:xfrm>
            <a:off x="2159000" y="5478463"/>
            <a:ext cx="501650" cy="501650"/>
            <a:chOff x="1583" y="1494"/>
            <a:chExt cx="526" cy="526"/>
          </a:xfrm>
        </p:grpSpPr>
        <p:sp>
          <p:nvSpPr>
            <p:cNvPr id="23576" name="Oval 38"/>
            <p:cNvSpPr>
              <a:spLocks noChangeArrowheads="1"/>
            </p:cNvSpPr>
            <p:nvPr/>
          </p:nvSpPr>
          <p:spPr bwMode="gray">
            <a:xfrm>
              <a:off x="1583" y="1494"/>
              <a:ext cx="526" cy="526"/>
            </a:xfrm>
            <a:prstGeom prst="ellipse">
              <a:avLst/>
            </a:prstGeom>
            <a:solidFill>
              <a:srgbClr val="00CCFF"/>
            </a:solidFill>
            <a:ln w="9525">
              <a:noFill/>
              <a:round/>
            </a:ln>
          </p:spPr>
          <p:txBody>
            <a:bodyPr wrap="none" anchor="ctr"/>
            <a:lstStyle/>
            <a:p>
              <a:endParaRPr lang="zh-CN" altLang="en-US">
                <a:latin typeface="Candara" panose="020E0502030303020204" pitchFamily="34" charset="0"/>
              </a:endParaRPr>
            </a:p>
          </p:txBody>
        </p:sp>
        <p:sp>
          <p:nvSpPr>
            <p:cNvPr id="23577" name="Oval 39"/>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w="9525">
              <a:noFill/>
              <a:round/>
            </a:ln>
          </p:spPr>
          <p:txBody>
            <a:bodyPr wrap="none" anchor="ctr"/>
            <a:lstStyle/>
            <a:p>
              <a:endParaRPr lang="zh-CN" altLang="en-US">
                <a:latin typeface="Candara" panose="020E0502030303020204" pitchFamily="34" charset="0"/>
              </a:endParaRPr>
            </a:p>
          </p:txBody>
        </p:sp>
        <p:sp>
          <p:nvSpPr>
            <p:cNvPr id="23578" name="Oval 40"/>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w="9525">
              <a:noFill/>
              <a:round/>
            </a:ln>
          </p:spPr>
          <p:txBody>
            <a:bodyPr wrap="none" anchor="ctr"/>
            <a:lstStyle/>
            <a:p>
              <a:endParaRPr lang="zh-CN" altLang="en-US">
                <a:latin typeface="Candara" panose="020E0502030303020204" pitchFamily="34" charset="0"/>
              </a:endParaRPr>
            </a:p>
          </p:txBody>
        </p:sp>
        <p:sp>
          <p:nvSpPr>
            <p:cNvPr id="23579" name="Oval 41"/>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w="9525">
              <a:noFill/>
              <a:round/>
            </a:ln>
          </p:spPr>
          <p:txBody>
            <a:bodyPr wrap="none" anchor="ctr"/>
            <a:lstStyle/>
            <a:p>
              <a:endParaRPr lang="zh-CN" altLang="en-US">
                <a:latin typeface="Candara" panose="020E0502030303020204" pitchFamily="34" charset="0"/>
              </a:endParaRPr>
            </a:p>
          </p:txBody>
        </p:sp>
        <p:sp>
          <p:nvSpPr>
            <p:cNvPr id="23580" name="Oval 42"/>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w="9525">
              <a:noFill/>
              <a:round/>
            </a:ln>
          </p:spPr>
          <p:txBody>
            <a:bodyPr wrap="none" anchor="ctr"/>
            <a:lstStyle/>
            <a:p>
              <a:endParaRPr lang="zh-CN" altLang="en-US">
                <a:latin typeface="Candara" panose="020E0502030303020204" pitchFamily="34" charset="0"/>
              </a:endParaRPr>
            </a:p>
          </p:txBody>
        </p:sp>
      </p:grpSp>
      <p:sp>
        <p:nvSpPr>
          <p:cNvPr id="23569" name="Text Box 43"/>
          <p:cNvSpPr txBox="1">
            <a:spLocks noChangeArrowheads="1"/>
          </p:cNvSpPr>
          <p:nvPr/>
        </p:nvSpPr>
        <p:spPr bwMode="auto">
          <a:xfrm>
            <a:off x="2243138" y="5549900"/>
            <a:ext cx="311150" cy="366713"/>
          </a:xfrm>
          <a:prstGeom prst="rect">
            <a:avLst/>
          </a:prstGeom>
          <a:noFill/>
          <a:ln w="9525">
            <a:noFill/>
            <a:miter lim="800000"/>
          </a:ln>
        </p:spPr>
        <p:txBody>
          <a:bodyPr wrap="none">
            <a:spAutoFit/>
          </a:bodyPr>
          <a:lstStyle/>
          <a:p>
            <a:r>
              <a:rPr lang="en-US" altLang="zh-CN" b="1">
                <a:solidFill>
                  <a:srgbClr val="000000"/>
                </a:solidFill>
                <a:ea typeface="宋体" panose="02010600030101010101" pitchFamily="2" charset="-122"/>
              </a:rPr>
              <a:t>5</a:t>
            </a:r>
            <a:endParaRPr lang="en-US" altLang="zh-CN" b="1">
              <a:solidFill>
                <a:srgbClr val="000000"/>
              </a:solidFill>
              <a:ea typeface="宋体" panose="02010600030101010101" pitchFamily="2" charset="-122"/>
            </a:endParaRPr>
          </a:p>
        </p:txBody>
      </p:sp>
      <p:sp>
        <p:nvSpPr>
          <p:cNvPr id="23570" name="Rectangle 35"/>
          <p:cNvSpPr>
            <a:spLocks noChangeArrowheads="1"/>
          </p:cNvSpPr>
          <p:nvPr/>
        </p:nvSpPr>
        <p:spPr bwMode="auto">
          <a:xfrm>
            <a:off x="3276600" y="3303588"/>
            <a:ext cx="3330575" cy="427037"/>
          </a:xfrm>
          <a:prstGeom prst="rect">
            <a:avLst/>
          </a:prstGeom>
          <a:noFill/>
          <a:ln w="9525">
            <a:noFill/>
            <a:miter lim="800000"/>
          </a:ln>
        </p:spPr>
        <p:txBody>
          <a:bodyPr>
            <a:spAutoFit/>
          </a:bodyPr>
          <a:lstStyle/>
          <a:p>
            <a:r>
              <a:rPr lang="en-US" altLang="zh-CN" sz="2200">
                <a:latin typeface="华文中宋" panose="02010600040101010101" charset="-122"/>
                <a:ea typeface="华文中宋" panose="02010600040101010101" charset="-122"/>
                <a:cs typeface="华文中宋" panose="02010600040101010101" charset="-122"/>
              </a:rPr>
              <a:t>PMC</a:t>
            </a:r>
            <a:r>
              <a:rPr lang="zh-CN" altLang="en-US" sz="2200">
                <a:latin typeface="华文中宋" panose="02010600040101010101" charset="-122"/>
                <a:ea typeface="华文中宋" panose="02010600040101010101" charset="-122"/>
                <a:cs typeface="华文中宋" panose="02010600040101010101" charset="-122"/>
              </a:rPr>
              <a:t>体系解说</a:t>
            </a:r>
            <a:endParaRPr lang="zh-CN" altLang="en-US" sz="2200">
              <a:latin typeface="华文中宋" panose="02010600040101010101" charset="-122"/>
              <a:ea typeface="华文中宋" panose="02010600040101010101" charset="-122"/>
              <a:cs typeface="华文中宋" panose="02010600040101010101" charset="-122"/>
            </a:endParaRPr>
          </a:p>
        </p:txBody>
      </p:sp>
      <p:sp>
        <p:nvSpPr>
          <p:cNvPr id="23571" name="Rectangle 35"/>
          <p:cNvSpPr>
            <a:spLocks noChangeArrowheads="1"/>
          </p:cNvSpPr>
          <p:nvPr/>
        </p:nvSpPr>
        <p:spPr bwMode="auto">
          <a:xfrm>
            <a:off x="3290888" y="4051300"/>
            <a:ext cx="4392612" cy="427038"/>
          </a:xfrm>
          <a:prstGeom prst="rect">
            <a:avLst/>
          </a:prstGeom>
          <a:noFill/>
          <a:ln w="9525">
            <a:noFill/>
            <a:miter lim="800000"/>
          </a:ln>
        </p:spPr>
        <p:txBody>
          <a:bodyPr>
            <a:spAutoFit/>
          </a:bodyPr>
          <a:lstStyle/>
          <a:p>
            <a:r>
              <a:rPr lang="en-US" altLang="zh-CN" sz="2200">
                <a:solidFill>
                  <a:schemeClr val="bg2"/>
                </a:solidFill>
                <a:latin typeface="华文中宋" panose="02010600040101010101" charset="-122"/>
                <a:ea typeface="华文中宋" panose="02010600040101010101" charset="-122"/>
                <a:cs typeface="华文中宋" panose="02010600040101010101" charset="-122"/>
              </a:rPr>
              <a:t>PMC</a:t>
            </a:r>
            <a:r>
              <a:rPr lang="zh-CN" altLang="en-US" sz="2200">
                <a:solidFill>
                  <a:schemeClr val="bg2"/>
                </a:solidFill>
                <a:latin typeface="华文中宋" panose="02010600040101010101" charset="-122"/>
                <a:ea typeface="华文中宋" panose="02010600040101010101" charset="-122"/>
                <a:cs typeface="华文中宋" panose="02010600040101010101" charset="-122"/>
              </a:rPr>
              <a:t>日常工作职能</a:t>
            </a:r>
            <a:endParaRPr lang="zh-CN" altLang="en-US" sz="2200">
              <a:solidFill>
                <a:schemeClr val="bg2"/>
              </a:solidFill>
              <a:latin typeface="华文中宋" panose="02010600040101010101" charset="-122"/>
              <a:ea typeface="华文中宋" panose="02010600040101010101" charset="-122"/>
              <a:cs typeface="华文中宋" panose="02010600040101010101" charset="-122"/>
            </a:endParaRPr>
          </a:p>
        </p:txBody>
      </p:sp>
      <p:sp>
        <p:nvSpPr>
          <p:cNvPr id="23572" name="Rectangle 20"/>
          <p:cNvSpPr>
            <a:spLocks noChangeArrowheads="1"/>
          </p:cNvSpPr>
          <p:nvPr/>
        </p:nvSpPr>
        <p:spPr bwMode="auto">
          <a:xfrm>
            <a:off x="3290888" y="5516563"/>
            <a:ext cx="3565525" cy="427037"/>
          </a:xfrm>
          <a:prstGeom prst="rect">
            <a:avLst/>
          </a:prstGeom>
          <a:noFill/>
          <a:ln w="9525">
            <a:noFill/>
            <a:miter lim="800000"/>
          </a:ln>
        </p:spPr>
        <p:txBody>
          <a:bodyPr>
            <a:spAutoFit/>
          </a:bodyPr>
          <a:lstStyle/>
          <a:p>
            <a:r>
              <a:rPr lang="en-US" altLang="zh-CN" sz="2200">
                <a:solidFill>
                  <a:schemeClr val="bg2"/>
                </a:solidFill>
                <a:latin typeface="华文中宋" panose="02010600040101010101" charset="-122"/>
                <a:ea typeface="华文中宋" panose="02010600040101010101" charset="-122"/>
                <a:cs typeface="华文中宋" panose="02010600040101010101" charset="-122"/>
              </a:rPr>
              <a:t>PMC</a:t>
            </a:r>
            <a:r>
              <a:rPr lang="zh-CN" altLang="en-US" sz="2200">
                <a:solidFill>
                  <a:schemeClr val="bg2"/>
                </a:solidFill>
                <a:latin typeface="华文中宋" panose="02010600040101010101" charset="-122"/>
                <a:ea typeface="华文中宋" panose="02010600040101010101" charset="-122"/>
                <a:cs typeface="华文中宋" panose="02010600040101010101" charset="-122"/>
              </a:rPr>
              <a:t>与信息化的结合</a:t>
            </a:r>
            <a:endParaRPr lang="zh-CN" altLang="en-US" sz="2200">
              <a:solidFill>
                <a:schemeClr val="bg2"/>
              </a:solidFill>
              <a:latin typeface="华文中宋" panose="02010600040101010101" charset="-122"/>
              <a:ea typeface="华文中宋" panose="02010600040101010101" charset="-122"/>
              <a:cs typeface="华文中宋" panose="02010600040101010101" charset="-122"/>
            </a:endParaRPr>
          </a:p>
        </p:txBody>
      </p:sp>
      <p:sp>
        <p:nvSpPr>
          <p:cNvPr id="23573" name="Rectangle 29"/>
          <p:cNvSpPr>
            <a:spLocks noChangeArrowheads="1"/>
          </p:cNvSpPr>
          <p:nvPr/>
        </p:nvSpPr>
        <p:spPr bwMode="auto">
          <a:xfrm>
            <a:off x="3225800" y="2570163"/>
            <a:ext cx="4587875" cy="427037"/>
          </a:xfrm>
          <a:prstGeom prst="rect">
            <a:avLst/>
          </a:prstGeom>
          <a:noFill/>
          <a:ln w="9525">
            <a:noFill/>
            <a:miter lim="800000"/>
          </a:ln>
        </p:spPr>
        <p:txBody>
          <a:bodyPr>
            <a:spAutoFit/>
          </a:bodyPr>
          <a:lstStyle/>
          <a:p>
            <a:r>
              <a:rPr lang="zh-CN" altLang="en-US" sz="2200">
                <a:solidFill>
                  <a:schemeClr val="bg2"/>
                </a:solidFill>
                <a:latin typeface="华文中宋" panose="02010600040101010101" charset="-122"/>
                <a:ea typeface="华文中宋" panose="02010600040101010101" charset="-122"/>
                <a:cs typeface="华文中宋" panose="02010600040101010101" charset="-122"/>
              </a:rPr>
              <a:t>企业面对的困扰</a:t>
            </a:r>
            <a:endParaRPr lang="zh-CN" altLang="en-US" sz="2200">
              <a:solidFill>
                <a:schemeClr val="bg2"/>
              </a:solidFill>
              <a:latin typeface="华文中宋" panose="02010600040101010101" charset="-122"/>
              <a:ea typeface="华文中宋" panose="02010600040101010101" charset="-122"/>
              <a:cs typeface="华文中宋" panose="02010600040101010101" charset="-122"/>
            </a:endParaRPr>
          </a:p>
        </p:txBody>
      </p:sp>
      <p:sp>
        <p:nvSpPr>
          <p:cNvPr id="23574" name="Rectangle 29"/>
          <p:cNvSpPr>
            <a:spLocks noChangeArrowheads="1"/>
          </p:cNvSpPr>
          <p:nvPr/>
        </p:nvSpPr>
        <p:spPr bwMode="auto">
          <a:xfrm>
            <a:off x="3290888" y="4783138"/>
            <a:ext cx="4011612" cy="427037"/>
          </a:xfrm>
          <a:prstGeom prst="rect">
            <a:avLst/>
          </a:prstGeom>
          <a:noFill/>
          <a:ln w="9525">
            <a:noFill/>
            <a:miter lim="800000"/>
          </a:ln>
        </p:spPr>
        <p:txBody>
          <a:bodyPr>
            <a:spAutoFit/>
          </a:bodyPr>
          <a:lstStyle/>
          <a:p>
            <a:r>
              <a:rPr lang="en-US" altLang="zh-CN" sz="2200">
                <a:solidFill>
                  <a:schemeClr val="bg2"/>
                </a:solidFill>
                <a:latin typeface="华文中宋" panose="02010600040101010101" charset="-122"/>
                <a:ea typeface="华文中宋" panose="02010600040101010101" charset="-122"/>
                <a:cs typeface="华文中宋" panose="02010600040101010101" charset="-122"/>
              </a:rPr>
              <a:t>PMC</a:t>
            </a:r>
            <a:r>
              <a:rPr lang="zh-CN" altLang="en-US" sz="2200">
                <a:solidFill>
                  <a:schemeClr val="bg2"/>
                </a:solidFill>
                <a:latin typeface="华文中宋" panose="02010600040101010101" charset="-122"/>
                <a:ea typeface="华文中宋" panose="02010600040101010101" charset="-122"/>
                <a:cs typeface="华文中宋" panose="02010600040101010101" charset="-122"/>
              </a:rPr>
              <a:t>体系建设与规划</a:t>
            </a:r>
            <a:endParaRPr lang="zh-CN" altLang="en-US" sz="2200">
              <a:solidFill>
                <a:schemeClr val="bg2"/>
              </a:solidFill>
              <a:latin typeface="华文中宋" panose="02010600040101010101" charset="-122"/>
              <a:ea typeface="华文中宋" panose="02010600040101010101" charset="-122"/>
              <a:cs typeface="华文中宋" panose="02010600040101010101" charset="-122"/>
            </a:endParaRPr>
          </a:p>
        </p:txBody>
      </p:sp>
      <p:sp>
        <p:nvSpPr>
          <p:cNvPr id="324653" name="TextBox 71"/>
          <p:cNvSpPr txBox="1">
            <a:spLocks noChangeArrowheads="1"/>
          </p:cNvSpPr>
          <p:nvPr/>
        </p:nvSpPr>
        <p:spPr bwMode="auto">
          <a:xfrm>
            <a:off x="395825" y="693015"/>
            <a:ext cx="2422925" cy="646331"/>
          </a:xfrm>
          <a:prstGeom prst="rect">
            <a:avLst/>
          </a:prstGeom>
          <a:noFill/>
          <a:ln w="9525">
            <a:noFill/>
            <a:miter lim="800000"/>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zh-CN" alt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cs typeface="+mn-cs"/>
              </a:rPr>
              <a:t>提纲挈领</a:t>
            </a:r>
            <a:endParaRPr lang="zh-CN" alt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PP_MARK_KEY" val="7a351daa-2a48-447f-b120-081258b94a63"/>
  <p:tag name="COMMONDATA" val="eyJoZGlkIjoiODc5OTdkZDQxOTMwNGQxNTBmNzRiMmEzNWM0ZjQ1MmM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0</TotalTime>
  <Words>5128</Words>
  <Application>WPS 演示</Application>
  <PresentationFormat>全屏显示(4:3)</PresentationFormat>
  <Paragraphs>1000</Paragraphs>
  <Slides>28</Slides>
  <Notes>7</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28</vt:i4>
      </vt:variant>
    </vt:vector>
  </HeadingPairs>
  <TitlesOfParts>
    <vt:vector size="46" baseType="lpstr">
      <vt:lpstr>Arial</vt:lpstr>
      <vt:lpstr>宋体</vt:lpstr>
      <vt:lpstr>Wingdings</vt:lpstr>
      <vt:lpstr>华文楷体</vt:lpstr>
      <vt:lpstr>华文新魏</vt:lpstr>
      <vt:lpstr>Candara</vt:lpstr>
      <vt:lpstr>Symbol</vt:lpstr>
      <vt:lpstr>楷体_GB2312</vt:lpstr>
      <vt:lpstr>新宋体</vt:lpstr>
      <vt:lpstr>华文中宋</vt:lpstr>
      <vt:lpstr>黑体</vt:lpstr>
      <vt:lpstr>Arial Black</vt:lpstr>
      <vt:lpstr>微软雅黑</vt:lpstr>
      <vt:lpstr>Arial Unicode MS</vt:lpstr>
      <vt:lpstr>Calibri</vt:lpstr>
      <vt:lpstr>Gulim</vt:lpstr>
      <vt:lpstr>Times New Roman</vt:lpstr>
      <vt:lpstr>波形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微软中国</dc:creator>
  <cp:lastModifiedBy>WPS_1670316127</cp:lastModifiedBy>
  <cp:revision>9</cp:revision>
  <dcterms:created xsi:type="dcterms:W3CDTF">2013-05-16T10:19:00Z</dcterms:created>
  <dcterms:modified xsi:type="dcterms:W3CDTF">2023-02-13T08:11:43Z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9EF21D84273F4195ADA81A4750BAF095</vt:lpwstr>
  </property>
  <property fmtid="{D5CDD505-2E9C-101B-9397-08002B2CF9AE}" pid="3" name="KSOProductBuildVer">
    <vt:lpwstr>2052-11.1.0.13703</vt:lpwstr>
  </property>
</Properties>
</file>