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1"/>
  </p:handoutMasterIdLst>
  <p:sldIdLst>
    <p:sldId id="257" r:id="rId3"/>
    <p:sldId id="318" r:id="rId5"/>
    <p:sldId id="262" r:id="rId6"/>
    <p:sldId id="351" r:id="rId7"/>
    <p:sldId id="263" r:id="rId8"/>
    <p:sldId id="264" r:id="rId9"/>
    <p:sldId id="265" r:id="rId10"/>
    <p:sldId id="266" r:id="rId11"/>
    <p:sldId id="356" r:id="rId12"/>
    <p:sldId id="357" r:id="rId13"/>
    <p:sldId id="267" r:id="rId14"/>
    <p:sldId id="268" r:id="rId15"/>
    <p:sldId id="269" r:id="rId16"/>
    <p:sldId id="270" r:id="rId17"/>
    <p:sldId id="271" r:id="rId18"/>
    <p:sldId id="352" r:id="rId19"/>
    <p:sldId id="353" r:id="rId20"/>
    <p:sldId id="354" r:id="rId21"/>
    <p:sldId id="275" r:id="rId22"/>
    <p:sldId id="272" r:id="rId23"/>
    <p:sldId id="358" r:id="rId24"/>
    <p:sldId id="273" r:id="rId25"/>
    <p:sldId id="274" r:id="rId26"/>
    <p:sldId id="276" r:id="rId27"/>
    <p:sldId id="277" r:id="rId28"/>
    <p:sldId id="278" r:id="rId29"/>
    <p:sldId id="279" r:id="rId30"/>
    <p:sldId id="280" r:id="rId31"/>
    <p:sldId id="359" r:id="rId32"/>
    <p:sldId id="360" r:id="rId33"/>
    <p:sldId id="361" r:id="rId34"/>
    <p:sldId id="283" r:id="rId35"/>
    <p:sldId id="281" r:id="rId36"/>
    <p:sldId id="362" r:id="rId37"/>
    <p:sldId id="363" r:id="rId38"/>
    <p:sldId id="364" r:id="rId39"/>
    <p:sldId id="365" r:id="rId40"/>
    <p:sldId id="282" r:id="rId41"/>
    <p:sldId id="284" r:id="rId42"/>
    <p:sldId id="285" r:id="rId43"/>
    <p:sldId id="286" r:id="rId44"/>
    <p:sldId id="366" r:id="rId45"/>
    <p:sldId id="288" r:id="rId46"/>
    <p:sldId id="287" r:id="rId47"/>
    <p:sldId id="367" r:id="rId48"/>
    <p:sldId id="368" r:id="rId49"/>
    <p:sldId id="369" r:id="rId50"/>
    <p:sldId id="289" r:id="rId51"/>
    <p:sldId id="290" r:id="rId52"/>
    <p:sldId id="291" r:id="rId53"/>
    <p:sldId id="292" r:id="rId54"/>
    <p:sldId id="293" r:id="rId55"/>
    <p:sldId id="294" r:id="rId56"/>
    <p:sldId id="295" r:id="rId57"/>
    <p:sldId id="296" r:id="rId58"/>
    <p:sldId id="297" r:id="rId59"/>
    <p:sldId id="371" r:id="rId60"/>
    <p:sldId id="298" r:id="rId61"/>
    <p:sldId id="299" r:id="rId62"/>
    <p:sldId id="372" r:id="rId63"/>
    <p:sldId id="302" r:id="rId64"/>
    <p:sldId id="300" r:id="rId65"/>
    <p:sldId id="370" r:id="rId66"/>
    <p:sldId id="301" r:id="rId67"/>
    <p:sldId id="303" r:id="rId68"/>
    <p:sldId id="373" r:id="rId69"/>
    <p:sldId id="306" r:id="rId70"/>
    <p:sldId id="304" r:id="rId71"/>
    <p:sldId id="305" r:id="rId72"/>
    <p:sldId id="307" r:id="rId73"/>
    <p:sldId id="309" r:id="rId74"/>
    <p:sldId id="308" r:id="rId75"/>
    <p:sldId id="310" r:id="rId76"/>
    <p:sldId id="311" r:id="rId77"/>
    <p:sldId id="312" r:id="rId78"/>
    <p:sldId id="314" r:id="rId79"/>
    <p:sldId id="313" r:id="rId80"/>
    <p:sldId id="315" r:id="rId81"/>
    <p:sldId id="316" r:id="rId82"/>
    <p:sldId id="317"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Lst>
  <p:sldSz cx="9144000" cy="6858000" type="screen4x3"/>
  <p:notesSz cx="6858000" cy="9144000"/>
  <p:custDataLst>
    <p:tags r:id="rId11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99"/>
    <a:srgbClr val="C62606"/>
    <a:srgbClr val="FF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25"/>
  </p:normalViewPr>
  <p:slideViewPr>
    <p:cSldViewPr showGuides="1">
      <p:cViewPr varScale="1">
        <p:scale>
          <a:sx n="76" d="100"/>
          <a:sy n="76" d="100"/>
        </p:scale>
        <p:origin x="-462" y="-96"/>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5" Type="http://schemas.openxmlformats.org/officeDocument/2006/relationships/tags" Target="tags/tag8.xml"/><Relationship Id="rId114" Type="http://schemas.openxmlformats.org/officeDocument/2006/relationships/tableStyles" Target="tableStyles.xml"/><Relationship Id="rId113" Type="http://schemas.openxmlformats.org/officeDocument/2006/relationships/viewProps" Target="viewProps.xml"/><Relationship Id="rId112" Type="http://schemas.openxmlformats.org/officeDocument/2006/relationships/presProps" Target="presProps.xml"/><Relationship Id="rId111" Type="http://schemas.openxmlformats.org/officeDocument/2006/relationships/handoutMaster" Target="handoutMasters/handoutMaster1.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页眉占位符 31745"/>
          <p:cNvSpPr>
            <a:spLocks noGrp="1"/>
          </p:cNvSpPr>
          <p:nvPr>
            <p:ph type="hdr" sz="quarter"/>
          </p:nvPr>
        </p:nvSpPr>
        <p:spPr>
          <a:xfrm>
            <a:off x="0" y="0"/>
            <a:ext cx="2971800" cy="457200"/>
          </a:xfrm>
          <a:prstGeom prst="rect">
            <a:avLst/>
          </a:prstGeom>
          <a:noFill/>
          <a:ln w="9525">
            <a:noFill/>
          </a:ln>
        </p:spPr>
        <p:txBody>
          <a:bodyPr/>
          <a:p>
            <a:pPr lvl="0" latinLnBrk="1"/>
            <a:endParaRPr lang="zh-CN" altLang="en-US" sz="1200" dirty="0"/>
          </a:p>
        </p:txBody>
      </p:sp>
      <p:sp>
        <p:nvSpPr>
          <p:cNvPr id="31747" name="日期占位符 31746"/>
          <p:cNvSpPr>
            <a:spLocks noGrp="1"/>
          </p:cNvSpPr>
          <p:nvPr>
            <p:ph type="dt" sz="quarter" idx="1"/>
          </p:nvPr>
        </p:nvSpPr>
        <p:spPr>
          <a:xfrm>
            <a:off x="3886200" y="0"/>
            <a:ext cx="2971800" cy="457200"/>
          </a:xfrm>
          <a:prstGeom prst="rect">
            <a:avLst/>
          </a:prstGeom>
          <a:noFill/>
          <a:ln w="9525">
            <a:noFill/>
          </a:ln>
        </p:spPr>
        <p:txBody>
          <a:bodyPr/>
          <a:p>
            <a:pPr lvl="0" algn="r" latinLnBrk="1"/>
            <a:endParaRPr lang="zh-CN" altLang="en-US" sz="1200" dirty="0"/>
          </a:p>
        </p:txBody>
      </p:sp>
      <p:sp>
        <p:nvSpPr>
          <p:cNvPr id="31748" name="页脚占位符 31747"/>
          <p:cNvSpPr>
            <a:spLocks noGrp="1"/>
          </p:cNvSpPr>
          <p:nvPr>
            <p:ph type="ftr" sz="quarter" idx="2"/>
          </p:nvPr>
        </p:nvSpPr>
        <p:spPr>
          <a:xfrm>
            <a:off x="0" y="8686800"/>
            <a:ext cx="2971800" cy="457200"/>
          </a:xfrm>
          <a:prstGeom prst="rect">
            <a:avLst/>
          </a:prstGeom>
          <a:noFill/>
          <a:ln w="9525">
            <a:noFill/>
          </a:ln>
        </p:spPr>
        <p:txBody>
          <a:bodyPr anchor="b" anchorCtr="0"/>
          <a:p>
            <a:pPr lvl="0" latinLnBrk="1"/>
            <a:endParaRPr lang="zh-CN" altLang="en-US" sz="1200" dirty="0"/>
          </a:p>
        </p:txBody>
      </p:sp>
      <p:sp>
        <p:nvSpPr>
          <p:cNvPr id="31749" name="灯片编号占位符 31748"/>
          <p:cNvSpPr>
            <a:spLocks noGrp="1"/>
          </p:cNvSpPr>
          <p:nvPr>
            <p:ph type="sldNum" sz="quarter" idx="3"/>
          </p:nvPr>
        </p:nvSpPr>
        <p:spPr>
          <a:xfrm>
            <a:off x="3886200" y="8686800"/>
            <a:ext cx="2971800" cy="457200"/>
          </a:xfrm>
          <a:prstGeom prst="rect">
            <a:avLst/>
          </a:prstGeom>
          <a:noFill/>
          <a:ln w="9525">
            <a:noFill/>
          </a:ln>
        </p:spPr>
        <p:txBody>
          <a:bodyPr anchor="b" anchorCtr="0"/>
          <a:p>
            <a:pPr lvl="0" algn="r" latinLnBrk="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22" name="页眉占位符 30721"/>
          <p:cNvSpPr>
            <a:spLocks noGrp="1"/>
          </p:cNvSpPr>
          <p:nvPr>
            <p:ph type="hdr" sz="quarter"/>
          </p:nvPr>
        </p:nvSpPr>
        <p:spPr>
          <a:xfrm>
            <a:off x="0" y="0"/>
            <a:ext cx="2971800" cy="457200"/>
          </a:xfrm>
          <a:prstGeom prst="rect">
            <a:avLst/>
          </a:prstGeom>
          <a:noFill/>
          <a:ln w="9525">
            <a:noFill/>
          </a:ln>
        </p:spPr>
        <p:txBody>
          <a:bodyPr/>
          <a:p>
            <a:pPr lvl="0" latinLnBrk="1"/>
            <a:endParaRPr lang="zh-CN" altLang="en-US" sz="1200" dirty="0"/>
          </a:p>
        </p:txBody>
      </p:sp>
      <p:sp>
        <p:nvSpPr>
          <p:cNvPr id="30723" name="日期占位符 30722"/>
          <p:cNvSpPr>
            <a:spLocks noGrp="1"/>
          </p:cNvSpPr>
          <p:nvPr>
            <p:ph type="dt" idx="1"/>
          </p:nvPr>
        </p:nvSpPr>
        <p:spPr>
          <a:xfrm>
            <a:off x="3886200" y="0"/>
            <a:ext cx="2971800" cy="457200"/>
          </a:xfrm>
          <a:prstGeom prst="rect">
            <a:avLst/>
          </a:prstGeom>
          <a:noFill/>
          <a:ln w="9525">
            <a:noFill/>
          </a:ln>
        </p:spPr>
        <p:txBody>
          <a:bodyPr/>
          <a:p>
            <a:pPr lvl="0" algn="r" latinLnBrk="1"/>
            <a:endParaRPr lang="zh-CN" altLang="en-US" sz="1200" dirty="0"/>
          </a:p>
        </p:txBody>
      </p:sp>
      <p:sp>
        <p:nvSpPr>
          <p:cNvPr id="30724" name="幻灯片图像占位符 30723"/>
          <p:cNvSpPr>
            <a:spLocks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30725" name="文本占位符 30724"/>
          <p:cNvSpPr>
            <a:spLocks noGrp="1"/>
          </p:cNvSpPr>
          <p:nvPr>
            <p:ph type="body" sz="quarter" idx="3"/>
          </p:nvPr>
        </p:nvSpPr>
        <p:spPr>
          <a:xfrm>
            <a:off x="914400" y="4343400"/>
            <a:ext cx="5029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26" name="页脚占位符 30725"/>
          <p:cNvSpPr>
            <a:spLocks noGrp="1"/>
          </p:cNvSpPr>
          <p:nvPr>
            <p:ph type="ftr" sz="quarter" idx="4"/>
          </p:nvPr>
        </p:nvSpPr>
        <p:spPr>
          <a:xfrm>
            <a:off x="0" y="8686800"/>
            <a:ext cx="2971800" cy="457200"/>
          </a:xfrm>
          <a:prstGeom prst="rect">
            <a:avLst/>
          </a:prstGeom>
          <a:noFill/>
          <a:ln w="9525">
            <a:noFill/>
          </a:ln>
        </p:spPr>
        <p:txBody>
          <a:bodyPr anchor="b" anchorCtr="0"/>
          <a:p>
            <a:pPr lvl="0" latinLnBrk="1"/>
            <a:endParaRPr lang="zh-CN" altLang="en-US" sz="1200" dirty="0"/>
          </a:p>
        </p:txBody>
      </p:sp>
      <p:sp>
        <p:nvSpPr>
          <p:cNvPr id="30727" name="灯片编号占位符 30726"/>
          <p:cNvSpPr>
            <a:spLocks noGrp="1"/>
          </p:cNvSpPr>
          <p:nvPr>
            <p:ph type="sldNum" sz="quarter" idx="5"/>
          </p:nvPr>
        </p:nvSpPr>
        <p:spPr>
          <a:xfrm>
            <a:off x="3886200" y="8686800"/>
            <a:ext cx="2971800" cy="457200"/>
          </a:xfrm>
          <a:prstGeom prst="rect">
            <a:avLst/>
          </a:prstGeom>
          <a:noFill/>
          <a:ln w="9525">
            <a:noFill/>
          </a:ln>
        </p:spPr>
        <p:txBody>
          <a:bodyPr anchor="b" anchorCtr="0"/>
          <a:p>
            <a:pPr lvl="0" algn="r" latinLnBrk="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33794" name="幻灯片图像占位符 33793"/>
          <p:cNvSpPr>
            <a:spLocks noTextEdit="1"/>
          </p:cNvSpPr>
          <p:nvPr>
            <p:ph type="sldImg"/>
          </p:nvPr>
        </p:nvSpPr>
        <p:spPr>
          <a:ln/>
        </p:spPr>
      </p:sp>
      <p:sp>
        <p:nvSpPr>
          <p:cNvPr id="33795" name="文本占位符 33794"/>
          <p:cNvSpPr>
            <a:spLocks noGrp="1"/>
          </p:cNvSpPr>
          <p:nvPr>
            <p:ph type="body" idx="1"/>
          </p:nvPr>
        </p:nvSpPr>
        <p:spPr>
          <a:ln/>
        </p:spPr>
        <p:txBody>
          <a:bodyPr/>
          <a:p>
            <a:pPr lvl="0"/>
            <a:endParaRPr lang="zh-TW"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38914" name="幻灯片图像占位符 38913"/>
          <p:cNvSpPr>
            <a:spLocks noTextEdit="1"/>
          </p:cNvSpPr>
          <p:nvPr>
            <p:ph type="sldImg"/>
          </p:nvPr>
        </p:nvSpPr>
        <p:spPr>
          <a:ln/>
        </p:spPr>
      </p:sp>
      <p:sp>
        <p:nvSpPr>
          <p:cNvPr id="38915" name="文本占位符 38914"/>
          <p:cNvSpPr>
            <a:spLocks noGrp="1"/>
          </p:cNvSpPr>
          <p:nvPr>
            <p:ph type="body" idx="1"/>
          </p:nvPr>
        </p:nvSpPr>
        <p:spPr>
          <a:ln/>
        </p:spPr>
        <p:txBody>
          <a:bodyPr/>
          <a:p>
            <a:pPr lvl="0"/>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39938" name="幻灯片图像占位符 39937"/>
          <p:cNvSpPr>
            <a:spLocks noTextEdit="1"/>
          </p:cNvSpPr>
          <p:nvPr>
            <p:ph type="sldImg"/>
          </p:nvPr>
        </p:nvSpPr>
        <p:spPr>
          <a:ln/>
        </p:spPr>
      </p:sp>
      <p:sp>
        <p:nvSpPr>
          <p:cNvPr id="39939" name="文本占位符 39938"/>
          <p:cNvSpPr>
            <a:spLocks noGrp="1"/>
          </p:cNvSpPr>
          <p:nvPr>
            <p:ph type="body" idx="1"/>
          </p:nvPr>
        </p:nvSpPr>
        <p:spPr>
          <a:ln/>
        </p:spPr>
        <p:txBody>
          <a:bodyPr/>
          <a:p>
            <a:pPr lvl="0"/>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40962" name="幻灯片图像占位符 40961"/>
          <p:cNvSpPr>
            <a:spLocks noTextEdit="1"/>
          </p:cNvSpPr>
          <p:nvPr>
            <p:ph type="sldImg"/>
          </p:nvPr>
        </p:nvSpPr>
        <p:spPr>
          <a:ln/>
        </p:spPr>
      </p:sp>
      <p:sp>
        <p:nvSpPr>
          <p:cNvPr id="40963" name="文本占位符 40962"/>
          <p:cNvSpPr>
            <a:spLocks noGrp="1"/>
          </p:cNvSpPr>
          <p:nvPr>
            <p:ph type="body" idx="1"/>
          </p:nvPr>
        </p:nvSpPr>
        <p:spPr>
          <a:ln/>
        </p:spPr>
        <p:txBody>
          <a:bodyPr/>
          <a:p>
            <a:pPr lvl="0"/>
            <a:endParaRPr lang="zh-TW"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41986" name="幻灯片图像占位符 41985"/>
          <p:cNvSpPr>
            <a:spLocks noTextEdit="1"/>
          </p:cNvSpPr>
          <p:nvPr>
            <p:ph type="sldImg"/>
          </p:nvPr>
        </p:nvSpPr>
        <p:spPr>
          <a:ln/>
        </p:spPr>
      </p:sp>
      <p:sp>
        <p:nvSpPr>
          <p:cNvPr id="41987" name="文本占位符 41986"/>
          <p:cNvSpPr>
            <a:spLocks noGrp="1"/>
          </p:cNvSpPr>
          <p:nvPr>
            <p:ph type="body" idx="1"/>
          </p:nvPr>
        </p:nvSpPr>
        <p:spPr>
          <a:ln/>
        </p:spPr>
        <p:txBody>
          <a:bodyPr/>
          <a:p>
            <a:pPr lvl="0"/>
            <a:endParaRPr lang="zh-TW"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43010" name="幻灯片图像占位符 43009"/>
          <p:cNvSpPr>
            <a:spLocks noTextEdit="1"/>
          </p:cNvSpPr>
          <p:nvPr>
            <p:ph type="sldImg"/>
          </p:nvPr>
        </p:nvSpPr>
        <p:spPr>
          <a:ln/>
        </p:spPr>
      </p:sp>
      <p:sp>
        <p:nvSpPr>
          <p:cNvPr id="43011" name="文本占位符 43010"/>
          <p:cNvSpPr>
            <a:spLocks noGrp="1"/>
          </p:cNvSpPr>
          <p:nvPr>
            <p:ph type="body" idx="1"/>
          </p:nvPr>
        </p:nvSpPr>
        <p:spPr>
          <a:ln/>
        </p:spPr>
        <p:txBody>
          <a:bodyPr/>
          <a:p>
            <a:pPr lvl="0"/>
            <a:endParaRPr lang="zh-TW"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latinLnBrk="1"/>
            <a:fld id="{9A0DB2DC-4C9A-4742-B13C-FB6460FD3503}" type="slidenum">
              <a:rPr lang="zh-CN" altLang="en-US" sz="1200" dirty="0"/>
            </a:fld>
            <a:endParaRPr lang="zh-CN" altLang="en-US" sz="1200" dirty="0"/>
          </a:p>
        </p:txBody>
      </p:sp>
      <p:sp>
        <p:nvSpPr>
          <p:cNvPr id="44034" name="幻灯片图像占位符 44033"/>
          <p:cNvSpPr>
            <a:spLocks noTextEdit="1"/>
          </p:cNvSpPr>
          <p:nvPr>
            <p:ph type="sldImg"/>
          </p:nvPr>
        </p:nvSpPr>
        <p:spPr>
          <a:ln/>
        </p:spPr>
      </p:sp>
      <p:sp>
        <p:nvSpPr>
          <p:cNvPr id="44035" name="文本占位符 44034"/>
          <p:cNvSpPr>
            <a:spLocks noGrp="1"/>
          </p:cNvSpPr>
          <p:nvPr>
            <p:ph type="body" idx="1"/>
          </p:nvPr>
        </p:nvSpPr>
        <p:spPr>
          <a:ln/>
        </p:spPr>
        <p:txBody>
          <a:bodyPr/>
          <a:p>
            <a:pPr lvl="0"/>
            <a:endParaRPr lang="zh-TW"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amma/>
                <a:shade val="46275"/>
                <a:invGamma/>
              </a:schemeClr>
            </a:gs>
            <a:gs pos="100000">
              <a:schemeClr val="bg1"/>
            </a:gs>
          </a:gsLst>
          <a:lin ang="5400000" scaled="1"/>
          <a:tileRect/>
        </a:gradFill>
        <a:effectLst/>
      </p:bgPr>
    </p:bg>
    <p:spTree>
      <p:nvGrpSpPr>
        <p:cNvPr id="1" name=""/>
        <p:cNvGrpSpPr/>
        <p:nvPr/>
      </p:nvGrpSpPr>
      <p:grpSpPr/>
      <p:grpSp>
        <p:nvGrpSpPr>
          <p:cNvPr id="169986" name="组合 169985"/>
          <p:cNvGrpSpPr/>
          <p:nvPr/>
        </p:nvGrpSpPr>
        <p:grpSpPr>
          <a:xfrm>
            <a:off x="-6350" y="20638"/>
            <a:ext cx="9144000" cy="6858000"/>
            <a:chOff x="0" y="0"/>
            <a:chExt cx="5760" cy="4320"/>
          </a:xfrm>
        </p:grpSpPr>
        <p:sp>
          <p:nvSpPr>
            <p:cNvPr id="169987" name="任意多边形 169986"/>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69988" name="任意多边形 169987"/>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169989" name="任意多边形 169988"/>
          <p:cNvSpPr/>
          <p:nvPr/>
        </p:nvSpPr>
        <p:spPr>
          <a:xfrm>
            <a:off x="6242050" y="626903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169990" name="组合 169989"/>
          <p:cNvGrpSpPr/>
          <p:nvPr/>
        </p:nvGrpSpPr>
        <p:grpSpPr>
          <a:xfrm>
            <a:off x="-1587" y="6034088"/>
            <a:ext cx="7845425" cy="850900"/>
            <a:chOff x="0" y="3792"/>
            <a:chExt cx="4942" cy="536"/>
          </a:xfrm>
        </p:grpSpPr>
        <p:sp>
          <p:nvSpPr>
            <p:cNvPr id="169991" name="任意多边形 169990"/>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169992" name="组合 169991"/>
            <p:cNvGrpSpPr/>
            <p:nvPr userDrawn="1"/>
          </p:nvGrpSpPr>
          <p:grpSpPr>
            <a:xfrm>
              <a:off x="2486" y="3792"/>
              <a:ext cx="2456" cy="536"/>
              <a:chOff x="2486" y="3792"/>
              <a:chExt cx="2456" cy="536"/>
            </a:xfrm>
          </p:grpSpPr>
          <p:sp>
            <p:nvSpPr>
              <p:cNvPr id="169993" name="任意多边形 169992"/>
              <p:cNvSpPr/>
              <p:nvPr userDrawn="1"/>
            </p:nvSpPr>
            <p:spPr>
              <a:xfrm>
                <a:off x="3948" y="3799"/>
                <a:ext cx="994" cy="529"/>
              </a:xfrm>
              <a:custGeom>
                <a:avLst/>
                <a:gdLst/>
                <a:ahLst/>
                <a:cxnLst/>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ln>
            </p:spPr>
            <p:txBody>
              <a:bodyPr/>
              <a:p>
                <a:endParaRPr lang="zh-CN" altLang="en-US"/>
              </a:p>
            </p:txBody>
          </p:sp>
          <p:sp>
            <p:nvSpPr>
              <p:cNvPr id="169994" name="任意多边形 169993"/>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69995" name="任意多边形 169994"/>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69996" name="任意多边形 169995"/>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69997" name="任意多边形 169996"/>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69998" name="任意多边形 169997"/>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169999" name="组合 169998"/>
          <p:cNvGrpSpPr/>
          <p:nvPr/>
        </p:nvGrpSpPr>
        <p:grpSpPr>
          <a:xfrm>
            <a:off x="627063" y="6021388"/>
            <a:ext cx="5684837" cy="849312"/>
            <a:chOff x="395" y="3793"/>
            <a:chExt cx="3581" cy="535"/>
          </a:xfrm>
        </p:grpSpPr>
        <p:sp>
          <p:nvSpPr>
            <p:cNvPr id="170000" name="任意多边形 169999"/>
            <p:cNvSpPr/>
            <p:nvPr userDrawn="1"/>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70001" name="任意多边形 170000"/>
            <p:cNvSpPr/>
            <p:nvPr userDrawn="1"/>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70002" name="任意多边形 170001"/>
            <p:cNvSpPr/>
            <p:nvPr userDrawn="1"/>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70003" name="任意多边形 170002"/>
            <p:cNvSpPr/>
            <p:nvPr userDrawn="1"/>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70004" name="任意多边形 170003"/>
            <p:cNvSpPr/>
            <p:nvPr userDrawn="1"/>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70005" name="任意多边形 170004"/>
            <p:cNvSpPr/>
            <p:nvPr userDrawn="1"/>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170006" name="标题 170005"/>
          <p:cNvSpPr>
            <a:spLocks noGrp="1"/>
          </p:cNvSpPr>
          <p:nvPr>
            <p:ph type="ctrTitle" sz="quarter"/>
          </p:nvPr>
        </p:nvSpPr>
        <p:spPr>
          <a:xfrm>
            <a:off x="457200" y="1447800"/>
            <a:ext cx="8229600" cy="1736725"/>
          </a:xfrm>
          <a:prstGeom prst="rect">
            <a:avLst/>
          </a:prstGeom>
          <a:noFill/>
          <a:ln w="9525">
            <a:noFill/>
          </a:ln>
        </p:spPr>
        <p:txBody>
          <a:bodyPr anchor="ctr" anchorCtr="0"/>
          <a:lstStyle>
            <a:lvl1pPr lvl="0">
              <a:buClrTx/>
              <a:buSzTx/>
              <a:buFontTx/>
              <a:defRPr sz="5400"/>
            </a:lvl1pPr>
          </a:lstStyle>
          <a:p>
            <a:pPr lvl="0"/>
            <a:r>
              <a:rPr lang="zh-CN" altLang="en-US" dirty="0"/>
              <a:t>单击此处编辑母版标题样式</a:t>
            </a:r>
            <a:endParaRPr lang="zh-CN" altLang="en-US" dirty="0"/>
          </a:p>
        </p:txBody>
      </p:sp>
      <p:sp>
        <p:nvSpPr>
          <p:cNvPr id="170007" name="副标题 170006"/>
          <p:cNvSpPr>
            <a:spLocks noGrp="1"/>
          </p:cNvSpPr>
          <p:nvPr>
            <p:ph type="subTitle" sz="quarter" idx="1"/>
          </p:nvPr>
        </p:nvSpPr>
        <p:spPr>
          <a:xfrm>
            <a:off x="1371600" y="3429000"/>
            <a:ext cx="6400800" cy="1752600"/>
          </a:xfrm>
          <a:prstGeom prst="rect">
            <a:avLst/>
          </a:prstGeom>
          <a:noFill/>
          <a:ln w="9525">
            <a:noFill/>
          </a:ln>
        </p:spPr>
        <p:txBody>
          <a:bodyPr anchor="t" anchorCtr="0"/>
          <a:lstStyle>
            <a:lvl1pPr marL="0" lvl="0" indent="0" algn="ctr">
              <a:buClr>
                <a:schemeClr val="tx2"/>
              </a:buClr>
              <a:buSzTx/>
              <a:buFontTx/>
              <a:buNone/>
              <a:defRPr>
                <a:effectLst>
                  <a:outerShdw blurRad="38100" dist="38100" dir="2700000">
                    <a:srgbClr val="C0C0C0"/>
                  </a:outerShdw>
                </a:effectLst>
              </a:defRPr>
            </a:lvl1pPr>
            <a:lvl2pPr marL="457200" lvl="1" indent="0" algn="ctr">
              <a:buClrTx/>
              <a:buSzTx/>
              <a:buFontTx/>
              <a:buNone/>
              <a:defRPr>
                <a:effectLst>
                  <a:outerShdw blurRad="38100" dist="38100" dir="2700000">
                    <a:srgbClr val="C0C0C0"/>
                  </a:outerShdw>
                </a:effectLst>
              </a:defRPr>
            </a:lvl2pPr>
            <a:lvl3pPr marL="914400" lvl="2" indent="0" algn="ctr">
              <a:buClr>
                <a:schemeClr val="tx2"/>
              </a:buClr>
              <a:buSzTx/>
              <a:buFontTx/>
              <a:buNone/>
              <a:defRPr>
                <a:effectLst>
                  <a:outerShdw blurRad="38100" dist="38100" dir="2700000">
                    <a:srgbClr val="C0C0C0"/>
                  </a:outerShdw>
                </a:effectLst>
              </a:defRPr>
            </a:lvl3pPr>
            <a:lvl4pPr marL="1371600" lvl="3" indent="0" algn="ctr">
              <a:buClrTx/>
              <a:buSzTx/>
              <a:buFontTx/>
              <a:buNone/>
              <a:defRPr>
                <a:effectLst>
                  <a:outerShdw blurRad="38100" dist="38100" dir="2700000">
                    <a:srgbClr val="C0C0C0"/>
                  </a:outerShdw>
                </a:effectLst>
              </a:defRPr>
            </a:lvl4pPr>
            <a:lvl5pPr marL="1828800" lvl="4" indent="0" algn="ctr">
              <a:buClr>
                <a:schemeClr val="tx2"/>
              </a:buClr>
              <a:buSzTx/>
              <a:buFontTx/>
              <a:buNone/>
              <a:defRPr>
                <a:effectLst>
                  <a:outerShdw blurRad="38100" dist="38100" dir="2700000">
                    <a:srgbClr val="C0C0C0"/>
                  </a:outerShdw>
                </a:effectLst>
              </a:defRPr>
            </a:lvl5pPr>
          </a:lstStyle>
          <a:p>
            <a:pPr lvl="0"/>
            <a:r>
              <a:rPr lang="zh-CN" altLang="en-US" dirty="0"/>
              <a:t>单击此处编辑母版副标题样式</a:t>
            </a:r>
            <a:endParaRPr lang="zh-CN" altLang="en-US" dirty="0"/>
          </a:p>
        </p:txBody>
      </p:sp>
      <p:sp>
        <p:nvSpPr>
          <p:cNvPr id="170008" name="日期占位符 170007"/>
          <p:cNvSpPr>
            <a:spLocks noGrp="1"/>
          </p:cNvSpPr>
          <p:nvPr>
            <p:ph type="dt" sz="quarter" idx="2"/>
          </p:nvPr>
        </p:nvSpPr>
        <p:spPr>
          <a:xfrm>
            <a:off x="457200" y="6248400"/>
            <a:ext cx="2133600" cy="457200"/>
          </a:xfrm>
          <a:prstGeom prst="rect">
            <a:avLst/>
          </a:prstGeom>
          <a:noFill/>
          <a:ln w="9525">
            <a:noFill/>
          </a:ln>
        </p:spPr>
        <p:txBody>
          <a:bodyPr anchor="b" anchorCtr="0"/>
          <a:lstStyle>
            <a:lvl1pPr>
              <a:defRPr sz="1200">
                <a:latin typeface="Arial" panose="020B0604020202020204" pitchFamily="34" charset="0"/>
              </a:defRPr>
            </a:lvl1pPr>
          </a:lstStyle>
          <a:p>
            <a:fld id="{BB962C8B-B14F-4D97-AF65-F5344CB8AC3E}" type="datetime1">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
        <p:nvSpPr>
          <p:cNvPr id="170009" name="灯片编号占位符 170008"/>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Arial" panose="020B0604020202020204" pitchFamily="34" charset="0"/>
              </a:defRPr>
            </a:lvl1pPr>
          </a:lstStyle>
          <a:p>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
        <p:nvSpPr>
          <p:cNvPr id="170010" name="页脚占位符 170009"/>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Arial" panose="020B0604020202020204" pitchFamily="34" charset="0"/>
              </a:defRPr>
            </a:lvl1pPr>
          </a:lstStyle>
          <a:p>
            <a:endParaRPr lang="zh-CN" altLang="en-US" dirty="0">
              <a:effectLst>
                <a:outerShdw blurRad="38100" dist="38100" dir="2700000">
                  <a:srgbClr val="C0C0C0"/>
                </a:outerShdw>
              </a:effectLst>
            </a:endParaRPr>
          </a:p>
        </p:txBody>
      </p:sp>
      <p:sp>
        <p:nvSpPr>
          <p:cNvPr id="170016" name="矩形 170015"/>
          <p:cNvSpPr/>
          <p:nvPr userDrawn="1"/>
        </p:nvSpPr>
        <p:spPr>
          <a:xfrm>
            <a:off x="4800600" y="6392863"/>
            <a:ext cx="4343400" cy="236537"/>
          </a:xfrm>
          <a:prstGeom prst="rect">
            <a:avLst/>
          </a:prstGeom>
          <a:solidFill>
            <a:schemeClr val="accent1"/>
          </a:solidFill>
          <a:ln w="9525">
            <a:noFill/>
          </a:ln>
        </p:spPr>
        <p:txBody>
          <a:bodyPr wrap="none" anchor="ctr" anchorCtr="0"/>
          <a:p>
            <a:pPr lvl="0" algn="ctr" eaLnBrk="0" hangingPunct="0">
              <a:spcBef>
                <a:spcPct val="50000"/>
              </a:spcBef>
            </a:pPr>
            <a:endParaRPr lang="zh-TW" altLang="en-US" sz="2400" dirty="0">
              <a:latin typeface="Times New Roman" panose="02020603050405020304" pitchFamily="18" charset="0"/>
            </a:endParaRPr>
          </a:p>
        </p:txBody>
      </p:sp>
      <p:sp>
        <p:nvSpPr>
          <p:cNvPr id="170017" name="矩形 170016"/>
          <p:cNvSpPr/>
          <p:nvPr userDrawn="1"/>
        </p:nvSpPr>
        <p:spPr>
          <a:xfrm>
            <a:off x="8839200" y="5943600"/>
            <a:ext cx="152400" cy="838200"/>
          </a:xfrm>
          <a:prstGeom prst="rect">
            <a:avLst/>
          </a:prstGeom>
          <a:solidFill>
            <a:schemeClr val="accent1"/>
          </a:solidFill>
          <a:ln w="9525">
            <a:noFill/>
          </a:ln>
        </p:spPr>
        <p:txBody>
          <a:bodyPr/>
          <a:p>
            <a:endParaRPr lang="zh-CN" altLang="en-US"/>
          </a:p>
        </p:txBody>
      </p:sp>
    </p:spTree>
  </p:cSld>
  <p:clrMapOvr>
    <a:masterClrMapping/>
  </p:clrMapOvr>
  <p:transition>
    <p:random/>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5293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tileRect/>
        </a:gradFill>
        <a:effectLst/>
      </p:bgPr>
    </p:bg>
    <p:spTree>
      <p:nvGrpSpPr>
        <p:cNvPr id="1" name=""/>
        <p:cNvGrpSpPr/>
        <p:nvPr/>
      </p:nvGrpSpPr>
      <p:grpSpPr/>
      <p:grpSp>
        <p:nvGrpSpPr>
          <p:cNvPr id="168962" name="组合 168961"/>
          <p:cNvGrpSpPr/>
          <p:nvPr/>
        </p:nvGrpSpPr>
        <p:grpSpPr>
          <a:xfrm>
            <a:off x="0" y="0"/>
            <a:ext cx="9144000" cy="6858000"/>
            <a:chOff x="0" y="0"/>
            <a:chExt cx="5760" cy="4320"/>
          </a:xfrm>
        </p:grpSpPr>
        <p:sp>
          <p:nvSpPr>
            <p:cNvPr id="168963" name="任意多边形 168962"/>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68964" name="任意多边形 168963"/>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168965" name="任意多边形 168964"/>
          <p:cNvSpPr/>
          <p:nvPr/>
        </p:nvSpPr>
        <p:spPr>
          <a:xfrm>
            <a:off x="6248400" y="626268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168966" name="组合 168965"/>
          <p:cNvGrpSpPr/>
          <p:nvPr/>
        </p:nvGrpSpPr>
        <p:grpSpPr>
          <a:xfrm>
            <a:off x="0" y="6019800"/>
            <a:ext cx="7848600" cy="857250"/>
            <a:chOff x="0" y="3792"/>
            <a:chExt cx="4944" cy="540"/>
          </a:xfrm>
        </p:grpSpPr>
        <p:sp>
          <p:nvSpPr>
            <p:cNvPr id="168967" name="任意多边形 168966"/>
            <p:cNvSpPr/>
            <p:nvPr userDrawn="1"/>
          </p:nvSpPr>
          <p:spPr>
            <a:xfrm>
              <a:off x="1488" y="3792"/>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168968" name="组合 168967"/>
            <p:cNvGrpSpPr/>
            <p:nvPr userDrawn="1"/>
          </p:nvGrpSpPr>
          <p:grpSpPr>
            <a:xfrm>
              <a:off x="2486" y="3792"/>
              <a:ext cx="2458" cy="540"/>
              <a:chOff x="2486" y="3792"/>
              <a:chExt cx="2458" cy="540"/>
            </a:xfrm>
          </p:grpSpPr>
          <p:sp>
            <p:nvSpPr>
              <p:cNvPr id="168969" name="任意多边形 168968"/>
              <p:cNvSpPr/>
              <p:nvPr userDrawn="1"/>
            </p:nvSpPr>
            <p:spPr>
              <a:xfrm>
                <a:off x="3948" y="3799"/>
                <a:ext cx="996" cy="533"/>
              </a:xfrm>
              <a:custGeom>
                <a:avLst/>
                <a:gdLst/>
                <a:ahLst/>
                <a:cxnLst/>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ln>
            </p:spPr>
            <p:txBody>
              <a:bodyPr/>
              <a:p>
                <a:endParaRPr lang="zh-CN" altLang="en-US"/>
              </a:p>
            </p:txBody>
          </p:sp>
          <p:sp>
            <p:nvSpPr>
              <p:cNvPr id="168970" name="任意多边形 168969"/>
              <p:cNvSpPr/>
              <p:nvPr userDrawn="1"/>
            </p:nvSpPr>
            <p:spPr>
              <a:xfrm>
                <a:off x="2677" y="3792"/>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68971" name="任意多边形 168970"/>
              <p:cNvSpPr/>
              <p:nvPr userDrawn="1"/>
            </p:nvSpPr>
            <p:spPr>
              <a:xfrm>
                <a:off x="3030" y="3893"/>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68972" name="任意多边形 168971"/>
              <p:cNvSpPr/>
              <p:nvPr userDrawn="1"/>
            </p:nvSpPr>
            <p:spPr>
              <a:xfrm>
                <a:off x="3628" y="3866"/>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68973" name="任意多边形 168972"/>
              <p:cNvSpPr/>
              <p:nvPr userDrawn="1"/>
            </p:nvSpPr>
            <p:spPr>
              <a:xfrm>
                <a:off x="2486" y="3859"/>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68974" name="任意多边形 168973"/>
            <p:cNvSpPr/>
            <p:nvPr userDrawn="1"/>
          </p:nvSpPr>
          <p:spPr>
            <a:xfrm>
              <a:off x="0" y="3792"/>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168975" name="组合 168974"/>
          <p:cNvGrpSpPr/>
          <p:nvPr/>
        </p:nvGrpSpPr>
        <p:grpSpPr>
          <a:xfrm>
            <a:off x="627063" y="6021388"/>
            <a:ext cx="5684837" cy="849312"/>
            <a:chOff x="395" y="3793"/>
            <a:chExt cx="3581" cy="535"/>
          </a:xfrm>
        </p:grpSpPr>
        <p:sp>
          <p:nvSpPr>
            <p:cNvPr id="168976" name="任意多边形 168975"/>
            <p:cNvSpPr/>
            <p:nvPr/>
          </p:nvSpPr>
          <p:spPr>
            <a:xfrm>
              <a:off x="1196" y="3793"/>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68977" name="任意多边形 168976"/>
            <p:cNvSpPr/>
            <p:nvPr/>
          </p:nvSpPr>
          <p:spPr>
            <a:xfrm>
              <a:off x="1943" y="3829"/>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68978" name="任意多边形 168977"/>
            <p:cNvSpPr/>
            <p:nvPr/>
          </p:nvSpPr>
          <p:spPr>
            <a:xfrm>
              <a:off x="1830" y="3823"/>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68979" name="任意多边形 168978"/>
            <p:cNvSpPr/>
            <p:nvPr/>
          </p:nvSpPr>
          <p:spPr>
            <a:xfrm>
              <a:off x="855" y="3842"/>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68980" name="任意多边形 168979"/>
            <p:cNvSpPr/>
            <p:nvPr/>
          </p:nvSpPr>
          <p:spPr>
            <a:xfrm>
              <a:off x="706" y="3854"/>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68981" name="任意多边形 168980"/>
            <p:cNvSpPr/>
            <p:nvPr/>
          </p:nvSpPr>
          <p:spPr>
            <a:xfrm>
              <a:off x="395" y="3811"/>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168982" name="标题 168981"/>
          <p:cNvSpPr>
            <a:spLocks noGrp="1"/>
          </p:cNvSpPr>
          <p:nvPr>
            <p:ph type="title"/>
          </p:nvPr>
        </p:nvSpPr>
        <p:spPr>
          <a:xfrm>
            <a:off x="457200" y="228600"/>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68983" name="文本占位符 168982"/>
          <p:cNvSpPr>
            <a:spLocks noGrp="1"/>
          </p:cNvSpPr>
          <p:nvPr>
            <p:ph type="body" idx="1"/>
          </p:nvPr>
        </p:nvSpPr>
        <p:spPr>
          <a:xfrm>
            <a:off x="457200" y="1600200"/>
            <a:ext cx="8229600" cy="4495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8984" name="日期占位符 168983"/>
          <p:cNvSpPr>
            <a:spLocks noGrp="1"/>
          </p:cNvSpPr>
          <p:nvPr>
            <p:ph type="dt" sz="half" idx="2"/>
          </p:nvPr>
        </p:nvSpPr>
        <p:spPr>
          <a:xfrm>
            <a:off x="457200" y="6248400"/>
            <a:ext cx="2133600" cy="457200"/>
          </a:xfrm>
          <a:prstGeom prst="rect">
            <a:avLst/>
          </a:prstGeom>
          <a:noFill/>
          <a:ln w="9525">
            <a:noFill/>
          </a:ln>
        </p:spPr>
        <p:txBody>
          <a:bodyPr anchor="b" anchorCtr="0"/>
          <a:lstStyle>
            <a:lvl1pPr>
              <a:defRPr sz="1200">
                <a:latin typeface="Arial" panose="020B0604020202020204" pitchFamily="34" charset="0"/>
              </a:defRPr>
            </a:lvl1pPr>
          </a:lstStyle>
          <a:p>
            <a:pPr lvl="0"/>
            <a:endParaRPr lang="zh-CN" altLang="en-US" dirty="0">
              <a:effectLst>
                <a:outerShdw blurRad="38100" dist="38100" dir="2700000">
                  <a:srgbClr val="C0C0C0"/>
                </a:outerShdw>
              </a:effectLst>
              <a:latin typeface="Times New Roman" panose="02020603050405020304" pitchFamily="18" charset="0"/>
            </a:endParaRPr>
          </a:p>
        </p:txBody>
      </p:sp>
      <p:sp>
        <p:nvSpPr>
          <p:cNvPr id="168985" name="页脚占位符 168984"/>
          <p:cNvSpPr>
            <a:spLocks noGrp="1"/>
          </p:cNvSpPr>
          <p:nvPr>
            <p:ph type="ftr" sz="quarter" idx="3"/>
          </p:nvPr>
        </p:nvSpPr>
        <p:spPr>
          <a:xfrm>
            <a:off x="3124200" y="6248400"/>
            <a:ext cx="2895600" cy="457200"/>
          </a:xfrm>
          <a:prstGeom prst="rect">
            <a:avLst/>
          </a:prstGeom>
          <a:noFill/>
          <a:ln w="9525">
            <a:noFill/>
          </a:ln>
        </p:spPr>
        <p:txBody>
          <a:bodyPr anchor="b" anchorCtr="0"/>
          <a:lstStyle>
            <a:lvl1pPr algn="ctr">
              <a:defRPr sz="1200">
                <a:latin typeface="Arial" panose="020B0604020202020204" pitchFamily="34" charset="0"/>
              </a:defRPr>
            </a:lvl1pPr>
          </a:lstStyle>
          <a:p>
            <a:pPr lvl="0"/>
            <a:endParaRPr lang="zh-CN" altLang="en-US" dirty="0">
              <a:effectLst>
                <a:outerShdw blurRad="38100" dist="38100" dir="2700000">
                  <a:srgbClr val="C0C0C0"/>
                </a:outerShdw>
              </a:effectLst>
            </a:endParaRPr>
          </a:p>
        </p:txBody>
      </p:sp>
      <p:sp>
        <p:nvSpPr>
          <p:cNvPr id="168986" name="灯片编号占位符 168985"/>
          <p:cNvSpPr>
            <a:spLocks noGrp="1"/>
          </p:cNvSpPr>
          <p:nvPr>
            <p:ph type="sldNum" sz="quarter" idx="4"/>
          </p:nvPr>
        </p:nvSpPr>
        <p:spPr>
          <a:xfrm>
            <a:off x="6553200" y="6248400"/>
            <a:ext cx="2133600" cy="457200"/>
          </a:xfrm>
          <a:prstGeom prst="rect">
            <a:avLst/>
          </a:prstGeom>
          <a:noFill/>
          <a:ln w="9525">
            <a:noFill/>
          </a:ln>
        </p:spPr>
        <p:txBody>
          <a:bodyPr anchor="b" anchorCtr="0"/>
          <a:lstStyle>
            <a:lvl1pPr algn="r">
              <a:defRPr sz="1200">
                <a:latin typeface="Arial" panose="020B0604020202020204" pitchFamily="34" charset="0"/>
              </a:defRPr>
            </a:lvl1pPr>
          </a:lstStyle>
          <a:p>
            <a:pPr lvl="0"/>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imes New Roman" panose="02020603050405020304" pitchFamily="18" charset="0"/>
            </a:endParaRPr>
          </a:p>
        </p:txBody>
      </p:sp>
      <p:sp>
        <p:nvSpPr>
          <p:cNvPr id="168992" name="矩形 168991"/>
          <p:cNvSpPr/>
          <p:nvPr userDrawn="1"/>
        </p:nvSpPr>
        <p:spPr>
          <a:xfrm>
            <a:off x="4800600" y="6392863"/>
            <a:ext cx="4343400" cy="236537"/>
          </a:xfrm>
          <a:prstGeom prst="rect">
            <a:avLst/>
          </a:prstGeom>
          <a:solidFill>
            <a:schemeClr val="accent1"/>
          </a:solidFill>
          <a:ln w="9525">
            <a:noFill/>
          </a:ln>
        </p:spPr>
        <p:txBody>
          <a:bodyPr wrap="none" anchor="ctr" anchorCtr="0"/>
          <a:p>
            <a:pPr lvl="0" algn="ctr" eaLnBrk="0" hangingPunct="0">
              <a:spcBef>
                <a:spcPct val="50000"/>
              </a:spcBef>
            </a:pPr>
            <a:endParaRPr lang="zh-TW" altLang="en-US" sz="2400" dirty="0">
              <a:latin typeface="Times New Roman" panose="02020603050405020304" pitchFamily="18" charset="0"/>
            </a:endParaRPr>
          </a:p>
        </p:txBody>
      </p:sp>
      <p:sp>
        <p:nvSpPr>
          <p:cNvPr id="168993" name="矩形 168992"/>
          <p:cNvSpPr/>
          <p:nvPr userDrawn="1"/>
        </p:nvSpPr>
        <p:spPr>
          <a:xfrm>
            <a:off x="8839200" y="5943600"/>
            <a:ext cx="152400" cy="838200"/>
          </a:xfrm>
          <a:prstGeom prst="rect">
            <a:avLst/>
          </a:prstGeom>
          <a:solidFill>
            <a:schemeClr val="accent1"/>
          </a:solidFill>
          <a:ln w="9525">
            <a:noFill/>
          </a:ln>
        </p:spPr>
        <p:txBody>
          <a:bodyPr/>
          <a:p>
            <a:endParaRPr lang="zh-CN" altLang="en-US"/>
          </a:p>
        </p:txBody>
      </p:sp>
      <p:pic>
        <p:nvPicPr>
          <p:cNvPr id="2" name="图片 1" descr="商标（横）白底"/>
          <p:cNvPicPr>
            <a:picLocks noChangeAspect="1"/>
          </p:cNvPicPr>
          <p:nvPr userDrawn="1"/>
        </p:nvPicPr>
        <p:blipFill>
          <a:blip r:embed="rId12"/>
          <a:stretch>
            <a:fillRect/>
          </a:stretch>
        </p:blipFill>
        <p:spPr>
          <a:xfrm>
            <a:off x="7380605" y="-27305"/>
            <a:ext cx="1732280" cy="641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2"/>
        </a:buClr>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GI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wmf"/><Relationship Id="rId1"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wmf"/><Relationship Id="rId1" Type="http://schemas.openxmlformats.org/officeDocument/2006/relationships/image" Target="../media/image1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hyperlink" Target="http://images.google.com/imgres?imgurl=www.expira.se/images/fish.gif&amp;imgrefurl=http://www.expira.se/projdefsig.html&amp;h=64&amp;w=113&amp;prev=/images%3Fq%3Dfish%2Bsigma%26svnum%3D10%26hl%3Dzh-CN%26lr%3D%26ie%3DUTF-8%26oe%3DUTF-8%26sa%3DG"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0.emf"/><Relationship Id="rId1"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2.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3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32.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3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6" name="文本框 5125"/>
          <p:cNvSpPr txBox="1"/>
          <p:nvPr/>
        </p:nvSpPr>
        <p:spPr>
          <a:xfrm>
            <a:off x="1187450" y="1772920"/>
            <a:ext cx="7741920" cy="2413000"/>
          </a:xfrm>
          <a:prstGeom prst="rect">
            <a:avLst/>
          </a:prstGeom>
          <a:noFill/>
          <a:ln w="12700">
            <a:noFill/>
          </a:ln>
        </p:spPr>
        <p:txBody>
          <a:bodyPr>
            <a:noAutofit/>
          </a:bodyPr>
          <a:p>
            <a:pPr>
              <a:spcBef>
                <a:spcPct val="50000"/>
              </a:spcBef>
            </a:pPr>
            <a:r>
              <a:rPr lang="en-US" altLang="zh-CN" sz="11500" b="1" dirty="0">
                <a:effectLst>
                  <a:outerShdw blurRad="38100" dist="38100" dir="2700000">
                    <a:srgbClr val="C0C0C0"/>
                  </a:outerShdw>
                </a:effectLst>
                <a:latin typeface="幼圆" panose="02010509060101010101" pitchFamily="49" charset="-122"/>
                <a:ea typeface="幼圆" panose="02010509060101010101" pitchFamily="49" charset="-122"/>
              </a:rPr>
              <a:t>8-</a:t>
            </a:r>
            <a:r>
              <a:rPr lang="en-US" altLang="zh-CN" sz="11500" b="1">
                <a:effectLst>
                  <a:outerShdw blurRad="38100" dist="38100" dir="2700000">
                    <a:srgbClr val="C0C0C0"/>
                  </a:outerShdw>
                </a:effectLst>
                <a:latin typeface="幼圆" panose="02010509060101010101" pitchFamily="49" charset="-122"/>
                <a:ea typeface="幼圆" panose="02010509060101010101" pitchFamily="49" charset="-122"/>
              </a:rPr>
              <a:t>D</a:t>
            </a:r>
            <a:r>
              <a:rPr lang="zh-CN" altLang="en-US" sz="11500" b="1" dirty="0">
                <a:effectLst>
                  <a:outerShdw blurRad="38100" dist="38100" dir="2700000">
                    <a:srgbClr val="C0C0C0"/>
                  </a:outerShdw>
                </a:effectLst>
                <a:latin typeface="幼圆" panose="02010509060101010101" pitchFamily="49" charset="-122"/>
                <a:ea typeface="幼圆" panose="02010509060101010101" pitchFamily="49" charset="-122"/>
              </a:rPr>
              <a:t>方法论</a:t>
            </a:r>
            <a:endParaRPr lang="zh-CN" altLang="en-US" sz="11500" b="1" dirty="0">
              <a:effectLst>
                <a:outerShdw blurRad="38100" dist="38100" dir="2700000">
                  <a:srgbClr val="C0C0C0"/>
                </a:outerShdw>
              </a:effectLst>
              <a:latin typeface="幼圆" panose="02010509060101010101" pitchFamily="49" charset="-122"/>
              <a:ea typeface="幼圆" panose="02010509060101010101" pitchFamily="49" charset="-122"/>
            </a:endParaRPr>
          </a:p>
        </p:txBody>
      </p:sp>
      <p:pic>
        <p:nvPicPr>
          <p:cNvPr id="2" name="图片 1" descr="商标（横）白底"/>
          <p:cNvPicPr>
            <a:picLocks noChangeAspect="1"/>
          </p:cNvPicPr>
          <p:nvPr/>
        </p:nvPicPr>
        <p:blipFill>
          <a:blip r:embed="rId1"/>
          <a:stretch>
            <a:fillRect/>
          </a:stretch>
        </p:blipFill>
        <p:spPr>
          <a:xfrm>
            <a:off x="7236460" y="0"/>
            <a:ext cx="1806575" cy="668655"/>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矩形 138241"/>
          <p:cNvSpPr/>
          <p:nvPr/>
        </p:nvSpPr>
        <p:spPr>
          <a:xfrm>
            <a:off x="1371600" y="609600"/>
            <a:ext cx="6324600" cy="1016000"/>
          </a:xfrm>
          <a:prstGeom prst="rect">
            <a:avLst/>
          </a:prstGeom>
          <a:noFill/>
          <a:ln w="9525">
            <a:noFill/>
          </a:ln>
        </p:spPr>
        <p:txBody>
          <a:bodyPr anchor="ctr" anchorCtr="0"/>
          <a:p>
            <a:r>
              <a:rPr lang="zh-CN" altLang="en-US" sz="4400" b="1" dirty="0">
                <a:solidFill>
                  <a:schemeClr val="tx2"/>
                </a:solidFill>
                <a:latin typeface="幼圆" panose="02010509060101010101" pitchFamily="49" charset="-122"/>
                <a:ea typeface="幼圆" panose="02010509060101010101" pitchFamily="49" charset="-122"/>
              </a:rPr>
              <a:t>价值观和指导原则</a:t>
            </a:r>
            <a:endParaRPr lang="zh-CN" altLang="en-US" sz="4400" b="1" dirty="0">
              <a:solidFill>
                <a:schemeClr val="tx2"/>
              </a:solidFill>
              <a:latin typeface="幼圆" panose="02010509060101010101" pitchFamily="49" charset="-122"/>
              <a:ea typeface="幼圆" panose="02010509060101010101" pitchFamily="49" charset="-122"/>
            </a:endParaRPr>
          </a:p>
        </p:txBody>
      </p:sp>
      <p:sp>
        <p:nvSpPr>
          <p:cNvPr id="138243" name="矩形 138242"/>
          <p:cNvSpPr/>
          <p:nvPr/>
        </p:nvSpPr>
        <p:spPr>
          <a:xfrm>
            <a:off x="1371600" y="1981200"/>
            <a:ext cx="6324600" cy="3657600"/>
          </a:xfrm>
          <a:prstGeom prst="rect">
            <a:avLst/>
          </a:prstGeom>
          <a:noFill/>
          <a:ln w="9525">
            <a:noFill/>
          </a:ln>
        </p:spPr>
        <p:txBody>
          <a:bodyPr/>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团队精神</a:t>
            </a:r>
            <a:r>
              <a:rPr lang="en-US" altLang="zh-CN" sz="3200" b="1">
                <a:latin typeface="Arial" panose="020B0604020202020204" pitchFamily="34" charset="0"/>
                <a:ea typeface="幼圆" panose="02010509060101010101" pitchFamily="49" charset="-122"/>
              </a:rPr>
              <a:t>——</a:t>
            </a:r>
            <a:r>
              <a:rPr lang="zh-CN" altLang="en-US" sz="3200" b="1" dirty="0">
                <a:latin typeface="幼圆" panose="02010509060101010101" pitchFamily="49" charset="-122"/>
                <a:ea typeface="幼圆" panose="02010509060101010101" pitchFamily="49" charset="-122"/>
              </a:rPr>
              <a:t>我们同舟共济！ </a:t>
            </a:r>
            <a:endParaRPr lang="zh-CN" altLang="en-US" sz="3200" b="1"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个人和企业的诚信。 </a:t>
            </a:r>
            <a:endParaRPr lang="zh-CN" altLang="en-US" sz="3200" b="1"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信任和相互尊重</a:t>
            </a:r>
            <a:endParaRPr lang="zh-CN" altLang="en-US" sz="3200" b="1"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开诚布公</a:t>
            </a:r>
            <a:r>
              <a:rPr lang="en-US" altLang="zh-CN" sz="3200" b="1">
                <a:latin typeface="Arial" panose="020B0604020202020204" pitchFamily="34" charset="0"/>
                <a:ea typeface="幼圆" panose="02010509060101010101" pitchFamily="49" charset="-122"/>
              </a:rPr>
              <a:t>——</a:t>
            </a:r>
            <a:r>
              <a:rPr lang="zh-CN" altLang="en-US" sz="3200" b="1" dirty="0">
                <a:latin typeface="幼圆" panose="02010509060101010101" pitchFamily="49" charset="-122"/>
                <a:ea typeface="幼圆" panose="02010509060101010101" pitchFamily="49" charset="-122"/>
              </a:rPr>
              <a:t>没有保留</a:t>
            </a:r>
            <a:endParaRPr lang="zh-CN" altLang="en-US" sz="3200" b="1"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各负其责 </a:t>
            </a:r>
            <a:endParaRPr lang="zh-CN" altLang="en-US" sz="3200" b="1"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b="1" dirty="0">
                <a:latin typeface="幼圆" panose="02010509060101010101" pitchFamily="49" charset="-122"/>
                <a:ea typeface="幼圆" panose="02010509060101010101" pitchFamily="49" charset="-122"/>
              </a:rPr>
              <a:t>注重效率  </a:t>
            </a:r>
            <a:endParaRPr lang="zh-CN" altLang="en-US" sz="3200" b="1" dirty="0">
              <a:latin typeface="幼圆" panose="02010509060101010101" pitchFamily="49" charset="-122"/>
              <a:ea typeface="幼圆" panose="020105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8243">
                                            <p:txEl>
                                              <p:charRg st="0" end="15"/>
                                            </p:txEl>
                                          </p:spTgt>
                                        </p:tgtEl>
                                        <p:attrNameLst>
                                          <p:attrName>style.visibility</p:attrName>
                                        </p:attrNameLst>
                                      </p:cBhvr>
                                      <p:to>
                                        <p:strVal val="visible"/>
                                      </p:to>
                                    </p:set>
                                    <p:anim calcmode="lin" valueType="num">
                                      <p:cBhvr additive="base">
                                        <p:cTn id="7" dur="500" fill="hold"/>
                                        <p:tgtEl>
                                          <p:spTgt spid="138243">
                                            <p:txEl>
                                              <p:charRg st="0" end="1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3">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8243">
                                            <p:txEl>
                                              <p:charRg st="15" end="26"/>
                                            </p:txEl>
                                          </p:spTgt>
                                        </p:tgtEl>
                                        <p:attrNameLst>
                                          <p:attrName>style.visibility</p:attrName>
                                        </p:attrNameLst>
                                      </p:cBhvr>
                                      <p:to>
                                        <p:strVal val="visible"/>
                                      </p:to>
                                    </p:set>
                                    <p:anim calcmode="lin" valueType="num">
                                      <p:cBhvr additive="base">
                                        <p:cTn id="13" dur="500" fill="hold"/>
                                        <p:tgtEl>
                                          <p:spTgt spid="138243">
                                            <p:txEl>
                                              <p:charRg st="15" end="2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3">
                                            <p:txEl>
                                              <p:charRg st="15" end="26"/>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8243">
                                            <p:txEl>
                                              <p:charRg st="26" end="34"/>
                                            </p:txEl>
                                          </p:spTgt>
                                        </p:tgtEl>
                                        <p:attrNameLst>
                                          <p:attrName>style.visibility</p:attrName>
                                        </p:attrNameLst>
                                      </p:cBhvr>
                                      <p:to>
                                        <p:strVal val="visible"/>
                                      </p:to>
                                    </p:set>
                                    <p:anim calcmode="lin" valueType="num">
                                      <p:cBhvr additive="base">
                                        <p:cTn id="19" dur="500" fill="hold"/>
                                        <p:tgtEl>
                                          <p:spTgt spid="138243">
                                            <p:txEl>
                                              <p:charRg st="26" end="3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3">
                                            <p:txEl>
                                              <p:charRg st="26" end="3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8243">
                                            <p:txEl>
                                              <p:charRg st="34" end="45"/>
                                            </p:txEl>
                                          </p:spTgt>
                                        </p:tgtEl>
                                        <p:attrNameLst>
                                          <p:attrName>style.visibility</p:attrName>
                                        </p:attrNameLst>
                                      </p:cBhvr>
                                      <p:to>
                                        <p:strVal val="visible"/>
                                      </p:to>
                                    </p:set>
                                    <p:anim calcmode="lin" valueType="num">
                                      <p:cBhvr additive="base">
                                        <p:cTn id="25" dur="500" fill="hold"/>
                                        <p:tgtEl>
                                          <p:spTgt spid="138243">
                                            <p:txEl>
                                              <p:charRg st="34" end="4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3">
                                            <p:txEl>
                                              <p:charRg st="34" end="4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8243">
                                            <p:txEl>
                                              <p:charRg st="45" end="51"/>
                                            </p:txEl>
                                          </p:spTgt>
                                        </p:tgtEl>
                                        <p:attrNameLst>
                                          <p:attrName>style.visibility</p:attrName>
                                        </p:attrNameLst>
                                      </p:cBhvr>
                                      <p:to>
                                        <p:strVal val="visible"/>
                                      </p:to>
                                    </p:set>
                                    <p:anim calcmode="lin" valueType="num">
                                      <p:cBhvr additive="base">
                                        <p:cTn id="31" dur="500" fill="hold"/>
                                        <p:tgtEl>
                                          <p:spTgt spid="138243">
                                            <p:txEl>
                                              <p:charRg st="45" end="5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3">
                                            <p:txEl>
                                              <p:charRg st="45" end="5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38243">
                                            <p:txEl>
                                              <p:charRg st="51" end="58"/>
                                            </p:txEl>
                                          </p:spTgt>
                                        </p:tgtEl>
                                        <p:attrNameLst>
                                          <p:attrName>style.visibility</p:attrName>
                                        </p:attrNameLst>
                                      </p:cBhvr>
                                      <p:to>
                                        <p:strVal val="visible"/>
                                      </p:to>
                                    </p:set>
                                    <p:anim calcmode="lin" valueType="num">
                                      <p:cBhvr additive="base">
                                        <p:cTn id="37" dur="500" fill="hold"/>
                                        <p:tgtEl>
                                          <p:spTgt spid="138243">
                                            <p:txEl>
                                              <p:charRg st="51" end="5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8243">
                                            <p:txEl>
                                              <p:charRg st="51" end="5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8786" name="图片 118785"/>
          <p:cNvPicPr>
            <a:picLocks noChangeAspect="1"/>
          </p:cNvPicPr>
          <p:nvPr/>
        </p:nvPicPr>
        <p:blipFill>
          <a:blip r:embed="rId1"/>
          <a:stretch>
            <a:fillRect/>
          </a:stretch>
        </p:blipFill>
        <p:spPr>
          <a:xfrm>
            <a:off x="1295400" y="609600"/>
            <a:ext cx="7239000" cy="5486400"/>
          </a:xfrm>
          <a:prstGeom prst="rect">
            <a:avLst/>
          </a:prstGeom>
          <a:noFill/>
          <a:ln w="9525">
            <a:noFill/>
          </a:ln>
        </p:spPr>
      </p:pic>
      <p:sp>
        <p:nvSpPr>
          <p:cNvPr id="118787" name="任意多边形 118786"/>
          <p:cNvSpPr/>
          <p:nvPr/>
        </p:nvSpPr>
        <p:spPr>
          <a:xfrm>
            <a:off x="4722813" y="2613025"/>
            <a:ext cx="1220787" cy="471488"/>
          </a:xfrm>
          <a:custGeom>
            <a:avLst/>
            <a:gdLst/>
            <a:ahLst/>
            <a:cxnLst/>
            <a:pathLst>
              <a:path w="840" h="320">
                <a:moveTo>
                  <a:pt x="64" y="104"/>
                </a:moveTo>
                <a:cubicBezTo>
                  <a:pt x="40" y="136"/>
                  <a:pt x="0" y="168"/>
                  <a:pt x="16" y="200"/>
                </a:cubicBezTo>
                <a:cubicBezTo>
                  <a:pt x="32" y="232"/>
                  <a:pt x="56" y="280"/>
                  <a:pt x="160" y="296"/>
                </a:cubicBezTo>
                <a:cubicBezTo>
                  <a:pt x="264" y="312"/>
                  <a:pt x="528" y="320"/>
                  <a:pt x="640" y="296"/>
                </a:cubicBezTo>
                <a:cubicBezTo>
                  <a:pt x="752" y="272"/>
                  <a:pt x="840" y="192"/>
                  <a:pt x="832" y="152"/>
                </a:cubicBezTo>
                <a:cubicBezTo>
                  <a:pt x="824" y="112"/>
                  <a:pt x="704" y="80"/>
                  <a:pt x="592" y="56"/>
                </a:cubicBezTo>
                <a:cubicBezTo>
                  <a:pt x="480" y="32"/>
                  <a:pt x="256" y="0"/>
                  <a:pt x="160" y="8"/>
                </a:cubicBezTo>
                <a:cubicBezTo>
                  <a:pt x="64" y="16"/>
                  <a:pt x="88" y="72"/>
                  <a:pt x="64" y="104"/>
                </a:cubicBezTo>
                <a:close/>
              </a:path>
            </a:pathLst>
          </a:custGeom>
          <a:noFill/>
          <a:ln w="38100" cap="flat" cmpd="sng">
            <a:solidFill>
              <a:schemeClr val="hlink">
                <a:alpha val="100000"/>
              </a:schemeClr>
            </a:solidFill>
            <a:prstDash val="solid"/>
            <a:miter lim="800000"/>
            <a:headEnd type="none" w="med" len="med"/>
            <a:tailEnd type="none" w="med" len="med"/>
          </a:ln>
        </p:spPr>
        <p:txBody>
          <a:bodyPr/>
          <a:p>
            <a:endParaRPr lang="zh-CN" altLang="en-US"/>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矩形 119809"/>
          <p:cNvSpPr/>
          <p:nvPr/>
        </p:nvSpPr>
        <p:spPr>
          <a:xfrm>
            <a:off x="2133600" y="838200"/>
            <a:ext cx="4419600" cy="914400"/>
          </a:xfrm>
          <a:prstGeom prst="rect">
            <a:avLst/>
          </a:prstGeom>
          <a:noFill/>
          <a:ln w="12700">
            <a:noFill/>
          </a:ln>
        </p:spPr>
        <p:txBody>
          <a:bodyPr lIns="90487" tIns="44450" rIns="90487" bIns="44450" anchor="ctr" anchorCtr="0"/>
          <a:p>
            <a:pPr algn="ctr"/>
            <a:r>
              <a:rPr lang="en-US" altLang="zh-CN"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6.</a:t>
            </a: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描述跟进行动</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19811" name="矩形 119810"/>
          <p:cNvSpPr/>
          <p:nvPr/>
        </p:nvSpPr>
        <p:spPr>
          <a:xfrm>
            <a:off x="1447800" y="2057400"/>
            <a:ext cx="6858000" cy="3733800"/>
          </a:xfrm>
          <a:prstGeom prst="rect">
            <a:avLst/>
          </a:prstGeom>
          <a:noFill/>
          <a:ln w="9525">
            <a:noFill/>
          </a:ln>
        </p:spPr>
        <p:txBody>
          <a:bodyPr/>
          <a:p>
            <a:pPr marL="342900" indent="-342900">
              <a:spcBef>
                <a:spcPct val="20000"/>
              </a:spcBef>
              <a:buClr>
                <a:schemeClr val="accent2"/>
              </a:buClr>
              <a:buSzPct val="80000"/>
              <a:buFont typeface="Wingdings" panose="05000000000000000000" pitchFamily="2" charset="2"/>
            </a:pPr>
            <a:r>
              <a:rPr lang="zh-CN" altLang="en-US" sz="3200" dirty="0">
                <a:solidFill>
                  <a:srgbClr val="FFFFFF"/>
                </a:solidFill>
                <a:latin typeface="幼圆" panose="02010509060101010101" pitchFamily="49" charset="-122"/>
                <a:ea typeface="幼圆" panose="02010509060101010101" pitchFamily="49" charset="-122"/>
              </a:rPr>
              <a:t>验证改进行动的有效性</a:t>
            </a:r>
            <a:endParaRPr lang="zh-CN" altLang="en-US" sz="3200" dirty="0">
              <a:solidFill>
                <a:srgbClr val="FFFFFF"/>
              </a:solidFill>
              <a:latin typeface="幼圆" panose="02010509060101010101" pitchFamily="49" charset="-122"/>
              <a:ea typeface="幼圆" panose="02010509060101010101" pitchFamily="49" charset="-122"/>
            </a:endParaRPr>
          </a:p>
          <a:p>
            <a:pPr marL="533400" lvl="1" indent="-76200">
              <a:spcBef>
                <a:spcPct val="20000"/>
              </a:spcBef>
              <a:buClr>
                <a:schemeClr val="tx1"/>
              </a:buClr>
              <a:buSzPct val="90000"/>
            </a:pPr>
            <a:r>
              <a:rPr lang="zh-CN" altLang="en-US" sz="2800" dirty="0">
                <a:solidFill>
                  <a:srgbClr val="FFFFFF"/>
                </a:solidFill>
                <a:latin typeface="幼圆" panose="02010509060101010101" pitchFamily="49" charset="-122"/>
                <a:ea typeface="幼圆" panose="02010509060101010101" pitchFamily="49" charset="-122"/>
              </a:rPr>
              <a:t>必要时要求</a:t>
            </a:r>
            <a:r>
              <a:rPr lang="en-US" altLang="zh-CN" sz="2800">
                <a:solidFill>
                  <a:srgbClr val="FFFFFF"/>
                </a:solidFill>
                <a:latin typeface="幼圆" panose="02010509060101010101" pitchFamily="49" charset="-122"/>
                <a:ea typeface="幼圆" panose="02010509060101010101" pitchFamily="49" charset="-122"/>
              </a:rPr>
              <a:t>PPAP</a:t>
            </a:r>
            <a:r>
              <a:rPr lang="zh-CN" altLang="en-US" sz="2800" dirty="0">
                <a:solidFill>
                  <a:srgbClr val="FFFFFF"/>
                </a:solidFill>
                <a:latin typeface="幼圆" panose="02010509060101010101" pitchFamily="49" charset="-122"/>
                <a:ea typeface="幼圆" panose="02010509060101010101" pitchFamily="49" charset="-122"/>
              </a:rPr>
              <a:t>的认可</a:t>
            </a:r>
            <a:endParaRPr lang="zh-CN" altLang="en-US" sz="2800" dirty="0">
              <a:solidFill>
                <a:srgbClr val="FFFFFF"/>
              </a:solidFill>
              <a:latin typeface="幼圆" panose="02010509060101010101" pitchFamily="49" charset="-122"/>
              <a:ea typeface="幼圆" panose="02010509060101010101" pitchFamily="49" charset="-122"/>
            </a:endParaRPr>
          </a:p>
          <a:p>
            <a:pPr marL="533400" lvl="1" indent="-76200">
              <a:spcBef>
                <a:spcPct val="20000"/>
              </a:spcBef>
              <a:buClr>
                <a:schemeClr val="tx1"/>
              </a:buClr>
              <a:buSzPct val="90000"/>
            </a:pPr>
            <a:r>
              <a:rPr lang="zh-CN" altLang="en-US" sz="2800" dirty="0">
                <a:solidFill>
                  <a:srgbClr val="FFFFFF"/>
                </a:solidFill>
                <a:latin typeface="幼圆" panose="02010509060101010101" pitchFamily="49" charset="-122"/>
                <a:ea typeface="幼圆" panose="02010509060101010101" pitchFamily="49" charset="-122"/>
              </a:rPr>
              <a:t>内部和</a:t>
            </a:r>
            <a:r>
              <a:rPr lang="en-US" altLang="zh-CN" sz="2800" dirty="0">
                <a:solidFill>
                  <a:srgbClr val="FFFFFF"/>
                </a:solidFill>
                <a:latin typeface="幼圆" panose="02010509060101010101" pitchFamily="49" charset="-122"/>
                <a:ea typeface="幼圆" panose="02010509060101010101" pitchFamily="49" charset="-122"/>
              </a:rPr>
              <a:t>/</a:t>
            </a:r>
            <a:r>
              <a:rPr lang="zh-CN" altLang="en-US" sz="2800" dirty="0">
                <a:solidFill>
                  <a:srgbClr val="FFFFFF"/>
                </a:solidFill>
                <a:latin typeface="幼圆" panose="02010509060101010101" pitchFamily="49" charset="-122"/>
                <a:ea typeface="幼圆" panose="02010509060101010101" pitchFamily="49" charset="-122"/>
              </a:rPr>
              <a:t>或外部的审核结果</a:t>
            </a:r>
            <a:endParaRPr lang="zh-CN" altLang="en-US" sz="2800" dirty="0">
              <a:solidFill>
                <a:srgbClr val="FFFFFF"/>
              </a:solidFill>
              <a:latin typeface="幼圆" panose="02010509060101010101" pitchFamily="49" charset="-122"/>
              <a:ea typeface="幼圆" panose="02010509060101010101" pitchFamily="49" charset="-122"/>
            </a:endParaRPr>
          </a:p>
          <a:p>
            <a:pPr marL="533400" lvl="1" indent="-76200">
              <a:spcBef>
                <a:spcPct val="20000"/>
              </a:spcBef>
              <a:buClr>
                <a:schemeClr val="tx1"/>
              </a:buClr>
              <a:buSzPct val="90000"/>
            </a:pPr>
            <a:r>
              <a:rPr lang="zh-CN" altLang="en-US" sz="2800" dirty="0">
                <a:solidFill>
                  <a:srgbClr val="FFFFFF"/>
                </a:solidFill>
                <a:latin typeface="幼圆" panose="02010509060101010101" pitchFamily="49" charset="-122"/>
                <a:ea typeface="幼圆" panose="02010509060101010101" pitchFamily="49" charset="-122"/>
              </a:rPr>
              <a:t>表明过程稳定的</a:t>
            </a:r>
            <a:r>
              <a:rPr lang="en-US" altLang="zh-CN" sz="2800">
                <a:solidFill>
                  <a:srgbClr val="FFFFFF"/>
                </a:solidFill>
                <a:latin typeface="幼圆" panose="02010509060101010101" pitchFamily="49" charset="-122"/>
                <a:ea typeface="幼圆" panose="02010509060101010101" pitchFamily="49" charset="-122"/>
              </a:rPr>
              <a:t>SPC</a:t>
            </a:r>
            <a:r>
              <a:rPr lang="zh-CN" altLang="en-US" sz="2800" dirty="0">
                <a:solidFill>
                  <a:srgbClr val="FFFFFF"/>
                </a:solidFill>
                <a:latin typeface="幼圆" panose="02010509060101010101" pitchFamily="49" charset="-122"/>
                <a:ea typeface="幼圆" panose="02010509060101010101" pitchFamily="49" charset="-122"/>
              </a:rPr>
              <a:t>统计过程控制的数据</a:t>
            </a:r>
            <a:endParaRPr lang="zh-CN" altLang="en-US" sz="2800" dirty="0">
              <a:solidFill>
                <a:srgbClr val="FFFFFF"/>
              </a:solidFill>
              <a:latin typeface="幼圆" panose="02010509060101010101" pitchFamily="49" charset="-122"/>
              <a:ea typeface="幼圆" panose="02010509060101010101" pitchFamily="49" charset="-122"/>
            </a:endParaRPr>
          </a:p>
          <a:p>
            <a:pPr marL="533400" lvl="1" indent="-76200">
              <a:spcBef>
                <a:spcPct val="20000"/>
              </a:spcBef>
              <a:buClr>
                <a:schemeClr val="tx1"/>
              </a:buClr>
              <a:buSzPct val="90000"/>
            </a:pPr>
            <a:r>
              <a:rPr lang="zh-CN" altLang="en-US" sz="2800" i="1" dirty="0">
                <a:solidFill>
                  <a:srgbClr val="FFFFFF"/>
                </a:solidFill>
                <a:latin typeface="幼圆" panose="02010509060101010101" pitchFamily="49" charset="-122"/>
                <a:ea typeface="幼圆" panose="02010509060101010101" pitchFamily="49" charset="-122"/>
              </a:rPr>
              <a:t>       在设定改进行动完成日期</a:t>
            </a:r>
            <a:endParaRPr lang="zh-CN" altLang="en-US" sz="2800" i="1" dirty="0">
              <a:solidFill>
                <a:srgbClr val="FFFFFF"/>
              </a:solidFill>
              <a:latin typeface="幼圆" panose="02010509060101010101" pitchFamily="49" charset="-122"/>
              <a:ea typeface="幼圆" panose="02010509060101010101" pitchFamily="49" charset="-122"/>
            </a:endParaRPr>
          </a:p>
          <a:p>
            <a:pPr marL="533400" lvl="1" indent="-76200" algn="ctr">
              <a:spcBef>
                <a:spcPct val="20000"/>
              </a:spcBef>
              <a:buClr>
                <a:schemeClr val="tx1"/>
              </a:buClr>
              <a:buSzPct val="90000"/>
            </a:pPr>
            <a:r>
              <a:rPr lang="zh-CN" altLang="en-US" sz="2800" i="1" dirty="0">
                <a:solidFill>
                  <a:srgbClr val="FFFFFF"/>
                </a:solidFill>
                <a:latin typeface="幼圆" panose="02010509060101010101" pitchFamily="49" charset="-122"/>
                <a:ea typeface="幼圆" panose="02010509060101010101" pitchFamily="49" charset="-122"/>
              </a:rPr>
              <a:t>时，要考虑验证的要求。</a:t>
            </a:r>
            <a:endParaRPr lang="zh-CN" altLang="en-US" sz="2800" dirty="0">
              <a:solidFill>
                <a:srgbClr val="FFFFFF"/>
              </a:solidFill>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5" name="任意多边形 120834"/>
          <p:cNvSpPr/>
          <p:nvPr/>
        </p:nvSpPr>
        <p:spPr>
          <a:xfrm>
            <a:off x="2671763" y="3109913"/>
            <a:ext cx="4872037" cy="395287"/>
          </a:xfrm>
          <a:custGeom>
            <a:avLst/>
            <a:gdLst/>
            <a:ahLst/>
            <a:cxnLst/>
            <a:pathLst>
              <a:path w="4008" h="352">
                <a:moveTo>
                  <a:pt x="1896" y="208"/>
                </a:moveTo>
                <a:cubicBezTo>
                  <a:pt x="1888" y="244"/>
                  <a:pt x="1880" y="280"/>
                  <a:pt x="1752" y="304"/>
                </a:cubicBezTo>
                <a:cubicBezTo>
                  <a:pt x="1624" y="328"/>
                  <a:pt x="1384" y="352"/>
                  <a:pt x="1128" y="352"/>
                </a:cubicBezTo>
                <a:cubicBezTo>
                  <a:pt x="872" y="352"/>
                  <a:pt x="376" y="344"/>
                  <a:pt x="216" y="304"/>
                </a:cubicBezTo>
                <a:cubicBezTo>
                  <a:pt x="56" y="264"/>
                  <a:pt x="0" y="160"/>
                  <a:pt x="168" y="112"/>
                </a:cubicBezTo>
                <a:cubicBezTo>
                  <a:pt x="336" y="64"/>
                  <a:pt x="952" y="32"/>
                  <a:pt x="1224" y="16"/>
                </a:cubicBezTo>
                <a:cubicBezTo>
                  <a:pt x="1496" y="0"/>
                  <a:pt x="1496" y="16"/>
                  <a:pt x="1800" y="16"/>
                </a:cubicBezTo>
                <a:cubicBezTo>
                  <a:pt x="2104" y="16"/>
                  <a:pt x="2696" y="0"/>
                  <a:pt x="3048" y="16"/>
                </a:cubicBezTo>
                <a:cubicBezTo>
                  <a:pt x="3400" y="32"/>
                  <a:pt x="3816" y="64"/>
                  <a:pt x="3912" y="112"/>
                </a:cubicBezTo>
                <a:cubicBezTo>
                  <a:pt x="4008" y="160"/>
                  <a:pt x="3968" y="272"/>
                  <a:pt x="3624" y="304"/>
                </a:cubicBezTo>
                <a:cubicBezTo>
                  <a:pt x="3280" y="336"/>
                  <a:pt x="2144" y="304"/>
                  <a:pt x="1848" y="304"/>
                </a:cubicBezTo>
              </a:path>
            </a:pathLst>
          </a:custGeom>
          <a:noFill/>
          <a:ln w="38100" cap="flat" cmpd="sng">
            <a:solidFill>
              <a:schemeClr val="hlink">
                <a:alpha val="100000"/>
              </a:schemeClr>
            </a:solidFill>
            <a:prstDash val="solid"/>
            <a:miter lim="800000"/>
            <a:headEnd type="none" w="med" len="med"/>
            <a:tailEnd type="none" w="med" len="med"/>
          </a:ln>
        </p:spPr>
        <p:txBody>
          <a:bodyPr/>
          <a:p>
            <a:endParaRPr lang="zh-CN" altLang="en-US"/>
          </a:p>
        </p:txBody>
      </p:sp>
      <p:sp>
        <p:nvSpPr>
          <p:cNvPr id="120836" name="文本框 120835"/>
          <p:cNvSpPr txBox="1"/>
          <p:nvPr/>
        </p:nvSpPr>
        <p:spPr>
          <a:xfrm>
            <a:off x="3384550" y="4110038"/>
            <a:ext cx="4084638" cy="7112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p>
            <a:pPr eaLnBrk="0" hangingPunct="0">
              <a:spcBef>
                <a:spcPct val="50000"/>
              </a:spcBef>
            </a:pPr>
            <a:r>
              <a:rPr lang="zh-CN" altLang="en-US" sz="2000" b="1" dirty="0">
                <a:latin typeface="Arial" panose="020B0604020202020204" pitchFamily="34" charset="0"/>
                <a:ea typeface="幼圆" panose="02010509060101010101" pitchFamily="49" charset="-122"/>
              </a:rPr>
              <a:t>质检员将对所有产品进行随机检查，确保尺寸在规格范围内。</a:t>
            </a:r>
            <a:endParaRPr lang="zh-CN" altLang="en-US" sz="2000" b="1" dirty="0">
              <a:latin typeface="Arial" panose="020B0604020202020204" pitchFamily="34" charset="0"/>
              <a:ea typeface="幼圆" panose="02010509060101010101" pitchFamily="49" charset="-122"/>
            </a:endParaRPr>
          </a:p>
        </p:txBody>
      </p:sp>
      <p:grpSp>
        <p:nvGrpSpPr>
          <p:cNvPr id="3" name="组合 2"/>
          <p:cNvGrpSpPr/>
          <p:nvPr/>
        </p:nvGrpSpPr>
        <p:grpSpPr>
          <a:xfrm>
            <a:off x="1219200" y="685800"/>
            <a:ext cx="7467600" cy="5181600"/>
            <a:chOff x="1920" y="1080"/>
            <a:chExt cx="11760" cy="8160"/>
          </a:xfrm>
        </p:grpSpPr>
        <p:pic>
          <p:nvPicPr>
            <p:cNvPr id="120834" name="图片 120833"/>
            <p:cNvPicPr>
              <a:picLocks noChangeAspect="1"/>
            </p:cNvPicPr>
            <p:nvPr/>
          </p:nvPicPr>
          <p:blipFill>
            <a:blip r:embed="rId1"/>
            <a:stretch>
              <a:fillRect/>
            </a:stretch>
          </p:blipFill>
          <p:spPr>
            <a:xfrm>
              <a:off x="1920" y="1080"/>
              <a:ext cx="11760" cy="8160"/>
            </a:xfrm>
            <a:prstGeom prst="rect">
              <a:avLst/>
            </a:prstGeom>
            <a:noFill/>
            <a:ln w="9525">
              <a:noFill/>
            </a:ln>
          </p:spPr>
        </p:pic>
        <p:sp>
          <p:nvSpPr>
            <p:cNvPr id="2" name="矩形 1"/>
            <p:cNvSpPr/>
            <p:nvPr>
              <p:custDataLst>
                <p:tags r:id="rId2"/>
              </p:custDataLst>
            </p:nvPr>
          </p:nvSpPr>
          <p:spPr>
            <a:xfrm>
              <a:off x="11283" y="1772"/>
              <a:ext cx="2154" cy="56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1858" name="图片 121857"/>
          <p:cNvPicPr>
            <a:picLocks noChangeAspect="1"/>
          </p:cNvPicPr>
          <p:nvPr/>
        </p:nvPicPr>
        <p:blipFill>
          <a:blip r:embed="rId1"/>
          <a:stretch>
            <a:fillRect/>
          </a:stretch>
        </p:blipFill>
        <p:spPr>
          <a:xfrm>
            <a:off x="1371600" y="685800"/>
            <a:ext cx="7239000" cy="5554663"/>
          </a:xfrm>
          <a:prstGeom prst="rect">
            <a:avLst/>
          </a:prstGeom>
          <a:noFill/>
          <a:ln w="9525">
            <a:noFill/>
          </a:ln>
        </p:spPr>
      </p:pic>
      <p:sp>
        <p:nvSpPr>
          <p:cNvPr id="121859" name="任意多边形 121858"/>
          <p:cNvSpPr/>
          <p:nvPr/>
        </p:nvSpPr>
        <p:spPr>
          <a:xfrm>
            <a:off x="2632075" y="3155950"/>
            <a:ext cx="5203825" cy="887413"/>
          </a:xfrm>
          <a:custGeom>
            <a:avLst/>
            <a:gdLst/>
            <a:ahLst/>
            <a:cxnLst/>
            <a:pathLst>
              <a:path w="4416" h="736">
                <a:moveTo>
                  <a:pt x="3848" y="248"/>
                </a:moveTo>
                <a:cubicBezTo>
                  <a:pt x="3764" y="196"/>
                  <a:pt x="3680" y="144"/>
                  <a:pt x="3368" y="104"/>
                </a:cubicBezTo>
                <a:cubicBezTo>
                  <a:pt x="3056" y="64"/>
                  <a:pt x="2424" y="16"/>
                  <a:pt x="1976" y="8"/>
                </a:cubicBezTo>
                <a:cubicBezTo>
                  <a:pt x="1528" y="0"/>
                  <a:pt x="976" y="16"/>
                  <a:pt x="680" y="56"/>
                </a:cubicBezTo>
                <a:cubicBezTo>
                  <a:pt x="384" y="96"/>
                  <a:pt x="240" y="160"/>
                  <a:pt x="200" y="248"/>
                </a:cubicBezTo>
                <a:cubicBezTo>
                  <a:pt x="160" y="336"/>
                  <a:pt x="0" y="512"/>
                  <a:pt x="440" y="584"/>
                </a:cubicBezTo>
                <a:cubicBezTo>
                  <a:pt x="880" y="656"/>
                  <a:pt x="2216" y="664"/>
                  <a:pt x="2840" y="680"/>
                </a:cubicBezTo>
                <a:cubicBezTo>
                  <a:pt x="3464" y="696"/>
                  <a:pt x="3952" y="736"/>
                  <a:pt x="4184" y="680"/>
                </a:cubicBezTo>
                <a:cubicBezTo>
                  <a:pt x="4416" y="624"/>
                  <a:pt x="4336" y="440"/>
                  <a:pt x="4232" y="344"/>
                </a:cubicBezTo>
                <a:cubicBezTo>
                  <a:pt x="4128" y="248"/>
                  <a:pt x="3844" y="176"/>
                  <a:pt x="3560" y="104"/>
                </a:cubicBezTo>
              </a:path>
            </a:pathLst>
          </a:custGeom>
          <a:noFill/>
          <a:ln w="38100" cap="flat" cmpd="sng">
            <a:solidFill>
              <a:schemeClr val="hlink">
                <a:alpha val="100000"/>
              </a:schemeClr>
            </a:solidFill>
            <a:prstDash val="solid"/>
            <a:miter lim="800000"/>
            <a:headEnd type="none" w="med" len="med"/>
            <a:tailEnd type="none" w="med" len="med"/>
          </a:ln>
        </p:spPr>
        <p:txBody>
          <a:bodyPr/>
          <a:p>
            <a:endParaRPr lang="zh-CN" altLang="en-US"/>
          </a:p>
        </p:txBody>
      </p:sp>
      <p:sp>
        <p:nvSpPr>
          <p:cNvPr id="121860" name="文本框 121859"/>
          <p:cNvSpPr txBox="1"/>
          <p:nvPr/>
        </p:nvSpPr>
        <p:spPr>
          <a:xfrm>
            <a:off x="3625850" y="4573588"/>
            <a:ext cx="4298950" cy="1320800"/>
          </a:xfrm>
          <a:prstGeom prst="rect">
            <a:avLst/>
          </a:prstGeom>
          <a:solidFill>
            <a:schemeClr val="bg1"/>
          </a:solidFill>
          <a:ln w="9525" cap="flat" cmpd="sng">
            <a:solidFill>
              <a:schemeClr val="tx1"/>
            </a:solidFill>
            <a:prstDash val="solid"/>
            <a:miter/>
            <a:headEnd type="none" w="med" len="med"/>
            <a:tailEnd type="none" w="med" len="med"/>
          </a:ln>
        </p:spPr>
        <p:txBody>
          <a:bodyPr lIns="90000" tIns="46800" rIns="90000" bIns="46800">
            <a:spAutoFit/>
          </a:bodyPr>
          <a:p>
            <a:pPr eaLnBrk="0" hangingPunct="0">
              <a:spcBef>
                <a:spcPct val="50000"/>
              </a:spcBef>
            </a:pPr>
            <a:r>
              <a:rPr lang="zh-CN" altLang="en-US" sz="2000" b="1" dirty="0">
                <a:latin typeface="Arial" panose="020B0604020202020204" pitchFamily="34" charset="0"/>
                <a:ea typeface="幼圆" panose="02010509060101010101" pitchFamily="49" charset="-122"/>
              </a:rPr>
              <a:t>操作员将开机时工装的尺寸提供给维修部。维修部将所记录的尺寸描图，并利用数据来显示工装是否磨损。质量部门对所有的零件实行首件认可。</a:t>
            </a:r>
            <a:endParaRPr lang="zh-CN" altLang="en-US" sz="2000" b="1" dirty="0">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矩形 122881"/>
          <p:cNvSpPr/>
          <p:nvPr/>
        </p:nvSpPr>
        <p:spPr>
          <a:xfrm>
            <a:off x="2590800" y="914400"/>
            <a:ext cx="3886200" cy="914400"/>
          </a:xfrm>
          <a:prstGeom prst="rect">
            <a:avLst/>
          </a:prstGeom>
          <a:noFill/>
          <a:ln w="12700">
            <a:noFill/>
          </a:ln>
        </p:spPr>
        <p:txBody>
          <a:bodyPr lIns="90487" tIns="44450" rIns="90487" bIns="44450" anchor="ctr" anchorCtr="0"/>
          <a:p>
            <a:pPr algn="ctr"/>
            <a:r>
              <a:rPr lang="en-US" altLang="zh-CN"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7.</a:t>
            </a: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确定小组</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22883" name="矩形 122882"/>
          <p:cNvSpPr/>
          <p:nvPr/>
        </p:nvSpPr>
        <p:spPr>
          <a:xfrm>
            <a:off x="1905000" y="2286000"/>
            <a:ext cx="5638800" cy="2362200"/>
          </a:xfrm>
          <a:prstGeom prst="rect">
            <a:avLst/>
          </a:prstGeom>
          <a:noFill/>
          <a:ln w="9525">
            <a:noFill/>
          </a:ln>
        </p:spPr>
        <p:txBody>
          <a:bodyPr/>
          <a:p>
            <a:pPr>
              <a:spcBef>
                <a:spcPct val="20000"/>
              </a:spcBef>
              <a:buClr>
                <a:schemeClr val="accent2"/>
              </a:buClr>
              <a:buSzPct val="80000"/>
              <a:buFont typeface="Wingdings" panose="05000000000000000000" pitchFamily="2" charset="2"/>
            </a:pPr>
            <a:r>
              <a:rPr lang="en-US" altLang="zh-CN" sz="3200" b="1">
                <a:latin typeface="幼圆" panose="02010509060101010101" pitchFamily="49" charset="-122"/>
                <a:ea typeface="幼圆" panose="02010509060101010101" pitchFamily="49" charset="-122"/>
              </a:rPr>
              <a:t>Moen</a:t>
            </a:r>
            <a:r>
              <a:rPr lang="zh-CN" altLang="en-US" sz="3200" b="1" dirty="0">
                <a:latin typeface="幼圆" panose="02010509060101010101" pitchFamily="49" charset="-122"/>
                <a:ea typeface="幼圆" panose="02010509060101010101" pitchFamily="49" charset="-122"/>
              </a:rPr>
              <a:t>期望改进行动是以小组的形式</a:t>
            </a:r>
            <a:endParaRPr lang="zh-CN" altLang="en-US" sz="3200" b="1"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在</a:t>
            </a:r>
            <a:r>
              <a:rPr lang="en-US" altLang="zh-CN" sz="3200" b="1">
                <a:latin typeface="幼圆" panose="02010509060101010101" pitchFamily="49" charset="-122"/>
                <a:ea typeface="幼圆" panose="02010509060101010101" pitchFamily="49" charset="-122"/>
              </a:rPr>
              <a:t>QN</a:t>
            </a:r>
            <a:r>
              <a:rPr lang="zh-CN" altLang="en-US" sz="3200" b="1" dirty="0">
                <a:latin typeface="幼圆" panose="02010509060101010101" pitchFamily="49" charset="-122"/>
                <a:ea typeface="幼圆" panose="02010509060101010101" pitchFamily="49" charset="-122"/>
              </a:rPr>
              <a:t>的回复中列出跨部门小组成员</a:t>
            </a:r>
            <a:endParaRPr lang="zh-CN" altLang="en-US" sz="32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23905"/>
          <p:cNvSpPr/>
          <p:nvPr/>
        </p:nvSpPr>
        <p:spPr>
          <a:xfrm>
            <a:off x="2895600" y="1295400"/>
            <a:ext cx="3276600" cy="9144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职   位 </a:t>
            </a:r>
            <a:endPar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23907" name="矩形 123906"/>
          <p:cNvSpPr/>
          <p:nvPr/>
        </p:nvSpPr>
        <p:spPr>
          <a:xfrm>
            <a:off x="1981200" y="2667000"/>
            <a:ext cx="5715000" cy="2209800"/>
          </a:xfrm>
          <a:prstGeom prst="rect">
            <a:avLst/>
          </a:prstGeom>
          <a:noFill/>
          <a:ln w="9525">
            <a:noFill/>
          </a:ln>
        </p:spPr>
        <p:txBody>
          <a:bodyPr/>
          <a:p>
            <a:pPr defTabSz="914400">
              <a:lnSpc>
                <a:spcPct val="120000"/>
              </a:lnSpc>
              <a:spcBef>
                <a:spcPct val="20000"/>
              </a:spcBef>
              <a:buClr>
                <a:schemeClr val="accent2"/>
              </a:buClr>
              <a:buSzPct val="80000"/>
              <a:buFont typeface="Wingdings" panose="05000000000000000000" pitchFamily="2" charset="2"/>
              <a:tabLst>
                <a:tab pos="187325" algn="l"/>
              </a:tabLst>
            </a:pPr>
            <a:r>
              <a:rPr lang="zh-CN" altLang="en-US" sz="2800" b="1" dirty="0">
                <a:latin typeface="幼圆" panose="02010509060101010101" pitchFamily="49" charset="-122"/>
                <a:ea typeface="幼圆" panose="02010509060101010101" pitchFamily="49" charset="-122"/>
              </a:rPr>
              <a:t>完成</a:t>
            </a:r>
            <a:r>
              <a:rPr lang="en-US" altLang="zh-CN" sz="2800" b="1">
                <a:latin typeface="幼圆" panose="02010509060101010101" pitchFamily="49" charset="-122"/>
                <a:ea typeface="幼圆" panose="02010509060101010101" pitchFamily="49" charset="-122"/>
              </a:rPr>
              <a:t>QN</a:t>
            </a:r>
            <a:r>
              <a:rPr lang="zh-CN" altLang="en-US" sz="2800" b="1" dirty="0">
                <a:latin typeface="幼圆" panose="02010509060101010101" pitchFamily="49" charset="-122"/>
                <a:ea typeface="幼圆" panose="02010509060101010101" pitchFamily="49" charset="-122"/>
              </a:rPr>
              <a:t>回复的人员一定要注明他</a:t>
            </a:r>
            <a:r>
              <a:rPr lang="en-US" altLang="zh-CN" sz="2800" b="1" dirty="0">
                <a:latin typeface="幼圆" panose="02010509060101010101" pitchFamily="49" charset="-122"/>
                <a:ea typeface="幼圆" panose="02010509060101010101" pitchFamily="49" charset="-122"/>
              </a:rPr>
              <a:t>/</a:t>
            </a:r>
            <a:r>
              <a:rPr lang="zh-CN" altLang="en-US" sz="2800" b="1" dirty="0">
                <a:latin typeface="幼圆" panose="02010509060101010101" pitchFamily="49" charset="-122"/>
                <a:ea typeface="幼圆" panose="02010509060101010101" pitchFamily="49" charset="-122"/>
              </a:rPr>
              <a:t>她的名字和职位</a:t>
            </a:r>
            <a:endParaRPr lang="zh-CN" altLang="en-US" sz="2800" b="1" dirty="0">
              <a:latin typeface="幼圆" panose="02010509060101010101" pitchFamily="49" charset="-122"/>
              <a:ea typeface="幼圆" panose="02010509060101010101" pitchFamily="49" charset="-122"/>
            </a:endParaRPr>
          </a:p>
          <a:p>
            <a:pPr defTabSz="914400">
              <a:lnSpc>
                <a:spcPct val="120000"/>
              </a:lnSpc>
              <a:spcBef>
                <a:spcPct val="20000"/>
              </a:spcBef>
              <a:buClr>
                <a:schemeClr val="accent2"/>
              </a:buClr>
              <a:buSzPct val="80000"/>
              <a:buFont typeface="Wingdings" panose="05000000000000000000" pitchFamily="2" charset="2"/>
              <a:tabLst>
                <a:tab pos="187325" algn="l"/>
              </a:tabLst>
            </a:pPr>
            <a:r>
              <a:rPr lang="zh-CN" altLang="en-US" sz="2800" b="1" dirty="0">
                <a:latin typeface="幼圆" panose="02010509060101010101" pitchFamily="49" charset="-122"/>
                <a:ea typeface="幼圆" panose="02010509060101010101" pitchFamily="49" charset="-122"/>
              </a:rPr>
              <a:t>要准备好回答</a:t>
            </a:r>
            <a:r>
              <a:rPr lang="en-US" altLang="zh-CN" sz="2800" b="1">
                <a:latin typeface="幼圆" panose="02010509060101010101" pitchFamily="49" charset="-122"/>
                <a:ea typeface="幼圆" panose="02010509060101010101" pitchFamily="49" charset="-122"/>
              </a:rPr>
              <a:t>Moen</a:t>
            </a:r>
            <a:r>
              <a:rPr lang="zh-CN" altLang="en-US" sz="2800" b="1" dirty="0">
                <a:latin typeface="幼圆" panose="02010509060101010101" pitchFamily="49" charset="-122"/>
                <a:ea typeface="幼圆" panose="02010509060101010101" pitchFamily="49" charset="-122"/>
              </a:rPr>
              <a:t>工厂或供应商质量工程师</a:t>
            </a:r>
            <a:r>
              <a:rPr lang="en-US" altLang="zh-CN" sz="2800" b="1">
                <a:latin typeface="幼圆" panose="02010509060101010101" pitchFamily="49" charset="-122"/>
                <a:ea typeface="幼圆" panose="02010509060101010101" pitchFamily="49" charset="-122"/>
              </a:rPr>
              <a:t>SQE</a:t>
            </a:r>
            <a:r>
              <a:rPr lang="zh-CN" altLang="en-US" sz="2800" b="1" dirty="0">
                <a:latin typeface="幼圆" panose="02010509060101010101" pitchFamily="49" charset="-122"/>
                <a:ea typeface="幼圆" panose="02010509060101010101" pitchFamily="49" charset="-122"/>
              </a:rPr>
              <a:t>提出的任何问题。</a:t>
            </a:r>
            <a:endParaRPr lang="zh-CN" altLang="en-US" sz="28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4930" name="图片 124929"/>
          <p:cNvPicPr>
            <a:picLocks noChangeAspect="1"/>
          </p:cNvPicPr>
          <p:nvPr/>
        </p:nvPicPr>
        <p:blipFill>
          <a:blip r:embed="rId1"/>
          <a:stretch>
            <a:fillRect/>
          </a:stretch>
        </p:blipFill>
        <p:spPr>
          <a:xfrm>
            <a:off x="1295400" y="685800"/>
            <a:ext cx="7315200" cy="5410200"/>
          </a:xfrm>
          <a:prstGeom prst="rect">
            <a:avLst/>
          </a:prstGeom>
          <a:noFill/>
          <a:ln w="9525">
            <a:noFill/>
          </a:ln>
        </p:spPr>
      </p:pic>
      <p:sp>
        <p:nvSpPr>
          <p:cNvPr id="124931" name="任意多边形 124930"/>
          <p:cNvSpPr/>
          <p:nvPr/>
        </p:nvSpPr>
        <p:spPr>
          <a:xfrm>
            <a:off x="3105150" y="4749800"/>
            <a:ext cx="1314450" cy="508000"/>
          </a:xfrm>
          <a:custGeom>
            <a:avLst/>
            <a:gdLst/>
            <a:ahLst/>
            <a:cxnLst/>
            <a:pathLst>
              <a:path w="1104" h="432">
                <a:moveTo>
                  <a:pt x="992" y="160"/>
                </a:moveTo>
                <a:cubicBezTo>
                  <a:pt x="912" y="96"/>
                  <a:pt x="656" y="32"/>
                  <a:pt x="512" y="16"/>
                </a:cubicBezTo>
                <a:cubicBezTo>
                  <a:pt x="368" y="0"/>
                  <a:pt x="208" y="24"/>
                  <a:pt x="128" y="64"/>
                </a:cubicBezTo>
                <a:cubicBezTo>
                  <a:pt x="48" y="104"/>
                  <a:pt x="0" y="200"/>
                  <a:pt x="32" y="256"/>
                </a:cubicBezTo>
                <a:cubicBezTo>
                  <a:pt x="64" y="312"/>
                  <a:pt x="160" y="376"/>
                  <a:pt x="320" y="400"/>
                </a:cubicBezTo>
                <a:cubicBezTo>
                  <a:pt x="480" y="424"/>
                  <a:pt x="880" y="432"/>
                  <a:pt x="992" y="400"/>
                </a:cubicBezTo>
                <a:cubicBezTo>
                  <a:pt x="1104" y="368"/>
                  <a:pt x="1072" y="224"/>
                  <a:pt x="992" y="160"/>
                </a:cubicBezTo>
                <a:close/>
              </a:path>
            </a:pathLst>
          </a:custGeom>
          <a:noFill/>
          <a:ln w="38100" cap="flat" cmpd="sng">
            <a:solidFill>
              <a:schemeClr val="hlink">
                <a:alpha val="100000"/>
              </a:schemeClr>
            </a:solidFill>
            <a:prstDash val="solid"/>
            <a:miter lim="800000"/>
            <a:headEnd type="none" w="med" len="med"/>
            <a:tailEnd type="none" w="med" len="med"/>
          </a:ln>
        </p:spPr>
        <p:txBody>
          <a:bodyPr/>
          <a:p>
            <a:endParaRPr lang="zh-CN" altLang="en-US"/>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文本框 125953"/>
          <p:cNvSpPr txBox="1"/>
          <p:nvPr/>
        </p:nvSpPr>
        <p:spPr>
          <a:xfrm>
            <a:off x="3048000" y="2133600"/>
            <a:ext cx="3657600" cy="854075"/>
          </a:xfrm>
          <a:prstGeom prst="rect">
            <a:avLst/>
          </a:prstGeom>
          <a:noFill/>
          <a:ln w="9525">
            <a:noFill/>
          </a:ln>
        </p:spPr>
        <p:txBody>
          <a:bodyPr>
            <a:spAutoFit/>
          </a:bodyPr>
          <a:p>
            <a:pPr eaLnBrk="0" hangingPunct="0">
              <a:spcBef>
                <a:spcPct val="50000"/>
              </a:spcBef>
            </a:pPr>
            <a:r>
              <a:rPr lang="zh-CN" altLang="en-US" sz="5000" b="1" dirty="0">
                <a:effectLst>
                  <a:outerShdw blurRad="38100" dist="38100" dir="2700000">
                    <a:srgbClr val="C0C0C0"/>
                  </a:outerShdw>
                </a:effectLst>
                <a:latin typeface="幼圆" panose="02010509060101010101" pitchFamily="49" charset="-122"/>
                <a:ea typeface="幼圆" panose="02010509060101010101" pitchFamily="49" charset="-122"/>
              </a:rPr>
              <a:t>谢 谢 您 </a:t>
            </a:r>
            <a:r>
              <a:rPr lang="en-US" altLang="zh-CN" sz="5000" b="1"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5000" b="1">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33" name="组合 26632"/>
          <p:cNvGrpSpPr/>
          <p:nvPr/>
        </p:nvGrpSpPr>
        <p:grpSpPr>
          <a:xfrm>
            <a:off x="1676400" y="1905000"/>
            <a:ext cx="6705600" cy="3962400"/>
            <a:chOff x="1152" y="1248"/>
            <a:chExt cx="4224" cy="2496"/>
          </a:xfrm>
        </p:grpSpPr>
        <p:sp>
          <p:nvSpPr>
            <p:cNvPr id="26631" name="六边形 26630"/>
            <p:cNvSpPr/>
            <p:nvPr/>
          </p:nvSpPr>
          <p:spPr>
            <a:xfrm>
              <a:off x="1152" y="1248"/>
              <a:ext cx="4224" cy="2496"/>
            </a:xfrm>
            <a:prstGeom prst="hexagon">
              <a:avLst>
                <a:gd name="adj" fmla="val 42307"/>
                <a:gd name="vf" fmla="val 115470"/>
              </a:avLst>
            </a:prstGeom>
            <a:solidFill>
              <a:schemeClr val="accent1"/>
            </a:solidFill>
            <a:ln w="9525">
              <a:noFill/>
            </a:ln>
          </p:spPr>
          <p:txBody>
            <a:bodyPr/>
            <a:p>
              <a:endParaRPr lang="zh-CN" altLang="en-US"/>
            </a:p>
          </p:txBody>
        </p:sp>
        <p:sp>
          <p:nvSpPr>
            <p:cNvPr id="26630" name="文本框 26629"/>
            <p:cNvSpPr txBox="1"/>
            <p:nvPr/>
          </p:nvSpPr>
          <p:spPr>
            <a:xfrm>
              <a:off x="1776" y="1848"/>
              <a:ext cx="3168" cy="1224"/>
            </a:xfrm>
            <a:prstGeom prst="rect">
              <a:avLst/>
            </a:prstGeom>
            <a:noFill/>
            <a:ln w="57150">
              <a:noFill/>
            </a:ln>
          </p:spPr>
          <p:txBody>
            <a:bodyPr lIns="90000" tIns="46800" rIns="90000" bIns="46800">
              <a:spAutoFit/>
            </a:bodyPr>
            <a:p>
              <a:pPr eaLnBrk="0" hangingPunct="0">
                <a:spcBef>
                  <a:spcPct val="50000"/>
                </a:spcBef>
              </a:pPr>
              <a:r>
                <a:rPr lang="zh-CN" altLang="en-US" sz="2700" b="1" dirty="0">
                  <a:solidFill>
                    <a:schemeClr val="bg1"/>
                  </a:solidFill>
                  <a:latin typeface="幼圆" panose="02010509060101010101" pitchFamily="49" charset="-122"/>
                  <a:ea typeface="幼圆" panose="02010509060101010101" pitchFamily="49" charset="-122"/>
                </a:rPr>
                <a:t>什么是小组 </a:t>
              </a:r>
              <a:r>
                <a:rPr lang="en-US" altLang="zh-CN" sz="2700" b="1" dirty="0">
                  <a:solidFill>
                    <a:schemeClr val="bg1"/>
                  </a:solidFill>
                  <a:latin typeface="幼圆" panose="02010509060101010101" pitchFamily="49" charset="-122"/>
                  <a:ea typeface="幼圆" panose="02010509060101010101" pitchFamily="49" charset="-122"/>
                </a:rPr>
                <a:t>?</a:t>
              </a:r>
              <a:endParaRPr lang="en-US" altLang="zh-CN" sz="2700" b="1" dirty="0">
                <a:solidFill>
                  <a:schemeClr val="bg1"/>
                </a:solidFill>
                <a:latin typeface="幼圆" panose="02010509060101010101" pitchFamily="49" charset="-122"/>
                <a:ea typeface="幼圆" panose="02010509060101010101" pitchFamily="49" charset="-122"/>
              </a:endParaRPr>
            </a:p>
            <a:p>
              <a:pPr eaLnBrk="0" hangingPunct="0">
                <a:spcBef>
                  <a:spcPct val="50000"/>
                </a:spcBef>
              </a:pPr>
              <a:r>
                <a:rPr lang="zh-CN" altLang="en-US" sz="2700" b="1" dirty="0">
                  <a:solidFill>
                    <a:schemeClr val="bg1"/>
                  </a:solidFill>
                  <a:latin typeface="幼圆" panose="02010509060101010101" pitchFamily="49" charset="-122"/>
                  <a:ea typeface="幼圆" panose="02010509060101010101" pitchFamily="49" charset="-122"/>
                </a:rPr>
                <a:t>就是由两个或以上的个人组成的，为实现共同的任务或目标而协同工作的组织。</a:t>
              </a:r>
              <a:endParaRPr lang="zh-CN" altLang="en-US" sz="2700" b="1" dirty="0">
                <a:solidFill>
                  <a:schemeClr val="bg1"/>
                </a:solidFill>
                <a:latin typeface="幼圆" panose="02010509060101010101" pitchFamily="49" charset="-122"/>
                <a:ea typeface="幼圆" panose="02010509060101010101" pitchFamily="49" charset="-122"/>
              </a:endParaRPr>
            </a:p>
          </p:txBody>
        </p:sp>
      </p:grpSp>
      <p:sp>
        <p:nvSpPr>
          <p:cNvPr id="26632" name="矩形 26631"/>
          <p:cNvSpPr/>
          <p:nvPr/>
        </p:nvSpPr>
        <p:spPr>
          <a:xfrm>
            <a:off x="1752600" y="838200"/>
            <a:ext cx="6553200" cy="9144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宋体" panose="02010600030101010101" pitchFamily="2" charset="-122"/>
                <a:ea typeface="幼圆" panose="02010509060101010101" pitchFamily="49" charset="-122"/>
              </a:rPr>
              <a:t>小组的基本概念与结构</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47105"/>
          <p:cNvSpPr/>
          <p:nvPr/>
        </p:nvSpPr>
        <p:spPr>
          <a:xfrm>
            <a:off x="2362200" y="2006600"/>
            <a:ext cx="5867400" cy="3022600"/>
          </a:xfrm>
          <a:noFill/>
          <a:ln w="12700">
            <a:noFill/>
          </a:ln>
        </p:spPr>
        <p:txBody>
          <a:bodyPr vert="horz" wrap="square" lIns="90487" tIns="44450" rIns="90487" bIns="44450" anchor="t" anchorCtr="0"/>
          <a:p>
            <a:pPr marL="338455" indent="-338455" defTabSz="903605">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理想的规模</a:t>
            </a:r>
            <a:r>
              <a:rPr lang="en-US" altLang="zh-CN" sz="2800" b="1" dirty="0">
                <a:latin typeface="幼圆" panose="02010509060101010101" pitchFamily="49" charset="-122"/>
                <a:ea typeface="幼圆" panose="02010509060101010101" pitchFamily="49" charset="-122"/>
              </a:rPr>
              <a:t>4-10</a:t>
            </a:r>
            <a:r>
              <a:rPr lang="zh-CN" altLang="en-US" sz="2800" b="1" dirty="0">
                <a:latin typeface="幼圆" panose="02010509060101010101" pitchFamily="49" charset="-122"/>
                <a:ea typeface="幼圆" panose="02010509060101010101" pitchFamily="49" charset="-122"/>
              </a:rPr>
              <a:t>位小组成员</a:t>
            </a:r>
            <a:endParaRPr lang="zh-CN" altLang="en-US" sz="2800" b="1" dirty="0">
              <a:latin typeface="幼圆" panose="02010509060101010101" pitchFamily="49" charset="-122"/>
              <a:ea typeface="幼圆" panose="02010509060101010101" pitchFamily="49" charset="-122"/>
            </a:endParaRPr>
          </a:p>
          <a:p>
            <a:pPr marL="338455" indent="-338455" defTabSz="903605">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专注并有详细定义的目标</a:t>
            </a:r>
            <a:endParaRPr lang="zh-CN" altLang="en-US" sz="3200" b="1" dirty="0">
              <a:latin typeface="幼圆" panose="02010509060101010101" pitchFamily="49" charset="-122"/>
              <a:ea typeface="幼圆" panose="02010509060101010101" pitchFamily="49" charset="-122"/>
            </a:endParaRPr>
          </a:p>
          <a:p>
            <a:pPr marL="338455" indent="-338455" defTabSz="903605">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会议的环境</a:t>
            </a:r>
            <a:endParaRPr lang="zh-CN" altLang="en-US" sz="3200" b="1" dirty="0">
              <a:latin typeface="幼圆" panose="02010509060101010101" pitchFamily="49" charset="-122"/>
              <a:ea typeface="幼圆" panose="02010509060101010101" pitchFamily="49" charset="-122"/>
            </a:endParaRPr>
          </a:p>
          <a:p>
            <a:pPr marL="338455" indent="-338455" defTabSz="903605">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需要足够的支持</a:t>
            </a:r>
            <a:endParaRPr lang="zh-CN" altLang="en-US" sz="3200" b="1" dirty="0">
              <a:latin typeface="幼圆" panose="02010509060101010101" pitchFamily="49" charset="-122"/>
              <a:ea typeface="幼圆" panose="02010509060101010101" pitchFamily="49" charset="-122"/>
            </a:endParaRPr>
          </a:p>
          <a:p>
            <a:pPr marL="338455" indent="-338455" defTabSz="903605">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不断评价小组成员的构成</a:t>
            </a:r>
            <a:endParaRPr lang="zh-CN" altLang="en-US" sz="3200" b="1" dirty="0">
              <a:latin typeface="幼圆" panose="02010509060101010101" pitchFamily="49" charset="-122"/>
              <a:ea typeface="幼圆" panose="02010509060101010101" pitchFamily="49" charset="-122"/>
            </a:endParaRPr>
          </a:p>
        </p:txBody>
      </p:sp>
      <p:sp>
        <p:nvSpPr>
          <p:cNvPr id="47107" name="矩形 47106"/>
          <p:cNvSpPr/>
          <p:nvPr/>
        </p:nvSpPr>
        <p:spPr>
          <a:xfrm>
            <a:off x="1752600" y="914400"/>
            <a:ext cx="6553200" cy="9144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宋体" panose="02010600030101010101" pitchFamily="2" charset="-122"/>
                <a:ea typeface="幼圆" panose="02010509060101010101" pitchFamily="49" charset="-122"/>
              </a:rPr>
              <a:t>小组的基本概念与结构</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五边形 48129"/>
          <p:cNvSpPr/>
          <p:nvPr/>
        </p:nvSpPr>
        <p:spPr>
          <a:xfrm>
            <a:off x="1677988" y="1752600"/>
            <a:ext cx="1979612" cy="2339975"/>
          </a:xfrm>
          <a:prstGeom prst="homePlate">
            <a:avLst>
              <a:gd name="adj" fmla="val 25000"/>
            </a:avLst>
          </a:prstGeom>
          <a:solidFill>
            <a:schemeClr val="accent1"/>
          </a:solidFill>
          <a:ln w="9525"/>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p>
            <a:pPr algn="ctr">
              <a:lnSpc>
                <a:spcPct val="110000"/>
              </a:lnSpc>
            </a:pPr>
            <a:r>
              <a:rPr lang="zh-CN" altLang="en-US" sz="2000" dirty="0">
                <a:solidFill>
                  <a:schemeClr val="bg2"/>
                </a:solidFill>
                <a:latin typeface="幼圆" panose="02010509060101010101" pitchFamily="49" charset="-122"/>
                <a:ea typeface="幼圆" panose="02010509060101010101" pitchFamily="49" charset="-122"/>
              </a:rPr>
              <a:t>类型一</a:t>
            </a:r>
            <a:endParaRPr lang="zh-CN" altLang="en-US" sz="2000" dirty="0">
              <a:solidFill>
                <a:schemeClr val="bg2"/>
              </a:solidFill>
              <a:latin typeface="幼圆" panose="02010509060101010101" pitchFamily="49" charset="-122"/>
              <a:ea typeface="幼圆" panose="02010509060101010101" pitchFamily="49" charset="-122"/>
            </a:endParaRPr>
          </a:p>
          <a:p>
            <a:pPr algn="ctr">
              <a:lnSpc>
                <a:spcPct val="110000"/>
              </a:lnSpc>
            </a:pPr>
            <a:r>
              <a:rPr lang="zh-CN" altLang="en-US" sz="2000" dirty="0">
                <a:latin typeface="幼圆" panose="02010509060101010101" pitchFamily="49" charset="-122"/>
                <a:ea typeface="幼圆" panose="02010509060101010101" pitchFamily="49" charset="-122"/>
              </a:rPr>
              <a:t>问题自某一天</a:t>
            </a:r>
            <a:endParaRPr lang="zh-CN" altLang="en-US" sz="2000" dirty="0">
              <a:latin typeface="幼圆" panose="02010509060101010101" pitchFamily="49" charset="-122"/>
              <a:ea typeface="幼圆" panose="02010509060101010101" pitchFamily="49" charset="-122"/>
            </a:endParaRPr>
          </a:p>
          <a:p>
            <a:pPr algn="ctr">
              <a:lnSpc>
                <a:spcPct val="110000"/>
              </a:lnSpc>
            </a:pPr>
            <a:r>
              <a:rPr lang="zh-CN" altLang="en-US" sz="2000" dirty="0">
                <a:latin typeface="幼圆" panose="02010509060101010101" pitchFamily="49" charset="-122"/>
                <a:ea typeface="幼圆" panose="02010509060101010101" pitchFamily="49" charset="-122"/>
              </a:rPr>
              <a:t>起一直发生</a:t>
            </a:r>
            <a:endParaRPr lang="zh-CN" altLang="en-US" sz="2000" dirty="0">
              <a:latin typeface="幼圆" panose="02010509060101010101" pitchFamily="49" charset="-122"/>
              <a:ea typeface="幼圆" panose="02010509060101010101" pitchFamily="49" charset="-122"/>
            </a:endParaRPr>
          </a:p>
          <a:p>
            <a:pPr algn="ctr">
              <a:lnSpc>
                <a:spcPct val="110000"/>
              </a:lnSpc>
            </a:pPr>
            <a:endParaRPr lang="zh-CN" altLang="en-US" sz="2000" dirty="0">
              <a:latin typeface="幼圆" panose="02010509060101010101" pitchFamily="49" charset="-122"/>
              <a:ea typeface="幼圆" panose="02010509060101010101" pitchFamily="49" charset="-122"/>
            </a:endParaRPr>
          </a:p>
          <a:p>
            <a:pPr algn="ctr">
              <a:lnSpc>
                <a:spcPct val="110000"/>
              </a:lnSpc>
            </a:pPr>
            <a:r>
              <a:rPr lang="zh-CN" altLang="en-US" sz="2000" dirty="0">
                <a:latin typeface="幼圆" panose="02010509060101010101" pitchFamily="49" charset="-122"/>
                <a:ea typeface="幼圆" panose="02010509060101010101" pitchFamily="49" charset="-122"/>
              </a:rPr>
              <a:t>根本原因</a:t>
            </a:r>
            <a:r>
              <a:rPr lang="en-US" altLang="zh-CN" sz="2000">
                <a:latin typeface="幼圆" panose="02010509060101010101" pitchFamily="49" charset="-122"/>
                <a:ea typeface="幼圆" panose="02010509060101010101" pitchFamily="49" charset="-122"/>
              </a:rPr>
              <a:t>:</a:t>
            </a:r>
            <a:endParaRPr lang="en-US" altLang="zh-CN" sz="2000">
              <a:latin typeface="幼圆" panose="02010509060101010101" pitchFamily="49" charset="-122"/>
              <a:ea typeface="幼圆" panose="02010509060101010101" pitchFamily="49" charset="-122"/>
            </a:endParaRPr>
          </a:p>
          <a:p>
            <a:pPr algn="ctr">
              <a:lnSpc>
                <a:spcPct val="110000"/>
              </a:lnSpc>
            </a:pPr>
            <a:r>
              <a:rPr lang="zh-CN" altLang="en-US" sz="2000" dirty="0">
                <a:latin typeface="幼圆" panose="02010509060101010101" pitchFamily="49" charset="-122"/>
                <a:ea typeface="幼圆" panose="02010509060101010101" pitchFamily="49" charset="-122"/>
              </a:rPr>
              <a:t>设计</a:t>
            </a:r>
            <a:r>
              <a:rPr lang="en-US" altLang="zh-CN" sz="2000">
                <a:latin typeface="幼圆" panose="02010509060101010101" pitchFamily="49" charset="-122"/>
                <a:ea typeface="幼圆" panose="02010509060101010101" pitchFamily="49" charset="-122"/>
              </a:rPr>
              <a:t>/</a:t>
            </a:r>
            <a:r>
              <a:rPr lang="zh-CN" altLang="en-US" sz="2000" dirty="0">
                <a:latin typeface="幼圆" panose="02010509060101010101" pitchFamily="49" charset="-122"/>
                <a:ea typeface="幼圆" panose="02010509060101010101" pitchFamily="49" charset="-122"/>
              </a:rPr>
              <a:t>过程</a:t>
            </a:r>
            <a:endParaRPr lang="zh-CN" altLang="en-US" sz="2000" dirty="0">
              <a:latin typeface="幼圆" panose="02010509060101010101" pitchFamily="49" charset="-122"/>
              <a:ea typeface="幼圆" panose="02010509060101010101" pitchFamily="49" charset="-122"/>
            </a:endParaRPr>
          </a:p>
        </p:txBody>
      </p:sp>
      <p:sp>
        <p:nvSpPr>
          <p:cNvPr id="48131" name="五边形 48130"/>
          <p:cNvSpPr/>
          <p:nvPr/>
        </p:nvSpPr>
        <p:spPr>
          <a:xfrm>
            <a:off x="6326188" y="1752600"/>
            <a:ext cx="1979612" cy="2339975"/>
          </a:xfrm>
          <a:prstGeom prst="homePlate">
            <a:avLst>
              <a:gd name="adj" fmla="val 25000"/>
            </a:avLst>
          </a:prstGeom>
          <a:solidFill>
            <a:schemeClr val="accent1"/>
          </a:solidFill>
          <a:ln w="9525"/>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p>
            <a:pPr algn="ctr"/>
            <a:r>
              <a:rPr lang="zh-CN" altLang="en-US" dirty="0">
                <a:solidFill>
                  <a:schemeClr val="bg2"/>
                </a:solidFill>
                <a:latin typeface="幼圆" panose="02010509060101010101" pitchFamily="49" charset="-122"/>
                <a:ea typeface="幼圆" panose="02010509060101010101" pitchFamily="49" charset="-122"/>
              </a:rPr>
              <a:t>类型三</a:t>
            </a:r>
            <a:endParaRPr lang="zh-CN" altLang="en-US" dirty="0">
              <a:solidFill>
                <a:schemeClr val="bg2"/>
              </a:solidFill>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问题突然间</a:t>
            </a:r>
            <a:endParaRPr lang="zh-CN" altLang="en-US" dirty="0">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会出现</a:t>
            </a:r>
            <a:endParaRPr lang="zh-CN" altLang="en-US" dirty="0">
              <a:latin typeface="幼圆" panose="02010509060101010101" pitchFamily="49" charset="-122"/>
              <a:ea typeface="幼圆" panose="02010509060101010101" pitchFamily="49" charset="-122"/>
            </a:endParaRPr>
          </a:p>
          <a:p>
            <a:pPr algn="ctr"/>
            <a:endParaRPr lang="zh-CN" altLang="en-US" dirty="0">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根本原因</a:t>
            </a:r>
            <a:r>
              <a:rPr lang="en-US" altLang="zh-CN">
                <a:latin typeface="幼圆" panose="02010509060101010101" pitchFamily="49" charset="-122"/>
                <a:ea typeface="幼圆" panose="02010509060101010101" pitchFamily="49" charset="-122"/>
              </a:rPr>
              <a:t>:</a:t>
            </a:r>
            <a:endParaRPr lang="en-US" altLang="zh-CN">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不受控的改变</a:t>
            </a:r>
            <a:endParaRPr lang="zh-CN" altLang="en-US" dirty="0">
              <a:latin typeface="幼圆" panose="02010509060101010101" pitchFamily="49" charset="-122"/>
              <a:ea typeface="幼圆" panose="02010509060101010101" pitchFamily="49" charset="-122"/>
            </a:endParaRPr>
          </a:p>
          <a:p>
            <a:pPr algn="ctr" eaLnBrk="0" hangingPunct="0">
              <a:spcBef>
                <a:spcPct val="50000"/>
              </a:spcBef>
            </a:pPr>
            <a:endParaRPr lang="zh-CN" altLang="en-US">
              <a:latin typeface="幼圆" panose="02010509060101010101" pitchFamily="49" charset="-122"/>
              <a:ea typeface="幼圆" panose="02010509060101010101" pitchFamily="49" charset="-122"/>
            </a:endParaRPr>
          </a:p>
        </p:txBody>
      </p:sp>
      <p:sp>
        <p:nvSpPr>
          <p:cNvPr id="48132" name="五边形 48131"/>
          <p:cNvSpPr/>
          <p:nvPr/>
        </p:nvSpPr>
        <p:spPr>
          <a:xfrm>
            <a:off x="4040188" y="1752600"/>
            <a:ext cx="1979612" cy="2339975"/>
          </a:xfrm>
          <a:prstGeom prst="homePlate">
            <a:avLst>
              <a:gd name="adj" fmla="val 25000"/>
            </a:avLst>
          </a:prstGeom>
          <a:solidFill>
            <a:schemeClr val="accent1"/>
          </a:solidFill>
          <a:ln w="9525"/>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wrap="none" anchor="ctr" anchorCtr="0">
            <a:flatTx/>
          </a:bodyPr>
          <a:p>
            <a:pPr algn="ctr"/>
            <a:r>
              <a:rPr lang="zh-CN" altLang="en-US" dirty="0">
                <a:solidFill>
                  <a:schemeClr val="bg2"/>
                </a:solidFill>
                <a:latin typeface="幼圆" panose="02010509060101010101" pitchFamily="49" charset="-122"/>
                <a:ea typeface="幼圆" panose="02010509060101010101" pitchFamily="49" charset="-122"/>
              </a:rPr>
              <a:t>类型二</a:t>
            </a:r>
            <a:endParaRPr lang="zh-CN" altLang="en-US" dirty="0">
              <a:solidFill>
                <a:schemeClr val="bg2"/>
              </a:solidFill>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问题时有时无</a:t>
            </a:r>
            <a:endParaRPr lang="zh-CN" altLang="en-US" dirty="0">
              <a:latin typeface="幼圆" panose="02010509060101010101" pitchFamily="49" charset="-122"/>
              <a:ea typeface="幼圆" panose="02010509060101010101" pitchFamily="49" charset="-122"/>
            </a:endParaRPr>
          </a:p>
          <a:p>
            <a:pPr algn="ctr"/>
            <a:endParaRPr lang="zh-CN" altLang="en-US" dirty="0">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根本原因</a:t>
            </a:r>
            <a:r>
              <a:rPr lang="en-US" altLang="zh-CN">
                <a:latin typeface="幼圆" panose="02010509060101010101" pitchFamily="49" charset="-122"/>
                <a:ea typeface="幼圆" panose="02010509060101010101" pitchFamily="49" charset="-122"/>
              </a:rPr>
              <a:t>:</a:t>
            </a:r>
            <a:endParaRPr lang="en-US" altLang="zh-CN">
              <a:latin typeface="幼圆" panose="02010509060101010101" pitchFamily="49" charset="-122"/>
              <a:ea typeface="幼圆" panose="02010509060101010101" pitchFamily="49" charset="-122"/>
            </a:endParaRPr>
          </a:p>
          <a:p>
            <a:pPr algn="ctr"/>
            <a:r>
              <a:rPr lang="zh-CN" altLang="en-US" dirty="0">
                <a:latin typeface="幼圆" panose="02010509060101010101" pitchFamily="49" charset="-122"/>
                <a:ea typeface="幼圆" panose="02010509060101010101" pitchFamily="49" charset="-122"/>
              </a:rPr>
              <a:t>缺乏真正的过程</a:t>
            </a:r>
            <a:endParaRPr lang="zh-CN" altLang="en-US" dirty="0">
              <a:latin typeface="幼圆" panose="02010509060101010101" pitchFamily="49" charset="-122"/>
              <a:ea typeface="幼圆" panose="02010509060101010101" pitchFamily="49" charset="-122"/>
            </a:endParaRPr>
          </a:p>
          <a:p>
            <a:pPr algn="ctr" eaLnBrk="0" hangingPunct="0">
              <a:spcBef>
                <a:spcPct val="50000"/>
              </a:spcBef>
            </a:pPr>
            <a:endParaRPr lang="zh-CN" altLang="en-US">
              <a:latin typeface="幼圆" panose="02010509060101010101" pitchFamily="49" charset="-122"/>
              <a:ea typeface="幼圆" panose="02010509060101010101" pitchFamily="49" charset="-122"/>
            </a:endParaRPr>
          </a:p>
        </p:txBody>
      </p:sp>
      <p:sp>
        <p:nvSpPr>
          <p:cNvPr id="48133" name="圆角矩形标注 48132" descr="白色大理石"/>
          <p:cNvSpPr/>
          <p:nvPr/>
        </p:nvSpPr>
        <p:spPr>
          <a:xfrm>
            <a:off x="1295400" y="4953000"/>
            <a:ext cx="1905000" cy="1219200"/>
          </a:xfrm>
          <a:prstGeom prst="wedgeRoundRectCallout">
            <a:avLst>
              <a:gd name="adj1" fmla="val 13250"/>
              <a:gd name="adj2" fmla="val -105991"/>
              <a:gd name="adj3" fmla="val 16667"/>
            </a:avLst>
          </a:prstGeom>
          <a:blipFill rotWithShape="0">
            <a:blip r:embed="rId1"/>
          </a:blipFill>
          <a:ln w="9525"/>
          <a:scene3d>
            <a:camera prst="legacyObliqueTopRight">
              <a:rot lat="0" lon="0" rev="0"/>
            </a:camera>
            <a:lightRig rig="legacyFlat3" dir="b"/>
          </a:scene3d>
          <a:sp3d extrusionH="430200" prstMaterial="legacyMatte">
            <a:bevelT w="13500" h="13500" prst="angle"/>
            <a:bevelB w="13500" h="13500" prst="angle"/>
            <a:extrusionClr>
              <a:srgbClr val="FFFFFF"/>
            </a:extrusionClr>
          </a:sp3d>
        </p:spPr>
        <p:txBody>
          <a:bodyPr>
            <a:flatTx/>
          </a:bodyPr>
          <a:p>
            <a:pPr algn="ctr" eaLnBrk="0" hangingPunct="0">
              <a:lnSpc>
                <a:spcPct val="90000"/>
              </a:lnSpc>
              <a:spcBef>
                <a:spcPct val="50000"/>
              </a:spcBef>
            </a:pPr>
            <a:r>
              <a:rPr lang="zh-CN" altLang="en-US" b="1" dirty="0">
                <a:solidFill>
                  <a:schemeClr val="bg2"/>
                </a:solidFill>
                <a:latin typeface="Times New Roman" panose="02020603050405020304" pitchFamily="18" charset="0"/>
                <a:ea typeface="幼圆" panose="02010509060101010101" pitchFamily="49" charset="-122"/>
              </a:rPr>
              <a:t>小组成员应该懂得如何设计产品，服务或过程</a:t>
            </a:r>
            <a:endParaRPr lang="zh-CN" altLang="en-US" b="1">
              <a:solidFill>
                <a:schemeClr val="bg2"/>
              </a:solidFill>
              <a:latin typeface="Times New Roman" panose="02020603050405020304" pitchFamily="18" charset="0"/>
              <a:ea typeface="幼圆" panose="02010509060101010101" pitchFamily="49" charset="-122"/>
            </a:endParaRPr>
          </a:p>
        </p:txBody>
      </p:sp>
      <p:sp>
        <p:nvSpPr>
          <p:cNvPr id="48134" name="圆角矩形标注 48133" descr="白色大理石"/>
          <p:cNvSpPr/>
          <p:nvPr/>
        </p:nvSpPr>
        <p:spPr>
          <a:xfrm>
            <a:off x="6172200" y="4876800"/>
            <a:ext cx="1752600" cy="914400"/>
          </a:xfrm>
          <a:prstGeom prst="wedgeRoundRectCallout">
            <a:avLst>
              <a:gd name="adj1" fmla="val 10056"/>
              <a:gd name="adj2" fmla="val -124653"/>
              <a:gd name="adj3" fmla="val 16667"/>
            </a:avLst>
          </a:prstGeom>
          <a:blipFill rotWithShape="0">
            <a:blip r:embed="rId1"/>
          </a:blipFill>
          <a:ln w="9525"/>
          <a:scene3d>
            <a:camera prst="legacyObliqueTopRight">
              <a:rot lat="0" lon="0" rev="0"/>
            </a:camera>
            <a:lightRig rig="legacyFlat3" dir="b"/>
          </a:scene3d>
          <a:sp3d extrusionH="430200" prstMaterial="legacyMatte">
            <a:bevelT w="13500" h="13500" prst="angle"/>
            <a:bevelB w="13500" h="13500" prst="angle"/>
            <a:extrusionClr>
              <a:srgbClr val="FFFFFF"/>
            </a:extrusionClr>
          </a:sp3d>
        </p:spPr>
        <p:txBody>
          <a:bodyPr>
            <a:flatTx/>
          </a:bodyPr>
          <a:p>
            <a:pPr>
              <a:spcBef>
                <a:spcPct val="50000"/>
              </a:spcBef>
            </a:pPr>
            <a:r>
              <a:rPr lang="zh-CN" altLang="en-US" b="1" dirty="0">
                <a:solidFill>
                  <a:schemeClr val="bg2"/>
                </a:solidFill>
                <a:latin typeface="Times New Roman" panose="02020603050405020304" pitchFamily="18" charset="0"/>
                <a:ea typeface="幼圆" panose="02010509060101010101" pitchFamily="49" charset="-122"/>
              </a:rPr>
              <a:t>小组成员取决于实际问题</a:t>
            </a:r>
            <a:endParaRPr lang="zh-CN" altLang="en-US" b="1">
              <a:solidFill>
                <a:schemeClr val="bg2"/>
              </a:solidFill>
              <a:latin typeface="Times New Roman" panose="02020603050405020304" pitchFamily="18" charset="0"/>
              <a:ea typeface="幼圆" panose="02010509060101010101" pitchFamily="49" charset="-122"/>
            </a:endParaRPr>
          </a:p>
        </p:txBody>
      </p:sp>
      <p:sp>
        <p:nvSpPr>
          <p:cNvPr id="48135" name="圆角矩形标注 48134" descr="白色大理石"/>
          <p:cNvSpPr/>
          <p:nvPr/>
        </p:nvSpPr>
        <p:spPr>
          <a:xfrm>
            <a:off x="3733800" y="4953000"/>
            <a:ext cx="1752600" cy="1066800"/>
          </a:xfrm>
          <a:prstGeom prst="wedgeRoundRectCallout">
            <a:avLst>
              <a:gd name="adj1" fmla="val 10056"/>
              <a:gd name="adj2" fmla="val -113986"/>
              <a:gd name="adj3" fmla="val 16667"/>
            </a:avLst>
          </a:prstGeom>
          <a:blipFill rotWithShape="0">
            <a:blip r:embed="rId1"/>
          </a:blipFill>
          <a:ln w="9525"/>
          <a:scene3d>
            <a:camera prst="legacyObliqueTopRight">
              <a:rot lat="0" lon="0" rev="0"/>
            </a:camera>
            <a:lightRig rig="legacyFlat3" dir="b"/>
          </a:scene3d>
          <a:sp3d extrusionH="430200" prstMaterial="legacyMatte">
            <a:bevelT w="13500" h="13500" prst="angle"/>
            <a:bevelB w="13500" h="13500" prst="angle"/>
            <a:extrusionClr>
              <a:srgbClr val="FFFFFF"/>
            </a:extrusionClr>
          </a:sp3d>
        </p:spPr>
        <p:txBody>
          <a:bodyPr>
            <a:flatTx/>
          </a:bodyPr>
          <a:p>
            <a:pPr>
              <a:spcBef>
                <a:spcPct val="50000"/>
              </a:spcBef>
            </a:pPr>
            <a:r>
              <a:rPr lang="zh-CN" altLang="en-US" b="1" dirty="0">
                <a:solidFill>
                  <a:schemeClr val="bg2"/>
                </a:solidFill>
                <a:latin typeface="Times New Roman" panose="02020603050405020304" pitchFamily="18" charset="0"/>
                <a:ea typeface="幼圆" panose="02010509060101010101" pitchFamily="49" charset="-122"/>
              </a:rPr>
              <a:t>小组成员应该是管理或执行工作的人</a:t>
            </a:r>
            <a:endParaRPr lang="zh-CN" altLang="en-US" b="1">
              <a:solidFill>
                <a:schemeClr val="bg2"/>
              </a:solidFill>
              <a:latin typeface="Times New Roman" panose="02020603050405020304" pitchFamily="18" charset="0"/>
              <a:ea typeface="幼圆" panose="02010509060101010101" pitchFamily="49" charset="-122"/>
            </a:endParaRPr>
          </a:p>
        </p:txBody>
      </p:sp>
      <p:sp>
        <p:nvSpPr>
          <p:cNvPr id="48138" name="矩形 48137"/>
          <p:cNvSpPr/>
          <p:nvPr/>
        </p:nvSpPr>
        <p:spPr>
          <a:xfrm>
            <a:off x="1981200" y="533400"/>
            <a:ext cx="5486400" cy="838200"/>
          </a:xfrm>
          <a:prstGeom prst="rect">
            <a:avLst/>
          </a:prstGeom>
          <a:noFill/>
          <a:ln w="9525">
            <a:noFill/>
          </a:ln>
        </p:spPr>
        <p:txBody>
          <a:bodyPr anchor="ctr" anchorCtr="0"/>
          <a:p>
            <a:pPr algn="ctr"/>
            <a:r>
              <a:rPr lang="zh-CN" altLang="en-US" sz="3300" b="1" dirty="0">
                <a:latin typeface="幼圆" panose="02010509060101010101" pitchFamily="49" charset="-122"/>
                <a:ea typeface="幼圆" panose="02010509060101010101" pitchFamily="49" charset="-122"/>
              </a:rPr>
              <a:t>小组成员</a:t>
            </a:r>
            <a:r>
              <a:rPr lang="zh-CN" altLang="en-US" sz="3300" b="1">
                <a:latin typeface="幼圆" panose="02010509060101010101" pitchFamily="49" charset="-122"/>
                <a:ea typeface="幼圆" panose="02010509060101010101" pitchFamily="49" charset="-122"/>
              </a:rPr>
              <a:t> </a:t>
            </a:r>
            <a:r>
              <a:rPr lang="en-US" altLang="zh-CN" sz="3300" b="1">
                <a:latin typeface="幼圆" panose="02010509060101010101" pitchFamily="49" charset="-122"/>
                <a:ea typeface="幼圆" panose="02010509060101010101" pitchFamily="49" charset="-122"/>
              </a:rPr>
              <a:t>&amp; </a:t>
            </a:r>
            <a:r>
              <a:rPr lang="zh-CN" altLang="en-US" sz="3300" b="1" dirty="0">
                <a:latin typeface="幼圆" panose="02010509060101010101" pitchFamily="49" charset="-122"/>
                <a:ea typeface="幼圆" panose="02010509060101010101" pitchFamily="49" charset="-122"/>
              </a:rPr>
              <a:t>主要的问题类型</a:t>
            </a:r>
            <a:endParaRPr lang="zh-CN" altLang="en-US" sz="33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49153"/>
          <p:cNvSpPr/>
          <p:nvPr/>
        </p:nvSpPr>
        <p:spPr>
          <a:xfrm>
            <a:off x="1981200" y="990600"/>
            <a:ext cx="5181600" cy="914400"/>
          </a:xfrm>
          <a:prstGeom prst="rect">
            <a:avLst/>
          </a:prstGeom>
          <a:noFill/>
          <a:ln w="12700">
            <a:noFill/>
          </a:ln>
        </p:spPr>
        <p:txBody>
          <a:bodyPr lIns="90487" tIns="44450" rIns="90487" bIns="44450" anchor="ctr" anchorCtr="0"/>
          <a:p>
            <a:pPr algn="ctr"/>
            <a:r>
              <a:rPr lang="zh-CN" altLang="en-US" sz="4400" b="1" dirty="0">
                <a:solidFill>
                  <a:schemeClr val="tx2"/>
                </a:solidFill>
                <a:latin typeface="Arial" panose="020B0604020202020204" pitchFamily="34" charset="0"/>
                <a:ea typeface="幼圆" panose="02010509060101010101" pitchFamily="49" charset="-122"/>
              </a:rPr>
              <a:t>小组的角色与结构</a:t>
            </a:r>
            <a:endParaRPr lang="zh-CN" altLang="en-US" sz="4400" b="1" dirty="0">
              <a:solidFill>
                <a:schemeClr val="tx2"/>
              </a:solidFill>
              <a:latin typeface="Arial" panose="020B0604020202020204" pitchFamily="34" charset="0"/>
              <a:ea typeface="幼圆" panose="02010509060101010101" pitchFamily="49" charset="-122"/>
            </a:endParaRPr>
          </a:p>
        </p:txBody>
      </p:sp>
      <p:sp>
        <p:nvSpPr>
          <p:cNvPr id="49155" name="燕尾形 49154"/>
          <p:cNvSpPr/>
          <p:nvPr/>
        </p:nvSpPr>
        <p:spPr>
          <a:xfrm>
            <a:off x="1150938" y="2514600"/>
            <a:ext cx="1439862" cy="2159000"/>
          </a:xfrm>
          <a:prstGeom prst="chevron">
            <a:avLst>
              <a:gd name="adj" fmla="val 28231"/>
            </a:avLst>
          </a:prstGeom>
          <a:gradFill rotWithShape="0">
            <a:gsLst>
              <a:gs pos="0">
                <a:srgbClr val="03D4A8">
                  <a:alpha val="100000"/>
                </a:srgbClr>
              </a:gs>
              <a:gs pos="25000">
                <a:srgbClr val="21D6E0">
                  <a:alpha val="100000"/>
                </a:srgbClr>
              </a:gs>
              <a:gs pos="75000">
                <a:srgbClr val="0087E6">
                  <a:alpha val="100000"/>
                </a:srgbClr>
              </a:gs>
              <a:gs pos="100000">
                <a:srgbClr val="005CBF">
                  <a:alpha val="100000"/>
                </a:srgbClr>
              </a:gs>
            </a:gsLst>
            <a:path path="rect">
              <a:fillToRect t="100000" r="100000"/>
            </a:path>
            <a:tileRect/>
          </a:gradFill>
          <a:ln w="9525" cap="flat" cmpd="sng">
            <a:prstDash val="solid"/>
            <a:miter/>
            <a:headEnd type="none" w="med" len="med"/>
            <a:tailEnd type="none" w="med" len="med"/>
          </a:ln>
          <a:scene3d>
            <a:camera prst="legacyObliqueTopRight">
              <a:rot lat="0" lon="0" rev="0"/>
            </a:camera>
            <a:lightRig rig="legacyFlat3" dir="t"/>
          </a:scene3d>
          <a:sp3d extrusionH="430200" prstMaterial="legacyPlastic">
            <a:bevelT w="13500" h="13500" prst="angle"/>
            <a:bevelB w="13500" h="13500" prst="angle"/>
            <a:extrusionClr>
              <a:srgbClr val="03D4A8"/>
            </a:extrusionClr>
          </a:sp3d>
        </p:spPr>
        <p:txBody>
          <a:bodyPr wrap="none" lIns="198000" rIns="0" anchor="ctr" anchorCtr="0">
            <a:flatTx/>
          </a:bodyPr>
          <a:p>
            <a:pPr algn="ctr"/>
            <a:r>
              <a:rPr lang="en-US" altLang="zh-CN" sz="2500" b="1" dirty="0">
                <a:latin typeface="幼圆" panose="02010509060101010101" pitchFamily="49" charset="-122"/>
                <a:ea typeface="幼圆" panose="02010509060101010101" pitchFamily="49" charset="-122"/>
              </a:rPr>
              <a:t>  </a:t>
            </a:r>
            <a:r>
              <a:rPr lang="zh-CN" altLang="en-US" sz="2500" b="1" dirty="0">
                <a:latin typeface="幼圆" panose="02010509060101010101" pitchFamily="49" charset="-122"/>
                <a:ea typeface="幼圆" panose="02010509060101010101" pitchFamily="49" charset="-122"/>
              </a:rPr>
              <a:t>组长</a:t>
            </a:r>
            <a:endParaRPr lang="zh-CN" altLang="en-US" sz="2500" b="1" dirty="0">
              <a:latin typeface="幼圆" panose="02010509060101010101" pitchFamily="49" charset="-122"/>
              <a:ea typeface="幼圆" panose="02010509060101010101" pitchFamily="49" charset="-122"/>
            </a:endParaRPr>
          </a:p>
        </p:txBody>
      </p:sp>
      <p:sp>
        <p:nvSpPr>
          <p:cNvPr id="49156" name="燕尾形 49155"/>
          <p:cNvSpPr/>
          <p:nvPr/>
        </p:nvSpPr>
        <p:spPr>
          <a:xfrm>
            <a:off x="2590800" y="2514600"/>
            <a:ext cx="1439863" cy="2159000"/>
          </a:xfrm>
          <a:prstGeom prst="chevron">
            <a:avLst>
              <a:gd name="adj" fmla="val 14013"/>
            </a:avLst>
          </a:prstGeom>
          <a:gradFill rotWithShape="0">
            <a:gsLst>
              <a:gs pos="0">
                <a:srgbClr val="03D4A8">
                  <a:alpha val="100000"/>
                </a:srgbClr>
              </a:gs>
              <a:gs pos="25000">
                <a:srgbClr val="21D6E0">
                  <a:alpha val="100000"/>
                </a:srgbClr>
              </a:gs>
              <a:gs pos="75000">
                <a:srgbClr val="0087E6">
                  <a:alpha val="100000"/>
                </a:srgbClr>
              </a:gs>
              <a:gs pos="100000">
                <a:srgbClr val="005CBF">
                  <a:alpha val="100000"/>
                </a:srgbClr>
              </a:gs>
            </a:gsLst>
            <a:path path="rect">
              <a:fillToRect t="100000" r="100000"/>
            </a:path>
            <a:tileRect/>
          </a:gradFill>
          <a:ln w="9525" cap="flat" cmpd="sng">
            <a:prstDash val="solid"/>
            <a:miter/>
            <a:headEnd type="none" w="med" len="med"/>
            <a:tailEnd type="none" w="med" len="med"/>
          </a:ln>
          <a:scene3d>
            <a:camera prst="legacyObliqueTopRight">
              <a:rot lat="0" lon="0" rev="0"/>
            </a:camera>
            <a:lightRig rig="legacyFlat3" dir="t"/>
          </a:scene3d>
          <a:sp3d extrusionH="430200" prstMaterial="legacyPlastic">
            <a:bevelT w="13500" h="13500" prst="angle"/>
            <a:bevelB w="13500" h="13500" prst="angle"/>
            <a:extrusionClr>
              <a:srgbClr val="03D4A8"/>
            </a:extrusionClr>
          </a:sp3d>
        </p:spPr>
        <p:txBody>
          <a:bodyPr wrap="none" lIns="198000" rIns="0" anchor="ctr" anchorCtr="0">
            <a:flatTx/>
          </a:bodyPr>
          <a:p>
            <a:pPr algn="ctr" eaLnBrk="0" hangingPunct="0">
              <a:spcBef>
                <a:spcPct val="25000"/>
              </a:spcBef>
            </a:pPr>
            <a:r>
              <a:rPr lang="zh-CN" altLang="en-US" sz="2400" b="1" dirty="0">
                <a:latin typeface="幼圆" panose="02010509060101010101" pitchFamily="49" charset="-122"/>
                <a:ea typeface="幼圆" panose="02010509060101010101" pitchFamily="49" charset="-122"/>
              </a:rPr>
              <a:t>发起人 </a:t>
            </a:r>
            <a:endParaRPr lang="zh-CN" altLang="en-US" sz="2400" b="1" dirty="0">
              <a:latin typeface="幼圆" panose="02010509060101010101" pitchFamily="49" charset="-122"/>
              <a:ea typeface="幼圆" panose="02010509060101010101" pitchFamily="49" charset="-122"/>
            </a:endParaRPr>
          </a:p>
        </p:txBody>
      </p:sp>
      <p:sp>
        <p:nvSpPr>
          <p:cNvPr id="49157" name="燕尾形 49156"/>
          <p:cNvSpPr/>
          <p:nvPr/>
        </p:nvSpPr>
        <p:spPr>
          <a:xfrm>
            <a:off x="4114800" y="2514600"/>
            <a:ext cx="1439863" cy="2159000"/>
          </a:xfrm>
          <a:prstGeom prst="chevron">
            <a:avLst>
              <a:gd name="adj" fmla="val 14013"/>
            </a:avLst>
          </a:prstGeom>
          <a:gradFill rotWithShape="0">
            <a:gsLst>
              <a:gs pos="0">
                <a:srgbClr val="03D4A8">
                  <a:alpha val="100000"/>
                </a:srgbClr>
              </a:gs>
              <a:gs pos="25000">
                <a:srgbClr val="21D6E0">
                  <a:alpha val="100000"/>
                </a:srgbClr>
              </a:gs>
              <a:gs pos="75000">
                <a:srgbClr val="0087E6">
                  <a:alpha val="100000"/>
                </a:srgbClr>
              </a:gs>
              <a:gs pos="100000">
                <a:srgbClr val="005CBF">
                  <a:alpha val="100000"/>
                </a:srgbClr>
              </a:gs>
            </a:gsLst>
            <a:path path="rect">
              <a:fillToRect t="100000" r="100000"/>
            </a:path>
            <a:tileRect/>
          </a:gradFill>
          <a:ln w="9525" cap="flat" cmpd="sng">
            <a:prstDash val="solid"/>
            <a:miter/>
            <a:headEnd type="none" w="med" len="med"/>
            <a:tailEnd type="none" w="med" len="med"/>
          </a:ln>
          <a:scene3d>
            <a:camera prst="legacyObliqueTopRight">
              <a:rot lat="0" lon="0" rev="0"/>
            </a:camera>
            <a:lightRig rig="legacyFlat3" dir="t"/>
          </a:scene3d>
          <a:sp3d extrusionH="430200" prstMaterial="legacyPlastic">
            <a:bevelT w="13500" h="13500" prst="angle"/>
            <a:bevelB w="13500" h="13500" prst="angle"/>
            <a:extrusionClr>
              <a:srgbClr val="03D4A8"/>
            </a:extrusionClr>
          </a:sp3d>
        </p:spPr>
        <p:txBody>
          <a:bodyPr wrap="none" lIns="198000" rIns="0" anchor="ctr" anchorCtr="0">
            <a:flatTx/>
          </a:bodyPr>
          <a:p>
            <a:pPr algn="ctr"/>
            <a:r>
              <a:rPr lang="zh-CN" altLang="en-US" sz="2400" b="1" dirty="0">
                <a:latin typeface="宋体" panose="02010600030101010101" pitchFamily="2" charset="-122"/>
                <a:ea typeface="幼圆" panose="02010509060101010101" pitchFamily="49" charset="-122"/>
              </a:rPr>
              <a:t>小组</a:t>
            </a:r>
            <a:endParaRPr lang="zh-CN" altLang="en-US" sz="2400" b="1" dirty="0">
              <a:latin typeface="宋体" panose="02010600030101010101" pitchFamily="2" charset="-122"/>
              <a:ea typeface="幼圆" panose="02010509060101010101" pitchFamily="49" charset="-122"/>
            </a:endParaRPr>
          </a:p>
          <a:p>
            <a:pPr algn="ctr"/>
            <a:r>
              <a:rPr lang="zh-CN" altLang="en-US" sz="2400" b="1" dirty="0">
                <a:latin typeface="宋体" panose="02010600030101010101" pitchFamily="2" charset="-122"/>
                <a:ea typeface="幼圆" panose="02010509060101010101" pitchFamily="49" charset="-122"/>
              </a:rPr>
              <a:t>成员</a:t>
            </a:r>
            <a:endParaRPr lang="zh-CN" altLang="en-US" sz="2400" b="1" dirty="0">
              <a:latin typeface="仿宋_GB2312" pitchFamily="49" charset="-122"/>
              <a:ea typeface="幼圆" panose="02010509060101010101" pitchFamily="49" charset="-122"/>
            </a:endParaRPr>
          </a:p>
        </p:txBody>
      </p:sp>
      <p:sp>
        <p:nvSpPr>
          <p:cNvPr id="49158" name="燕尾形 49157"/>
          <p:cNvSpPr/>
          <p:nvPr/>
        </p:nvSpPr>
        <p:spPr>
          <a:xfrm>
            <a:off x="5638800" y="2514600"/>
            <a:ext cx="1439863" cy="2159000"/>
          </a:xfrm>
          <a:prstGeom prst="chevron">
            <a:avLst>
              <a:gd name="adj" fmla="val 14013"/>
            </a:avLst>
          </a:prstGeom>
          <a:gradFill rotWithShape="0">
            <a:gsLst>
              <a:gs pos="0">
                <a:srgbClr val="03D4A8">
                  <a:alpha val="100000"/>
                </a:srgbClr>
              </a:gs>
              <a:gs pos="25000">
                <a:srgbClr val="21D6E0">
                  <a:alpha val="100000"/>
                </a:srgbClr>
              </a:gs>
              <a:gs pos="75000">
                <a:srgbClr val="0087E6">
                  <a:alpha val="100000"/>
                </a:srgbClr>
              </a:gs>
              <a:gs pos="100000">
                <a:srgbClr val="005CBF">
                  <a:alpha val="100000"/>
                </a:srgbClr>
              </a:gs>
            </a:gsLst>
            <a:path path="rect">
              <a:fillToRect t="100000" r="100000"/>
            </a:path>
            <a:tileRect/>
          </a:gradFill>
          <a:ln w="9525" cap="flat" cmpd="sng">
            <a:prstDash val="solid"/>
            <a:miter/>
            <a:headEnd type="none" w="med" len="med"/>
            <a:tailEnd type="none" w="med" len="med"/>
          </a:ln>
          <a:scene3d>
            <a:camera prst="legacyObliqueTopRight">
              <a:rot lat="0" lon="0" rev="0"/>
            </a:camera>
            <a:lightRig rig="legacyFlat3" dir="t"/>
          </a:scene3d>
          <a:sp3d extrusionH="430200" prstMaterial="legacyPlastic">
            <a:bevelT w="13500" h="13500" prst="angle"/>
            <a:bevelB w="13500" h="13500" prst="angle"/>
            <a:extrusionClr>
              <a:srgbClr val="03D4A8"/>
            </a:extrusionClr>
          </a:sp3d>
        </p:spPr>
        <p:txBody>
          <a:bodyPr wrap="none" lIns="198000" rIns="0" anchor="ctr" anchorCtr="0">
            <a:flatTx/>
          </a:bodyPr>
          <a:p>
            <a:pPr algn="ctr" eaLnBrk="0" hangingPunct="0">
              <a:spcBef>
                <a:spcPct val="25000"/>
              </a:spcBef>
            </a:pPr>
            <a:r>
              <a:rPr lang="zh-CN" altLang="en-US" sz="2400" b="1" dirty="0">
                <a:latin typeface="幼圆" panose="02010509060101010101" pitchFamily="49" charset="-122"/>
                <a:ea typeface="幼圆" panose="02010509060101010101" pitchFamily="49" charset="-122"/>
              </a:rPr>
              <a:t>咨询师 </a:t>
            </a:r>
            <a:endParaRPr lang="zh-CN" altLang="en-US" sz="2400" b="1" dirty="0">
              <a:latin typeface="幼圆" panose="02010509060101010101" pitchFamily="49" charset="-122"/>
              <a:ea typeface="幼圆" panose="02010509060101010101" pitchFamily="49" charset="-122"/>
            </a:endParaRPr>
          </a:p>
        </p:txBody>
      </p:sp>
      <p:sp>
        <p:nvSpPr>
          <p:cNvPr id="49159" name="燕尾形 49158"/>
          <p:cNvSpPr/>
          <p:nvPr/>
        </p:nvSpPr>
        <p:spPr>
          <a:xfrm>
            <a:off x="7170738" y="2514600"/>
            <a:ext cx="1439862" cy="2159000"/>
          </a:xfrm>
          <a:prstGeom prst="chevron">
            <a:avLst>
              <a:gd name="adj" fmla="val 14013"/>
            </a:avLst>
          </a:prstGeom>
          <a:gradFill rotWithShape="0">
            <a:gsLst>
              <a:gs pos="0">
                <a:srgbClr val="03D4A8">
                  <a:alpha val="100000"/>
                </a:srgbClr>
              </a:gs>
              <a:gs pos="25000">
                <a:srgbClr val="21D6E0">
                  <a:alpha val="100000"/>
                </a:srgbClr>
              </a:gs>
              <a:gs pos="75000">
                <a:srgbClr val="0087E6">
                  <a:alpha val="100000"/>
                </a:srgbClr>
              </a:gs>
              <a:gs pos="100000">
                <a:srgbClr val="005CBF">
                  <a:alpha val="100000"/>
                </a:srgbClr>
              </a:gs>
            </a:gsLst>
            <a:path path="rect">
              <a:fillToRect t="100000" r="100000"/>
            </a:path>
            <a:tileRect/>
          </a:gradFill>
          <a:ln w="9525" cap="flat" cmpd="sng">
            <a:prstDash val="solid"/>
            <a:miter/>
            <a:headEnd type="none" w="med" len="med"/>
            <a:tailEnd type="none" w="med" len="med"/>
          </a:ln>
          <a:scene3d>
            <a:camera prst="legacyObliqueTopRight">
              <a:rot lat="0" lon="0" rev="0"/>
            </a:camera>
            <a:lightRig rig="legacyFlat3" dir="t"/>
          </a:scene3d>
          <a:sp3d extrusionH="430200" prstMaterial="legacyPlastic">
            <a:bevelT w="13500" h="13500" prst="angle"/>
            <a:bevelB w="13500" h="13500" prst="angle"/>
            <a:extrusionClr>
              <a:srgbClr val="03D4A8"/>
            </a:extrusionClr>
          </a:sp3d>
        </p:spPr>
        <p:txBody>
          <a:bodyPr wrap="none" lIns="198000" rIns="0" anchor="ctr" anchorCtr="0">
            <a:flatTx/>
          </a:bodyPr>
          <a:p>
            <a:pPr algn="ctr"/>
            <a:r>
              <a:rPr lang="zh-CN" altLang="en-US" sz="2400" b="1" dirty="0">
                <a:latin typeface="宋体" panose="02010600030101010101" pitchFamily="2" charset="-122"/>
                <a:ea typeface="幼圆" panose="02010509060101010101" pitchFamily="49" charset="-122"/>
              </a:rPr>
              <a:t>小组</a:t>
            </a:r>
            <a:endParaRPr lang="zh-CN" altLang="en-US" sz="2400" b="1" dirty="0">
              <a:latin typeface="宋体" panose="02010600030101010101" pitchFamily="2" charset="-122"/>
              <a:ea typeface="幼圆" panose="02010509060101010101" pitchFamily="49" charset="-122"/>
            </a:endParaRPr>
          </a:p>
          <a:p>
            <a:pPr algn="ctr"/>
            <a:r>
              <a:rPr lang="zh-CN" altLang="en-US" sz="2400" b="1" dirty="0">
                <a:latin typeface="宋体" panose="02010600030101010101" pitchFamily="2" charset="-122"/>
                <a:ea typeface="幼圆" panose="02010509060101010101" pitchFamily="49" charset="-122"/>
              </a:rPr>
              <a:t>促进人</a:t>
            </a:r>
            <a:endParaRPr lang="zh-CN" altLang="en-US" sz="2400" b="1" dirty="0">
              <a:latin typeface="仿宋_GB2312" pitchFamily="49" charset="-122"/>
              <a:ea typeface="幼圆" panose="020105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slide(fromLeft)">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slide(fromLeft)">
                                      <p:cBhvr>
                                        <p:cTn id="12" dur="500"/>
                                        <p:tgtEl>
                                          <p:spTgt spid="4915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slide(fromLeft)">
                                      <p:cBhvr>
                                        <p:cTn id="17" dur="500"/>
                                        <p:tgtEl>
                                          <p:spTgt spid="4915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9158"/>
                                        </p:tgtEl>
                                        <p:attrNameLst>
                                          <p:attrName>style.visibility</p:attrName>
                                        </p:attrNameLst>
                                      </p:cBhvr>
                                      <p:to>
                                        <p:strVal val="visible"/>
                                      </p:to>
                                    </p:set>
                                    <p:animEffect transition="in" filter="slide(fromLeft)">
                                      <p:cBhvr>
                                        <p:cTn id="22" dur="500"/>
                                        <p:tgtEl>
                                          <p:spTgt spid="4915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9159"/>
                                        </p:tgtEl>
                                        <p:attrNameLst>
                                          <p:attrName>style.visibility</p:attrName>
                                        </p:attrNameLst>
                                      </p:cBhvr>
                                      <p:to>
                                        <p:strVal val="visible"/>
                                      </p:to>
                                    </p:set>
                                    <p:animEffect transition="in" filter="slide(fromLeft)">
                                      <p:cBhvr>
                                        <p:cTn id="27"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P spid="491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矩形 50177"/>
          <p:cNvSpPr/>
          <p:nvPr/>
        </p:nvSpPr>
        <p:spPr>
          <a:xfrm>
            <a:off x="2971800" y="457200"/>
            <a:ext cx="3581400" cy="1219200"/>
          </a:xfrm>
          <a:prstGeom prst="rect">
            <a:avLst/>
          </a:prstGeom>
          <a:noFill/>
          <a:ln w="9525">
            <a:noFill/>
          </a:ln>
        </p:spPr>
        <p:txBody>
          <a:bodyPr anchor="ctr" anchorCtr="0"/>
          <a:p>
            <a:pPr algn="ct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管理小组活动</a:t>
            </a:r>
            <a:r>
              <a:rPr lang="zh-CN" altLang="en-US" sz="3200" b="1">
                <a:effectLst>
                  <a:outerShdw blurRad="38100" dist="38100" dir="2700000">
                    <a:srgbClr val="C0C0C0"/>
                  </a:outerShdw>
                </a:effectLst>
                <a:latin typeface="幼圆" panose="02010509060101010101" pitchFamily="49" charset="-122"/>
                <a:ea typeface="幼圆" panose="02010509060101010101" pitchFamily="49" charset="-122"/>
              </a:rPr>
              <a:t> </a:t>
            </a:r>
            <a:endParaRPr lang="zh-CN" altLang="en-US" sz="3200" b="1">
              <a:effectLst>
                <a:outerShdw blurRad="38100" dist="38100" dir="2700000">
                  <a:srgbClr val="C0C0C0"/>
                </a:outerShdw>
              </a:effectLst>
              <a:latin typeface="幼圆" panose="02010509060101010101" pitchFamily="49" charset="-122"/>
              <a:ea typeface="幼圆" panose="02010509060101010101" pitchFamily="49" charset="-122"/>
            </a:endParaRPr>
          </a:p>
          <a:p>
            <a:pPr algn="ctr"/>
            <a:r>
              <a:rPr lang="en-US" altLang="zh-CN" sz="3200" b="1">
                <a:effectLst>
                  <a:outerShdw blurRad="38100" dist="38100" dir="2700000">
                    <a:srgbClr val="C0C0C0"/>
                  </a:outerShdw>
                </a:effectLst>
                <a:latin typeface="幼圆" panose="02010509060101010101" pitchFamily="49" charset="-122"/>
                <a:ea typeface="幼圆" panose="02010509060101010101" pitchFamily="49" charset="-122"/>
              </a:rPr>
              <a:t>– </a:t>
            </a:r>
            <a:r>
              <a:rPr lang="zh-CN" altLang="en-US" sz="3200" b="1" i="1" dirty="0">
                <a:effectLst>
                  <a:outerShdw blurRad="38100" dist="38100" dir="2700000">
                    <a:srgbClr val="C0C0C0"/>
                  </a:outerShdw>
                </a:effectLst>
                <a:latin typeface="幼圆" panose="02010509060101010101" pitchFamily="49" charset="-122"/>
                <a:ea typeface="幼圆" panose="02010509060101010101" pitchFamily="49" charset="-122"/>
              </a:rPr>
              <a:t>行动计划</a:t>
            </a:r>
            <a:endParaRPr lang="zh-CN" altLang="en-US" sz="3200" b="1" i="1" dirty="0">
              <a:effectLst>
                <a:outerShdw blurRad="38100" dist="38100" dir="2700000">
                  <a:srgbClr val="C0C0C0"/>
                </a:outerShdw>
              </a:effectLst>
              <a:latin typeface="幼圆" panose="02010509060101010101" pitchFamily="49" charset="-122"/>
              <a:ea typeface="幼圆" panose="02010509060101010101" pitchFamily="49" charset="-122"/>
            </a:endParaRPr>
          </a:p>
        </p:txBody>
      </p:sp>
      <p:graphicFrame>
        <p:nvGraphicFramePr>
          <p:cNvPr id="50219" name="表格 50218"/>
          <p:cNvGraphicFramePr/>
          <p:nvPr/>
        </p:nvGraphicFramePr>
        <p:xfrm>
          <a:off x="1295400" y="2092325"/>
          <a:ext cx="7391400" cy="4079875"/>
        </p:xfrm>
        <a:graphic>
          <a:graphicData uri="http://schemas.openxmlformats.org/drawingml/2006/table">
            <a:tbl>
              <a:tblPr/>
              <a:tblGrid>
                <a:gridCol w="1922463"/>
                <a:gridCol w="3854450"/>
                <a:gridCol w="1614487"/>
              </a:tblGrid>
              <a:tr h="487363">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a:solidFill>
                            <a:schemeClr val="bg2"/>
                          </a:solidFill>
                          <a:ea typeface="幼圆" panose="02010509060101010101" pitchFamily="49" charset="-122"/>
                        </a:rPr>
                        <a:t>谁</a:t>
                      </a:r>
                      <a:endParaRPr lang="zh-CN" altLang="en-US" sz="2600" b="1">
                        <a:solidFill>
                          <a:schemeClr val="bg2"/>
                        </a:solidFill>
                        <a:ea typeface="幼圆" panose="02010509060101010101" pitchFamily="49"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dirty="0">
                          <a:solidFill>
                            <a:schemeClr val="bg2"/>
                          </a:solidFill>
                          <a:ea typeface="幼圆" panose="02010509060101010101" pitchFamily="49" charset="-122"/>
                        </a:rPr>
                        <a:t>什么</a:t>
                      </a:r>
                      <a:endParaRPr lang="zh-CN" altLang="en-US" sz="2600" b="1" dirty="0">
                        <a:solidFill>
                          <a:schemeClr val="bg2"/>
                        </a:solidFill>
                        <a:ea typeface="幼圆" panose="02010509060101010101" pitchFamily="49"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dirty="0">
                          <a:solidFill>
                            <a:schemeClr val="bg2"/>
                          </a:solidFill>
                          <a:ea typeface="幼圆" panose="02010509060101010101" pitchFamily="49" charset="-122"/>
                        </a:rPr>
                        <a:t>何时</a:t>
                      </a:r>
                      <a:endParaRPr lang="zh-CN" altLang="en-US" sz="2600" b="1" dirty="0">
                        <a:solidFill>
                          <a:schemeClr val="bg2"/>
                        </a:solidFill>
                        <a:ea typeface="幼圆" panose="02010509060101010101" pitchFamily="49"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7362">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dirty="0">
                          <a:solidFill>
                            <a:schemeClr val="bg2"/>
                          </a:solidFill>
                          <a:ea typeface="幼圆" panose="02010509060101010101" pitchFamily="49" charset="-122"/>
                        </a:rPr>
                        <a:t>负责的人员</a:t>
                      </a:r>
                      <a:endParaRPr lang="zh-CN" altLang="en-US" sz="2600" b="1" dirty="0">
                        <a:solidFill>
                          <a:schemeClr val="bg2"/>
                        </a:solidFill>
                        <a:ea typeface="幼圆" panose="02010509060101010101" pitchFamily="49"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dirty="0">
                          <a:solidFill>
                            <a:schemeClr val="bg2"/>
                          </a:solidFill>
                          <a:ea typeface="幼圆" panose="02010509060101010101" pitchFamily="49" charset="-122"/>
                        </a:rPr>
                        <a:t>委派的任务</a:t>
                      </a:r>
                      <a:endParaRPr lang="zh-CN" altLang="en-US" sz="2600" b="1" dirty="0">
                        <a:solidFill>
                          <a:schemeClr val="bg2"/>
                        </a:solidFill>
                        <a:ea typeface="幼圆" panose="02010509060101010101" pitchFamily="49"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600" b="1" dirty="0">
                          <a:solidFill>
                            <a:schemeClr val="bg2"/>
                          </a:solidFill>
                          <a:ea typeface="幼圆" panose="02010509060101010101" pitchFamily="49" charset="-122"/>
                        </a:rPr>
                        <a:t>期限</a:t>
                      </a:r>
                      <a:endParaRPr lang="zh-CN" altLang="en-US" sz="2600" b="1" dirty="0">
                        <a:solidFill>
                          <a:schemeClr val="bg2"/>
                        </a:solidFill>
                        <a:ea typeface="幼圆" panose="02010509060101010101" pitchFamily="49"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TW" altLang="en-US" b="1" dirty="0">
                        <a:solidFill>
                          <a:schemeClr val="bg2"/>
                        </a:solidFill>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0220" name="文本框 50219"/>
          <p:cNvSpPr txBox="1"/>
          <p:nvPr/>
        </p:nvSpPr>
        <p:spPr>
          <a:xfrm>
            <a:off x="1219200" y="1600200"/>
            <a:ext cx="5410200" cy="396875"/>
          </a:xfrm>
          <a:prstGeom prst="rect">
            <a:avLst/>
          </a:prstGeom>
          <a:noFill/>
          <a:ln w="19050">
            <a:noFill/>
          </a:ln>
        </p:spPr>
        <p:txBody>
          <a:bodyPr>
            <a:spAutoFit/>
          </a:bodyPr>
          <a:p>
            <a:pPr>
              <a:spcBef>
                <a:spcPct val="50000"/>
              </a:spcBef>
            </a:pPr>
            <a:r>
              <a:rPr lang="zh-CN" altLang="en-US" sz="2000" dirty="0">
                <a:effectLst>
                  <a:outerShdw blurRad="38100" dist="38100" dir="2700000">
                    <a:srgbClr val="C0C0C0"/>
                  </a:outerShdw>
                </a:effectLst>
                <a:latin typeface="Arial" panose="020B0604020202020204" pitchFamily="34" charset="0"/>
                <a:ea typeface="幼圆" panose="02010509060101010101" pitchFamily="49" charset="-122"/>
              </a:rPr>
              <a:t>在每次会议过程中用来记录所委派的行动项目</a:t>
            </a:r>
            <a:endParaRPr lang="zh-CN" altLang="en-US" sz="2000" dirty="0">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文本框 133121"/>
          <p:cNvSpPr txBox="1"/>
          <p:nvPr/>
        </p:nvSpPr>
        <p:spPr>
          <a:xfrm>
            <a:off x="3505200" y="1371600"/>
            <a:ext cx="1828800" cy="701675"/>
          </a:xfrm>
          <a:prstGeom prst="rect">
            <a:avLst/>
          </a:prstGeom>
          <a:noFill/>
          <a:ln w="9525">
            <a:noFill/>
          </a:ln>
        </p:spPr>
        <p:txBody>
          <a:bodyPr>
            <a:spAutoFit/>
          </a:bodyPr>
          <a:p>
            <a:pPr eaLnBrk="0" hangingPunct="0">
              <a:spcBef>
                <a:spcPct val="50000"/>
              </a:spcBef>
            </a:pPr>
            <a:r>
              <a:rPr lang="zh-CN" altLang="en-US" sz="4000" b="1" dirty="0">
                <a:effectLst>
                  <a:outerShdw blurRad="38100" dist="38100" dir="2700000">
                    <a:srgbClr val="C0C0C0"/>
                  </a:outerShdw>
                </a:effectLst>
                <a:latin typeface="Times New Roman" panose="02020603050405020304" pitchFamily="18" charset="0"/>
                <a:ea typeface="幼圆" panose="02010509060101010101" pitchFamily="49" charset="-122"/>
              </a:rPr>
              <a:t>练习一</a:t>
            </a:r>
            <a:endParaRPr lang="zh-CN" altLang="en-US" sz="40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33123" name="矩形 133122"/>
          <p:cNvSpPr/>
          <p:nvPr/>
        </p:nvSpPr>
        <p:spPr>
          <a:xfrm>
            <a:off x="1524000" y="2133600"/>
            <a:ext cx="6705600" cy="2362200"/>
          </a:xfrm>
          <a:prstGeom prst="rect">
            <a:avLst/>
          </a:prstGeom>
          <a:noFill/>
          <a:ln w="9525">
            <a:noFill/>
          </a:ln>
        </p:spPr>
        <p:txBody>
          <a:bodyPr/>
          <a:p>
            <a:pPr marL="384175" indent="-384175">
              <a:lnSpc>
                <a:spcPct val="120000"/>
              </a:lnSpc>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是猜測﹖還是肯定﹖</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84175" indent="-384175">
              <a:lnSpc>
                <a:spcPct val="120000"/>
              </a:lnSpc>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   愛德華星期三的早上赶往硅谷的公司開會,途徑一座大橋的時候﹐突然發生車禍﹐相關人員并立即將其送往瑪麗亞醫院﹐此時愛德華的上司接到電話后立即赶往醫院</a:t>
            </a:r>
            <a:r>
              <a:rPr lang="zh-TW"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zh-CN" altLang="en-US" sz="240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矩形 134145"/>
          <p:cNvSpPr/>
          <p:nvPr/>
        </p:nvSpPr>
        <p:spPr>
          <a:xfrm>
            <a:off x="2057400" y="1143000"/>
            <a:ext cx="6096000" cy="1143000"/>
          </a:xfrm>
          <a:prstGeom prst="rect">
            <a:avLst/>
          </a:prstGeom>
          <a:noFill/>
          <a:ln w="9525">
            <a:noFill/>
          </a:ln>
        </p:spPr>
        <p:txBody>
          <a:bodyPr lIns="92075" tIns="46038" rIns="92075" bIns="46038" anchor="ctr" anchorCtr="0"/>
          <a:p>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親愛的朋友請判斷,</a:t>
            </a:r>
            <a:b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b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究竟是推斷?還是事實﹖</a:t>
            </a:r>
            <a:r>
              <a:rPr lang="zh-CN" altLang="en-US" sz="2400">
                <a:effectLst>
                  <a:outerShdw blurRad="38100" dist="38100" dir="2700000">
                    <a:srgbClr val="C0C0C0"/>
                  </a:outerShdw>
                </a:effectLst>
                <a:latin typeface="幼圆" panose="02010509060101010101" pitchFamily="49" charset="-122"/>
                <a:ea typeface="幼圆" panose="02010509060101010101" pitchFamily="49" charset="-122"/>
              </a:rPr>
              <a:t>并</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谈谈您的感想</a:t>
            </a:r>
            <a:r>
              <a:rPr lang="en-US" altLang="zh-CN" sz="2400"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34147" name="矩形 134146"/>
          <p:cNvSpPr/>
          <p:nvPr/>
        </p:nvSpPr>
        <p:spPr>
          <a:xfrm>
            <a:off x="1981200" y="2667000"/>
            <a:ext cx="5486400" cy="2743200"/>
          </a:xfrm>
          <a:prstGeom prst="rect">
            <a:avLst/>
          </a:prstGeom>
          <a:noFill/>
          <a:ln w="9525">
            <a:noFill/>
          </a:ln>
        </p:spPr>
        <p:txBody>
          <a:bodyPr/>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1.愛德華先生星期三早上出車禍了.</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2.愛德華已經死亡.</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3.愛德華的上司已經赶到急診室了.</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  經确認,愛德華為輕微性骨折.</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4.愛德華是在赶往公司的途中而發生   </a:t>
            </a:r>
            <a:endPar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pPr>
            <a:r>
              <a:rPr lang="zh-TW" altLang="en-US" sz="2400" dirty="0">
                <a:effectLst>
                  <a:outerShdw blurRad="38100" dist="38100" dir="2700000">
                    <a:srgbClr val="C0C0C0"/>
                  </a:outerShdw>
                </a:effectLst>
                <a:latin typeface="幼圆" panose="02010509060101010101" pitchFamily="49" charset="-122"/>
                <a:ea typeface="幼圆" panose="02010509060101010101" pitchFamily="49" charset="-122"/>
              </a:rPr>
              <a:t>  的車禍.</a:t>
            </a:r>
            <a:endParaRPr lang="zh-CN" altLang="en-US" sz="240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矩形 135169"/>
          <p:cNvSpPr/>
          <p:nvPr/>
        </p:nvSpPr>
        <p:spPr>
          <a:xfrm>
            <a:off x="1524000" y="1676400"/>
            <a:ext cx="6019800" cy="3733800"/>
          </a:xfrm>
          <a:prstGeom prst="rect">
            <a:avLst/>
          </a:prstGeom>
          <a:noFill/>
          <a:ln w="9525">
            <a:noFill/>
          </a:ln>
        </p:spPr>
        <p:txBody>
          <a:bodyPr/>
          <a:p>
            <a:pPr marL="342900" indent="-342900">
              <a:lnSpc>
                <a:spcPct val="90000"/>
              </a:lnSpc>
              <a:spcBef>
                <a:spcPct val="20000"/>
              </a:spcBef>
              <a:buClr>
                <a:schemeClr val="tx2"/>
              </a:buClr>
              <a:buSzPct val="90000"/>
              <a:buFont typeface="Symbol" panose="05050102010706020507" pitchFamily="18" charset="2"/>
              <a:buChar char="¨"/>
            </a:pPr>
            <a:r>
              <a:rPr lang="zh-CN" altLang="en-US" sz="2400">
                <a:effectLst>
                  <a:outerShdw blurRad="38100" dist="38100" dir="2700000">
                    <a:srgbClr val="C0C0C0"/>
                  </a:outerShdw>
                </a:effectLst>
                <a:latin typeface="幼圆" panose="02010509060101010101" pitchFamily="49" charset="-122"/>
                <a:ea typeface="幼圆" panose="02010509060101010101" pitchFamily="49" charset="-122"/>
              </a:rPr>
              <a:t>我</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我们处在什么位置？ </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我们应当怎样互帮互助？</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何人、何时扮演何种角色？</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我有哪些资源（人或物）？</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我工作的是哪个团队，是何角色？</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我们能共享哪些信息？</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我们怎样一起学习？</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我们的方向是什么？</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lnSpc>
                <a:spcPct val="90000"/>
              </a:lnSpc>
              <a:spcBef>
                <a:spcPct val="20000"/>
              </a:spcBef>
              <a:buClr>
                <a:schemeClr val="tx2"/>
              </a:buClr>
              <a:buSzPct val="90000"/>
              <a:buFont typeface="Symbol" panose="05050102010706020507" pitchFamily="18" charset="2"/>
              <a:buChar char="¨"/>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我们的远景目标、原则和价值观是什么？</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云形标注 54273"/>
          <p:cNvSpPr/>
          <p:nvPr/>
        </p:nvSpPr>
        <p:spPr>
          <a:xfrm>
            <a:off x="3657600" y="1066800"/>
            <a:ext cx="3962400" cy="1981200"/>
          </a:xfrm>
          <a:prstGeom prst="cloudCallout">
            <a:avLst>
              <a:gd name="adj1" fmla="val -54690"/>
              <a:gd name="adj2" fmla="val 62019"/>
            </a:avLst>
          </a:prstGeom>
          <a:noFill/>
          <a:ln w="12700" cap="sq" cmpd="sng">
            <a:solidFill>
              <a:schemeClr val="tx1"/>
            </a:solidFill>
            <a:prstDash val="solid"/>
            <a:headEnd type="none" w="lg" len="med"/>
            <a:tailEnd type="none" w="lg" len="med"/>
          </a:ln>
        </p:spPr>
        <p:txBody>
          <a:bodyPr/>
          <a:p>
            <a:pPr algn="ctr"/>
            <a:endParaRPr lang="zh-TW" altLang="en-US" sz="2400" dirty="0">
              <a:solidFill>
                <a:srgbClr val="C00025"/>
              </a:solidFill>
              <a:latin typeface="Times New Roman" panose="02020603050405020304" pitchFamily="18" charset="0"/>
            </a:endParaRPr>
          </a:p>
        </p:txBody>
      </p:sp>
      <p:pic>
        <p:nvPicPr>
          <p:cNvPr id="54275" name="图片 54274" descr="07"/>
          <p:cNvPicPr>
            <a:picLocks noChangeAspect="1"/>
          </p:cNvPicPr>
          <p:nvPr/>
        </p:nvPicPr>
        <p:blipFill>
          <a:blip r:embed="rId1">
            <a:clrChange>
              <a:clrFrom>
                <a:srgbClr val="FFFFFF"/>
              </a:clrFrom>
              <a:clrTo>
                <a:srgbClr val="FFFFFF">
                  <a:alpha val="0"/>
                </a:srgbClr>
              </a:clrTo>
            </a:clrChange>
            <a:lum bright="-23999" contrast="-24001"/>
          </a:blip>
          <a:stretch>
            <a:fillRect/>
          </a:stretch>
        </p:blipFill>
        <p:spPr>
          <a:xfrm>
            <a:off x="1828800" y="2667000"/>
            <a:ext cx="1676400" cy="3657600"/>
          </a:xfrm>
          <a:prstGeom prst="rect">
            <a:avLst/>
          </a:prstGeom>
          <a:noFill/>
          <a:ln w="9525">
            <a:noFill/>
          </a:ln>
        </p:spPr>
      </p:pic>
      <p:sp>
        <p:nvSpPr>
          <p:cNvPr id="54276" name="文本框 54275"/>
          <p:cNvSpPr txBox="1"/>
          <p:nvPr/>
        </p:nvSpPr>
        <p:spPr>
          <a:xfrm>
            <a:off x="5105400" y="1660525"/>
            <a:ext cx="631825" cy="625475"/>
          </a:xfrm>
          <a:prstGeom prst="rect">
            <a:avLst/>
          </a:prstGeom>
          <a:noFill/>
          <a:ln w="9525">
            <a:noFill/>
          </a:ln>
        </p:spPr>
        <p:txBody>
          <a:bodyPr wrap="none" anchor="t" anchorCtr="0">
            <a:spAutoFit/>
          </a:bodyPr>
          <a:p>
            <a:r>
              <a:rPr lang="en-US" altLang="zh-CN" sz="3500" b="1">
                <a:latin typeface="幼圆" panose="02010509060101010101" pitchFamily="49" charset="-122"/>
                <a:ea typeface="幼圆" panose="02010509060101010101" pitchFamily="49" charset="-122"/>
              </a:rPr>
              <a:t>2D</a:t>
            </a:r>
            <a:endParaRPr lang="en-US" altLang="zh-CN" sz="3500" b="1">
              <a:latin typeface="幼圆" panose="02010509060101010101" pitchFamily="49" charset="-122"/>
              <a:ea typeface="幼圆" panose="02010509060101010101" pitchFamily="49" charset="-122"/>
            </a:endParaRPr>
          </a:p>
        </p:txBody>
      </p:sp>
      <p:sp>
        <p:nvSpPr>
          <p:cNvPr id="54277" name="矩形 54276"/>
          <p:cNvSpPr/>
          <p:nvPr/>
        </p:nvSpPr>
        <p:spPr>
          <a:xfrm>
            <a:off x="4267200" y="1985963"/>
            <a:ext cx="2209800" cy="681037"/>
          </a:xfrm>
          <a:prstGeom prst="rect">
            <a:avLst/>
          </a:prstGeom>
          <a:noFill/>
          <a:ln w="38100">
            <a:noFill/>
          </a:ln>
        </p:spPr>
        <p:txBody>
          <a:bodyPr wrap="none" lIns="90487" tIns="44450" rIns="90487" bIns="44450" anchor="ctr" anchorCtr="0"/>
          <a:p>
            <a:pPr algn="ctr" defTabSz="903605" eaLnBrk="0" hangingPunct="0"/>
            <a:r>
              <a:rPr lang="zh-CN" altLang="en-US" sz="2500" b="1" dirty="0">
                <a:solidFill>
                  <a:schemeClr val="hlink"/>
                </a:solidFill>
                <a:latin typeface="幼圆" panose="02010509060101010101" pitchFamily="49" charset="-122"/>
                <a:ea typeface="幼圆" panose="02010509060101010101" pitchFamily="49" charset="-122"/>
              </a:rPr>
              <a:t>描述问题</a:t>
            </a:r>
            <a:endParaRPr lang="zh-CN" altLang="en-US" sz="2500" b="1" dirty="0">
              <a:solidFill>
                <a:schemeClr val="hlink"/>
              </a:solidFill>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矩形 98305"/>
          <p:cNvSpPr/>
          <p:nvPr/>
        </p:nvSpPr>
        <p:spPr>
          <a:xfrm>
            <a:off x="2659063" y="990600"/>
            <a:ext cx="4198937" cy="762000"/>
          </a:xfrm>
          <a:prstGeom prst="rect">
            <a:avLst/>
          </a:prstGeom>
          <a:noFill/>
          <a:ln w="12700">
            <a:noFill/>
          </a:ln>
        </p:spPr>
        <p:txBody>
          <a:bodyPr lIns="90487" tIns="44450" rIns="90487" bIns="44450" anchor="ctr" anchorCtr="0"/>
          <a:p>
            <a:pPr algn="ctr"/>
            <a:r>
              <a:rPr lang="en-US" altLang="zh-CN" sz="40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8D </a:t>
            </a: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的关键概念</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98307" name="矩形 98306"/>
          <p:cNvSpPr/>
          <p:nvPr/>
        </p:nvSpPr>
        <p:spPr>
          <a:xfrm>
            <a:off x="2133600" y="2133600"/>
            <a:ext cx="5791200" cy="3657600"/>
          </a:xfrm>
          <a:solidFill>
            <a:srgbClr val="FFFFFF"/>
          </a:solidFill>
          <a:ln w="9525"/>
          <a:scene3d>
            <a:camera prst="legacyObliqueTopLeft">
              <a:rot lat="0" lon="0" rev="0"/>
            </a:camera>
            <a:lightRig rig="legacyFlat3" dir="t"/>
          </a:scene3d>
          <a:sp3d extrusionH="430200" prstMaterial="legacyMatte">
            <a:bevelT w="13500" h="13500" prst="angle"/>
            <a:bevelB w="13500" h="13500" prst="angle"/>
          </a:sp3d>
        </p:spPr>
        <p:txBody>
          <a:bodyPr>
            <a:flatTx/>
          </a:bodyPr>
          <a:p>
            <a:pPr>
              <a:spcBef>
                <a:spcPct val="20000"/>
              </a:spcBef>
              <a:buClr>
                <a:schemeClr val="accent2"/>
              </a:buClr>
              <a:buSzPct val="80000"/>
              <a:buFont typeface="Wingdings" panose="05000000000000000000" pitchFamily="2" charset="2"/>
            </a:pPr>
            <a:r>
              <a:rPr lang="en-US" altLang="zh-CN" sz="2800" b="1" dirty="0">
                <a:solidFill>
                  <a:schemeClr val="tx1"/>
                </a:solidFill>
                <a:latin typeface="Times New Roman" panose="02020603050405020304" pitchFamily="18" charset="0"/>
                <a:ea typeface="幼圆" panose="02010509060101010101" pitchFamily="49" charset="-122"/>
              </a:rPr>
              <a:t>--</a:t>
            </a:r>
            <a:r>
              <a:rPr lang="zh-CN" altLang="en-US" sz="2800" b="1" dirty="0">
                <a:solidFill>
                  <a:schemeClr val="tx1"/>
                </a:solidFill>
                <a:latin typeface="Times New Roman" panose="02020603050405020304" pitchFamily="18" charset="0"/>
                <a:ea typeface="幼圆" panose="02010509060101010101" pitchFamily="49" charset="-122"/>
              </a:rPr>
              <a:t>清楚地理解问题。</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2800" b="1" dirty="0">
                <a:solidFill>
                  <a:schemeClr val="tx1"/>
                </a:solidFill>
                <a:latin typeface="Times New Roman" panose="02020603050405020304" pitchFamily="18" charset="0"/>
                <a:ea typeface="幼圆" panose="02010509060101010101" pitchFamily="49" charset="-122"/>
              </a:rPr>
              <a:t>--</a:t>
            </a:r>
            <a:r>
              <a:rPr lang="zh-CN" altLang="en-US" sz="2800" b="1" dirty="0">
                <a:solidFill>
                  <a:schemeClr val="tx1"/>
                </a:solidFill>
                <a:latin typeface="Times New Roman" panose="02020603050405020304" pitchFamily="18" charset="0"/>
                <a:ea typeface="幼圆" panose="02010509060101010101" pitchFamily="49" charset="-122"/>
              </a:rPr>
              <a:t>运用数据分析根本原因。</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2800" b="1" dirty="0">
                <a:solidFill>
                  <a:schemeClr val="tx1"/>
                </a:solidFill>
                <a:latin typeface="Times New Roman" panose="02020603050405020304" pitchFamily="18" charset="0"/>
                <a:ea typeface="幼圆" panose="02010509060101010101" pitchFamily="49" charset="-122"/>
              </a:rPr>
              <a:t>--</a:t>
            </a:r>
            <a:r>
              <a:rPr lang="zh-CN" altLang="en-US" sz="2800" b="1" dirty="0">
                <a:solidFill>
                  <a:schemeClr val="tx1"/>
                </a:solidFill>
                <a:latin typeface="Times New Roman" panose="02020603050405020304" pitchFamily="18" charset="0"/>
                <a:ea typeface="幼圆" panose="02010509060101010101" pitchFamily="49" charset="-122"/>
              </a:rPr>
              <a:t>小组方式可以更好地分析根本原因 </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   和改进行动。</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2800" b="1" dirty="0">
                <a:solidFill>
                  <a:schemeClr val="tx1"/>
                </a:solidFill>
                <a:latin typeface="Times New Roman" panose="02020603050405020304" pitchFamily="18" charset="0"/>
                <a:ea typeface="幼圆" panose="02010509060101010101" pitchFamily="49" charset="-122"/>
              </a:rPr>
              <a:t>--</a:t>
            </a:r>
            <a:r>
              <a:rPr lang="zh-CN" altLang="en-US" sz="2800" b="1" dirty="0">
                <a:solidFill>
                  <a:schemeClr val="tx1"/>
                </a:solidFill>
                <a:latin typeface="Times New Roman" panose="02020603050405020304" pitchFamily="18" charset="0"/>
                <a:ea typeface="幼圆" panose="02010509060101010101" pitchFamily="49" charset="-122"/>
              </a:rPr>
              <a:t>执行是成功的关键。</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2800" b="1" dirty="0">
                <a:solidFill>
                  <a:schemeClr val="tx1"/>
                </a:solidFill>
                <a:latin typeface="Times New Roman" panose="02020603050405020304" pitchFamily="18" charset="0"/>
                <a:ea typeface="幼圆" panose="02010509060101010101" pitchFamily="49" charset="-122"/>
              </a:rPr>
              <a:t>--</a:t>
            </a:r>
            <a:r>
              <a:rPr lang="zh-CN" altLang="en-US" sz="2800" b="1" dirty="0">
                <a:solidFill>
                  <a:schemeClr val="tx1"/>
                </a:solidFill>
                <a:latin typeface="Times New Roman" panose="02020603050405020304" pitchFamily="18" charset="0"/>
                <a:ea typeface="幼圆" panose="02010509060101010101" pitchFamily="49" charset="-122"/>
              </a:rPr>
              <a:t>寻求专家的帮助以了解何时该使用 </a:t>
            </a:r>
            <a:endParaRPr lang="zh-CN" altLang="en-US" sz="2800" b="1" dirty="0">
              <a:solidFill>
                <a:schemeClr val="tx1"/>
              </a:solidFill>
              <a:latin typeface="Times New Roman" panose="02020603050405020304" pitchFamily="18" charset="0"/>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   什么工具。</a:t>
            </a:r>
            <a:endParaRPr lang="zh-CN" altLang="en-US" sz="2800" b="1" u="sng" dirty="0">
              <a:solidFill>
                <a:schemeClr val="tx1"/>
              </a:solidFill>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45" name="组合 51244"/>
          <p:cNvGrpSpPr/>
          <p:nvPr/>
        </p:nvGrpSpPr>
        <p:grpSpPr>
          <a:xfrm>
            <a:off x="1704975" y="1252538"/>
            <a:ext cx="6677025" cy="4691062"/>
            <a:chOff x="978" y="672"/>
            <a:chExt cx="4206" cy="2955"/>
          </a:xfrm>
        </p:grpSpPr>
        <p:sp>
          <p:nvSpPr>
            <p:cNvPr id="51203" name="矩形 51202"/>
            <p:cNvSpPr/>
            <p:nvPr/>
          </p:nvSpPr>
          <p:spPr>
            <a:xfrm>
              <a:off x="1237" y="1371"/>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04" name="矩形 51203"/>
            <p:cNvSpPr/>
            <p:nvPr/>
          </p:nvSpPr>
          <p:spPr>
            <a:xfrm>
              <a:off x="978" y="1443"/>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51205" name="矩形 51204"/>
            <p:cNvSpPr/>
            <p:nvPr/>
          </p:nvSpPr>
          <p:spPr>
            <a:xfrm>
              <a:off x="1236" y="2091"/>
              <a:ext cx="894" cy="391"/>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51206" name="矩形 51205"/>
            <p:cNvSpPr/>
            <p:nvPr/>
          </p:nvSpPr>
          <p:spPr>
            <a:xfrm>
              <a:off x="978" y="216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51207" name="矩形 51206"/>
            <p:cNvSpPr/>
            <p:nvPr/>
          </p:nvSpPr>
          <p:spPr>
            <a:xfrm>
              <a:off x="1236" y="2790"/>
              <a:ext cx="894" cy="837"/>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51208" name="矩形 51207"/>
            <p:cNvSpPr/>
            <p:nvPr/>
          </p:nvSpPr>
          <p:spPr>
            <a:xfrm>
              <a:off x="978" y="313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51209" name="矩形 51208"/>
            <p:cNvSpPr/>
            <p:nvPr/>
          </p:nvSpPr>
          <p:spPr>
            <a:xfrm>
              <a:off x="4085" y="1499"/>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10" name="矩形 51209"/>
            <p:cNvSpPr/>
            <p:nvPr/>
          </p:nvSpPr>
          <p:spPr>
            <a:xfrm>
              <a:off x="4146" y="2379"/>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51211" name="矩形 51210"/>
            <p:cNvSpPr/>
            <p:nvPr/>
          </p:nvSpPr>
          <p:spPr>
            <a:xfrm>
              <a:off x="4098" y="3198"/>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12" name="矩形 51211"/>
            <p:cNvSpPr/>
            <p:nvPr/>
          </p:nvSpPr>
          <p:spPr>
            <a:xfrm>
              <a:off x="3821" y="89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51213" name="矩形 51212"/>
            <p:cNvSpPr/>
            <p:nvPr/>
          </p:nvSpPr>
          <p:spPr>
            <a:xfrm>
              <a:off x="3810" y="162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51214" name="矩形 51213"/>
            <p:cNvSpPr/>
            <p:nvPr/>
          </p:nvSpPr>
          <p:spPr>
            <a:xfrm>
              <a:off x="3838" y="2349"/>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51215" name="矩形 51214"/>
            <p:cNvSpPr/>
            <p:nvPr/>
          </p:nvSpPr>
          <p:spPr>
            <a:xfrm>
              <a:off x="4096" y="692"/>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16" name="矩形 51215"/>
            <p:cNvSpPr/>
            <p:nvPr/>
          </p:nvSpPr>
          <p:spPr>
            <a:xfrm>
              <a:off x="3849" y="3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51217" name="矩形 51216"/>
            <p:cNvSpPr/>
            <p:nvPr/>
          </p:nvSpPr>
          <p:spPr>
            <a:xfrm>
              <a:off x="2370" y="691"/>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51218" name="矩形 51217"/>
            <p:cNvSpPr/>
            <p:nvPr/>
          </p:nvSpPr>
          <p:spPr>
            <a:xfrm>
              <a:off x="2562" y="1074"/>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51219" name="矩形 51218"/>
            <p:cNvSpPr/>
            <p:nvPr/>
          </p:nvSpPr>
          <p:spPr>
            <a:xfrm>
              <a:off x="2562" y="1749"/>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20" name="矩形 51219"/>
            <p:cNvSpPr/>
            <p:nvPr/>
          </p:nvSpPr>
          <p:spPr>
            <a:xfrm>
              <a:off x="2592" y="2408"/>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51221" name="矩形 51220"/>
            <p:cNvSpPr/>
            <p:nvPr/>
          </p:nvSpPr>
          <p:spPr>
            <a:xfrm>
              <a:off x="2611" y="3237"/>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51222" name="矩形 51221"/>
            <p:cNvSpPr/>
            <p:nvPr/>
          </p:nvSpPr>
          <p:spPr>
            <a:xfrm>
              <a:off x="3117" y="3003"/>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51223" name="直接连接符 51222"/>
            <p:cNvSpPr/>
            <p:nvPr/>
          </p:nvSpPr>
          <p:spPr>
            <a:xfrm flipV="1">
              <a:off x="2418" y="1563"/>
              <a:ext cx="1" cy="1116"/>
            </a:xfrm>
            <a:prstGeom prst="line">
              <a:avLst/>
            </a:prstGeom>
            <a:ln w="12700" cap="flat" cmpd="sng">
              <a:solidFill>
                <a:srgbClr val="CCFFFF"/>
              </a:solidFill>
              <a:prstDash val="solid"/>
              <a:headEnd type="none" w="med" len="med"/>
              <a:tailEnd type="none" w="med" len="med"/>
            </a:ln>
          </p:spPr>
        </p:sp>
        <p:sp>
          <p:nvSpPr>
            <p:cNvPr id="51224" name="直接连接符 51223"/>
            <p:cNvSpPr/>
            <p:nvPr/>
          </p:nvSpPr>
          <p:spPr>
            <a:xfrm>
              <a:off x="2419" y="1563"/>
              <a:ext cx="528" cy="0"/>
            </a:xfrm>
            <a:prstGeom prst="line">
              <a:avLst/>
            </a:prstGeom>
            <a:ln w="12700" cap="flat" cmpd="sng">
              <a:solidFill>
                <a:srgbClr val="CCFFFF"/>
              </a:solidFill>
              <a:prstDash val="solid"/>
              <a:headEnd type="none" w="med" len="med"/>
              <a:tailEnd type="triangle" w="med" len="med"/>
            </a:ln>
          </p:spPr>
        </p:sp>
        <p:sp>
          <p:nvSpPr>
            <p:cNvPr id="51225" name="矩形 51224"/>
            <p:cNvSpPr/>
            <p:nvPr/>
          </p:nvSpPr>
          <p:spPr>
            <a:xfrm>
              <a:off x="2419" y="2441"/>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51226" name="直接连接符 51225"/>
            <p:cNvSpPr/>
            <p:nvPr/>
          </p:nvSpPr>
          <p:spPr>
            <a:xfrm flipH="1" flipV="1">
              <a:off x="3807" y="891"/>
              <a:ext cx="3" cy="2544"/>
            </a:xfrm>
            <a:prstGeom prst="line">
              <a:avLst/>
            </a:prstGeom>
            <a:ln w="12700" cap="flat" cmpd="sng">
              <a:solidFill>
                <a:srgbClr val="CCFFFF"/>
              </a:solidFill>
              <a:prstDash val="solid"/>
              <a:headEnd type="none" w="med" len="med"/>
              <a:tailEnd type="none" w="med" len="med"/>
            </a:ln>
          </p:spPr>
        </p:sp>
        <p:sp>
          <p:nvSpPr>
            <p:cNvPr id="51227" name="矩形 51226"/>
            <p:cNvSpPr/>
            <p:nvPr/>
          </p:nvSpPr>
          <p:spPr>
            <a:xfrm>
              <a:off x="2339" y="672"/>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51228" name="直接连接符 51227"/>
            <p:cNvSpPr/>
            <p:nvPr/>
          </p:nvSpPr>
          <p:spPr>
            <a:xfrm>
              <a:off x="2419" y="2674"/>
              <a:ext cx="173" cy="4"/>
            </a:xfrm>
            <a:prstGeom prst="line">
              <a:avLst/>
            </a:prstGeom>
            <a:ln w="12700" cap="flat" cmpd="sng">
              <a:solidFill>
                <a:schemeClr val="tx1"/>
              </a:solidFill>
              <a:prstDash val="solid"/>
              <a:headEnd type="none" w="med" len="med"/>
              <a:tailEnd type="none" w="med" len="med"/>
            </a:ln>
          </p:spPr>
        </p:sp>
        <p:sp>
          <p:nvSpPr>
            <p:cNvPr id="51229" name="直接连接符 51228"/>
            <p:cNvSpPr/>
            <p:nvPr/>
          </p:nvSpPr>
          <p:spPr>
            <a:xfrm>
              <a:off x="3570" y="3434"/>
              <a:ext cx="240" cy="1"/>
            </a:xfrm>
            <a:prstGeom prst="line">
              <a:avLst/>
            </a:prstGeom>
            <a:ln w="12700" cap="flat" cmpd="sng">
              <a:solidFill>
                <a:schemeClr val="tx1"/>
              </a:solidFill>
              <a:prstDash val="solid"/>
              <a:headEnd type="none" w="med" len="med"/>
              <a:tailEnd type="none" w="med" len="med"/>
            </a:ln>
          </p:spPr>
        </p:sp>
        <p:sp>
          <p:nvSpPr>
            <p:cNvPr id="51230" name="直接连接符 51229"/>
            <p:cNvSpPr/>
            <p:nvPr/>
          </p:nvSpPr>
          <p:spPr>
            <a:xfrm flipV="1">
              <a:off x="3810" y="891"/>
              <a:ext cx="144" cy="1"/>
            </a:xfrm>
            <a:prstGeom prst="line">
              <a:avLst/>
            </a:prstGeom>
            <a:ln w="12700" cap="flat" cmpd="sng">
              <a:solidFill>
                <a:schemeClr val="tx1"/>
              </a:solidFill>
              <a:prstDash val="solid"/>
              <a:headEnd type="none" w="med" len="med"/>
              <a:tailEnd type="triangle" w="med" len="med"/>
            </a:ln>
          </p:spPr>
        </p:sp>
        <p:sp>
          <p:nvSpPr>
            <p:cNvPr id="51231" name="矩形 51230"/>
            <p:cNvSpPr/>
            <p:nvPr/>
          </p:nvSpPr>
          <p:spPr>
            <a:xfrm>
              <a:off x="1237" y="692"/>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51232" name="矩形 51231"/>
            <p:cNvSpPr/>
            <p:nvPr/>
          </p:nvSpPr>
          <p:spPr>
            <a:xfrm>
              <a:off x="978" y="772"/>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51233" name="下箭头 51232"/>
            <p:cNvSpPr/>
            <p:nvPr/>
          </p:nvSpPr>
          <p:spPr>
            <a:xfrm>
              <a:off x="1506" y="113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4" name="下箭头 51233"/>
            <p:cNvSpPr/>
            <p:nvPr/>
          </p:nvSpPr>
          <p:spPr>
            <a:xfrm>
              <a:off x="1506" y="185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5" name="下箭头 51234"/>
            <p:cNvSpPr/>
            <p:nvPr/>
          </p:nvSpPr>
          <p:spPr>
            <a:xfrm>
              <a:off x="1506" y="255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6" name="下箭头 51235"/>
            <p:cNvSpPr/>
            <p:nvPr/>
          </p:nvSpPr>
          <p:spPr>
            <a:xfrm>
              <a:off x="2899" y="14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7" name="下箭头 51236"/>
            <p:cNvSpPr/>
            <p:nvPr/>
          </p:nvSpPr>
          <p:spPr>
            <a:xfrm>
              <a:off x="2898" y="213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8" name="下箭头 51237"/>
            <p:cNvSpPr/>
            <p:nvPr/>
          </p:nvSpPr>
          <p:spPr>
            <a:xfrm>
              <a:off x="2946" y="295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39" name="下箭头 51238"/>
            <p:cNvSpPr/>
            <p:nvPr/>
          </p:nvSpPr>
          <p:spPr>
            <a:xfrm>
              <a:off x="4530" y="117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40" name="下箭头 51239"/>
            <p:cNvSpPr/>
            <p:nvPr/>
          </p:nvSpPr>
          <p:spPr>
            <a:xfrm>
              <a:off x="4482" y="209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41" name="下箭头 51240"/>
            <p:cNvSpPr/>
            <p:nvPr/>
          </p:nvSpPr>
          <p:spPr>
            <a:xfrm>
              <a:off x="4482" y="290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51242" name="直接连接符 51241"/>
            <p:cNvSpPr/>
            <p:nvPr/>
          </p:nvSpPr>
          <p:spPr>
            <a:xfrm>
              <a:off x="2226" y="891"/>
              <a:ext cx="0" cy="2448"/>
            </a:xfrm>
            <a:prstGeom prst="line">
              <a:avLst/>
            </a:prstGeom>
            <a:ln w="9525" cap="flat" cmpd="sng">
              <a:solidFill>
                <a:schemeClr val="tx1"/>
              </a:solidFill>
              <a:prstDash val="solid"/>
              <a:headEnd type="none" w="med" len="med"/>
              <a:tailEnd type="none" w="med" len="med"/>
            </a:ln>
          </p:spPr>
        </p:sp>
        <p:sp>
          <p:nvSpPr>
            <p:cNvPr id="51243" name="直接连接符 51242"/>
            <p:cNvSpPr/>
            <p:nvPr/>
          </p:nvSpPr>
          <p:spPr>
            <a:xfrm>
              <a:off x="2130" y="3339"/>
              <a:ext cx="96" cy="0"/>
            </a:xfrm>
            <a:prstGeom prst="line">
              <a:avLst/>
            </a:prstGeom>
            <a:ln w="9525" cap="flat" cmpd="sng">
              <a:solidFill>
                <a:schemeClr val="tx1"/>
              </a:solidFill>
              <a:prstDash val="solid"/>
              <a:headEnd type="none" w="med" len="med"/>
              <a:tailEnd type="none" w="med" len="med"/>
            </a:ln>
          </p:spPr>
        </p:sp>
        <p:sp>
          <p:nvSpPr>
            <p:cNvPr id="51244" name="直接连接符 51243"/>
            <p:cNvSpPr/>
            <p:nvPr/>
          </p:nvSpPr>
          <p:spPr>
            <a:xfrm>
              <a:off x="2226" y="891"/>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文本框 139265"/>
          <p:cNvSpPr txBox="1"/>
          <p:nvPr/>
        </p:nvSpPr>
        <p:spPr>
          <a:xfrm>
            <a:off x="2057400" y="533400"/>
            <a:ext cx="1905000" cy="457200"/>
          </a:xfrm>
          <a:prstGeom prst="rect">
            <a:avLst/>
          </a:prstGeom>
          <a:noFill/>
          <a:ln w="9525">
            <a:noFill/>
          </a:ln>
        </p:spPr>
        <p:txBody>
          <a:bodyPr>
            <a:spAutoFit/>
          </a:bodyPr>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到底是</a:t>
            </a:r>
            <a:r>
              <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grpSp>
        <p:nvGrpSpPr>
          <p:cNvPr id="139272" name="组合 139271"/>
          <p:cNvGrpSpPr/>
          <p:nvPr/>
        </p:nvGrpSpPr>
        <p:grpSpPr>
          <a:xfrm>
            <a:off x="2438400" y="1066800"/>
            <a:ext cx="4302125" cy="4130675"/>
            <a:chOff x="816" y="1488"/>
            <a:chExt cx="2710" cy="2602"/>
          </a:xfrm>
        </p:grpSpPr>
        <p:grpSp>
          <p:nvGrpSpPr>
            <p:cNvPr id="139269" name="组合 139268"/>
            <p:cNvGrpSpPr/>
            <p:nvPr/>
          </p:nvGrpSpPr>
          <p:grpSpPr>
            <a:xfrm>
              <a:off x="816" y="1488"/>
              <a:ext cx="2710" cy="2602"/>
              <a:chOff x="1530" y="1248"/>
              <a:chExt cx="2710" cy="2602"/>
            </a:xfrm>
          </p:grpSpPr>
          <p:pic>
            <p:nvPicPr>
              <p:cNvPr id="139270" name="图片 139269"/>
              <p:cNvPicPr/>
              <p:nvPr/>
            </p:nvPicPr>
            <p:blipFill>
              <a:blip r:embed="rId1"/>
              <a:stretch>
                <a:fillRect/>
              </a:stretch>
            </p:blipFill>
            <p:spPr>
              <a:xfrm>
                <a:off x="1530" y="1248"/>
                <a:ext cx="2710" cy="2602"/>
              </a:xfrm>
              <a:prstGeom prst="rect">
                <a:avLst/>
              </a:prstGeom>
              <a:noFill/>
              <a:ln w="9525">
                <a:noFill/>
              </a:ln>
            </p:spPr>
          </p:pic>
          <p:sp>
            <p:nvSpPr>
              <p:cNvPr id="139271" name="矩形 139270"/>
              <p:cNvSpPr/>
              <p:nvPr/>
            </p:nvSpPr>
            <p:spPr>
              <a:xfrm>
                <a:off x="1588" y="1277"/>
                <a:ext cx="2578" cy="2528"/>
              </a:xfrm>
              <a:prstGeom prst="rect">
                <a:avLst/>
              </a:prstGeom>
              <a:noFill/>
              <a:ln w="9525">
                <a:noFill/>
              </a:ln>
            </p:spPr>
            <p:txBody>
              <a:bodyPr lIns="92075" tIns="46038" rIns="92075" bIns="46038"/>
              <a:p>
                <a:pPr marL="342900" indent="-342900">
                  <a:spcBef>
                    <a:spcPct val="20000"/>
                  </a:spcBef>
                  <a:buClr>
                    <a:schemeClr val="hlink"/>
                  </a:buClr>
                  <a:buChar char="•"/>
                </a:pPr>
                <a:endParaRPr lang="zh-TW" altLang="en-US" sz="2400" dirty="0">
                  <a:latin typeface="Arial" panose="020B0604020202020204" pitchFamily="34" charset="0"/>
                </a:endParaRPr>
              </a:p>
            </p:txBody>
          </p:sp>
        </p:grpSp>
        <p:sp>
          <p:nvSpPr>
            <p:cNvPr id="139267" name="文本框 139266"/>
            <p:cNvSpPr txBox="1"/>
            <p:nvPr/>
          </p:nvSpPr>
          <p:spPr>
            <a:xfrm>
              <a:off x="1392" y="2640"/>
              <a:ext cx="1536" cy="1323"/>
            </a:xfrm>
            <a:prstGeom prst="rect">
              <a:avLst/>
            </a:prstGeom>
            <a:noFill/>
            <a:ln w="9525">
              <a:noFill/>
            </a:ln>
          </p:spPr>
          <p:txBody>
            <a:bodyPr>
              <a:spAutoFit/>
            </a:bodyPr>
            <a:p>
              <a:pPr eaLnBrk="0" hangingPunct="0">
                <a:spcBef>
                  <a:spcPct val="50000"/>
                </a:spcBef>
              </a:pP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春风又回江南岸</a:t>
              </a:r>
              <a:endPar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春风又绿江南岸</a:t>
              </a:r>
              <a:endPar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春风又到江南岸</a:t>
              </a:r>
              <a:endPar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春风又来江南岸</a:t>
              </a:r>
              <a:endPar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p:txBody>
        </p:sp>
      </p:grpSp>
      <p:sp>
        <p:nvSpPr>
          <p:cNvPr id="139268" name="文本框 139267"/>
          <p:cNvSpPr txBox="1"/>
          <p:nvPr/>
        </p:nvSpPr>
        <p:spPr>
          <a:xfrm>
            <a:off x="4572000" y="5562600"/>
            <a:ext cx="3581400" cy="457200"/>
          </a:xfrm>
          <a:prstGeom prst="rect">
            <a:avLst/>
          </a:prstGeom>
          <a:noFill/>
          <a:ln w="9525">
            <a:noFill/>
          </a:ln>
        </p:spPr>
        <p:txBody>
          <a:bodyPr>
            <a:spAutoFit/>
          </a:bodyPr>
          <a:p>
            <a:pPr eaLnBrk="0" hangingPunct="0">
              <a:spcBef>
                <a:spcPct val="50000"/>
              </a:spcBef>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亲爱的朋友</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您有何感想</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52225"/>
          <p:cNvSpPr/>
          <p:nvPr/>
        </p:nvSpPr>
        <p:spPr>
          <a:xfrm>
            <a:off x="1066800" y="323850"/>
            <a:ext cx="3530600" cy="971550"/>
          </a:xfrm>
          <a:prstGeom prst="rect">
            <a:avLst/>
          </a:prstGeom>
          <a:noFill/>
          <a:ln w="12700">
            <a:noFill/>
          </a:ln>
        </p:spPr>
        <p:txBody>
          <a:bodyPr lIns="90487" tIns="44450" rIns="90487" bIns="44450" anchor="ctr" anchorCtr="0"/>
          <a:p>
            <a:pPr algn="ctr"/>
            <a:r>
              <a:rPr lang="zh-CN" altLang="en-US" sz="4400" b="1" dirty="0">
                <a:solidFill>
                  <a:schemeClr val="tx2"/>
                </a:solidFill>
                <a:latin typeface="Arial" panose="020B0604020202020204" pitchFamily="34" charset="0"/>
                <a:ea typeface="幼圆" panose="02010509060101010101" pitchFamily="49" charset="-122"/>
              </a:rPr>
              <a:t>问题的描述</a:t>
            </a:r>
            <a:endParaRPr lang="zh-CN" altLang="en-US" sz="4400" b="1" dirty="0">
              <a:solidFill>
                <a:schemeClr val="tx2"/>
              </a:solidFill>
              <a:latin typeface="Arial" panose="020B0604020202020204" pitchFamily="34" charset="0"/>
              <a:ea typeface="幼圆" panose="02010509060101010101" pitchFamily="49" charset="-122"/>
            </a:endParaRPr>
          </a:p>
        </p:txBody>
      </p:sp>
      <p:sp>
        <p:nvSpPr>
          <p:cNvPr id="52227" name="矩形 52226"/>
          <p:cNvSpPr/>
          <p:nvPr/>
        </p:nvSpPr>
        <p:spPr>
          <a:xfrm>
            <a:off x="5257800" y="1447800"/>
            <a:ext cx="3048000" cy="2819400"/>
          </a:xfrm>
          <a:noFill/>
          <a:ln w="12700">
            <a:noFill/>
          </a:ln>
        </p:spPr>
        <p:txBody>
          <a:bodyPr vert="horz" wrap="square" lIns="90487" tIns="44450" rIns="90487" bIns="44450" anchor="t" anchorCtr="0"/>
          <a:p>
            <a:pPr marL="187325" indent="-73025" defTabSz="903605">
              <a:spcBef>
                <a:spcPct val="20000"/>
              </a:spcBef>
              <a:buClr>
                <a:schemeClr val="accent2"/>
              </a:buClr>
              <a:buSzPct val="80000"/>
              <a:buFont typeface="Wingdings" panose="05000000000000000000" pitchFamily="2" charset="2"/>
            </a:pPr>
            <a:r>
              <a:rPr lang="zh-CN" altLang="en-US" sz="2400" b="1" dirty="0">
                <a:latin typeface="Times New Roman" panose="02020603050405020304" pitchFamily="18" charset="0"/>
                <a:ea typeface="幼圆" panose="02010509060101010101" pitchFamily="49" charset="-122"/>
              </a:rPr>
              <a:t>所有问题解决的开始</a:t>
            </a:r>
            <a:endParaRPr lang="zh-CN" altLang="en-US" sz="2400" b="1" dirty="0">
              <a:latin typeface="Times New Roman" panose="02020603050405020304" pitchFamily="18" charset="0"/>
              <a:ea typeface="幼圆" panose="02010509060101010101" pitchFamily="49" charset="-122"/>
            </a:endParaRPr>
          </a:p>
          <a:p>
            <a:pPr marL="187325" indent="-73025" defTabSz="903605">
              <a:spcBef>
                <a:spcPct val="20000"/>
              </a:spcBef>
              <a:buClr>
                <a:schemeClr val="accent2"/>
              </a:buClr>
              <a:buSzPct val="80000"/>
              <a:buFont typeface="Wingdings" panose="05000000000000000000" pitchFamily="2" charset="2"/>
            </a:pPr>
            <a:r>
              <a:rPr lang="zh-CN" altLang="en-US" sz="2400" b="1" dirty="0">
                <a:latin typeface="Times New Roman" panose="02020603050405020304" pitchFamily="18" charset="0"/>
                <a:ea typeface="幼圆" panose="02010509060101010101" pitchFamily="49" charset="-122"/>
              </a:rPr>
              <a:t>给小组提供焦点</a:t>
            </a:r>
            <a:endParaRPr lang="zh-CN" altLang="en-US" sz="2400" b="1" dirty="0">
              <a:latin typeface="Times New Roman" panose="02020603050405020304" pitchFamily="18" charset="0"/>
              <a:ea typeface="幼圆" panose="02010509060101010101" pitchFamily="49" charset="-122"/>
            </a:endParaRPr>
          </a:p>
          <a:p>
            <a:pPr marL="187325" indent="-73025" defTabSz="903605">
              <a:spcBef>
                <a:spcPct val="20000"/>
              </a:spcBef>
              <a:buClr>
                <a:schemeClr val="accent2"/>
              </a:buClr>
              <a:buSzPct val="80000"/>
              <a:buFont typeface="Wingdings" panose="05000000000000000000" pitchFamily="2" charset="2"/>
            </a:pPr>
            <a:r>
              <a:rPr lang="zh-CN" altLang="en-US" sz="2400" b="1" dirty="0">
                <a:latin typeface="Times New Roman" panose="02020603050405020304" pitchFamily="18" charset="0"/>
                <a:ea typeface="幼圆" panose="02010509060101010101" pitchFamily="49" charset="-122"/>
              </a:rPr>
              <a:t>定义问题的范围</a:t>
            </a:r>
            <a:endParaRPr lang="zh-CN" altLang="en-US" sz="2400" b="1" dirty="0">
              <a:latin typeface="Times New Roman" panose="02020603050405020304" pitchFamily="18" charset="0"/>
              <a:ea typeface="幼圆" panose="02010509060101010101" pitchFamily="49" charset="-122"/>
            </a:endParaRPr>
          </a:p>
          <a:p>
            <a:pPr marL="187325" indent="-73025" defTabSz="903605">
              <a:spcBef>
                <a:spcPct val="20000"/>
              </a:spcBef>
              <a:buClr>
                <a:schemeClr val="accent2"/>
              </a:buClr>
              <a:buSzPct val="80000"/>
              <a:buFont typeface="Wingdings" panose="05000000000000000000" pitchFamily="2" charset="2"/>
            </a:pPr>
            <a:r>
              <a:rPr lang="zh-CN" altLang="en-US" sz="2400" b="1" dirty="0">
                <a:latin typeface="Times New Roman" panose="02020603050405020304" pitchFamily="18" charset="0"/>
                <a:ea typeface="幼圆" panose="02010509060101010101" pitchFamily="49" charset="-122"/>
              </a:rPr>
              <a:t>考虑顾客的看法</a:t>
            </a:r>
            <a:endParaRPr lang="zh-CN" altLang="en-US" sz="2400" b="1" dirty="0">
              <a:latin typeface="Times New Roman" panose="02020603050405020304" pitchFamily="18" charset="0"/>
              <a:ea typeface="幼圆" panose="02010509060101010101" pitchFamily="49" charset="-122"/>
            </a:endParaRPr>
          </a:p>
          <a:p>
            <a:pPr marL="187325" indent="-73025" defTabSz="903605">
              <a:spcBef>
                <a:spcPct val="20000"/>
              </a:spcBef>
              <a:buClr>
                <a:schemeClr val="accent2"/>
              </a:buClr>
              <a:buSzPct val="80000"/>
              <a:buFont typeface="Wingdings" panose="05000000000000000000" pitchFamily="2" charset="2"/>
            </a:pPr>
            <a:r>
              <a:rPr lang="zh-CN" altLang="en-US" sz="2400" b="1" dirty="0">
                <a:latin typeface="Times New Roman" panose="02020603050405020304" pitchFamily="18" charset="0"/>
                <a:ea typeface="幼圆" panose="02010509060101010101" pitchFamily="49" charset="-122"/>
              </a:rPr>
              <a:t>使用通用术语</a:t>
            </a:r>
            <a:endParaRPr lang="zh-CN" altLang="en-US" sz="2400" b="1" dirty="0">
              <a:solidFill>
                <a:schemeClr val="hlink"/>
              </a:solidFill>
              <a:latin typeface="Times New Roman" panose="02020603050405020304" pitchFamily="18" charset="0"/>
              <a:ea typeface="幼圆" panose="02010509060101010101" pitchFamily="49" charset="-122"/>
            </a:endParaRPr>
          </a:p>
        </p:txBody>
      </p:sp>
      <p:sp>
        <p:nvSpPr>
          <p:cNvPr id="52228" name="文本框 52227"/>
          <p:cNvSpPr txBox="1"/>
          <p:nvPr/>
        </p:nvSpPr>
        <p:spPr>
          <a:xfrm>
            <a:off x="1066800" y="4495800"/>
            <a:ext cx="3962400" cy="1160463"/>
          </a:xfrm>
          <a:prstGeom prst="rect">
            <a:avLst/>
          </a:prstGeom>
          <a:solidFill>
            <a:schemeClr val="accent1"/>
          </a:solidFill>
          <a:ln w="38100">
            <a:noFill/>
          </a:ln>
        </p:spPr>
        <p:txBody>
          <a:bodyPr>
            <a:spAutoFit/>
          </a:bodyPr>
          <a:p>
            <a:pPr algn="ctr">
              <a:spcBef>
                <a:spcPct val="50000"/>
              </a:spcBef>
            </a:pPr>
            <a:r>
              <a:rPr lang="zh-CN" altLang="en-US" sz="2800" b="1" dirty="0">
                <a:solidFill>
                  <a:schemeClr val="bg2"/>
                </a:solidFill>
                <a:latin typeface="Times New Roman" panose="02020603050405020304" pitchFamily="18" charset="0"/>
                <a:ea typeface="幼圆" panose="02010509060101010101" pitchFamily="49" charset="-122"/>
              </a:rPr>
              <a:t>没有很好地描述问题，</a:t>
            </a:r>
            <a:endParaRPr lang="zh-CN" altLang="en-US" sz="2800" b="1" dirty="0">
              <a:solidFill>
                <a:schemeClr val="bg2"/>
              </a:solidFill>
              <a:latin typeface="Times New Roman" panose="02020603050405020304" pitchFamily="18" charset="0"/>
              <a:ea typeface="幼圆" panose="02010509060101010101" pitchFamily="49" charset="-122"/>
            </a:endParaRPr>
          </a:p>
          <a:p>
            <a:pPr algn="ctr">
              <a:spcBef>
                <a:spcPct val="50000"/>
              </a:spcBef>
            </a:pPr>
            <a:r>
              <a:rPr lang="zh-CN" altLang="en-US" sz="2800" b="1" dirty="0">
                <a:solidFill>
                  <a:schemeClr val="bg2"/>
                </a:solidFill>
                <a:latin typeface="Times New Roman" panose="02020603050405020304" pitchFamily="18" charset="0"/>
                <a:ea typeface="幼圆" panose="02010509060101010101" pitchFamily="49" charset="-122"/>
              </a:rPr>
              <a:t>就无法很好地解决问题。</a:t>
            </a:r>
            <a:endParaRPr lang="zh-CN" altLang="en-US" sz="2800" b="1" dirty="0">
              <a:solidFill>
                <a:schemeClr val="bg2"/>
              </a:solidFill>
              <a:latin typeface="Times New Roman" panose="02020603050405020304" pitchFamily="18" charset="0"/>
              <a:ea typeface="幼圆" panose="02010509060101010101" pitchFamily="49" charset="-122"/>
            </a:endParaRPr>
          </a:p>
        </p:txBody>
      </p:sp>
      <p:sp>
        <p:nvSpPr>
          <p:cNvPr id="52229" name="右弧形箭头 52228"/>
          <p:cNvSpPr/>
          <p:nvPr/>
        </p:nvSpPr>
        <p:spPr>
          <a:xfrm rot="616452" flipH="1">
            <a:off x="1655763" y="1217613"/>
            <a:ext cx="838200" cy="3048000"/>
          </a:xfrm>
          <a:prstGeom prst="curvedLeftArrow">
            <a:avLst>
              <a:gd name="adj1" fmla="val 67556"/>
              <a:gd name="adj2" fmla="val 137592"/>
              <a:gd name="adj3" fmla="val 18143"/>
            </a:avLst>
          </a:prstGeom>
          <a:solidFill>
            <a:srgbClr val="F5F86E"/>
          </a:solidFill>
          <a:ln w="9525" cap="flat" cmpd="sng">
            <a:solidFill>
              <a:srgbClr val="FF0000"/>
            </a:solidFill>
            <a:prstDash val="solid"/>
            <a:miter/>
            <a:headEnd type="none" w="med" len="med"/>
            <a:tailEnd type="none" w="med" len="med"/>
          </a:ln>
        </p:spPr>
        <p:txBody>
          <a:bodyPr/>
          <a:p>
            <a:endParaRPr lang="zh-CN" altLang="en-US"/>
          </a:p>
        </p:txBody>
      </p:sp>
      <p:pic>
        <p:nvPicPr>
          <p:cNvPr id="52230" name="图片 52229" descr="3FINGERS"/>
          <p:cNvPicPr>
            <a:picLocks noChangeAspect="1"/>
          </p:cNvPicPr>
          <p:nvPr/>
        </p:nvPicPr>
        <p:blipFill>
          <a:blip r:embed="rId1"/>
          <a:stretch>
            <a:fillRect/>
          </a:stretch>
        </p:blipFill>
        <p:spPr>
          <a:xfrm>
            <a:off x="3581400" y="1828800"/>
            <a:ext cx="1649413" cy="1981200"/>
          </a:xfrm>
          <a:prstGeom prst="rect">
            <a:avLst/>
          </a:prstGeom>
          <a:noFill/>
          <a:ln w="9525">
            <a:noFill/>
          </a:ln>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53249"/>
          <p:cNvSpPr/>
          <p:nvPr/>
        </p:nvSpPr>
        <p:spPr>
          <a:xfrm>
            <a:off x="1115695" y="1628775"/>
            <a:ext cx="4343400" cy="4337050"/>
          </a:xfrm>
          <a:gradFill rotWithShape="0">
            <a:gsLst>
              <a:gs pos="0">
                <a:srgbClr val="E6DCAC">
                  <a:alpha val="100000"/>
                </a:srgbClr>
              </a:gs>
              <a:gs pos="23000">
                <a:srgbClr val="C7AC4C">
                  <a:alpha val="100000"/>
                </a:srgbClr>
              </a:gs>
              <a:gs pos="55000">
                <a:srgbClr val="E6D78A">
                  <a:alpha val="100000"/>
                </a:srgbClr>
              </a:gs>
              <a:gs pos="70000">
                <a:srgbClr val="C7AC4C">
                  <a:alpha val="100000"/>
                </a:srgbClr>
              </a:gs>
              <a:gs pos="88000">
                <a:srgbClr val="E6D78A">
                  <a:alpha val="100000"/>
                </a:srgbClr>
              </a:gs>
              <a:gs pos="100000">
                <a:srgbClr val="E6DCAC">
                  <a:alpha val="100000"/>
                </a:srgbClr>
              </a:gs>
            </a:gsLst>
            <a:lin ang="18900000" scaled="1"/>
            <a:tileRect/>
          </a:gradFill>
          <a:ln w="9525">
            <a:noFill/>
          </a:ln>
        </p:spPr>
        <p:txBody>
          <a:bodyPr/>
          <a:p>
            <a:pPr marL="457200" indent="-457200">
              <a:spcBef>
                <a:spcPct val="20000"/>
              </a:spcBef>
              <a:buClr>
                <a:schemeClr val="hlink"/>
              </a:buClr>
              <a:buSzPct val="80000"/>
              <a:buFont typeface="Wingdings" panose="05000000000000000000" pitchFamily="2" charset="2"/>
            </a:pPr>
            <a:r>
              <a:rPr lang="zh-CN" altLang="en-US" sz="3600" b="1" dirty="0">
                <a:solidFill>
                  <a:schemeClr val="tx1"/>
                </a:solidFill>
                <a:latin typeface="幼圆" panose="02010509060101010101" pitchFamily="49" charset="-122"/>
                <a:ea typeface="幼圆" panose="02010509060101010101" pitchFamily="49" charset="-122"/>
              </a:rPr>
              <a:t>历史数据</a:t>
            </a:r>
            <a:endParaRPr lang="zh-CN" altLang="en-US" sz="3600" b="1" dirty="0">
              <a:solidFill>
                <a:schemeClr val="tx1"/>
              </a:solidFill>
              <a:latin typeface="幼圆" panose="02010509060101010101" pitchFamily="49" charset="-122"/>
              <a:ea typeface="幼圆" panose="02010509060101010101" pitchFamily="49" charset="-122"/>
            </a:endParaRPr>
          </a:p>
          <a:p>
            <a:pPr marL="857250" lvl="1" indent="-285750">
              <a:spcBef>
                <a:spcPct val="20000"/>
              </a:spcBef>
              <a:buClr>
                <a:schemeClr val="tx1"/>
              </a:buClr>
              <a:buSzPct val="90000"/>
            </a:pPr>
            <a:r>
              <a:rPr lang="zh-CN" altLang="en-US" sz="3200" b="1" dirty="0">
                <a:solidFill>
                  <a:schemeClr val="tx1"/>
                </a:solidFill>
                <a:latin typeface="幼圆" panose="02010509060101010101" pitchFamily="49" charset="-122"/>
                <a:ea typeface="幼圆" panose="02010509060101010101" pitchFamily="49" charset="-122"/>
              </a:rPr>
              <a:t>数据跟踪图表</a:t>
            </a:r>
            <a:endParaRPr lang="zh-CN" altLang="en-US" sz="3200" b="1" dirty="0">
              <a:solidFill>
                <a:schemeClr val="tx1"/>
              </a:solidFill>
              <a:latin typeface="幼圆" panose="02010509060101010101" pitchFamily="49" charset="-122"/>
              <a:ea typeface="幼圆" panose="02010509060101010101" pitchFamily="49" charset="-122"/>
            </a:endParaRPr>
          </a:p>
          <a:p>
            <a:pPr marL="857250" lvl="1" indent="-285750">
              <a:spcBef>
                <a:spcPct val="20000"/>
              </a:spcBef>
              <a:buClr>
                <a:schemeClr val="tx1"/>
              </a:buClr>
              <a:buSzPct val="90000"/>
            </a:pPr>
            <a:r>
              <a:rPr lang="zh-CN" altLang="en-US" sz="3200" b="1" dirty="0">
                <a:solidFill>
                  <a:schemeClr val="tx1"/>
                </a:solidFill>
                <a:latin typeface="幼圆" panose="02010509060101010101" pitchFamily="49" charset="-122"/>
                <a:ea typeface="幼圆" panose="02010509060101010101" pitchFamily="49" charset="-122"/>
              </a:rPr>
              <a:t>过程和</a:t>
            </a:r>
            <a:r>
              <a:rPr lang="en-US" altLang="zh-CN" sz="3200" b="1" dirty="0">
                <a:solidFill>
                  <a:schemeClr val="tx1"/>
                </a:solidFill>
                <a:latin typeface="幼圆" panose="02010509060101010101" pitchFamily="49" charset="-122"/>
                <a:ea typeface="幼圆" panose="02010509060101010101" pitchFamily="49" charset="-122"/>
              </a:rPr>
              <a:t>/</a:t>
            </a:r>
            <a:r>
              <a:rPr lang="zh-CN" altLang="en-US" sz="3200" b="1" dirty="0">
                <a:solidFill>
                  <a:schemeClr val="tx1"/>
                </a:solidFill>
                <a:latin typeface="幼圆" panose="02010509060101010101" pitchFamily="49" charset="-122"/>
                <a:ea typeface="幼圆" panose="02010509060101010101" pitchFamily="49" charset="-122"/>
              </a:rPr>
              <a:t>或产品数据</a:t>
            </a:r>
            <a:endParaRPr lang="zh-CN" altLang="en-US" sz="3200" b="1" dirty="0">
              <a:solidFill>
                <a:schemeClr val="tx1"/>
              </a:solidFill>
              <a:latin typeface="幼圆" panose="02010509060101010101" pitchFamily="49" charset="-122"/>
              <a:ea typeface="幼圆" panose="02010509060101010101" pitchFamily="49" charset="-122"/>
            </a:endParaRPr>
          </a:p>
          <a:p>
            <a:pPr marL="457200" indent="-457200">
              <a:spcBef>
                <a:spcPct val="20000"/>
              </a:spcBef>
              <a:buClr>
                <a:schemeClr val="hlink"/>
              </a:buClr>
              <a:buSzPct val="80000"/>
              <a:buFont typeface="Wingdings" panose="05000000000000000000" pitchFamily="2" charset="2"/>
            </a:pPr>
            <a:r>
              <a:rPr lang="zh-CN" altLang="en-US" sz="3600" b="1" dirty="0">
                <a:solidFill>
                  <a:schemeClr val="tx1"/>
                </a:solidFill>
                <a:latin typeface="幼圆" panose="02010509060101010101" pitchFamily="49" charset="-122"/>
                <a:ea typeface="幼圆" panose="02010509060101010101" pitchFamily="49" charset="-122"/>
              </a:rPr>
              <a:t>工具</a:t>
            </a:r>
            <a:endParaRPr lang="zh-CN" altLang="en-US" sz="3600" b="1" dirty="0">
              <a:solidFill>
                <a:schemeClr val="tx1"/>
              </a:solidFill>
              <a:latin typeface="幼圆" panose="02010509060101010101" pitchFamily="49" charset="-122"/>
              <a:ea typeface="幼圆" panose="02010509060101010101" pitchFamily="49" charset="-122"/>
            </a:endParaRPr>
          </a:p>
          <a:p>
            <a:pPr marL="857250" lvl="1" indent="-285750">
              <a:spcBef>
                <a:spcPct val="20000"/>
              </a:spcBef>
              <a:buClr>
                <a:schemeClr val="tx1"/>
              </a:buClr>
              <a:buSzPct val="90000"/>
            </a:pPr>
            <a:r>
              <a:rPr lang="zh-CN" altLang="en-US" sz="3200" b="1" dirty="0">
                <a:solidFill>
                  <a:schemeClr val="tx1"/>
                </a:solidFill>
                <a:latin typeface="幼圆" panose="02010509060101010101" pitchFamily="49" charset="-122"/>
                <a:ea typeface="幼圆" panose="02010509060101010101" pitchFamily="49" charset="-122"/>
              </a:rPr>
              <a:t>五个为什么？</a:t>
            </a:r>
            <a:endParaRPr lang="zh-CN" altLang="en-US" sz="3200" b="1" dirty="0">
              <a:solidFill>
                <a:schemeClr val="tx1"/>
              </a:solidFill>
              <a:latin typeface="幼圆" panose="02010509060101010101" pitchFamily="49" charset="-122"/>
              <a:ea typeface="幼圆" panose="02010509060101010101" pitchFamily="49" charset="-122"/>
            </a:endParaRPr>
          </a:p>
          <a:p>
            <a:pPr marL="857250" lvl="1" indent="-285750">
              <a:spcBef>
                <a:spcPct val="20000"/>
              </a:spcBef>
              <a:buClr>
                <a:schemeClr val="tx1"/>
              </a:buClr>
              <a:buSzPct val="90000"/>
            </a:pPr>
            <a:r>
              <a:rPr lang="en-US" altLang="zh-CN" sz="3200" b="1">
                <a:solidFill>
                  <a:schemeClr val="tx1"/>
                </a:solidFill>
                <a:latin typeface="幼圆" panose="02010509060101010101" pitchFamily="49" charset="-122"/>
                <a:ea typeface="幼圆" panose="02010509060101010101" pitchFamily="49" charset="-122"/>
              </a:rPr>
              <a:t>5W2H</a:t>
            </a:r>
            <a:endParaRPr lang="en-US" altLang="zh-CN" sz="3200" b="1">
              <a:solidFill>
                <a:schemeClr val="tx1"/>
              </a:solidFill>
              <a:latin typeface="幼圆" panose="02010509060101010101" pitchFamily="49" charset="-122"/>
              <a:ea typeface="幼圆" panose="02010509060101010101" pitchFamily="49" charset="-122"/>
            </a:endParaRPr>
          </a:p>
          <a:p>
            <a:pPr marL="857250" lvl="1" indent="-285750">
              <a:spcBef>
                <a:spcPct val="20000"/>
              </a:spcBef>
              <a:buClr>
                <a:schemeClr val="tx1"/>
              </a:buClr>
              <a:buSzPct val="90000"/>
            </a:pPr>
            <a:r>
              <a:rPr lang="zh-CN" altLang="en-US" sz="3200" b="1" dirty="0">
                <a:solidFill>
                  <a:schemeClr val="tx1"/>
                </a:solidFill>
                <a:latin typeface="幼圆" panose="02010509060101010101" pitchFamily="49" charset="-122"/>
                <a:ea typeface="幼圆" panose="02010509060101010101" pitchFamily="49" charset="-122"/>
              </a:rPr>
              <a:t>头脑风暴</a:t>
            </a:r>
            <a:endParaRPr lang="zh-CN" altLang="en-US" sz="3200" b="1" dirty="0">
              <a:solidFill>
                <a:schemeClr val="tx1"/>
              </a:solidFill>
              <a:latin typeface="幼圆" panose="02010509060101010101" pitchFamily="49" charset="-122"/>
              <a:ea typeface="幼圆" panose="02010509060101010101" pitchFamily="49" charset="-122"/>
            </a:endParaRPr>
          </a:p>
        </p:txBody>
      </p:sp>
      <p:sp>
        <p:nvSpPr>
          <p:cNvPr id="53251" name="矩形 53250"/>
          <p:cNvSpPr/>
          <p:nvPr/>
        </p:nvSpPr>
        <p:spPr>
          <a:xfrm>
            <a:off x="6248400" y="685800"/>
            <a:ext cx="990600" cy="3276600"/>
          </a:xfrm>
          <a:prstGeom prst="rect">
            <a:avLst/>
          </a:prstGeom>
          <a:noFill/>
          <a:ln w="12700">
            <a:noFill/>
          </a:ln>
        </p:spPr>
        <p:txBody>
          <a:bodyPr lIns="90487" tIns="44450" rIns="90487" bIns="44450" anchor="ctr" anchorCtr="0"/>
          <a:p>
            <a:pPr algn="ctr"/>
            <a:r>
              <a:rPr lang="zh-CN" altLang="en-US" sz="4400" b="1" dirty="0">
                <a:solidFill>
                  <a:schemeClr val="tx2"/>
                </a:solidFill>
                <a:latin typeface="Arial" panose="020B0604020202020204" pitchFamily="34" charset="0"/>
                <a:ea typeface="幼圆" panose="02010509060101010101" pitchFamily="49" charset="-122"/>
              </a:rPr>
              <a:t>数据和工具</a:t>
            </a:r>
            <a:endParaRPr lang="zh-CN" altLang="en-US" sz="4400" b="1" dirty="0">
              <a:solidFill>
                <a:schemeClr val="tx2"/>
              </a:solidFill>
              <a:latin typeface="Arial" panose="020B0604020202020204" pitchFamily="34" charset="0"/>
              <a:ea typeface="幼圆" panose="02010509060101010101" pitchFamily="49" charset="-122"/>
            </a:endParaRPr>
          </a:p>
        </p:txBody>
      </p:sp>
      <p:pic>
        <p:nvPicPr>
          <p:cNvPr id="53252" name="图片 53251" descr="w2"/>
          <p:cNvPicPr>
            <a:picLocks noChangeAspect="1"/>
          </p:cNvPicPr>
          <p:nvPr/>
        </p:nvPicPr>
        <p:blipFill>
          <a:blip r:embed="rId1"/>
          <a:stretch>
            <a:fillRect/>
          </a:stretch>
        </p:blipFill>
        <p:spPr>
          <a:xfrm>
            <a:off x="5975350" y="4038600"/>
            <a:ext cx="2940050" cy="2359025"/>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矩形 55297"/>
          <p:cNvSpPr/>
          <p:nvPr/>
        </p:nvSpPr>
        <p:spPr>
          <a:xfrm>
            <a:off x="2667000" y="990600"/>
            <a:ext cx="3962400" cy="914400"/>
          </a:xfrm>
          <a:prstGeom prst="rect">
            <a:avLst/>
          </a:prstGeom>
          <a:noFill/>
          <a:ln w="12700">
            <a:noFill/>
          </a:ln>
        </p:spPr>
        <p:txBody>
          <a:bodyPr anchor="ctr" anchorCtr="0"/>
          <a:p>
            <a:pPr algn="ctr"/>
            <a:r>
              <a:rPr lang="zh-CN" altLang="en-US" sz="44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数据跟踪图表</a:t>
            </a:r>
            <a:endParaRPr lang="zh-CN" altLang="en-US" sz="32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55299" name="矩形 55298"/>
          <p:cNvSpPr/>
          <p:nvPr/>
        </p:nvSpPr>
        <p:spPr>
          <a:xfrm>
            <a:off x="1219200" y="1524000"/>
            <a:ext cx="1600200" cy="1981200"/>
          </a:xfrm>
          <a:noFill/>
          <a:ln w="9525">
            <a:noFill/>
          </a:ln>
        </p:spPr>
        <p:txBody>
          <a:bodyPr/>
          <a:p>
            <a:pPr marL="342900" indent="-342900">
              <a:spcBef>
                <a:spcPct val="20000"/>
              </a:spcBef>
              <a:buClr>
                <a:schemeClr val="accent2"/>
              </a:buClr>
              <a:buSzPct val="80000"/>
              <a:buFont typeface="Wingdings" panose="05000000000000000000" pitchFamily="2" charset="2"/>
            </a:pPr>
            <a:r>
              <a:rPr lang="zh-CN" altLang="en-US" sz="3500" dirty="0">
                <a:latin typeface="Times New Roman" panose="02020603050405020304" pitchFamily="18" charset="0"/>
                <a:ea typeface="幼圆" panose="02010509060101010101" pitchFamily="49" charset="-122"/>
              </a:rPr>
              <a:t>趋势图</a:t>
            </a:r>
            <a:endParaRPr lang="zh-CN" altLang="en-US" sz="3500" dirty="0">
              <a:latin typeface="Times New Roman" panose="02020603050405020304" pitchFamily="18" charset="0"/>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3500" dirty="0">
                <a:latin typeface="Times New Roman" panose="02020603050405020304" pitchFamily="18" charset="0"/>
                <a:ea typeface="幼圆" panose="02010509060101010101" pitchFamily="49" charset="-122"/>
              </a:rPr>
              <a:t>柏拉图</a:t>
            </a:r>
            <a:endParaRPr lang="zh-CN" altLang="en-US" sz="3500" dirty="0">
              <a:latin typeface="Times New Roman" panose="02020603050405020304" pitchFamily="18" charset="0"/>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3500" dirty="0">
                <a:latin typeface="Times New Roman" panose="02020603050405020304" pitchFamily="18" charset="0"/>
                <a:ea typeface="幼圆" panose="02010509060101010101" pitchFamily="49" charset="-122"/>
              </a:rPr>
              <a:t>频率表</a:t>
            </a:r>
            <a:endParaRPr lang="zh-CN" altLang="en-US" sz="3500" dirty="0">
              <a:latin typeface="Times New Roman" panose="02020603050405020304" pitchFamily="18" charset="0"/>
              <a:ea typeface="幼圆" panose="02010509060101010101" pitchFamily="49" charset="-122"/>
            </a:endParaRPr>
          </a:p>
        </p:txBody>
      </p:sp>
      <p:pic>
        <p:nvPicPr>
          <p:cNvPr id="55300" name="图片 55299" descr="BS01990_[1]"/>
          <p:cNvPicPr>
            <a:picLocks noChangeAspect="1"/>
          </p:cNvPicPr>
          <p:nvPr/>
        </p:nvPicPr>
        <p:blipFill>
          <a:blip r:embed="rId1"/>
          <a:stretch>
            <a:fillRect/>
          </a:stretch>
        </p:blipFill>
        <p:spPr>
          <a:xfrm>
            <a:off x="3195638" y="2209800"/>
            <a:ext cx="3814762" cy="3732213"/>
          </a:xfrm>
          <a:prstGeom prst="rect">
            <a:avLst/>
          </a:prstGeom>
          <a:noFill/>
          <a:ln w="9525">
            <a:noFill/>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矩形 56321"/>
          <p:cNvSpPr/>
          <p:nvPr/>
        </p:nvSpPr>
        <p:spPr>
          <a:xfrm>
            <a:off x="3276600" y="609600"/>
            <a:ext cx="3352800" cy="609600"/>
          </a:xfrm>
          <a:prstGeom prst="rect">
            <a:avLst/>
          </a:prstGeom>
          <a:noFill/>
          <a:ln w="12700">
            <a:noFill/>
          </a:ln>
        </p:spPr>
        <p:txBody>
          <a:bodyPr lIns="90487" tIns="44450" rIns="90487" bIns="44450" anchor="ctr" anchorCtr="0"/>
          <a:p>
            <a:pPr algn="ctr"/>
            <a:r>
              <a:rPr lang="zh-CN" altLang="en-US" sz="32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五个为什么</a:t>
            </a:r>
            <a:r>
              <a:rPr lang="en-US" altLang="zh-CN" sz="32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32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graphicFrame>
        <p:nvGraphicFramePr>
          <p:cNvPr id="56323" name="表格 56322"/>
          <p:cNvGraphicFramePr/>
          <p:nvPr/>
        </p:nvGraphicFramePr>
        <p:xfrm>
          <a:off x="1370013" y="1473200"/>
          <a:ext cx="7164387" cy="4775200"/>
        </p:xfrm>
        <a:graphic>
          <a:graphicData uri="http://schemas.openxmlformats.org/drawingml/2006/table">
            <a:tbl>
              <a:tblPr/>
              <a:tblGrid>
                <a:gridCol w="3435350"/>
                <a:gridCol w="3729038"/>
              </a:tblGrid>
              <a:tr h="411163">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FFFFFF"/>
                          </a:solidFill>
                          <a:latin typeface="幼圆" panose="02010509060101010101" pitchFamily="49" charset="-122"/>
                          <a:ea typeface="幼圆" panose="02010509060101010101" pitchFamily="49" charset="-122"/>
                        </a:rPr>
                        <a:t>问题</a:t>
                      </a:r>
                      <a:endParaRPr lang="zh-CN" altLang="en-US" sz="2100" b="1" dirty="0">
                        <a:solidFill>
                          <a:srgbClr val="FFFFFF"/>
                        </a:solidFill>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0099"/>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100" b="1" dirty="0">
                          <a:solidFill>
                            <a:srgbClr val="FFFFFF"/>
                          </a:solidFill>
                          <a:latin typeface="幼圆" panose="02010509060101010101" pitchFamily="49" charset="-122"/>
                          <a:ea typeface="幼圆" panose="02010509060101010101" pitchFamily="49" charset="-122"/>
                        </a:rPr>
                        <a:t>回答</a:t>
                      </a:r>
                      <a:endParaRPr lang="zh-CN" altLang="en-US" sz="2100" b="1" dirty="0">
                        <a:solidFill>
                          <a:srgbClr val="FFFFFF"/>
                        </a:solidFill>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0099"/>
                    </a:solidFill>
                  </a:tcPr>
                </a:tc>
              </a:tr>
              <a:tr h="795337">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设备为什么停了</a:t>
                      </a:r>
                      <a:r>
                        <a:rPr lang="en-US" altLang="zh-CN" sz="2100" b="1">
                          <a:latin typeface="幼圆" panose="02010509060101010101" pitchFamily="49" charset="-122"/>
                          <a:ea typeface="幼圆" panose="02010509060101010101" pitchFamily="49" charset="-122"/>
                        </a:rPr>
                        <a:t>?</a:t>
                      </a:r>
                      <a:endParaRPr lang="en-US" altLang="zh-CN" sz="2100" b="1">
                        <a:latin typeface="幼圆" panose="02010509060101010101" pitchFamily="49" charset="-122"/>
                        <a:ea typeface="幼圆" panose="02010509060101010101" pitchFamily="49" charset="-122"/>
                      </a:endParaRPr>
                    </a:p>
                    <a:p>
                      <a:pPr marL="0" lvl="0" indent="0">
                        <a:buClr>
                          <a:srgbClr val="00279F"/>
                        </a:buClr>
                        <a:buNone/>
                      </a:pPr>
                      <a:endParaRPr lang="zh-CN" altLang="en-US" sz="2100">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负载过高，保险丝熔了。</a:t>
                      </a:r>
                      <a:endParaRPr lang="zh-CN" altLang="en-US" sz="2100" b="1" dirty="0">
                        <a:latin typeface="幼圆" panose="02010509060101010101" pitchFamily="49" charset="-122"/>
                        <a:ea typeface="幼圆" panose="02010509060101010101" pitchFamily="49" charset="-122"/>
                      </a:endParaRPr>
                    </a:p>
                    <a:p>
                      <a:pPr marL="0" lvl="0" indent="0">
                        <a:buNone/>
                      </a:pPr>
                      <a:endParaRPr lang="zh-CN" altLang="en-US" sz="2100">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95338">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solidFill>
                            <a:schemeClr val="bg1"/>
                          </a:solidFill>
                          <a:latin typeface="幼圆" panose="02010509060101010101" pitchFamily="49" charset="-122"/>
                          <a:ea typeface="幼圆" panose="02010509060101010101" pitchFamily="49" charset="-122"/>
                        </a:rPr>
                        <a:t>为什么会负载过高</a:t>
                      </a:r>
                      <a:r>
                        <a:rPr lang="en-US" altLang="zh-CN" sz="2100" b="1">
                          <a:solidFill>
                            <a:schemeClr val="bg1"/>
                          </a:solidFill>
                          <a:latin typeface="幼圆" panose="02010509060101010101" pitchFamily="49" charset="-122"/>
                          <a:ea typeface="幼圆" panose="02010509060101010101" pitchFamily="49" charset="-122"/>
                        </a:rPr>
                        <a:t>?</a:t>
                      </a:r>
                      <a:endParaRPr lang="en-US" altLang="zh-CN" sz="2100" b="1">
                        <a:solidFill>
                          <a:schemeClr val="bg1"/>
                        </a:solidFill>
                        <a:latin typeface="幼圆" panose="02010509060101010101" pitchFamily="49" charset="-122"/>
                        <a:ea typeface="幼圆" panose="02010509060101010101" pitchFamily="49" charset="-122"/>
                      </a:endParaRPr>
                    </a:p>
                    <a:p>
                      <a:pPr marL="0" lvl="0" indent="0">
                        <a:buClr>
                          <a:srgbClr val="00279F"/>
                        </a:buClr>
                        <a:buNone/>
                      </a:pPr>
                      <a:endParaRPr lang="zh-CN" altLang="en-US" sz="2100">
                        <a:solidFill>
                          <a:schemeClr val="bg1"/>
                        </a:solidFill>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DDDDD"/>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solidFill>
                            <a:schemeClr val="bg1"/>
                          </a:solidFill>
                          <a:latin typeface="幼圆" panose="02010509060101010101" pitchFamily="49" charset="-122"/>
                          <a:ea typeface="幼圆" panose="02010509060101010101" pitchFamily="49" charset="-122"/>
                        </a:rPr>
                        <a:t>轴承的润滑不充分。</a:t>
                      </a:r>
                      <a:endParaRPr lang="zh-CN" altLang="en-US" sz="2100" dirty="0">
                        <a:solidFill>
                          <a:schemeClr val="bg1"/>
                        </a:solidFill>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DDDDD"/>
                    </a:solidFill>
                  </a:tcPr>
                </a:tc>
              </a:tr>
              <a:tr h="982662">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为什么没有充分地润滑？</a:t>
                      </a:r>
                      <a:endParaRPr lang="zh-CN" altLang="en-US" sz="2100" dirty="0">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润滑油泵的运作不正常。</a:t>
                      </a:r>
                      <a:endParaRPr lang="zh-CN" altLang="en-US" sz="2100" b="1" dirty="0">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4688">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solidFill>
                            <a:schemeClr val="bg1"/>
                          </a:solidFill>
                          <a:latin typeface="幼圆" panose="02010509060101010101" pitchFamily="49" charset="-122"/>
                          <a:ea typeface="幼圆" panose="02010509060101010101" pitchFamily="49" charset="-122"/>
                        </a:rPr>
                        <a:t>为什么泵的运作不正常？</a:t>
                      </a:r>
                      <a:endParaRPr lang="zh-CN" altLang="en-US" sz="2100" b="1" dirty="0">
                        <a:solidFill>
                          <a:schemeClr val="bg1"/>
                        </a:solidFill>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DDDDD"/>
                    </a:solid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solidFill>
                            <a:schemeClr val="bg1"/>
                          </a:solidFill>
                          <a:latin typeface="幼圆" panose="02010509060101010101" pitchFamily="49" charset="-122"/>
                          <a:ea typeface="幼圆" panose="02010509060101010101" pitchFamily="49" charset="-122"/>
                        </a:rPr>
                        <a:t>泵的轴磨损了，卡喀地响。</a:t>
                      </a:r>
                      <a:endParaRPr lang="zh-CN" altLang="en-US" sz="2100" dirty="0">
                        <a:solidFill>
                          <a:schemeClr val="bg1"/>
                        </a:solidFill>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DDDDD"/>
                    </a:solidFill>
                  </a:tcPr>
                </a:tc>
              </a:tr>
              <a:tr h="1116012">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轴为什么磨损了呢？</a:t>
                      </a:r>
                      <a:endParaRPr lang="zh-CN" altLang="en-US" sz="2100" dirty="0">
                        <a:latin typeface="幼圆" panose="02010509060101010101" pitchFamily="49" charset="-122"/>
                        <a:ea typeface="幼圆" panose="020105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tx2"/>
                        </a:buClr>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tx2"/>
                        </a:buClr>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Clr>
                          <a:srgbClr val="00279F"/>
                        </a:buClr>
                        <a:buNone/>
                      </a:pPr>
                      <a:r>
                        <a:rPr lang="zh-CN" altLang="en-US" sz="2100" b="1" dirty="0">
                          <a:latin typeface="幼圆" panose="02010509060101010101" pitchFamily="49" charset="-122"/>
                          <a:ea typeface="幼圆" panose="02010509060101010101" pitchFamily="49" charset="-122"/>
                        </a:rPr>
                        <a:t>没有安装过滤器，金属屑掉进去了。</a:t>
                      </a:r>
                      <a:endParaRPr lang="zh-CN" altLang="en-US" sz="2100" b="1" dirty="0">
                        <a:latin typeface="幼圆" panose="02010509060101010101" pitchFamily="49" charset="-122"/>
                        <a:ea typeface="幼圆" panose="02010509060101010101" pitchFamily="49" charset="-122"/>
                      </a:endParaRPr>
                    </a:p>
                    <a:p>
                      <a:pPr marL="0" lvl="0" indent="0">
                        <a:buClr>
                          <a:srgbClr val="00279F"/>
                        </a:buClr>
                        <a:buNone/>
                      </a:pPr>
                      <a:endParaRPr lang="zh-CN" altLang="en-US" sz="2100" dirty="0">
                        <a:latin typeface="幼圆" panose="02010509060101010101" pitchFamily="49" charset="-122"/>
                        <a:ea typeface="幼圆" panose="020105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56355" name="组合 56354"/>
          <p:cNvGrpSpPr/>
          <p:nvPr/>
        </p:nvGrpSpPr>
        <p:grpSpPr>
          <a:xfrm>
            <a:off x="4129088" y="2362200"/>
            <a:ext cx="1052512" cy="3276600"/>
            <a:chOff x="2601" y="1488"/>
            <a:chExt cx="663" cy="2064"/>
          </a:xfrm>
        </p:grpSpPr>
        <p:sp>
          <p:nvSpPr>
            <p:cNvPr id="56351" name="直接连接符 56350"/>
            <p:cNvSpPr/>
            <p:nvPr/>
          </p:nvSpPr>
          <p:spPr>
            <a:xfrm flipH="1">
              <a:off x="2697" y="1488"/>
              <a:ext cx="567" cy="336"/>
            </a:xfrm>
            <a:prstGeom prst="line">
              <a:avLst/>
            </a:prstGeom>
            <a:ln w="127000" cap="flat" cmpd="sng">
              <a:solidFill>
                <a:srgbClr val="C62606"/>
              </a:solidFill>
              <a:prstDash val="solid"/>
              <a:headEnd type="none" w="med" len="med"/>
              <a:tailEnd type="triangle" w="med" len="med"/>
            </a:ln>
          </p:spPr>
        </p:sp>
        <p:sp>
          <p:nvSpPr>
            <p:cNvPr id="56352" name="直接连接符 56351"/>
            <p:cNvSpPr/>
            <p:nvPr/>
          </p:nvSpPr>
          <p:spPr>
            <a:xfrm flipH="1">
              <a:off x="2697" y="2016"/>
              <a:ext cx="567" cy="384"/>
            </a:xfrm>
            <a:prstGeom prst="line">
              <a:avLst/>
            </a:prstGeom>
            <a:ln w="127000" cap="flat" cmpd="sng">
              <a:solidFill>
                <a:srgbClr val="C62606"/>
              </a:solidFill>
              <a:prstDash val="solid"/>
              <a:headEnd type="none" w="med" len="med"/>
              <a:tailEnd type="triangle" w="med" len="med"/>
            </a:ln>
          </p:spPr>
        </p:sp>
        <p:sp>
          <p:nvSpPr>
            <p:cNvPr id="56353" name="直接连接符 56352"/>
            <p:cNvSpPr/>
            <p:nvPr/>
          </p:nvSpPr>
          <p:spPr>
            <a:xfrm flipH="1">
              <a:off x="2697" y="2592"/>
              <a:ext cx="567" cy="432"/>
            </a:xfrm>
            <a:prstGeom prst="line">
              <a:avLst/>
            </a:prstGeom>
            <a:ln w="127000" cap="flat" cmpd="sng">
              <a:solidFill>
                <a:srgbClr val="C62606"/>
              </a:solidFill>
              <a:prstDash val="solid"/>
              <a:headEnd type="none" w="med" len="med"/>
              <a:tailEnd type="triangle" w="med" len="med"/>
            </a:ln>
          </p:spPr>
        </p:sp>
        <p:sp>
          <p:nvSpPr>
            <p:cNvPr id="56354" name="直接连接符 56353"/>
            <p:cNvSpPr/>
            <p:nvPr/>
          </p:nvSpPr>
          <p:spPr>
            <a:xfrm flipH="1">
              <a:off x="2601" y="3120"/>
              <a:ext cx="567" cy="432"/>
            </a:xfrm>
            <a:prstGeom prst="line">
              <a:avLst/>
            </a:prstGeom>
            <a:ln w="127000" cap="flat" cmpd="sng">
              <a:solidFill>
                <a:srgbClr val="C62606"/>
              </a:solidFill>
              <a:prstDash val="solid"/>
              <a:headEnd type="none" w="med" len="med"/>
              <a:tailEnd type="triangle" w="med" len="med"/>
            </a:ln>
          </p:spPr>
        </p:sp>
      </p:gr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矩形 57345" descr="白色大理石"/>
          <p:cNvSpPr/>
          <p:nvPr/>
        </p:nvSpPr>
        <p:spPr>
          <a:xfrm>
            <a:off x="1981200" y="1371600"/>
            <a:ext cx="2895600" cy="4114800"/>
          </a:xfrm>
          <a:blipFill rotWithShape="0">
            <a:blip r:embed="rId1"/>
          </a:blipFill>
          <a:ln w="9525">
            <a:noFill/>
          </a:ln>
        </p:spPr>
        <p:txBody>
          <a:bodyPr/>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dirty="0">
                <a:solidFill>
                  <a:srgbClr val="FF0066"/>
                </a:solidFill>
                <a:latin typeface="幼圆" panose="02010509060101010101" pitchFamily="49" charset="-122"/>
                <a:ea typeface="幼圆" panose="02010509060101010101" pitchFamily="49" charset="-122"/>
              </a:rPr>
              <a:t> </a:t>
            </a:r>
            <a:r>
              <a:rPr lang="zh-CN" altLang="en-US" sz="2800" b="1" i="1" dirty="0">
                <a:solidFill>
                  <a:srgbClr val="FF0066"/>
                </a:solidFill>
                <a:latin typeface="幼圆" panose="02010509060101010101" pitchFamily="49" charset="-122"/>
                <a:ea typeface="幼圆" panose="02010509060101010101" pitchFamily="49" charset="-122"/>
              </a:rPr>
              <a:t>决定问题或事情是否被完全理解</a:t>
            </a:r>
            <a:r>
              <a:rPr lang="zh-CN" altLang="en-US" sz="2800" dirty="0">
                <a:solidFill>
                  <a:srgbClr val="FF0066"/>
                </a:solidFill>
                <a:latin typeface="幼圆" panose="02010509060101010101" pitchFamily="49" charset="-122"/>
                <a:ea typeface="幼圆" panose="02010509060101010101" pitchFamily="49" charset="-122"/>
              </a:rPr>
              <a:t>。</a:t>
            </a:r>
            <a:endParaRPr lang="zh-CN" altLang="en-US" sz="2800" b="1" dirty="0">
              <a:solidFill>
                <a:srgbClr val="FF0066"/>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zh-CN" altLang="en-US" sz="2800" b="1" dirty="0">
                <a:solidFill>
                  <a:srgbClr val="FF0066"/>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谁  </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什么</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dirty="0">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何时</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dirty="0">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何地</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dirty="0">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为何</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dirty="0">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如何</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dirty="0">
              <a:solidFill>
                <a:schemeClr val="tx1"/>
              </a:solidFill>
              <a:latin typeface="幼圆" panose="02010509060101010101" pitchFamily="49" charset="-122"/>
              <a:ea typeface="幼圆" panose="02010509060101010101" pitchFamily="49" charset="-122"/>
            </a:endParaRPr>
          </a:p>
          <a:p>
            <a:pPr marL="93980" indent="-93980" defTabSz="914400">
              <a:lnSpc>
                <a:spcPct val="90000"/>
              </a:lnSpc>
              <a:spcBef>
                <a:spcPct val="20000"/>
              </a:spcBef>
              <a:buClr>
                <a:srgbClr val="00279F"/>
              </a:buClr>
              <a:buSzPct val="80000"/>
              <a:buFont typeface="Wingdings" panose="05000000000000000000" pitchFamily="2" charset="2"/>
              <a:tabLst>
                <a:tab pos="281305" algn="l"/>
              </a:tabLst>
            </a:pPr>
            <a:r>
              <a:rPr lang="en-US" altLang="zh-CN" sz="2800" b="1" dirty="0">
                <a:solidFill>
                  <a:schemeClr val="tx1"/>
                </a:solidFill>
                <a:latin typeface="幼圆" panose="02010509060101010101" pitchFamily="49" charset="-122"/>
                <a:ea typeface="幼圆" panose="02010509060101010101" pitchFamily="49" charset="-122"/>
              </a:rPr>
              <a:t>  </a:t>
            </a:r>
            <a:r>
              <a:rPr lang="zh-CN" altLang="en-US" sz="2800" b="1" dirty="0">
                <a:solidFill>
                  <a:schemeClr val="tx1"/>
                </a:solidFill>
                <a:latin typeface="幼圆" panose="02010509060101010101" pitchFamily="49" charset="-122"/>
                <a:ea typeface="幼圆" panose="02010509060101010101" pitchFamily="49" charset="-122"/>
              </a:rPr>
              <a:t>多少</a:t>
            </a:r>
            <a:r>
              <a:rPr lang="en-US" altLang="zh-CN" sz="2800" b="1" dirty="0">
                <a:solidFill>
                  <a:schemeClr val="tx1"/>
                </a:solidFill>
                <a:latin typeface="幼圆" panose="02010509060101010101" pitchFamily="49" charset="-122"/>
                <a:ea typeface="幼圆" panose="02010509060101010101" pitchFamily="49" charset="-122"/>
              </a:rPr>
              <a:t>?</a:t>
            </a:r>
            <a:endParaRPr lang="en-US" altLang="zh-CN" sz="2800" b="1" dirty="0">
              <a:solidFill>
                <a:schemeClr val="tx1"/>
              </a:solidFill>
              <a:latin typeface="幼圆" panose="02010509060101010101" pitchFamily="49" charset="-122"/>
              <a:ea typeface="幼圆" panose="02010509060101010101" pitchFamily="49" charset="-122"/>
            </a:endParaRPr>
          </a:p>
        </p:txBody>
      </p:sp>
      <p:sp>
        <p:nvSpPr>
          <p:cNvPr id="57347" name="矩形 57346"/>
          <p:cNvSpPr/>
          <p:nvPr/>
        </p:nvSpPr>
        <p:spPr>
          <a:xfrm>
            <a:off x="4953000" y="1847850"/>
            <a:ext cx="2286000" cy="819150"/>
          </a:xfrm>
          <a:prstGeom prst="rect">
            <a:avLst/>
          </a:prstGeom>
        </p:spPr>
        <p:txBody>
          <a:bodyPr wrap="none" fromWordArt="1">
            <a:prstTxWarp prst="textPlain">
              <a:avLst>
                <a:gd name="adj" fmla="val 44861"/>
              </a:avLst>
            </a:prstTxWarp>
            <a:normAutofit/>
          </a:bodyPr>
          <a:p>
            <a:pPr algn="ctr"/>
            <a:r>
              <a:rPr lang="zh-CN" altLang="en-US" sz="3600" b="1" i="1">
                <a:ln w="9525" cap="flat" cmpd="sng">
                  <a:solidFill>
                    <a:srgbClr val="000000"/>
                  </a:solidFill>
                  <a:prstDash val="solid"/>
                  <a:headEnd type="none" w="med" len="med"/>
                  <a:tailEnd type="none" w="med" len="med"/>
                </a:ln>
                <a:solidFill>
                  <a:srgbClr val="FFFFFF"/>
                </a:solidFill>
                <a:latin typeface="Times New Roman" panose="02020603050405020304" pitchFamily="18" charset="0"/>
                <a:ea typeface="Times New Roman" panose="02020603050405020304" pitchFamily="18" charset="0"/>
              </a:rPr>
              <a:t>5W2H</a:t>
            </a:r>
            <a:endParaRPr lang="zh-CN" altLang="en-US" sz="3600" b="1" i="1">
              <a:ln w="9525" cap="flat" cmpd="sng">
                <a:solidFill>
                  <a:srgbClr val="000000"/>
                </a:solidFill>
                <a:prstDash val="solid"/>
                <a:headEnd type="none" w="med" len="med"/>
                <a:tailEnd type="none" w="med" len="med"/>
              </a:ln>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矩形 58369"/>
          <p:cNvSpPr/>
          <p:nvPr/>
        </p:nvSpPr>
        <p:spPr>
          <a:xfrm>
            <a:off x="3352800" y="990600"/>
            <a:ext cx="2895600" cy="914400"/>
          </a:xfrm>
          <a:prstGeom prst="rect">
            <a:avLst/>
          </a:prstGeom>
          <a:noFill/>
          <a:ln w="12700">
            <a:noFill/>
          </a:ln>
        </p:spPr>
        <p:txBody>
          <a:bodyPr lIns="90487" tIns="44450" rIns="90487" bIns="44450" anchor="ctr" anchorCtr="0"/>
          <a:p>
            <a:pPr algn="ctr"/>
            <a:r>
              <a:rPr lang="zh-CN" altLang="en-US" sz="4400" b="1" dirty="0">
                <a:solidFill>
                  <a:schemeClr val="tx2"/>
                </a:solidFill>
                <a:latin typeface="Arial" panose="020B0604020202020204" pitchFamily="34" charset="0"/>
                <a:ea typeface="幼圆" panose="02010509060101010101" pitchFamily="49" charset="-122"/>
              </a:rPr>
              <a:t>头脑风暴</a:t>
            </a:r>
            <a:endParaRPr lang="zh-CN" altLang="en-US" sz="4800" b="1" dirty="0">
              <a:solidFill>
                <a:schemeClr val="tx2"/>
              </a:solidFill>
              <a:latin typeface="Arial" panose="020B0604020202020204" pitchFamily="34" charset="0"/>
              <a:ea typeface="幼圆" panose="02010509060101010101" pitchFamily="49" charset="-122"/>
            </a:endParaRPr>
          </a:p>
        </p:txBody>
      </p:sp>
      <p:sp>
        <p:nvSpPr>
          <p:cNvPr id="58371" name="矩形 58370" descr="粉色砂纸"/>
          <p:cNvSpPr/>
          <p:nvPr/>
        </p:nvSpPr>
        <p:spPr>
          <a:xfrm>
            <a:off x="1979930" y="2061210"/>
            <a:ext cx="3962400" cy="3695700"/>
          </a:xfrm>
          <a:blipFill rotWithShape="0">
            <a:blip r:embed="rId1"/>
          </a:blipFill>
          <a:ln w="9525">
            <a:noFill/>
          </a:ln>
        </p:spPr>
        <p:txBody>
          <a:bodyPr/>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想出较多较好的意见</a:t>
            </a:r>
            <a:endParaRPr lang="zh-CN" altLang="en-US" sz="2900" b="1" dirty="0">
              <a:solidFill>
                <a:schemeClr val="tx1"/>
              </a:solidFill>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当问题有很多或不确定的原因时使用。</a:t>
            </a:r>
            <a:endParaRPr lang="zh-CN" altLang="en-US" sz="2900" b="1" dirty="0">
              <a:solidFill>
                <a:schemeClr val="tx1"/>
              </a:solidFill>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避免对意见进行评价。 </a:t>
            </a:r>
            <a:endParaRPr lang="zh-CN" altLang="en-US" sz="2900" b="1" dirty="0">
              <a:solidFill>
                <a:schemeClr val="tx1"/>
              </a:solidFill>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鼓励每个人都参与。 </a:t>
            </a:r>
            <a:endParaRPr lang="zh-CN" altLang="en-US" sz="2900" b="1" dirty="0">
              <a:solidFill>
                <a:schemeClr val="tx1"/>
              </a:solidFill>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坚持简短的讨论。 </a:t>
            </a:r>
            <a:endParaRPr lang="zh-CN" altLang="en-US" sz="2900" b="1" dirty="0">
              <a:solidFill>
                <a:schemeClr val="tx1"/>
              </a:solidFill>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900" b="1" dirty="0">
                <a:solidFill>
                  <a:schemeClr val="tx1"/>
                </a:solidFill>
                <a:latin typeface="幼圆" panose="02010509060101010101" pitchFamily="49" charset="-122"/>
                <a:ea typeface="幼圆" panose="02010509060101010101" pitchFamily="49" charset="-122"/>
              </a:rPr>
              <a:t>小组拥有所有的意见。</a:t>
            </a:r>
            <a:endParaRPr lang="zh-CN" altLang="en-US" sz="2900" b="1" dirty="0">
              <a:solidFill>
                <a:schemeClr val="tx1"/>
              </a:solidFill>
              <a:latin typeface="幼圆" panose="02010509060101010101" pitchFamily="49" charset="-122"/>
              <a:ea typeface="幼圆" panose="02010509060101010101" pitchFamily="49" charset="-122"/>
            </a:endParaRPr>
          </a:p>
        </p:txBody>
      </p:sp>
      <p:sp>
        <p:nvSpPr>
          <p:cNvPr id="58372" name="文本框 58371"/>
          <p:cNvSpPr txBox="1"/>
          <p:nvPr/>
        </p:nvSpPr>
        <p:spPr>
          <a:xfrm>
            <a:off x="7162800" y="2562225"/>
            <a:ext cx="733425" cy="3762375"/>
          </a:xfrm>
          <a:prstGeom prst="rect">
            <a:avLst/>
          </a:prstGeom>
          <a:noFill/>
          <a:ln w="9525">
            <a:noFill/>
          </a:ln>
        </p:spPr>
        <p:txBody>
          <a:bodyPr vert="eaVert" wrap="none" anchor="t" anchorCtr="0">
            <a:spAutoFit/>
          </a:bodyPr>
          <a:p>
            <a:r>
              <a:rPr lang="zh-CN" altLang="en-US" sz="3600" b="1" dirty="0">
                <a:solidFill>
                  <a:srgbClr val="FFFFFF"/>
                </a:solidFill>
                <a:latin typeface="Times New Roman" panose="02020603050405020304" pitchFamily="18" charset="0"/>
                <a:ea typeface="幼圆" panose="02010509060101010101" pitchFamily="49" charset="-122"/>
              </a:rPr>
              <a:t>目标是意见的数量</a:t>
            </a:r>
            <a:endParaRPr lang="zh-CN" altLang="en-US" sz="3600" b="1" dirty="0">
              <a:solidFill>
                <a:srgbClr val="FFFFFF"/>
              </a:solidFill>
              <a:latin typeface="Times New Roman" panose="02020603050405020304" pitchFamily="18" charset="0"/>
              <a:ea typeface="幼圆" panose="02010509060101010101" pitchFamily="49" charset="-122"/>
            </a:endParaRPr>
          </a:p>
        </p:txBody>
      </p:sp>
      <p:pic>
        <p:nvPicPr>
          <p:cNvPr id="58373" name="图片 58372" descr="BD06131_"/>
          <p:cNvPicPr>
            <a:picLocks noChangeAspect="1"/>
          </p:cNvPicPr>
          <p:nvPr/>
        </p:nvPicPr>
        <p:blipFill>
          <a:blip r:embed="rId2"/>
          <a:stretch>
            <a:fillRect/>
          </a:stretch>
        </p:blipFill>
        <p:spPr>
          <a:xfrm>
            <a:off x="5791200" y="5029200"/>
            <a:ext cx="1447800" cy="12890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59393"/>
          <p:cNvSpPr/>
          <p:nvPr/>
        </p:nvSpPr>
        <p:spPr>
          <a:xfrm>
            <a:off x="2743200" y="990600"/>
            <a:ext cx="4876800" cy="1066800"/>
          </a:xfrm>
          <a:prstGeom prst="rect">
            <a:avLst/>
          </a:prstGeom>
          <a:noFill/>
          <a:ln w="12700">
            <a:noFill/>
          </a:ln>
        </p:spPr>
        <p:txBody>
          <a:bodyPr anchor="b" anchorCtr="0"/>
          <a:p>
            <a:pPr algn="ctr"/>
            <a:r>
              <a:rPr lang="zh-CN" altLang="en-US" sz="41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问题的描述</a:t>
            </a:r>
            <a:br>
              <a:rPr lang="zh-CN" altLang="en-US" sz="41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br>
            <a:r>
              <a:rPr lang="zh-CN" altLang="en-US" sz="2800"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哪个更好地描述了问题</a:t>
            </a:r>
            <a:r>
              <a:rPr lang="en-US" altLang="zh-CN" sz="2800"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800"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59395" name="文本框 59394"/>
          <p:cNvSpPr txBox="1"/>
          <p:nvPr/>
        </p:nvSpPr>
        <p:spPr>
          <a:xfrm>
            <a:off x="1090613" y="2476500"/>
            <a:ext cx="3633787" cy="457200"/>
          </a:xfrm>
          <a:prstGeom prst="rect">
            <a:avLst/>
          </a:prstGeo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path path="shape">
              <a:fillToRect l="50000" t="50000" r="50000" b="50000"/>
            </a:path>
            <a:tileRect/>
          </a:gradFill>
          <a:ln w="38100">
            <a:noFill/>
          </a:ln>
        </p:spPr>
        <p:txBody>
          <a:bodyPr>
            <a:spAutoFit/>
          </a:bodyPr>
          <a:p>
            <a:pPr algn="ctr">
              <a:spcBef>
                <a:spcPct val="20000"/>
              </a:spcBef>
              <a:buFont typeface="Wingdings" panose="05000000000000000000" pitchFamily="2" charset="2"/>
            </a:pPr>
            <a:r>
              <a:rPr lang="zh-CN" altLang="en-US" sz="2400" b="1" dirty="0">
                <a:solidFill>
                  <a:schemeClr val="bg2"/>
                </a:solidFill>
                <a:latin typeface="幼圆" panose="02010509060101010101" pitchFamily="49" charset="-122"/>
                <a:ea typeface="幼圆" panose="02010509060101010101" pitchFamily="49" charset="-122"/>
              </a:rPr>
              <a:t>水无法通过</a:t>
            </a:r>
            <a:r>
              <a:rPr lang="en-US" altLang="zh-CN" sz="2400" b="1" dirty="0">
                <a:solidFill>
                  <a:schemeClr val="bg2"/>
                </a:solidFill>
                <a:latin typeface="幼圆" panose="02010509060101010101" pitchFamily="49" charset="-122"/>
                <a:ea typeface="幼圆" panose="02010509060101010101" pitchFamily="49" charset="-122"/>
              </a:rPr>
              <a:t>#123</a:t>
            </a:r>
            <a:r>
              <a:rPr lang="zh-CN" altLang="en-US" sz="2400" b="1" dirty="0">
                <a:solidFill>
                  <a:schemeClr val="bg2"/>
                </a:solidFill>
                <a:latin typeface="幼圆" panose="02010509060101010101" pitchFamily="49" charset="-122"/>
                <a:ea typeface="幼圆" panose="02010509060101010101" pitchFamily="49" charset="-122"/>
              </a:rPr>
              <a:t>水嘴。</a:t>
            </a:r>
            <a:endParaRPr lang="zh-CN" altLang="en-US" sz="2400" b="1" dirty="0">
              <a:solidFill>
                <a:schemeClr val="bg2"/>
              </a:solidFill>
              <a:latin typeface="幼圆" panose="02010509060101010101" pitchFamily="49" charset="-122"/>
              <a:ea typeface="幼圆" panose="02010509060101010101" pitchFamily="49" charset="-122"/>
            </a:endParaRPr>
          </a:p>
        </p:txBody>
      </p:sp>
      <p:sp>
        <p:nvSpPr>
          <p:cNvPr id="59396" name="文本框 59395"/>
          <p:cNvSpPr txBox="1"/>
          <p:nvPr/>
        </p:nvSpPr>
        <p:spPr>
          <a:xfrm>
            <a:off x="4495800" y="3124200"/>
            <a:ext cx="3886200" cy="2282825"/>
          </a:xfrm>
          <a:prstGeom prst="rect">
            <a:avLst/>
          </a:prstGeo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path path="shape">
              <a:fillToRect l="50000" t="50000" r="50000" b="50000"/>
            </a:path>
            <a:tileRect/>
          </a:gradFill>
          <a:ln w="38100">
            <a:noFill/>
          </a:ln>
        </p:spPr>
        <p:txBody>
          <a:bodyPr>
            <a:spAutoFit/>
          </a:bodyPr>
          <a:p>
            <a:pPr>
              <a:spcBef>
                <a:spcPct val="20000"/>
              </a:spcBef>
              <a:buFont typeface="Wingdings" panose="05000000000000000000" pitchFamily="2" charset="2"/>
            </a:pPr>
            <a:r>
              <a:rPr lang="zh-CN" altLang="en-US" sz="2400" b="1" dirty="0">
                <a:solidFill>
                  <a:schemeClr val="bg2"/>
                </a:solidFill>
                <a:latin typeface="幼圆" panose="02010509060101010101" pitchFamily="49" charset="-122"/>
                <a:ea typeface="幼圆" panose="02010509060101010101" pitchFamily="49" charset="-122"/>
              </a:rPr>
              <a:t>在</a:t>
            </a:r>
            <a:r>
              <a:rPr lang="en-US" altLang="zh-CN" sz="2400" b="1" dirty="0">
                <a:solidFill>
                  <a:schemeClr val="bg2"/>
                </a:solidFill>
                <a:latin typeface="幼圆" panose="02010509060101010101" pitchFamily="49" charset="-122"/>
                <a:ea typeface="幼圆" panose="02010509060101010101" pitchFamily="49" charset="-122"/>
              </a:rPr>
              <a:t>12/6/2001</a:t>
            </a:r>
            <a:r>
              <a:rPr lang="zh-CN" altLang="en-US" sz="2400" b="1" dirty="0">
                <a:solidFill>
                  <a:schemeClr val="bg2"/>
                </a:solidFill>
                <a:latin typeface="幼圆" panose="02010509060101010101" pitchFamily="49" charset="-122"/>
                <a:ea typeface="幼圆" panose="02010509060101010101" pitchFamily="49" charset="-122"/>
              </a:rPr>
              <a:t>批次的</a:t>
            </a:r>
            <a:r>
              <a:rPr lang="en-US" altLang="zh-CN" sz="2400" b="1" dirty="0">
                <a:solidFill>
                  <a:schemeClr val="bg2"/>
                </a:solidFill>
                <a:latin typeface="幼圆" panose="02010509060101010101" pitchFamily="49" charset="-122"/>
                <a:ea typeface="幼圆" panose="02010509060101010101" pitchFamily="49" charset="-122"/>
              </a:rPr>
              <a:t>#123</a:t>
            </a:r>
            <a:r>
              <a:rPr lang="zh-CN" altLang="en-US" sz="2400" b="1" dirty="0">
                <a:solidFill>
                  <a:schemeClr val="bg2"/>
                </a:solidFill>
                <a:latin typeface="幼圆" panose="02010509060101010101" pitchFamily="49" charset="-122"/>
                <a:ea typeface="幼圆" panose="02010509060101010101" pitchFamily="49" charset="-122"/>
              </a:rPr>
              <a:t>水嘴中，有</a:t>
            </a:r>
            <a:r>
              <a:rPr lang="en-US" altLang="zh-CN" sz="2400" b="1" dirty="0">
                <a:solidFill>
                  <a:schemeClr val="bg2"/>
                </a:solidFill>
                <a:latin typeface="幼圆" panose="02010509060101010101" pitchFamily="49" charset="-122"/>
                <a:ea typeface="幼圆" panose="02010509060101010101" pitchFamily="49" charset="-122"/>
              </a:rPr>
              <a:t>10%</a:t>
            </a:r>
            <a:r>
              <a:rPr lang="zh-CN" altLang="en-US" sz="2400" b="1" dirty="0">
                <a:solidFill>
                  <a:schemeClr val="bg2"/>
                </a:solidFill>
                <a:latin typeface="幼圆" panose="02010509060101010101" pitchFamily="49" charset="-122"/>
                <a:ea typeface="幼圆" panose="02010509060101010101" pitchFamily="49" charset="-122"/>
              </a:rPr>
              <a:t>其混水器没有孔。混水器的钻孔工序被遗漏或未完成，导致水完全或部分受阻。其它批次没有发现问题。</a:t>
            </a:r>
            <a:endParaRPr lang="zh-CN" altLang="en-US" sz="2400" b="1" dirty="0">
              <a:solidFill>
                <a:schemeClr val="bg2"/>
              </a:solidFill>
              <a:latin typeface="幼圆" panose="02010509060101010101" pitchFamily="49" charset="-122"/>
              <a:ea typeface="幼圆" panose="02010509060101010101" pitchFamily="49" charset="-122"/>
            </a:endParaRPr>
          </a:p>
        </p:txBody>
      </p:sp>
      <p:sp>
        <p:nvSpPr>
          <p:cNvPr id="59397" name="文本框 59396"/>
          <p:cNvSpPr txBox="1"/>
          <p:nvPr/>
        </p:nvSpPr>
        <p:spPr>
          <a:xfrm>
            <a:off x="2743200" y="3565525"/>
            <a:ext cx="1447800" cy="701675"/>
          </a:xfrm>
          <a:prstGeom prst="rect">
            <a:avLst/>
          </a:prstGeom>
          <a:noFill/>
          <a:ln w="9525">
            <a:noFill/>
          </a:ln>
        </p:spPr>
        <p:txBody>
          <a:bodyPr>
            <a:spAutoFit/>
          </a:bodyPr>
          <a:p>
            <a:pPr algn="ctr">
              <a:spcBef>
                <a:spcPct val="50000"/>
              </a:spcBef>
            </a:pPr>
            <a:r>
              <a:rPr lang="zh-CN" altLang="en-US" sz="4000" b="1" dirty="0">
                <a:latin typeface="幼圆" panose="02010509060101010101" pitchFamily="49" charset="-122"/>
                <a:ea typeface="幼圆" panose="02010509060101010101" pitchFamily="49" charset="-122"/>
              </a:rPr>
              <a:t>或</a:t>
            </a:r>
            <a:endParaRPr lang="zh-CN" altLang="en-US" sz="40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文本框 140289"/>
          <p:cNvSpPr txBox="1"/>
          <p:nvPr/>
        </p:nvSpPr>
        <p:spPr>
          <a:xfrm>
            <a:off x="3886200" y="1157288"/>
            <a:ext cx="1676400" cy="519112"/>
          </a:xfrm>
          <a:prstGeom prst="rect">
            <a:avLst/>
          </a:prstGeom>
          <a:noFill/>
          <a:ln w="9525">
            <a:noFill/>
          </a:ln>
        </p:spPr>
        <p:txBody>
          <a:bodyPr>
            <a:spAutoFit/>
          </a:bodyPr>
          <a:p>
            <a:pPr eaLnBrk="0" hangingPunct="0">
              <a:spcBef>
                <a:spcPct val="50000"/>
              </a:spcBef>
            </a:pPr>
            <a:r>
              <a:rPr lang="zh-CN" altLang="en-US" sz="2800" b="1" dirty="0">
                <a:effectLst>
                  <a:outerShdw blurRad="38100" dist="38100" dir="2700000">
                    <a:srgbClr val="C0C0C0"/>
                  </a:outerShdw>
                </a:effectLst>
                <a:latin typeface="Times New Roman" panose="02020603050405020304" pitchFamily="18" charset="0"/>
                <a:ea typeface="幼圆" panose="02010509060101010101" pitchFamily="49" charset="-122"/>
              </a:rPr>
              <a:t>练  习  二</a:t>
            </a:r>
            <a:endParaRPr lang="zh-CN" altLang="en-US" sz="28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0292" name="文本框 140291"/>
          <p:cNvSpPr txBox="1"/>
          <p:nvPr/>
        </p:nvSpPr>
        <p:spPr>
          <a:xfrm>
            <a:off x="2743200" y="2649538"/>
            <a:ext cx="4267200" cy="1465262"/>
          </a:xfrm>
          <a:prstGeom prst="rect">
            <a:avLst/>
          </a:prstGeom>
          <a:noFill/>
          <a:ln w="9525">
            <a:noFill/>
          </a:ln>
        </p:spPr>
        <p:txBody>
          <a:bodyPr>
            <a:spAutoFit/>
          </a:bodyPr>
          <a:p>
            <a:pPr eaLnBrk="0" hangingPunct="0">
              <a:spcBef>
                <a:spcPct val="50000"/>
              </a:spcBef>
            </a:pPr>
            <a:r>
              <a:rPr lang="zh-CN" altLang="en-US" sz="3600" b="1">
                <a:effectLst>
                  <a:outerShdw blurRad="38100" dist="38100" dir="2700000">
                    <a:srgbClr val="C0C0C0"/>
                  </a:outerShdw>
                </a:effectLst>
                <a:latin typeface="幼圆" panose="02010509060101010101" pitchFamily="49" charset="-122"/>
                <a:ea typeface="幼圆" panose="02010509060101010101" pitchFamily="49" charset="-122"/>
              </a:rPr>
              <a:t>就</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以下描述场景</a:t>
            </a:r>
            <a:r>
              <a:rPr lang="en-US" altLang="zh-CN" sz="3600" b="1"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进</a:t>
            </a:r>
            <a:endPar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pP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行问题描述</a:t>
            </a:r>
            <a:r>
              <a:rPr lang="en-US" altLang="zh-CN" sz="3600" b="1"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3600" b="1">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31" name="矩形 16430"/>
          <p:cNvSpPr/>
          <p:nvPr/>
        </p:nvSpPr>
        <p:spPr>
          <a:xfrm>
            <a:off x="2971800" y="457200"/>
            <a:ext cx="3048000" cy="762000"/>
          </a:xfrm>
          <a:prstGeom prst="rect">
            <a:avLst/>
          </a:prstGeom>
          <a:noFill/>
          <a:ln w="12700">
            <a:noFill/>
          </a:ln>
        </p:spPr>
        <p:txBody>
          <a:bodyPr lIns="90487" tIns="44450" rIns="90487" bIns="44450" anchor="ctr" anchorCtr="0"/>
          <a:p>
            <a:pPr algn="ctr"/>
            <a:r>
              <a:rPr lang="en-US" altLang="zh-CN" sz="4000" b="1" dirty="0">
                <a:solidFill>
                  <a:srgbClr val="FF0066"/>
                </a:solidFill>
                <a:latin typeface="幼圆" panose="02010509060101010101" pitchFamily="49" charset="-122"/>
                <a:ea typeface="幼圆" panose="02010509060101010101" pitchFamily="49" charset="-122"/>
              </a:rPr>
              <a:t>8-</a:t>
            </a:r>
            <a:r>
              <a:rPr lang="en-US" altLang="zh-CN" sz="4000" b="1">
                <a:solidFill>
                  <a:srgbClr val="FF0066"/>
                </a:solidFill>
                <a:latin typeface="幼圆" panose="02010509060101010101" pitchFamily="49" charset="-122"/>
                <a:ea typeface="幼圆" panose="02010509060101010101" pitchFamily="49" charset="-122"/>
              </a:rPr>
              <a:t>D </a:t>
            </a:r>
            <a:r>
              <a:rPr lang="zh-CN" altLang="en-US" sz="4000" b="1" dirty="0">
                <a:solidFill>
                  <a:srgbClr val="FF0066"/>
                </a:solidFill>
                <a:latin typeface="幼圆" panose="02010509060101010101" pitchFamily="49" charset="-122"/>
                <a:ea typeface="幼圆" panose="02010509060101010101" pitchFamily="49" charset="-122"/>
              </a:rPr>
              <a:t>系统 </a:t>
            </a:r>
            <a:endParaRPr lang="zh-CN" altLang="en-US" sz="4000" b="1" dirty="0">
              <a:solidFill>
                <a:srgbClr val="FF0066"/>
              </a:solidFill>
              <a:latin typeface="幼圆" panose="02010509060101010101" pitchFamily="49" charset="-122"/>
              <a:ea typeface="幼圆" panose="02010509060101010101" pitchFamily="49" charset="-122"/>
            </a:endParaRPr>
          </a:p>
        </p:txBody>
      </p:sp>
      <p:grpSp>
        <p:nvGrpSpPr>
          <p:cNvPr id="16452" name="组合 16451"/>
          <p:cNvGrpSpPr/>
          <p:nvPr/>
        </p:nvGrpSpPr>
        <p:grpSpPr>
          <a:xfrm>
            <a:off x="1552575" y="1295400"/>
            <a:ext cx="6677025" cy="4691063"/>
            <a:chOff x="978" y="837"/>
            <a:chExt cx="4206" cy="2955"/>
          </a:xfrm>
        </p:grpSpPr>
        <p:sp>
          <p:nvSpPr>
            <p:cNvPr id="16392" name="矩形 16391"/>
            <p:cNvSpPr/>
            <p:nvPr/>
          </p:nvSpPr>
          <p:spPr>
            <a:xfrm>
              <a:off x="1237" y="1536"/>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396" name="矩形 16395"/>
            <p:cNvSpPr/>
            <p:nvPr/>
          </p:nvSpPr>
          <p:spPr>
            <a:xfrm>
              <a:off x="978" y="160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16393" name="矩形 16392"/>
            <p:cNvSpPr/>
            <p:nvPr/>
          </p:nvSpPr>
          <p:spPr>
            <a:xfrm>
              <a:off x="1236" y="2256"/>
              <a:ext cx="894"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16397" name="矩形 16396"/>
            <p:cNvSpPr/>
            <p:nvPr/>
          </p:nvSpPr>
          <p:spPr>
            <a:xfrm>
              <a:off x="978" y="2326"/>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16394" name="矩形 16393"/>
            <p:cNvSpPr/>
            <p:nvPr/>
          </p:nvSpPr>
          <p:spPr>
            <a:xfrm>
              <a:off x="1236" y="2955"/>
              <a:ext cx="894" cy="837"/>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16398" name="矩形 16397"/>
            <p:cNvSpPr/>
            <p:nvPr/>
          </p:nvSpPr>
          <p:spPr>
            <a:xfrm>
              <a:off x="978" y="3296"/>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16399" name="矩形 16398"/>
            <p:cNvSpPr/>
            <p:nvPr/>
          </p:nvSpPr>
          <p:spPr>
            <a:xfrm>
              <a:off x="4085" y="1664"/>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400" name="矩形 16399"/>
            <p:cNvSpPr/>
            <p:nvPr/>
          </p:nvSpPr>
          <p:spPr>
            <a:xfrm>
              <a:off x="4146" y="2544"/>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16401" name="矩形 16400"/>
            <p:cNvSpPr/>
            <p:nvPr/>
          </p:nvSpPr>
          <p:spPr>
            <a:xfrm>
              <a:off x="4098" y="3363"/>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403" name="矩形 16402"/>
            <p:cNvSpPr/>
            <p:nvPr/>
          </p:nvSpPr>
          <p:spPr>
            <a:xfrm>
              <a:off x="3821" y="1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16404" name="矩形 16403"/>
            <p:cNvSpPr/>
            <p:nvPr/>
          </p:nvSpPr>
          <p:spPr>
            <a:xfrm>
              <a:off x="3810" y="1793"/>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16405" name="矩形 16404"/>
            <p:cNvSpPr/>
            <p:nvPr/>
          </p:nvSpPr>
          <p:spPr>
            <a:xfrm>
              <a:off x="3838" y="2514"/>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16406" name="矩形 16405"/>
            <p:cNvSpPr/>
            <p:nvPr/>
          </p:nvSpPr>
          <p:spPr>
            <a:xfrm>
              <a:off x="4096" y="857"/>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407" name="矩形 16406"/>
            <p:cNvSpPr/>
            <p:nvPr/>
          </p:nvSpPr>
          <p:spPr>
            <a:xfrm>
              <a:off x="3849" y="322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16408" name="矩形 16407"/>
            <p:cNvSpPr/>
            <p:nvPr/>
          </p:nvSpPr>
          <p:spPr>
            <a:xfrm>
              <a:off x="2370" y="856"/>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16409" name="矩形 16408"/>
            <p:cNvSpPr/>
            <p:nvPr/>
          </p:nvSpPr>
          <p:spPr>
            <a:xfrm>
              <a:off x="2562" y="1239"/>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16410" name="矩形 16409"/>
            <p:cNvSpPr/>
            <p:nvPr/>
          </p:nvSpPr>
          <p:spPr>
            <a:xfrm>
              <a:off x="2562" y="1914"/>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412" name="矩形 16411"/>
            <p:cNvSpPr/>
            <p:nvPr/>
          </p:nvSpPr>
          <p:spPr>
            <a:xfrm>
              <a:off x="2592" y="2573"/>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16414" name="矩形 16413"/>
            <p:cNvSpPr/>
            <p:nvPr/>
          </p:nvSpPr>
          <p:spPr>
            <a:xfrm>
              <a:off x="2611" y="3402"/>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16415" name="矩形 16414"/>
            <p:cNvSpPr/>
            <p:nvPr/>
          </p:nvSpPr>
          <p:spPr>
            <a:xfrm>
              <a:off x="3117" y="3168"/>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16416" name="直接连接符 16415"/>
            <p:cNvSpPr/>
            <p:nvPr/>
          </p:nvSpPr>
          <p:spPr>
            <a:xfrm flipV="1">
              <a:off x="2418" y="1728"/>
              <a:ext cx="1" cy="1116"/>
            </a:xfrm>
            <a:prstGeom prst="line">
              <a:avLst/>
            </a:prstGeom>
            <a:ln w="12700" cap="flat" cmpd="sng">
              <a:solidFill>
                <a:srgbClr val="CCFFFF"/>
              </a:solidFill>
              <a:prstDash val="solid"/>
              <a:headEnd type="none" w="med" len="med"/>
              <a:tailEnd type="none" w="med" len="med"/>
            </a:ln>
          </p:spPr>
        </p:sp>
        <p:sp>
          <p:nvSpPr>
            <p:cNvPr id="16417" name="直接连接符 16416"/>
            <p:cNvSpPr/>
            <p:nvPr/>
          </p:nvSpPr>
          <p:spPr>
            <a:xfrm>
              <a:off x="2419" y="1728"/>
              <a:ext cx="528" cy="0"/>
            </a:xfrm>
            <a:prstGeom prst="line">
              <a:avLst/>
            </a:prstGeom>
            <a:ln w="12700" cap="flat" cmpd="sng">
              <a:solidFill>
                <a:srgbClr val="CCFFFF"/>
              </a:solidFill>
              <a:prstDash val="solid"/>
              <a:headEnd type="none" w="med" len="med"/>
              <a:tailEnd type="triangle" w="med" len="med"/>
            </a:ln>
          </p:spPr>
        </p:sp>
        <p:sp>
          <p:nvSpPr>
            <p:cNvPr id="16418" name="矩形 16417"/>
            <p:cNvSpPr/>
            <p:nvPr/>
          </p:nvSpPr>
          <p:spPr>
            <a:xfrm>
              <a:off x="2419" y="2606"/>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16422" name="直接连接符 16421"/>
            <p:cNvSpPr/>
            <p:nvPr/>
          </p:nvSpPr>
          <p:spPr>
            <a:xfrm flipH="1" flipV="1">
              <a:off x="3807" y="1056"/>
              <a:ext cx="3" cy="2544"/>
            </a:xfrm>
            <a:prstGeom prst="line">
              <a:avLst/>
            </a:prstGeom>
            <a:ln w="12700" cap="flat" cmpd="sng">
              <a:solidFill>
                <a:srgbClr val="CCFFFF"/>
              </a:solidFill>
              <a:prstDash val="solid"/>
              <a:headEnd type="none" w="med" len="med"/>
              <a:tailEnd type="none" w="med" len="med"/>
            </a:ln>
          </p:spPr>
        </p:sp>
        <p:sp>
          <p:nvSpPr>
            <p:cNvPr id="16423" name="矩形 16422"/>
            <p:cNvSpPr/>
            <p:nvPr/>
          </p:nvSpPr>
          <p:spPr>
            <a:xfrm>
              <a:off x="2339" y="837"/>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16425" name="直接连接符 16424"/>
            <p:cNvSpPr/>
            <p:nvPr/>
          </p:nvSpPr>
          <p:spPr>
            <a:xfrm>
              <a:off x="2419" y="2839"/>
              <a:ext cx="173" cy="4"/>
            </a:xfrm>
            <a:prstGeom prst="line">
              <a:avLst/>
            </a:prstGeom>
            <a:ln w="12700" cap="flat" cmpd="sng">
              <a:solidFill>
                <a:schemeClr val="tx1"/>
              </a:solidFill>
              <a:prstDash val="solid"/>
              <a:headEnd type="none" w="med" len="med"/>
              <a:tailEnd type="none" w="med" len="med"/>
            </a:ln>
          </p:spPr>
        </p:sp>
        <p:sp>
          <p:nvSpPr>
            <p:cNvPr id="16427" name="直接连接符 16426"/>
            <p:cNvSpPr/>
            <p:nvPr/>
          </p:nvSpPr>
          <p:spPr>
            <a:xfrm>
              <a:off x="3570" y="3599"/>
              <a:ext cx="240" cy="1"/>
            </a:xfrm>
            <a:prstGeom prst="line">
              <a:avLst/>
            </a:prstGeom>
            <a:ln w="12700" cap="flat" cmpd="sng">
              <a:solidFill>
                <a:schemeClr val="tx1"/>
              </a:solidFill>
              <a:prstDash val="solid"/>
              <a:headEnd type="none" w="med" len="med"/>
              <a:tailEnd type="none" w="med" len="med"/>
            </a:ln>
          </p:spPr>
        </p:sp>
        <p:sp>
          <p:nvSpPr>
            <p:cNvPr id="16428" name="直接连接符 16427"/>
            <p:cNvSpPr/>
            <p:nvPr/>
          </p:nvSpPr>
          <p:spPr>
            <a:xfrm flipV="1">
              <a:off x="3810" y="1056"/>
              <a:ext cx="144" cy="1"/>
            </a:xfrm>
            <a:prstGeom prst="line">
              <a:avLst/>
            </a:prstGeom>
            <a:ln w="12700" cap="flat" cmpd="sng">
              <a:solidFill>
                <a:schemeClr val="tx1"/>
              </a:solidFill>
              <a:prstDash val="solid"/>
              <a:headEnd type="none" w="med" len="med"/>
              <a:tailEnd type="triangle" w="med" len="med"/>
            </a:ln>
          </p:spPr>
        </p:sp>
        <p:sp>
          <p:nvSpPr>
            <p:cNvPr id="16391" name="矩形 16390"/>
            <p:cNvSpPr/>
            <p:nvPr/>
          </p:nvSpPr>
          <p:spPr>
            <a:xfrm>
              <a:off x="1237" y="857"/>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6432" name="矩形 16431"/>
            <p:cNvSpPr/>
            <p:nvPr/>
          </p:nvSpPr>
          <p:spPr>
            <a:xfrm>
              <a:off x="978" y="937"/>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16437" name="下箭头 16436"/>
            <p:cNvSpPr/>
            <p:nvPr/>
          </p:nvSpPr>
          <p:spPr>
            <a:xfrm>
              <a:off x="1506" y="129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38" name="下箭头 16437"/>
            <p:cNvSpPr/>
            <p:nvPr/>
          </p:nvSpPr>
          <p:spPr>
            <a:xfrm>
              <a:off x="1506" y="201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39" name="下箭头 16438"/>
            <p:cNvSpPr/>
            <p:nvPr/>
          </p:nvSpPr>
          <p:spPr>
            <a:xfrm>
              <a:off x="1506" y="271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0" name="下箭头 16439"/>
            <p:cNvSpPr/>
            <p:nvPr/>
          </p:nvSpPr>
          <p:spPr>
            <a:xfrm>
              <a:off x="2899" y="163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1" name="下箭头 16440"/>
            <p:cNvSpPr/>
            <p:nvPr/>
          </p:nvSpPr>
          <p:spPr>
            <a:xfrm>
              <a:off x="2898" y="230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2" name="下箭头 16441"/>
            <p:cNvSpPr/>
            <p:nvPr/>
          </p:nvSpPr>
          <p:spPr>
            <a:xfrm>
              <a:off x="2946" y="312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3" name="下箭头 16442"/>
            <p:cNvSpPr/>
            <p:nvPr/>
          </p:nvSpPr>
          <p:spPr>
            <a:xfrm>
              <a:off x="4530" y="134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4" name="下箭头 16443"/>
            <p:cNvSpPr/>
            <p:nvPr/>
          </p:nvSpPr>
          <p:spPr>
            <a:xfrm>
              <a:off x="4482" y="225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5" name="下箭头 16444"/>
            <p:cNvSpPr/>
            <p:nvPr/>
          </p:nvSpPr>
          <p:spPr>
            <a:xfrm>
              <a:off x="4482" y="307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6448" name="直接连接符 16447"/>
            <p:cNvSpPr/>
            <p:nvPr/>
          </p:nvSpPr>
          <p:spPr>
            <a:xfrm>
              <a:off x="2226" y="1056"/>
              <a:ext cx="0" cy="2448"/>
            </a:xfrm>
            <a:prstGeom prst="line">
              <a:avLst/>
            </a:prstGeom>
            <a:ln w="9525" cap="flat" cmpd="sng">
              <a:solidFill>
                <a:schemeClr val="tx1"/>
              </a:solidFill>
              <a:prstDash val="solid"/>
              <a:headEnd type="none" w="med" len="med"/>
              <a:tailEnd type="none" w="med" len="med"/>
            </a:ln>
          </p:spPr>
        </p:sp>
        <p:sp>
          <p:nvSpPr>
            <p:cNvPr id="16449" name="直接连接符 16448"/>
            <p:cNvSpPr/>
            <p:nvPr/>
          </p:nvSpPr>
          <p:spPr>
            <a:xfrm>
              <a:off x="2130" y="3504"/>
              <a:ext cx="96" cy="0"/>
            </a:xfrm>
            <a:prstGeom prst="line">
              <a:avLst/>
            </a:prstGeom>
            <a:ln w="9525" cap="flat" cmpd="sng">
              <a:solidFill>
                <a:schemeClr val="tx1"/>
              </a:solidFill>
              <a:prstDash val="solid"/>
              <a:headEnd type="none" w="med" len="med"/>
              <a:tailEnd type="none" w="med" len="med"/>
            </a:ln>
          </p:spPr>
        </p:sp>
        <p:sp>
          <p:nvSpPr>
            <p:cNvPr id="16450" name="直接连接符 16449"/>
            <p:cNvSpPr/>
            <p:nvPr/>
          </p:nvSpPr>
          <p:spPr>
            <a:xfrm>
              <a:off x="2226" y="1056"/>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矩形 141313"/>
          <p:cNvSpPr/>
          <p:nvPr/>
        </p:nvSpPr>
        <p:spPr>
          <a:xfrm>
            <a:off x="1752600" y="1371600"/>
            <a:ext cx="6705600" cy="4035425"/>
          </a:xfrm>
          <a:prstGeom prst="rect">
            <a:avLst/>
          </a:prstGeom>
          <a:noFill/>
          <a:ln w="9525">
            <a:noFill/>
          </a:ln>
        </p:spPr>
        <p:txBody>
          <a:bodyPr>
            <a:spAutoFit/>
          </a:bodyPr>
          <a:p>
            <a:pPr>
              <a:lnSpc>
                <a:spcPct val="120000"/>
              </a:lnSpc>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客户审核场景</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a:lnSpc>
                <a:spcPct val="120000"/>
              </a:lnSpc>
            </a:pP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a:lnSpc>
                <a:spcPct val="120000"/>
              </a:lnSpc>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设计部内，客户要求查看最近完成的工程项目，（编号 </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PROX20</a:t>
            </a:r>
            <a:r>
              <a:rPr lang="zh-CN" altLang="en-US" sz="240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的有关记录。在审查时，只发现一些零碎的个别工作书。而当问及是否有一个整体的计划时，设计部经理回答说，公司的政策是不可抑制创意。因此，新设计的发展可透过销售部、制造部及设计部举行的非正式会议讨论而产生。 </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矩形 142337"/>
          <p:cNvSpPr/>
          <p:nvPr/>
        </p:nvSpPr>
        <p:spPr>
          <a:xfrm>
            <a:off x="1524000" y="1524000"/>
            <a:ext cx="6934200" cy="3743325"/>
          </a:xfrm>
          <a:prstGeom prst="rect">
            <a:avLst/>
          </a:prstGeom>
          <a:noFill/>
          <a:ln w="9525">
            <a:noFill/>
          </a:ln>
        </p:spPr>
        <p:txBody>
          <a:bodyPr>
            <a:spAutoFit/>
          </a:bodyPr>
          <a:p>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客户审核场景</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在进货检验区域，审核员发现一位检验员正进行物料</a:t>
            </a:r>
            <a:r>
              <a:rPr lang="en-US" altLang="zh-CN" sz="2400">
                <a:effectLst>
                  <a:outerShdw blurRad="38100" dist="38100" dir="2700000">
                    <a:srgbClr val="C0C0C0"/>
                  </a:outerShdw>
                </a:effectLst>
                <a:latin typeface="Times New Roman" panose="02020603050405020304" pitchFamily="18" charset="0"/>
                <a:ea typeface="幼圆" panose="02010509060101010101" pitchFamily="49" charset="-122"/>
              </a:rPr>
              <a:t>MATX100</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的测试。审核员询问该检验员如何选择抽取样本的位置，检验员声称抽取样本的位置应尽量接近，以免浪费物料。</a:t>
            </a:r>
            <a:endParaRPr lang="zh-TW"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r>
              <a:rPr lang="en-US" altLang="zh-CN" sz="2400">
                <a:effectLst>
                  <a:outerShdw blurRad="38100" dist="38100" dir="2700000">
                    <a:srgbClr val="C0C0C0"/>
                  </a:outerShdw>
                </a:effectLst>
                <a:latin typeface="Times New Roman" panose="02020603050405020304" pitchFamily="18" charset="0"/>
                <a:ea typeface="幼圆" panose="02010509060101010101" pitchFamily="49" charset="-122"/>
              </a:rPr>
              <a:t> </a:t>
            </a:r>
            <a:endParaRPr lang="zh-TW"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审核员接着要求查看检验员的</a:t>
            </a:r>
            <a:r>
              <a:rPr lang="en-US" altLang="zh-CN" sz="2400">
                <a:effectLst>
                  <a:outerShdw blurRad="38100" dist="38100" dir="2700000">
                    <a:srgbClr val="C0C0C0"/>
                  </a:outerShdw>
                </a:effectLst>
                <a:latin typeface="Times New Roman" panose="02020603050405020304" pitchFamily="18" charset="0"/>
                <a:ea typeface="幼圆" panose="02010509060101010101" pitchFamily="49" charset="-122"/>
              </a:rPr>
              <a:t>CRP12</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的公司规程，其规程是摆放在检验员办公桌邻近的架上文件的编号为</a:t>
            </a:r>
            <a:r>
              <a:rPr lang="en-US" altLang="zh-CN" sz="2400">
                <a:effectLst>
                  <a:outerShdw blurRad="38100" dist="38100" dir="2700000">
                    <a:srgbClr val="C0C0C0"/>
                  </a:outerShdw>
                </a:effectLst>
                <a:latin typeface="Times New Roman" panose="02020603050405020304" pitchFamily="18" charset="0"/>
                <a:ea typeface="幼圆" panose="02010509060101010101" pitchFamily="49" charset="-122"/>
              </a:rPr>
              <a:t>CRP12</a:t>
            </a:r>
            <a:r>
              <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rPr>
              <a:t>，</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版本</a:t>
            </a:r>
            <a:r>
              <a:rPr lang="en-US" altLang="zh-CN" sz="2400" dirty="0">
                <a:effectLst>
                  <a:outerShdw blurRad="38100" dist="38100" dir="2700000">
                    <a:srgbClr val="C0C0C0"/>
                  </a:outerShdw>
                </a:effectLst>
                <a:latin typeface="Times New Roman" panose="02020603050405020304" pitchFamily="18" charset="0"/>
                <a:ea typeface="幼圆" panose="02010509060101010101" pitchFamily="49" charset="-122"/>
              </a:rPr>
              <a:t>6</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，与另一些指导书钉在一起。 </a:t>
            </a:r>
            <a:endPar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云形标注 62466"/>
          <p:cNvSpPr/>
          <p:nvPr/>
        </p:nvSpPr>
        <p:spPr>
          <a:xfrm>
            <a:off x="4330700" y="1524000"/>
            <a:ext cx="3822700" cy="1939925"/>
          </a:xfrm>
          <a:prstGeom prst="cloudCallout">
            <a:avLst>
              <a:gd name="adj1" fmla="val -88319"/>
              <a:gd name="adj2" fmla="val 67778"/>
            </a:avLst>
          </a:prstGeom>
          <a:noFill/>
          <a:ln w="12700" cap="sq" cmpd="sng">
            <a:solidFill>
              <a:schemeClr val="tx1"/>
            </a:solidFill>
            <a:prstDash val="solid"/>
            <a:headEnd type="none" w="lg" len="med"/>
            <a:tailEnd type="none" w="lg" len="med"/>
          </a:ln>
        </p:spPr>
        <p:txBody>
          <a:bodyPr/>
          <a:p>
            <a:pPr algn="ctr"/>
            <a:endParaRPr lang="zh-TW" altLang="en-US" sz="2400" dirty="0">
              <a:solidFill>
                <a:srgbClr val="C00025"/>
              </a:solidFill>
              <a:latin typeface="Times New Roman" panose="02020603050405020304" pitchFamily="18" charset="0"/>
            </a:endParaRPr>
          </a:p>
        </p:txBody>
      </p:sp>
      <p:pic>
        <p:nvPicPr>
          <p:cNvPr id="62468" name="图片 62467"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1600200" y="3463925"/>
            <a:ext cx="1365250" cy="2327275"/>
          </a:xfrm>
          <a:prstGeom prst="rect">
            <a:avLst/>
          </a:prstGeom>
          <a:noFill/>
          <a:ln w="9525">
            <a:noFill/>
          </a:ln>
        </p:spPr>
      </p:pic>
      <p:sp>
        <p:nvSpPr>
          <p:cNvPr id="62469" name="矩形 62468"/>
          <p:cNvSpPr/>
          <p:nvPr/>
        </p:nvSpPr>
        <p:spPr>
          <a:xfrm>
            <a:off x="4953000" y="2209800"/>
            <a:ext cx="2743200" cy="762000"/>
          </a:xfrm>
          <a:prstGeom prst="rect">
            <a:avLst/>
          </a:prstGeom>
          <a:noFill/>
          <a:ln w="38100">
            <a:noFill/>
          </a:ln>
        </p:spPr>
        <p:txBody>
          <a:bodyPr wrap="none" lIns="90487" tIns="44450" rIns="90487" bIns="44450" anchor="ctr" anchorCtr="0"/>
          <a:p>
            <a:pPr algn="ctr" defTabSz="903605" eaLnBrk="0" hangingPunct="0"/>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实施和验证</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a:p>
            <a:pPr algn="ctr" defTabSz="903605" eaLnBrk="0" hangingPunct="0"/>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临时（限制）行动 </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62470" name="文本框 62469"/>
          <p:cNvSpPr txBox="1"/>
          <p:nvPr/>
        </p:nvSpPr>
        <p:spPr>
          <a:xfrm>
            <a:off x="5715000" y="1752600"/>
            <a:ext cx="914400" cy="549275"/>
          </a:xfrm>
          <a:prstGeom prst="rect">
            <a:avLst/>
          </a:prstGeom>
          <a:noFill/>
          <a:ln w="9525">
            <a:noFill/>
          </a:ln>
        </p:spPr>
        <p:txBody>
          <a:bodyPr>
            <a:spAutoFit/>
          </a:bodyPr>
          <a:p>
            <a:pPr>
              <a:spcBef>
                <a:spcPct val="50000"/>
              </a:spcBef>
            </a:pPr>
            <a:r>
              <a:rPr lang="en-US" altLang="zh-CN" sz="3000" b="1">
                <a:latin typeface="Times New Roman" panose="02020603050405020304" pitchFamily="18" charset="0"/>
              </a:rPr>
              <a:t>3D</a:t>
            </a:r>
            <a:endParaRPr lang="en-US" altLang="zh-CN" sz="3000" b="1">
              <a:latin typeface="Times New Roman" panose="02020603050405020304" pitchFamily="18" charset="0"/>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61" name="组合 60460"/>
          <p:cNvGrpSpPr/>
          <p:nvPr/>
        </p:nvGrpSpPr>
        <p:grpSpPr>
          <a:xfrm>
            <a:off x="1704975" y="1252538"/>
            <a:ext cx="6677025" cy="4691062"/>
            <a:chOff x="1074" y="789"/>
            <a:chExt cx="4206" cy="2955"/>
          </a:xfrm>
        </p:grpSpPr>
        <p:sp>
          <p:nvSpPr>
            <p:cNvPr id="60419" name="矩形 60418"/>
            <p:cNvSpPr/>
            <p:nvPr/>
          </p:nvSpPr>
          <p:spPr>
            <a:xfrm>
              <a:off x="1333" y="1488"/>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20" name="矩形 60419"/>
            <p:cNvSpPr/>
            <p:nvPr/>
          </p:nvSpPr>
          <p:spPr>
            <a:xfrm>
              <a:off x="1074" y="1560"/>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60421" name="矩形 60420"/>
            <p:cNvSpPr/>
            <p:nvPr/>
          </p:nvSpPr>
          <p:spPr>
            <a:xfrm>
              <a:off x="1332" y="2208"/>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60422" name="矩形 60421"/>
            <p:cNvSpPr/>
            <p:nvPr/>
          </p:nvSpPr>
          <p:spPr>
            <a:xfrm>
              <a:off x="1074" y="227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60423" name="矩形 60422"/>
            <p:cNvSpPr/>
            <p:nvPr/>
          </p:nvSpPr>
          <p:spPr>
            <a:xfrm>
              <a:off x="1332" y="2907"/>
              <a:ext cx="894" cy="837"/>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60424" name="矩形 60423"/>
            <p:cNvSpPr/>
            <p:nvPr/>
          </p:nvSpPr>
          <p:spPr>
            <a:xfrm>
              <a:off x="1074" y="324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60425" name="矩形 60424"/>
            <p:cNvSpPr/>
            <p:nvPr/>
          </p:nvSpPr>
          <p:spPr>
            <a:xfrm>
              <a:off x="4181" y="1616"/>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26" name="矩形 60425"/>
            <p:cNvSpPr/>
            <p:nvPr/>
          </p:nvSpPr>
          <p:spPr>
            <a:xfrm>
              <a:off x="4242" y="2496"/>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60427" name="矩形 60426"/>
            <p:cNvSpPr/>
            <p:nvPr/>
          </p:nvSpPr>
          <p:spPr>
            <a:xfrm>
              <a:off x="4194" y="3315"/>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28" name="矩形 60427"/>
            <p:cNvSpPr/>
            <p:nvPr/>
          </p:nvSpPr>
          <p:spPr>
            <a:xfrm>
              <a:off x="3917" y="100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60429" name="矩形 60428"/>
            <p:cNvSpPr/>
            <p:nvPr/>
          </p:nvSpPr>
          <p:spPr>
            <a:xfrm>
              <a:off x="3906" y="1745"/>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60430" name="矩形 60429"/>
            <p:cNvSpPr/>
            <p:nvPr/>
          </p:nvSpPr>
          <p:spPr>
            <a:xfrm>
              <a:off x="3934" y="246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60431" name="矩形 60430"/>
            <p:cNvSpPr/>
            <p:nvPr/>
          </p:nvSpPr>
          <p:spPr>
            <a:xfrm>
              <a:off x="4192" y="809"/>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32" name="矩形 60431"/>
            <p:cNvSpPr/>
            <p:nvPr/>
          </p:nvSpPr>
          <p:spPr>
            <a:xfrm>
              <a:off x="3945" y="3173"/>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60433" name="矩形 60432"/>
            <p:cNvSpPr/>
            <p:nvPr/>
          </p:nvSpPr>
          <p:spPr>
            <a:xfrm>
              <a:off x="2466" y="808"/>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60434" name="矩形 60433"/>
            <p:cNvSpPr/>
            <p:nvPr/>
          </p:nvSpPr>
          <p:spPr>
            <a:xfrm>
              <a:off x="2658" y="1191"/>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60435" name="矩形 60434"/>
            <p:cNvSpPr/>
            <p:nvPr/>
          </p:nvSpPr>
          <p:spPr>
            <a:xfrm>
              <a:off x="2658" y="1866"/>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36" name="矩形 60435"/>
            <p:cNvSpPr/>
            <p:nvPr/>
          </p:nvSpPr>
          <p:spPr>
            <a:xfrm>
              <a:off x="2688" y="2525"/>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60437" name="矩形 60436"/>
            <p:cNvSpPr/>
            <p:nvPr/>
          </p:nvSpPr>
          <p:spPr>
            <a:xfrm>
              <a:off x="2707" y="3354"/>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60438" name="矩形 60437"/>
            <p:cNvSpPr/>
            <p:nvPr/>
          </p:nvSpPr>
          <p:spPr>
            <a:xfrm>
              <a:off x="3213" y="3120"/>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60439" name="直接连接符 60438"/>
            <p:cNvSpPr/>
            <p:nvPr/>
          </p:nvSpPr>
          <p:spPr>
            <a:xfrm flipV="1">
              <a:off x="2514" y="1680"/>
              <a:ext cx="1" cy="1116"/>
            </a:xfrm>
            <a:prstGeom prst="line">
              <a:avLst/>
            </a:prstGeom>
            <a:ln w="12700" cap="flat" cmpd="sng">
              <a:solidFill>
                <a:srgbClr val="CCFFFF"/>
              </a:solidFill>
              <a:prstDash val="solid"/>
              <a:headEnd type="none" w="med" len="med"/>
              <a:tailEnd type="none" w="med" len="med"/>
            </a:ln>
          </p:spPr>
        </p:sp>
        <p:sp>
          <p:nvSpPr>
            <p:cNvPr id="60440" name="直接连接符 60439"/>
            <p:cNvSpPr/>
            <p:nvPr/>
          </p:nvSpPr>
          <p:spPr>
            <a:xfrm>
              <a:off x="2515" y="1680"/>
              <a:ext cx="528" cy="0"/>
            </a:xfrm>
            <a:prstGeom prst="line">
              <a:avLst/>
            </a:prstGeom>
            <a:ln w="12700" cap="flat" cmpd="sng">
              <a:solidFill>
                <a:srgbClr val="CCFFFF"/>
              </a:solidFill>
              <a:prstDash val="solid"/>
              <a:headEnd type="none" w="med" len="med"/>
              <a:tailEnd type="triangle" w="med" len="med"/>
            </a:ln>
          </p:spPr>
        </p:sp>
        <p:sp>
          <p:nvSpPr>
            <p:cNvPr id="60441" name="矩形 60440"/>
            <p:cNvSpPr/>
            <p:nvPr/>
          </p:nvSpPr>
          <p:spPr>
            <a:xfrm>
              <a:off x="2515" y="2558"/>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60442" name="直接连接符 60441"/>
            <p:cNvSpPr/>
            <p:nvPr/>
          </p:nvSpPr>
          <p:spPr>
            <a:xfrm flipH="1" flipV="1">
              <a:off x="3903" y="1008"/>
              <a:ext cx="3" cy="2544"/>
            </a:xfrm>
            <a:prstGeom prst="line">
              <a:avLst/>
            </a:prstGeom>
            <a:ln w="12700" cap="flat" cmpd="sng">
              <a:solidFill>
                <a:srgbClr val="CCFFFF"/>
              </a:solidFill>
              <a:prstDash val="solid"/>
              <a:headEnd type="none" w="med" len="med"/>
              <a:tailEnd type="none" w="med" len="med"/>
            </a:ln>
          </p:spPr>
        </p:sp>
        <p:sp>
          <p:nvSpPr>
            <p:cNvPr id="60443" name="矩形 60442"/>
            <p:cNvSpPr/>
            <p:nvPr/>
          </p:nvSpPr>
          <p:spPr>
            <a:xfrm>
              <a:off x="2435" y="789"/>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60444" name="直接连接符 60443"/>
            <p:cNvSpPr/>
            <p:nvPr/>
          </p:nvSpPr>
          <p:spPr>
            <a:xfrm>
              <a:off x="2515" y="2791"/>
              <a:ext cx="173" cy="4"/>
            </a:xfrm>
            <a:prstGeom prst="line">
              <a:avLst/>
            </a:prstGeom>
            <a:ln w="12700" cap="flat" cmpd="sng">
              <a:solidFill>
                <a:schemeClr val="tx1"/>
              </a:solidFill>
              <a:prstDash val="solid"/>
              <a:headEnd type="none" w="med" len="med"/>
              <a:tailEnd type="none" w="med" len="med"/>
            </a:ln>
          </p:spPr>
        </p:sp>
        <p:sp>
          <p:nvSpPr>
            <p:cNvPr id="60445" name="直接连接符 60444"/>
            <p:cNvSpPr/>
            <p:nvPr/>
          </p:nvSpPr>
          <p:spPr>
            <a:xfrm>
              <a:off x="3666" y="3551"/>
              <a:ext cx="240" cy="1"/>
            </a:xfrm>
            <a:prstGeom prst="line">
              <a:avLst/>
            </a:prstGeom>
            <a:ln w="12700" cap="flat" cmpd="sng">
              <a:solidFill>
                <a:schemeClr val="tx1"/>
              </a:solidFill>
              <a:prstDash val="solid"/>
              <a:headEnd type="none" w="med" len="med"/>
              <a:tailEnd type="none" w="med" len="med"/>
            </a:ln>
          </p:spPr>
        </p:sp>
        <p:sp>
          <p:nvSpPr>
            <p:cNvPr id="60446" name="直接连接符 60445"/>
            <p:cNvSpPr/>
            <p:nvPr/>
          </p:nvSpPr>
          <p:spPr>
            <a:xfrm flipV="1">
              <a:off x="3906" y="1008"/>
              <a:ext cx="144" cy="1"/>
            </a:xfrm>
            <a:prstGeom prst="line">
              <a:avLst/>
            </a:prstGeom>
            <a:ln w="12700" cap="flat" cmpd="sng">
              <a:solidFill>
                <a:schemeClr val="tx1"/>
              </a:solidFill>
              <a:prstDash val="solid"/>
              <a:headEnd type="none" w="med" len="med"/>
              <a:tailEnd type="triangle" w="med" len="med"/>
            </a:ln>
          </p:spPr>
        </p:sp>
        <p:sp>
          <p:nvSpPr>
            <p:cNvPr id="60447" name="矩形 60446"/>
            <p:cNvSpPr/>
            <p:nvPr/>
          </p:nvSpPr>
          <p:spPr>
            <a:xfrm>
              <a:off x="1333" y="809"/>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0448" name="矩形 60447"/>
            <p:cNvSpPr/>
            <p:nvPr/>
          </p:nvSpPr>
          <p:spPr>
            <a:xfrm>
              <a:off x="1074" y="889"/>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60449" name="下箭头 60448"/>
            <p:cNvSpPr/>
            <p:nvPr/>
          </p:nvSpPr>
          <p:spPr>
            <a:xfrm>
              <a:off x="1602" y="124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0" name="下箭头 60449"/>
            <p:cNvSpPr/>
            <p:nvPr/>
          </p:nvSpPr>
          <p:spPr>
            <a:xfrm>
              <a:off x="1602" y="196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1" name="下箭头 60450"/>
            <p:cNvSpPr/>
            <p:nvPr/>
          </p:nvSpPr>
          <p:spPr>
            <a:xfrm>
              <a:off x="1602" y="26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2" name="下箭头 60451"/>
            <p:cNvSpPr/>
            <p:nvPr/>
          </p:nvSpPr>
          <p:spPr>
            <a:xfrm>
              <a:off x="2995" y="158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3" name="下箭头 60452"/>
            <p:cNvSpPr/>
            <p:nvPr/>
          </p:nvSpPr>
          <p:spPr>
            <a:xfrm>
              <a:off x="2994" y="225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4" name="下箭头 60453"/>
            <p:cNvSpPr/>
            <p:nvPr/>
          </p:nvSpPr>
          <p:spPr>
            <a:xfrm>
              <a:off x="3042" y="307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5" name="下箭头 60454"/>
            <p:cNvSpPr/>
            <p:nvPr/>
          </p:nvSpPr>
          <p:spPr>
            <a:xfrm>
              <a:off x="4626" y="129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6" name="下箭头 60455"/>
            <p:cNvSpPr/>
            <p:nvPr/>
          </p:nvSpPr>
          <p:spPr>
            <a:xfrm>
              <a:off x="4578" y="220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7" name="下箭头 60456"/>
            <p:cNvSpPr/>
            <p:nvPr/>
          </p:nvSpPr>
          <p:spPr>
            <a:xfrm>
              <a:off x="4578" y="302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0458" name="直接连接符 60457"/>
            <p:cNvSpPr/>
            <p:nvPr/>
          </p:nvSpPr>
          <p:spPr>
            <a:xfrm>
              <a:off x="2322" y="1008"/>
              <a:ext cx="0" cy="2448"/>
            </a:xfrm>
            <a:prstGeom prst="line">
              <a:avLst/>
            </a:prstGeom>
            <a:ln w="9525" cap="flat" cmpd="sng">
              <a:solidFill>
                <a:schemeClr val="tx1"/>
              </a:solidFill>
              <a:prstDash val="solid"/>
              <a:headEnd type="none" w="med" len="med"/>
              <a:tailEnd type="none" w="med" len="med"/>
            </a:ln>
          </p:spPr>
        </p:sp>
        <p:sp>
          <p:nvSpPr>
            <p:cNvPr id="60459" name="直接连接符 60458"/>
            <p:cNvSpPr/>
            <p:nvPr/>
          </p:nvSpPr>
          <p:spPr>
            <a:xfrm>
              <a:off x="2226" y="3456"/>
              <a:ext cx="96" cy="0"/>
            </a:xfrm>
            <a:prstGeom prst="line">
              <a:avLst/>
            </a:prstGeom>
            <a:ln w="9525" cap="flat" cmpd="sng">
              <a:solidFill>
                <a:schemeClr val="tx1"/>
              </a:solidFill>
              <a:prstDash val="solid"/>
              <a:headEnd type="none" w="med" len="med"/>
              <a:tailEnd type="none" w="med" len="med"/>
            </a:ln>
          </p:spPr>
        </p:sp>
        <p:sp>
          <p:nvSpPr>
            <p:cNvPr id="60460" name="直接连接符 60459"/>
            <p:cNvSpPr/>
            <p:nvPr/>
          </p:nvSpPr>
          <p:spPr>
            <a:xfrm>
              <a:off x="2322" y="1008"/>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69" name="组合 143368"/>
          <p:cNvGrpSpPr/>
          <p:nvPr/>
        </p:nvGrpSpPr>
        <p:grpSpPr>
          <a:xfrm>
            <a:off x="2479675" y="1431925"/>
            <a:ext cx="4302125" cy="4130675"/>
            <a:chOff x="1562" y="768"/>
            <a:chExt cx="2710" cy="2602"/>
          </a:xfrm>
        </p:grpSpPr>
        <p:grpSp>
          <p:nvGrpSpPr>
            <p:cNvPr id="143363" name="组合 143362"/>
            <p:cNvGrpSpPr/>
            <p:nvPr/>
          </p:nvGrpSpPr>
          <p:grpSpPr>
            <a:xfrm>
              <a:off x="1562" y="768"/>
              <a:ext cx="2710" cy="2602"/>
              <a:chOff x="1530" y="1248"/>
              <a:chExt cx="2710" cy="2602"/>
            </a:xfrm>
          </p:grpSpPr>
          <p:pic>
            <p:nvPicPr>
              <p:cNvPr id="143364" name="图片 143363"/>
              <p:cNvPicPr/>
              <p:nvPr/>
            </p:nvPicPr>
            <p:blipFill>
              <a:blip r:embed="rId1"/>
              <a:stretch>
                <a:fillRect/>
              </a:stretch>
            </p:blipFill>
            <p:spPr>
              <a:xfrm>
                <a:off x="1530" y="1248"/>
                <a:ext cx="2710" cy="2602"/>
              </a:xfrm>
              <a:prstGeom prst="rect">
                <a:avLst/>
              </a:prstGeom>
              <a:noFill/>
              <a:ln w="9525">
                <a:noFill/>
              </a:ln>
            </p:spPr>
          </p:pic>
          <p:sp>
            <p:nvSpPr>
              <p:cNvPr id="143365" name="矩形 143364"/>
              <p:cNvSpPr/>
              <p:nvPr/>
            </p:nvSpPr>
            <p:spPr>
              <a:xfrm>
                <a:off x="1588" y="1277"/>
                <a:ext cx="2578" cy="2528"/>
              </a:xfrm>
              <a:prstGeom prst="rect">
                <a:avLst/>
              </a:prstGeom>
              <a:noFill/>
              <a:ln w="9525">
                <a:noFill/>
              </a:ln>
            </p:spPr>
            <p:txBody>
              <a:bodyPr lIns="92075" tIns="46038" rIns="92075" bIns="46038"/>
              <a:p>
                <a:pPr marL="342900" indent="-342900">
                  <a:spcBef>
                    <a:spcPct val="20000"/>
                  </a:spcBef>
                  <a:buClr>
                    <a:schemeClr val="hlink"/>
                  </a:buClr>
                  <a:buChar char="•"/>
                </a:pPr>
                <a:endParaRPr lang="zh-TW" altLang="en-US" sz="2400" dirty="0">
                  <a:latin typeface="Arial" panose="020B0604020202020204" pitchFamily="34" charset="0"/>
                </a:endParaRPr>
              </a:p>
            </p:txBody>
          </p:sp>
        </p:grpSp>
        <p:sp>
          <p:nvSpPr>
            <p:cNvPr id="143366" name="文本框 143365"/>
            <p:cNvSpPr txBox="1"/>
            <p:nvPr/>
          </p:nvSpPr>
          <p:spPr>
            <a:xfrm>
              <a:off x="2208" y="1998"/>
              <a:ext cx="1536" cy="978"/>
            </a:xfrm>
            <a:prstGeom prst="rect">
              <a:avLst/>
            </a:prstGeom>
            <a:noFill/>
            <a:ln w="9525">
              <a:noFill/>
            </a:ln>
          </p:spPr>
          <p:txBody>
            <a:bodyPr>
              <a:spAutoFit/>
            </a:bodyPr>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纠        正</a:t>
              </a:r>
              <a:r>
                <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纠正措施</a:t>
              </a:r>
              <a:r>
                <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预防措施</a:t>
              </a:r>
              <a:r>
                <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grpSp>
      <p:sp>
        <p:nvSpPr>
          <p:cNvPr id="143368" name="文本框 143367"/>
          <p:cNvSpPr txBox="1"/>
          <p:nvPr/>
        </p:nvSpPr>
        <p:spPr>
          <a:xfrm>
            <a:off x="2514600" y="762000"/>
            <a:ext cx="1828800" cy="457200"/>
          </a:xfrm>
          <a:prstGeom prst="rect">
            <a:avLst/>
          </a:prstGeom>
          <a:noFill/>
          <a:ln w="9525">
            <a:noFill/>
          </a:ln>
        </p:spPr>
        <p:txBody>
          <a:bodyPr>
            <a:spAutoFit/>
          </a:bodyPr>
          <a:p>
            <a:pPr eaLnBrk="0" hangingPunct="0">
              <a:spcBef>
                <a:spcPct val="50000"/>
              </a:spcBef>
            </a:pP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请 分 析</a:t>
            </a:r>
            <a:r>
              <a:rPr lang="en-US" altLang="zh-CN" sz="2400" b="1"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b="1">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矩形 144385"/>
          <p:cNvSpPr/>
          <p:nvPr/>
        </p:nvSpPr>
        <p:spPr>
          <a:xfrm>
            <a:off x="1717675" y="1447800"/>
            <a:ext cx="1406525" cy="457200"/>
          </a:xfrm>
          <a:prstGeom prst="rect">
            <a:avLst/>
          </a:prstGeom>
          <a:noFill/>
          <a:ln w="9525">
            <a:noFill/>
          </a:ln>
        </p:spPr>
        <p:txBody>
          <a:bodyPr wrap="none" anchor="t" anchorCtr="0">
            <a:spAutoFit/>
          </a:bodyPr>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纠        正</a:t>
            </a:r>
            <a:endPar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4387" name="文本框 144386"/>
          <p:cNvSpPr txBox="1"/>
          <p:nvPr/>
        </p:nvSpPr>
        <p:spPr>
          <a:xfrm>
            <a:off x="1676400" y="2286000"/>
            <a:ext cx="5867400" cy="457200"/>
          </a:xfrm>
          <a:prstGeom prst="rect">
            <a:avLst/>
          </a:prstGeom>
          <a:noFill/>
          <a:ln w="9525">
            <a:noFill/>
          </a:ln>
        </p:spPr>
        <p:txBody>
          <a:bodyPr>
            <a:spAutoFit/>
          </a:bodyPr>
          <a:p>
            <a:pPr eaLnBrk="0" hangingPunct="0">
              <a:spcBef>
                <a:spcPct val="50000"/>
              </a:spcBef>
            </a:pPr>
            <a:r>
              <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rPr>
              <a:t>为</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消除已经发现的不合格所采取的的措施</a:t>
            </a:r>
            <a:endPar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4388" name="文本框 144387"/>
          <p:cNvSpPr txBox="1"/>
          <p:nvPr/>
        </p:nvSpPr>
        <p:spPr>
          <a:xfrm>
            <a:off x="1676400" y="3352800"/>
            <a:ext cx="3657600" cy="457200"/>
          </a:xfrm>
          <a:prstGeom prst="rect">
            <a:avLst/>
          </a:prstGeom>
          <a:noFill/>
          <a:ln w="9525">
            <a:noFill/>
          </a:ln>
        </p:spPr>
        <p:txBody>
          <a:bodyPr>
            <a:spAutoFit/>
          </a:bodyPr>
          <a:p>
            <a:pPr eaLnBrk="0" hangingPunct="0">
              <a:spcBef>
                <a:spcPct val="50000"/>
              </a:spcBef>
            </a:pPr>
            <a:r>
              <a:rPr lang="zh-CN" altLang="en-US" sz="2400">
                <a:effectLst>
                  <a:outerShdw blurRad="38100" dist="38100" dir="2700000">
                    <a:srgbClr val="C0C0C0"/>
                  </a:outerShdw>
                </a:effectLst>
                <a:latin typeface="幼圆" panose="02010509060101010101" pitchFamily="49" charset="-122"/>
                <a:ea typeface="幼圆" panose="02010509060101010101" pitchFamily="49" charset="-122"/>
              </a:rPr>
              <a:t>可</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涉及</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返修</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返工或降级</a:t>
            </a:r>
            <a:endParaRPr lang="zh-CN" altLang="en-US" sz="240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矩形 145409"/>
          <p:cNvSpPr/>
          <p:nvPr/>
        </p:nvSpPr>
        <p:spPr>
          <a:xfrm>
            <a:off x="1717675" y="1427163"/>
            <a:ext cx="1409700" cy="457200"/>
          </a:xfrm>
          <a:prstGeom prst="rect">
            <a:avLst/>
          </a:prstGeom>
          <a:noFill/>
          <a:ln w="9525">
            <a:noFill/>
          </a:ln>
        </p:spPr>
        <p:txBody>
          <a:bodyPr wrap="none" anchor="t" anchorCtr="0">
            <a:spAutoFit/>
          </a:bodyPr>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纠正措施</a:t>
            </a:r>
            <a:endPar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5411" name="文本框 145410"/>
          <p:cNvSpPr txBox="1"/>
          <p:nvPr/>
        </p:nvSpPr>
        <p:spPr>
          <a:xfrm>
            <a:off x="1676400" y="2286000"/>
            <a:ext cx="5867400" cy="822325"/>
          </a:xfrm>
          <a:prstGeom prst="rect">
            <a:avLst/>
          </a:prstGeom>
          <a:noFill/>
          <a:ln w="9525">
            <a:noFill/>
          </a:ln>
        </p:spPr>
        <p:txBody>
          <a:bodyPr>
            <a:spAutoFit/>
          </a:bodyPr>
          <a:p>
            <a:pPr eaLnBrk="0" hangingPunct="0">
              <a:spcBef>
                <a:spcPct val="50000"/>
              </a:spcBef>
            </a:pPr>
            <a:r>
              <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rPr>
              <a:t>为</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消除已经发现的不合格或其他不期望情况的原因所采取的的措施</a:t>
            </a:r>
            <a:endPar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5412" name="文本框 145411"/>
          <p:cNvSpPr txBox="1"/>
          <p:nvPr/>
        </p:nvSpPr>
        <p:spPr>
          <a:xfrm>
            <a:off x="1752600" y="3657600"/>
            <a:ext cx="4114800" cy="1004888"/>
          </a:xfrm>
          <a:prstGeom prst="rect">
            <a:avLst/>
          </a:prstGeom>
          <a:noFill/>
          <a:ln w="9525">
            <a:noFill/>
          </a:ln>
        </p:spPr>
        <p:txBody>
          <a:bodyPr>
            <a:spAutoFit/>
          </a:bodyPr>
          <a:p>
            <a:pPr eaLnBrk="0" hangingPunct="0">
              <a:spcBef>
                <a:spcPct val="50000"/>
              </a:spcBef>
            </a:pPr>
            <a:r>
              <a:rPr lang="zh-CN" altLang="en-US"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rPr>
              <a:t>纠正和纠正措施是有区别的</a:t>
            </a:r>
            <a:endParaRPr lang="zh-CN" altLang="en-US"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endParaRPr>
          </a:p>
          <a:p>
            <a:pPr eaLnBrk="0" hangingPunct="0">
              <a:spcBef>
                <a:spcPct val="50000"/>
              </a:spcBef>
            </a:pPr>
            <a:r>
              <a:rPr lang="zh-CN" altLang="en-US"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rPr>
              <a:t>到底有何不同</a:t>
            </a:r>
            <a:r>
              <a:rPr lang="en-US" altLang="zh-CN"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endParaRPr>
          </a:p>
        </p:txBody>
      </p:sp>
      <p:pic>
        <p:nvPicPr>
          <p:cNvPr id="145413" name="图片 145412" descr="q2"/>
          <p:cNvPicPr>
            <a:picLocks noChangeAspect="1"/>
          </p:cNvPicPr>
          <p:nvPr/>
        </p:nvPicPr>
        <p:blipFill>
          <a:blip r:embed="rId1"/>
          <a:stretch>
            <a:fillRect/>
          </a:stretch>
        </p:blipFill>
        <p:spPr>
          <a:xfrm>
            <a:off x="4572000" y="4648200"/>
            <a:ext cx="1143000" cy="990600"/>
          </a:xfrm>
          <a:prstGeom prst="rect">
            <a:avLst/>
          </a:prstGeom>
          <a:noFill/>
          <a:ln w="9525">
            <a:noFill/>
          </a:ln>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矩形 146433"/>
          <p:cNvSpPr/>
          <p:nvPr/>
        </p:nvSpPr>
        <p:spPr>
          <a:xfrm>
            <a:off x="1717675" y="1427163"/>
            <a:ext cx="1409700" cy="457200"/>
          </a:xfrm>
          <a:prstGeom prst="rect">
            <a:avLst/>
          </a:prstGeom>
          <a:noFill/>
          <a:ln w="9525">
            <a:noFill/>
          </a:ln>
        </p:spPr>
        <p:txBody>
          <a:bodyPr wrap="none" anchor="t" anchorCtr="0">
            <a:spAutoFit/>
          </a:bodyPr>
          <a:p>
            <a:pPr eaLnBrk="0" hangingPunct="0">
              <a:spcBef>
                <a:spcPct val="50000"/>
              </a:spcBef>
            </a:pP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预防措施</a:t>
            </a:r>
            <a:endPar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6435" name="文本框 146434"/>
          <p:cNvSpPr txBox="1"/>
          <p:nvPr/>
        </p:nvSpPr>
        <p:spPr>
          <a:xfrm>
            <a:off x="1676400" y="2286000"/>
            <a:ext cx="5867400" cy="822325"/>
          </a:xfrm>
          <a:prstGeom prst="rect">
            <a:avLst/>
          </a:prstGeom>
          <a:noFill/>
          <a:ln w="9525">
            <a:noFill/>
          </a:ln>
        </p:spPr>
        <p:txBody>
          <a:bodyPr>
            <a:spAutoFit/>
          </a:bodyPr>
          <a:p>
            <a:pPr eaLnBrk="0" hangingPunct="0">
              <a:spcBef>
                <a:spcPct val="50000"/>
              </a:spcBef>
            </a:pPr>
            <a:r>
              <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rPr>
              <a:t>为</a:t>
            </a: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消除已经发现的不合格或其他潜在不期望情况的原因所采取的的措施</a:t>
            </a:r>
            <a:endPar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46436" name="文本框 146435"/>
          <p:cNvSpPr txBox="1"/>
          <p:nvPr/>
        </p:nvSpPr>
        <p:spPr>
          <a:xfrm>
            <a:off x="1752600" y="3657600"/>
            <a:ext cx="4724400" cy="1041400"/>
          </a:xfrm>
          <a:prstGeom prst="rect">
            <a:avLst/>
          </a:prstGeom>
          <a:noFill/>
          <a:ln w="9525">
            <a:noFill/>
          </a:ln>
        </p:spPr>
        <p:txBody>
          <a:bodyPr>
            <a:spAutoFit/>
          </a:bodyPr>
          <a:p>
            <a:pPr eaLnBrk="0" hangingPunct="0">
              <a:lnSpc>
                <a:spcPct val="130000"/>
              </a:lnSpc>
              <a:spcBef>
                <a:spcPct val="50000"/>
              </a:spcBef>
            </a:pPr>
            <a:r>
              <a:rPr lang="zh-CN" altLang="en-US"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rPr>
              <a:t>纠正措施和预防措施是有区别的到底有何不同</a:t>
            </a:r>
            <a:r>
              <a:rPr lang="en-US" altLang="zh-CN" sz="2400" dirty="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2400">
              <a:solidFill>
                <a:srgbClr val="FF9999"/>
              </a:solidFill>
              <a:effectLst>
                <a:outerShdw blurRad="38100" dist="38100" dir="2700000">
                  <a:srgbClr val="C0C0C0"/>
                </a:outerShdw>
              </a:effectLst>
              <a:latin typeface="Times New Roman" panose="02020603050405020304" pitchFamily="18" charset="0"/>
              <a:ea typeface="幼圆" panose="02010509060101010101" pitchFamily="49" charset="-122"/>
            </a:endParaRPr>
          </a:p>
        </p:txBody>
      </p:sp>
      <p:pic>
        <p:nvPicPr>
          <p:cNvPr id="146437" name="图片 146436" descr="q2"/>
          <p:cNvPicPr>
            <a:picLocks noChangeAspect="1"/>
          </p:cNvPicPr>
          <p:nvPr/>
        </p:nvPicPr>
        <p:blipFill>
          <a:blip r:embed="rId1"/>
          <a:stretch>
            <a:fillRect/>
          </a:stretch>
        </p:blipFill>
        <p:spPr>
          <a:xfrm>
            <a:off x="4572000" y="4648200"/>
            <a:ext cx="1143000" cy="990600"/>
          </a:xfrm>
          <a:prstGeom prst="rect">
            <a:avLst/>
          </a:prstGeom>
          <a:noFill/>
          <a:ln w="9525">
            <a:noFill/>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61441"/>
          <p:cNvSpPr/>
          <p:nvPr/>
        </p:nvSpPr>
        <p:spPr>
          <a:xfrm>
            <a:off x="3048000" y="609600"/>
            <a:ext cx="3581400" cy="914400"/>
          </a:xfrm>
          <a:prstGeom prst="rect">
            <a:avLst/>
          </a:prstGeom>
          <a:noFill/>
          <a:ln w="12700">
            <a:noFill/>
          </a:ln>
        </p:spPr>
        <p:txBody>
          <a:bodyPr lIns="90487" tIns="44450" rIns="90487" bIns="44450" anchor="ctr" anchorCtr="0"/>
          <a:p>
            <a:pPr algn="ctr"/>
            <a:r>
              <a:rPr lang="zh-CN" altLang="en-US" sz="44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限制行动</a:t>
            </a:r>
            <a:endParaRPr lang="zh-CN" altLang="en-US" sz="44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61443" name="矩形 61442"/>
          <p:cNvSpPr/>
          <p:nvPr/>
        </p:nvSpPr>
        <p:spPr>
          <a:xfrm>
            <a:off x="1219200" y="1600200"/>
            <a:ext cx="3429000" cy="1600200"/>
          </a:xfrm>
          <a:noFill/>
          <a:ln w="12700">
            <a:noFill/>
          </a:ln>
        </p:spPr>
        <p:txBody>
          <a:bodyPr vert="horz" wrap="square" lIns="90487" tIns="44450" rIns="90487" bIns="44450" anchor="t" anchorCtr="0"/>
          <a:p>
            <a:pPr defTabSz="903605">
              <a:lnSpc>
                <a:spcPct val="110000"/>
              </a:lnSpc>
              <a:spcBef>
                <a:spcPct val="20000"/>
              </a:spcBef>
              <a:buClr>
                <a:schemeClr val="accent2"/>
              </a:buClr>
              <a:buSzPct val="80000"/>
              <a:buFont typeface="Wingdings" panose="05000000000000000000" pitchFamily="2" charset="2"/>
            </a:pPr>
            <a:r>
              <a:rPr lang="zh-CN" altLang="en-US" sz="2800" b="1" dirty="0">
                <a:latin typeface="Times New Roman" panose="02020603050405020304" pitchFamily="18" charset="0"/>
                <a:ea typeface="幼圆" panose="02010509060101010101" pitchFamily="49" charset="-122"/>
              </a:rPr>
              <a:t>将问题的影响与内部和外部顾客隔离开来</a:t>
            </a:r>
            <a:endParaRPr lang="zh-CN" altLang="en-US" sz="2800" b="1" dirty="0">
              <a:latin typeface="Times New Roman" panose="02020603050405020304" pitchFamily="18" charset="0"/>
              <a:ea typeface="幼圆" panose="02010509060101010101" pitchFamily="49" charset="-122"/>
            </a:endParaRPr>
          </a:p>
          <a:p>
            <a:pPr defTabSz="903605">
              <a:lnSpc>
                <a:spcPct val="110000"/>
              </a:lnSpc>
              <a:spcBef>
                <a:spcPct val="20000"/>
              </a:spcBef>
              <a:buClr>
                <a:schemeClr val="accent2"/>
              </a:buClr>
              <a:buSzPct val="80000"/>
              <a:buFont typeface="Wingdings" panose="05000000000000000000" pitchFamily="2" charset="2"/>
            </a:pPr>
            <a:r>
              <a:rPr lang="zh-CN" altLang="en-US" sz="2800" b="1" dirty="0">
                <a:solidFill>
                  <a:srgbClr val="FF9999"/>
                </a:solidFill>
                <a:latin typeface="Times New Roman" panose="02020603050405020304" pitchFamily="18" charset="0"/>
                <a:ea typeface="幼圆" panose="02010509060101010101" pitchFamily="49" charset="-122"/>
              </a:rPr>
              <a:t>也许需要通知顾客</a:t>
            </a:r>
            <a:endParaRPr lang="zh-CN" altLang="en-US" sz="2800" b="1" dirty="0">
              <a:solidFill>
                <a:srgbClr val="FF9999"/>
              </a:solidFill>
              <a:latin typeface="Times New Roman" panose="02020603050405020304" pitchFamily="18" charset="0"/>
              <a:ea typeface="幼圆" panose="02010509060101010101" pitchFamily="49" charset="-122"/>
            </a:endParaRPr>
          </a:p>
        </p:txBody>
      </p:sp>
      <p:pic>
        <p:nvPicPr>
          <p:cNvPr id="61444" name="图片 61443" descr="j0140271"/>
          <p:cNvPicPr>
            <a:picLocks noChangeAspect="1"/>
          </p:cNvPicPr>
          <p:nvPr/>
        </p:nvPicPr>
        <p:blipFill>
          <a:blip r:embed="rId1"/>
          <a:stretch>
            <a:fillRect/>
          </a:stretch>
        </p:blipFill>
        <p:spPr>
          <a:xfrm>
            <a:off x="6473825" y="1600200"/>
            <a:ext cx="2141538" cy="3733800"/>
          </a:xfrm>
          <a:prstGeom prst="rect">
            <a:avLst/>
          </a:prstGeom>
          <a:noFill/>
          <a:ln w="9525">
            <a:noFill/>
          </a:ln>
        </p:spPr>
      </p:pic>
      <p:sp>
        <p:nvSpPr>
          <p:cNvPr id="61445" name="文本框 61444"/>
          <p:cNvSpPr txBox="1"/>
          <p:nvPr/>
        </p:nvSpPr>
        <p:spPr>
          <a:xfrm>
            <a:off x="1295400" y="3778250"/>
            <a:ext cx="4191000" cy="1022350"/>
          </a:xfrm>
          <a:prstGeom prst="rect">
            <a:avLst/>
          </a:prstGeo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path path="shape">
              <a:fillToRect l="50000" t="50000" r="50000" b="50000"/>
            </a:path>
            <a:tileRect/>
          </a:gradFill>
          <a:ln w="38100">
            <a:noFill/>
          </a:ln>
        </p:spPr>
        <p:txBody>
          <a:bodyPr>
            <a:spAutoFit/>
          </a:bodyPr>
          <a:p>
            <a:pPr algn="ctr">
              <a:lnSpc>
                <a:spcPct val="90000"/>
              </a:lnSpc>
              <a:spcBef>
                <a:spcPct val="20000"/>
              </a:spcBef>
              <a:buFont typeface="Wingdings" panose="05000000000000000000" pitchFamily="2" charset="2"/>
            </a:pPr>
            <a:r>
              <a:rPr lang="zh-CN" altLang="en-US" sz="3400" b="1" dirty="0">
                <a:solidFill>
                  <a:schemeClr val="bg2"/>
                </a:solidFill>
                <a:latin typeface="Times New Roman" panose="02020603050405020304" pitchFamily="18" charset="0"/>
                <a:ea typeface="幼圆" panose="02010509060101010101" pitchFamily="49" charset="-122"/>
              </a:rPr>
              <a:t>目标是为了保护你的顾客。</a:t>
            </a:r>
            <a:endParaRPr lang="zh-CN" altLang="en-US" sz="3400" b="1" dirty="0">
              <a:solidFill>
                <a:schemeClr val="bg2"/>
              </a:solidFill>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63489"/>
          <p:cNvSpPr/>
          <p:nvPr/>
        </p:nvSpPr>
        <p:spPr>
          <a:xfrm>
            <a:off x="6019800" y="533400"/>
            <a:ext cx="990600" cy="3962400"/>
          </a:xfrm>
          <a:prstGeom prst="rect">
            <a:avLst/>
          </a:prstGeom>
          <a:noFill/>
          <a:ln w="12700">
            <a:noFill/>
          </a:ln>
        </p:spPr>
        <p:txBody>
          <a:bodyPr lIns="90487" tIns="44450" rIns="90487" bIns="44450" anchor="ctr" anchorCtr="0"/>
          <a:p>
            <a:pPr algn="ctr"/>
            <a:r>
              <a:rPr lang="zh-CN" altLang="en-US" sz="4400" b="1" dirty="0">
                <a:solidFill>
                  <a:schemeClr val="tx2"/>
                </a:solidFill>
                <a:latin typeface="Arial" panose="020B0604020202020204" pitchFamily="34" charset="0"/>
                <a:ea typeface="幼圆" panose="02010509060101010101" pitchFamily="49" charset="-122"/>
              </a:rPr>
              <a:t>临时改进行动</a:t>
            </a:r>
            <a:endParaRPr lang="zh-CN" altLang="en-US" sz="4400" b="1" dirty="0">
              <a:solidFill>
                <a:schemeClr val="tx2"/>
              </a:solidFill>
              <a:latin typeface="Arial" panose="020B0604020202020204" pitchFamily="34" charset="0"/>
              <a:ea typeface="幼圆" panose="02010509060101010101" pitchFamily="49" charset="-122"/>
            </a:endParaRPr>
          </a:p>
        </p:txBody>
      </p:sp>
      <p:sp>
        <p:nvSpPr>
          <p:cNvPr id="63491" name="矩形 63490"/>
          <p:cNvSpPr/>
          <p:nvPr/>
        </p:nvSpPr>
        <p:spPr>
          <a:xfrm>
            <a:off x="1295400" y="1295400"/>
            <a:ext cx="4267200" cy="2143125"/>
          </a:xfrm>
          <a:solidFill>
            <a:srgbClr val="FFFFFF"/>
          </a:solidFill>
          <a:ln w="9525"/>
          <a:scene3d>
            <a:camera prst="legacyObliqueTopLeft">
              <a:rot lat="0" lon="0" rev="0"/>
            </a:camera>
            <a:lightRig rig="legacyFlat3" dir="t"/>
          </a:scene3d>
          <a:sp3d extrusionH="430200" prstMaterial="legacyMatte">
            <a:bevelT w="13500" h="13500" prst="angle"/>
            <a:bevelB w="13500" h="13500" prst="angle"/>
          </a:sp3d>
        </p:spPr>
        <p:txBody>
          <a:bodyPr>
            <a:flatTx/>
          </a:bodyPr>
          <a:p>
            <a:pPr marL="342900" indent="-342900">
              <a:spcBef>
                <a:spcPct val="20000"/>
              </a:spcBef>
              <a:buClr>
                <a:schemeClr val="accent2"/>
              </a:buClr>
              <a:buSzPct val="80000"/>
              <a:buFont typeface="Wingdings" panose="05000000000000000000" pitchFamily="2" charset="2"/>
            </a:pPr>
            <a:r>
              <a:rPr lang="zh-CN" altLang="en-US" sz="2500" b="1" dirty="0">
                <a:solidFill>
                  <a:schemeClr val="tx1"/>
                </a:solidFill>
                <a:latin typeface="Times New Roman" panose="02020603050405020304" pitchFamily="18" charset="0"/>
                <a:ea typeface="幼圆" panose="02010509060101010101" pitchFamily="49" charset="-122"/>
              </a:rPr>
              <a:t>临时性的过程改进</a:t>
            </a:r>
            <a:r>
              <a:rPr lang="zh-CN" altLang="en-US" sz="2500" b="1">
                <a:solidFill>
                  <a:schemeClr val="tx1"/>
                </a:solidFill>
                <a:latin typeface="Times New Roman" panose="02020603050405020304" pitchFamily="18" charset="0"/>
                <a:ea typeface="幼圆" panose="02010509060101010101" pitchFamily="49" charset="-122"/>
              </a:rPr>
              <a:t>；</a:t>
            </a:r>
            <a:endParaRPr lang="zh-CN" altLang="en-US" sz="2500" b="1">
              <a:solidFill>
                <a:schemeClr val="tx1"/>
              </a:solidFill>
              <a:latin typeface="Times New Roman" panose="02020603050405020304" pitchFamily="18" charset="0"/>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2500" b="1" dirty="0">
                <a:solidFill>
                  <a:schemeClr val="tx1"/>
                </a:solidFill>
                <a:latin typeface="Times New Roman" panose="02020603050405020304" pitchFamily="18" charset="0"/>
                <a:ea typeface="幼圆" panose="02010509060101010101" pitchFamily="49" charset="-122"/>
              </a:rPr>
              <a:t>消除根本原因、错误或问题；</a:t>
            </a:r>
            <a:endParaRPr lang="zh-CN" altLang="en-US" sz="2500" b="1" dirty="0">
              <a:solidFill>
                <a:schemeClr val="tx1"/>
              </a:solidFill>
              <a:latin typeface="Times New Roman" panose="02020603050405020304" pitchFamily="18" charset="0"/>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2500" b="1" dirty="0">
                <a:solidFill>
                  <a:schemeClr val="tx1"/>
                </a:solidFill>
                <a:latin typeface="Times New Roman" panose="02020603050405020304" pitchFamily="18" charset="0"/>
                <a:ea typeface="幼圆" panose="02010509060101010101" pitchFamily="49" charset="-122"/>
              </a:rPr>
              <a:t>可能要求采取行动保护顾客；</a:t>
            </a:r>
            <a:endParaRPr lang="zh-CN" altLang="en-US" sz="2500" b="1" dirty="0">
              <a:solidFill>
                <a:schemeClr val="tx1"/>
              </a:solidFill>
              <a:latin typeface="Times New Roman" panose="02020603050405020304" pitchFamily="18" charset="0"/>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2500" b="1" dirty="0">
                <a:solidFill>
                  <a:schemeClr val="tx1"/>
                </a:solidFill>
                <a:latin typeface="Times New Roman" panose="02020603050405020304" pitchFamily="18" charset="0"/>
                <a:ea typeface="幼圆" panose="02010509060101010101" pitchFamily="49" charset="-122"/>
              </a:rPr>
              <a:t>不应该造成其它的问题。</a:t>
            </a:r>
            <a:endParaRPr lang="zh-CN" altLang="en-US" sz="2500" b="1" dirty="0">
              <a:solidFill>
                <a:schemeClr val="tx1"/>
              </a:solidFill>
              <a:latin typeface="Times New Roman" panose="02020603050405020304" pitchFamily="18" charset="0"/>
              <a:ea typeface="幼圆" panose="02010509060101010101" pitchFamily="49" charset="-122"/>
            </a:endParaRPr>
          </a:p>
        </p:txBody>
      </p:sp>
      <p:sp>
        <p:nvSpPr>
          <p:cNvPr id="63492" name="文本框 63491"/>
          <p:cNvSpPr txBox="1"/>
          <p:nvPr/>
        </p:nvSpPr>
        <p:spPr>
          <a:xfrm>
            <a:off x="1295400" y="3733800"/>
            <a:ext cx="4343400" cy="1262063"/>
          </a:xfrm>
          <a:prstGeom prst="rect">
            <a:avLst/>
          </a:prstGeom>
          <a:solidFill>
            <a:schemeClr val="accent1"/>
          </a:solidFill>
          <a:ln w="38100" cap="flat" cmpd="dbl">
            <a:prstDash val="solid"/>
            <a:miter/>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a:spAutoFit/>
            <a:flatTx/>
          </a:bodyPr>
          <a:p>
            <a:pPr algn="ctr" defTabSz="281305">
              <a:lnSpc>
                <a:spcPct val="90000"/>
              </a:lnSpc>
              <a:spcBef>
                <a:spcPct val="20000"/>
              </a:spcBef>
              <a:buFont typeface="Wingdings" panose="05000000000000000000" pitchFamily="2" charset="2"/>
              <a:tabLst>
                <a:tab pos="187325" algn="l"/>
              </a:tabLst>
            </a:pPr>
            <a:r>
              <a:rPr lang="zh-CN" altLang="en-US" sz="2400" b="1" dirty="0">
                <a:solidFill>
                  <a:schemeClr val="bg2"/>
                </a:solidFill>
                <a:latin typeface="Times New Roman" panose="02020603050405020304" pitchFamily="18" charset="0"/>
                <a:ea typeface="幼圆" panose="02010509060101010101" pitchFamily="49" charset="-122"/>
              </a:rPr>
              <a:t>为了能制定可靠的临时改进</a:t>
            </a:r>
            <a:endParaRPr lang="zh-CN" altLang="en-US" sz="2400" b="1" dirty="0">
              <a:solidFill>
                <a:schemeClr val="bg2"/>
              </a:solidFill>
              <a:latin typeface="Times New Roman" panose="02020603050405020304" pitchFamily="18" charset="0"/>
              <a:ea typeface="幼圆" panose="02010509060101010101" pitchFamily="49" charset="-122"/>
            </a:endParaRPr>
          </a:p>
          <a:p>
            <a:pPr algn="ctr" defTabSz="281305">
              <a:lnSpc>
                <a:spcPct val="90000"/>
              </a:lnSpc>
              <a:spcBef>
                <a:spcPct val="20000"/>
              </a:spcBef>
              <a:buFont typeface="Wingdings" panose="05000000000000000000" pitchFamily="2" charset="2"/>
              <a:tabLst>
                <a:tab pos="187325" algn="l"/>
              </a:tabLst>
            </a:pPr>
            <a:r>
              <a:rPr lang="zh-CN" altLang="en-US" sz="2400" b="1" dirty="0">
                <a:solidFill>
                  <a:schemeClr val="bg2"/>
                </a:solidFill>
                <a:latin typeface="Times New Roman" panose="02020603050405020304" pitchFamily="18" charset="0"/>
                <a:ea typeface="幼圆" panose="02010509060101010101" pitchFamily="49" charset="-122"/>
              </a:rPr>
              <a:t>行动，对过程进行分析并理</a:t>
            </a:r>
            <a:endParaRPr lang="zh-CN" altLang="en-US" sz="2400" b="1" dirty="0">
              <a:solidFill>
                <a:schemeClr val="bg2"/>
              </a:solidFill>
              <a:latin typeface="Times New Roman" panose="02020603050405020304" pitchFamily="18" charset="0"/>
              <a:ea typeface="幼圆" panose="02010509060101010101" pitchFamily="49" charset="-122"/>
            </a:endParaRPr>
          </a:p>
          <a:p>
            <a:pPr algn="ctr" defTabSz="281305">
              <a:lnSpc>
                <a:spcPct val="90000"/>
              </a:lnSpc>
              <a:spcBef>
                <a:spcPct val="20000"/>
              </a:spcBef>
              <a:buFont typeface="Wingdings" panose="05000000000000000000" pitchFamily="2" charset="2"/>
              <a:tabLst>
                <a:tab pos="187325" algn="l"/>
              </a:tabLst>
            </a:pPr>
            <a:r>
              <a:rPr lang="zh-CN" altLang="en-US" sz="2400" b="1" dirty="0">
                <a:solidFill>
                  <a:schemeClr val="bg2"/>
                </a:solidFill>
                <a:latin typeface="Times New Roman" panose="02020603050405020304" pitchFamily="18" charset="0"/>
                <a:ea typeface="幼圆" panose="02010509060101010101" pitchFamily="49" charset="-122"/>
              </a:rPr>
              <a:t>解产生问题的错误类型。</a:t>
            </a:r>
            <a:endParaRPr lang="zh-CN" altLang="en-US" sz="2400" b="1" dirty="0">
              <a:solidFill>
                <a:schemeClr val="bg2"/>
              </a:solidFill>
              <a:latin typeface="Times New Roman" panose="02020603050405020304" pitchFamily="18" charset="0"/>
              <a:ea typeface="幼圆" panose="02010509060101010101" pitchFamily="49" charset="-122"/>
            </a:endParaRPr>
          </a:p>
        </p:txBody>
      </p:sp>
      <p:pic>
        <p:nvPicPr>
          <p:cNvPr id="63493" name="图片 63492" descr="j0245075[1]"/>
          <p:cNvPicPr>
            <a:picLocks noChangeAspect="1"/>
          </p:cNvPicPr>
          <p:nvPr/>
        </p:nvPicPr>
        <p:blipFill>
          <a:blip r:embed="rId1"/>
          <a:stretch>
            <a:fillRect/>
          </a:stretch>
        </p:blipFill>
        <p:spPr>
          <a:xfrm>
            <a:off x="6400800" y="4419600"/>
            <a:ext cx="2009775" cy="1947863"/>
          </a:xfrm>
          <a:prstGeom prst="rect">
            <a:avLst/>
          </a:prstGeom>
          <a:noFill/>
          <a:ln w="9525">
            <a:noFill/>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云形标注 132097"/>
          <p:cNvSpPr/>
          <p:nvPr/>
        </p:nvSpPr>
        <p:spPr>
          <a:xfrm>
            <a:off x="3657600" y="1066800"/>
            <a:ext cx="3962400" cy="1981200"/>
          </a:xfrm>
          <a:prstGeom prst="cloudCallout">
            <a:avLst>
              <a:gd name="adj1" fmla="val -54690"/>
              <a:gd name="adj2" fmla="val 62019"/>
            </a:avLst>
          </a:prstGeom>
          <a:noFill/>
          <a:ln w="12700" cap="sq" cmpd="sng">
            <a:solidFill>
              <a:schemeClr val="tx1"/>
            </a:solidFill>
            <a:prstDash val="solid"/>
            <a:headEnd type="none" w="lg" len="med"/>
            <a:tailEnd type="none" w="lg" len="med"/>
          </a:ln>
        </p:spPr>
        <p:txBody>
          <a:bodyPr/>
          <a:p>
            <a:pPr algn="ctr"/>
            <a:endParaRPr lang="en-US" altLang="zh-CN"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algn="ctr"/>
            <a:r>
              <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rPr>
              <a:t>意识问题的所在</a:t>
            </a:r>
            <a:endParaRPr lang="zh-CN" altLang="en-US" sz="24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pic>
        <p:nvPicPr>
          <p:cNvPr id="132099" name="图片 132098" descr="07"/>
          <p:cNvPicPr>
            <a:picLocks noChangeAspect="1"/>
          </p:cNvPicPr>
          <p:nvPr/>
        </p:nvPicPr>
        <p:blipFill>
          <a:blip r:embed="rId1">
            <a:clrChange>
              <a:clrFrom>
                <a:srgbClr val="FFFFFF"/>
              </a:clrFrom>
              <a:clrTo>
                <a:srgbClr val="FFFFFF">
                  <a:alpha val="0"/>
                </a:srgbClr>
              </a:clrTo>
            </a:clrChange>
            <a:lum bright="-23999" contrast="-24001"/>
          </a:blip>
          <a:stretch>
            <a:fillRect/>
          </a:stretch>
        </p:blipFill>
        <p:spPr>
          <a:xfrm>
            <a:off x="1828800" y="2667000"/>
            <a:ext cx="1676400" cy="3657600"/>
          </a:xfrm>
          <a:prstGeom prst="rect">
            <a:avLst/>
          </a:prstGeom>
          <a:noFill/>
          <a:ln w="9525">
            <a:noFill/>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矩形 64513"/>
          <p:cNvSpPr/>
          <p:nvPr/>
        </p:nvSpPr>
        <p:spPr>
          <a:xfrm>
            <a:off x="7162800" y="685800"/>
            <a:ext cx="685800" cy="4267200"/>
          </a:xfrm>
          <a:prstGeom prst="rect">
            <a:avLst/>
          </a:prstGeom>
          <a:noFill/>
          <a:ln w="12700">
            <a:noFill/>
          </a:ln>
        </p:spPr>
        <p:txBody>
          <a:bodyPr lIns="90487" tIns="44450" rIns="90487" bIns="44450" anchor="ctr" anchorCtr="0"/>
          <a:p>
            <a:pPr algn="ctr"/>
            <a:r>
              <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制定临时改进行动</a:t>
            </a:r>
            <a:endPar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64515" name="矩形 64514"/>
          <p:cNvSpPr/>
          <p:nvPr/>
        </p:nvSpPr>
        <p:spPr>
          <a:xfrm>
            <a:off x="1600200" y="1600200"/>
            <a:ext cx="4800600" cy="4035425"/>
          </a:xfrm>
          <a:gradFill rotWithShape="0">
            <a:gsLst>
              <a:gs pos="0">
                <a:srgbClr val="4D0808">
                  <a:alpha val="100000"/>
                </a:srgbClr>
              </a:gs>
              <a:gs pos="30000">
                <a:srgbClr val="FF0300">
                  <a:alpha val="100000"/>
                </a:srgbClr>
              </a:gs>
              <a:gs pos="55000">
                <a:srgbClr val="FF7A00">
                  <a:alpha val="100000"/>
                </a:srgbClr>
              </a:gs>
              <a:gs pos="100000">
                <a:srgbClr val="FFF200">
                  <a:alpha val="100000"/>
                </a:srgbClr>
              </a:gs>
            </a:gsLst>
            <a:path path="shape">
              <a:fillToRect l="50000" t="50000" r="50000" b="50000"/>
            </a:path>
            <a:tileRect/>
          </a:gradFill>
          <a:ln w="9525"/>
          <a:scene3d>
            <a:camera prst="legacyObliqueTopLeft">
              <a:rot lat="0" lon="0" rev="0"/>
            </a:camera>
            <a:lightRig rig="legacyFlat3" dir="t"/>
          </a:scene3d>
          <a:sp3d extrusionH="430200" prstMaterial="legacyMatte">
            <a:bevelT w="13500" h="13500" prst="angle"/>
            <a:bevelB w="13500" h="13500" prst="angle"/>
            <a:extrusionClr>
              <a:srgbClr val="FFF200"/>
            </a:extrusionClr>
          </a:sp3d>
        </p:spPr>
        <p:txBody>
          <a:bodyPr>
            <a:flatTx/>
          </a:bodyPr>
          <a:p>
            <a:pPr>
              <a:spcBef>
                <a:spcPct val="20000"/>
              </a:spcBef>
              <a:buClr>
                <a:schemeClr val="accent2"/>
              </a:buClr>
              <a:buSzPct val="80000"/>
              <a:buFont typeface="Wingdings" panose="05000000000000000000" pitchFamily="2" charset="2"/>
            </a:pPr>
            <a:r>
              <a:rPr lang="zh-CN" altLang="en-US" sz="2800" b="1" dirty="0">
                <a:solidFill>
                  <a:schemeClr val="tx1"/>
                </a:solidFill>
                <a:latin typeface="仿宋_GB2312" pitchFamily="49" charset="-122"/>
                <a:ea typeface="仿宋_GB2312" pitchFamily="49" charset="-122"/>
              </a:rPr>
              <a:t>选择、沟通、实施并验证最佳的临时改进行动。</a:t>
            </a:r>
            <a:endParaRPr lang="zh-CN" altLang="en-US" sz="2800" b="1" dirty="0">
              <a:solidFill>
                <a:schemeClr val="tx1"/>
              </a:solidFill>
              <a:latin typeface="仿宋_GB2312" pitchFamily="49" charset="-122"/>
              <a:ea typeface="仿宋_GB2312" pitchFamily="49" charset="-122"/>
            </a:endParaRPr>
          </a:p>
          <a:p>
            <a:pPr>
              <a:spcBef>
                <a:spcPct val="20000"/>
              </a:spcBef>
              <a:buClr>
                <a:schemeClr val="accent2"/>
              </a:buClr>
              <a:buSzPct val="80000"/>
              <a:buFont typeface="Wingdings" panose="05000000000000000000" pitchFamily="2" charset="2"/>
            </a:pPr>
            <a:r>
              <a:rPr lang="zh-CN" altLang="en-US" sz="2800" b="1" dirty="0">
                <a:solidFill>
                  <a:schemeClr val="tx1"/>
                </a:solidFill>
                <a:latin typeface="仿宋_GB2312" pitchFamily="49" charset="-122"/>
                <a:ea typeface="仿宋_GB2312" pitchFamily="49" charset="-122"/>
              </a:rPr>
              <a:t>临时改进行动可能包括：</a:t>
            </a:r>
            <a:endParaRPr lang="zh-CN" altLang="en-US" sz="2800" b="1" dirty="0">
              <a:solidFill>
                <a:schemeClr val="tx1"/>
              </a:solidFill>
              <a:latin typeface="仿宋_GB2312" pitchFamily="49" charset="-122"/>
              <a:ea typeface="仿宋_GB2312" pitchFamily="49" charset="-122"/>
            </a:endParaRPr>
          </a:p>
          <a:p>
            <a:pPr marL="281305" lvl="1" indent="93345">
              <a:spcBef>
                <a:spcPct val="20000"/>
              </a:spcBef>
              <a:buClr>
                <a:schemeClr val="tx1"/>
              </a:buClr>
              <a:buSzPct val="90000"/>
            </a:pPr>
            <a:r>
              <a:rPr lang="zh-CN" altLang="en-US" sz="2800" b="1" dirty="0">
                <a:solidFill>
                  <a:schemeClr val="tx1"/>
                </a:solidFill>
                <a:latin typeface="仿宋_GB2312" pitchFamily="49" charset="-122"/>
                <a:ea typeface="仿宋_GB2312" pitchFamily="49" charset="-122"/>
              </a:rPr>
              <a:t>增加检验（</a:t>
            </a:r>
            <a:r>
              <a:rPr lang="en-US" altLang="zh-CN" sz="2800" b="1" dirty="0">
                <a:solidFill>
                  <a:schemeClr val="tx1"/>
                </a:solidFill>
                <a:latin typeface="仿宋_GB2312" pitchFamily="49" charset="-122"/>
                <a:ea typeface="仿宋_GB2312" pitchFamily="49" charset="-122"/>
              </a:rPr>
              <a:t>100%</a:t>
            </a:r>
            <a:r>
              <a:rPr lang="zh-CN" altLang="en-US" sz="2800" b="1" dirty="0">
                <a:solidFill>
                  <a:schemeClr val="tx1"/>
                </a:solidFill>
                <a:latin typeface="仿宋_GB2312" pitchFamily="49" charset="-122"/>
                <a:ea typeface="仿宋_GB2312" pitchFamily="49" charset="-122"/>
              </a:rPr>
              <a:t>或抽样）</a:t>
            </a:r>
            <a:endParaRPr lang="zh-CN" altLang="en-US" sz="2800" b="1">
              <a:solidFill>
                <a:schemeClr val="tx1"/>
              </a:solidFill>
              <a:latin typeface="仿宋_GB2312" pitchFamily="49" charset="-122"/>
              <a:ea typeface="仿宋_GB2312" pitchFamily="49" charset="-122"/>
            </a:endParaRPr>
          </a:p>
          <a:p>
            <a:pPr marL="281305" lvl="1" indent="93345">
              <a:spcBef>
                <a:spcPct val="20000"/>
              </a:spcBef>
              <a:buClr>
                <a:schemeClr val="tx1"/>
              </a:buClr>
              <a:buSzPct val="90000"/>
            </a:pPr>
            <a:r>
              <a:rPr lang="en-US" altLang="zh-CN" sz="2800" b="1">
                <a:solidFill>
                  <a:schemeClr val="tx1"/>
                </a:solidFill>
                <a:latin typeface="仿宋_GB2312" pitchFamily="49" charset="-122"/>
                <a:ea typeface="仿宋_GB2312" pitchFamily="49" charset="-122"/>
              </a:rPr>
              <a:t>100% </a:t>
            </a:r>
            <a:r>
              <a:rPr lang="zh-CN" altLang="en-US" sz="2800" b="1" dirty="0">
                <a:solidFill>
                  <a:schemeClr val="tx1"/>
                </a:solidFill>
                <a:latin typeface="仿宋_GB2312" pitchFamily="49" charset="-122"/>
                <a:ea typeface="仿宋_GB2312" pitchFamily="49" charset="-122"/>
              </a:rPr>
              <a:t>测试和</a:t>
            </a:r>
            <a:r>
              <a:rPr lang="en-US" altLang="zh-CN" sz="2800" b="1">
                <a:solidFill>
                  <a:schemeClr val="tx1"/>
                </a:solidFill>
                <a:latin typeface="仿宋_GB2312" pitchFamily="49" charset="-122"/>
                <a:ea typeface="仿宋_GB2312" pitchFamily="49" charset="-122"/>
              </a:rPr>
              <a:t>/</a:t>
            </a:r>
            <a:r>
              <a:rPr lang="zh-CN" altLang="en-US" sz="2800" b="1" dirty="0">
                <a:solidFill>
                  <a:schemeClr val="tx1"/>
                </a:solidFill>
                <a:latin typeface="仿宋_GB2312" pitchFamily="49" charset="-122"/>
                <a:ea typeface="仿宋_GB2312" pitchFamily="49" charset="-122"/>
              </a:rPr>
              <a:t>或返工产品</a:t>
            </a:r>
            <a:endParaRPr lang="zh-CN" altLang="en-US" sz="2800" b="1" dirty="0">
              <a:solidFill>
                <a:schemeClr val="tx1"/>
              </a:solidFill>
              <a:latin typeface="仿宋_GB2312" pitchFamily="49" charset="-122"/>
              <a:ea typeface="仿宋_GB2312" pitchFamily="49" charset="-122"/>
            </a:endParaRPr>
          </a:p>
          <a:p>
            <a:pPr marL="281305" lvl="1" indent="93345">
              <a:spcBef>
                <a:spcPct val="20000"/>
              </a:spcBef>
              <a:buClr>
                <a:schemeClr val="tx1"/>
              </a:buClr>
              <a:buSzPct val="90000"/>
            </a:pPr>
            <a:r>
              <a:rPr lang="zh-CN" altLang="en-US" sz="2800" b="1" dirty="0">
                <a:solidFill>
                  <a:schemeClr val="tx1"/>
                </a:solidFill>
                <a:latin typeface="仿宋_GB2312" pitchFamily="49" charset="-122"/>
                <a:ea typeface="仿宋_GB2312" pitchFamily="49" charset="-122"/>
              </a:rPr>
              <a:t>过程调整（维持控制）</a:t>
            </a:r>
            <a:endParaRPr lang="zh-CN" altLang="en-US" sz="2800" b="1" dirty="0">
              <a:solidFill>
                <a:schemeClr val="tx1"/>
              </a:solidFill>
              <a:latin typeface="仿宋_GB2312" pitchFamily="49" charset="-122"/>
              <a:ea typeface="仿宋_GB2312" pitchFamily="49" charset="-122"/>
            </a:endParaRPr>
          </a:p>
          <a:p>
            <a:pPr marL="281305" lvl="1" indent="93345">
              <a:spcBef>
                <a:spcPct val="20000"/>
              </a:spcBef>
              <a:buClr>
                <a:schemeClr val="tx1"/>
              </a:buClr>
              <a:buSzPct val="90000"/>
            </a:pPr>
            <a:r>
              <a:rPr lang="zh-CN" altLang="en-US" sz="2800" b="1" dirty="0">
                <a:solidFill>
                  <a:schemeClr val="tx1"/>
                </a:solidFill>
                <a:latin typeface="仿宋_GB2312" pitchFamily="49" charset="-122"/>
                <a:ea typeface="仿宋_GB2312" pitchFamily="49" charset="-122"/>
              </a:rPr>
              <a:t>培训并标准化作业方式</a:t>
            </a:r>
            <a:endParaRPr lang="zh-CN" altLang="en-US" sz="2800" b="1" dirty="0">
              <a:solidFill>
                <a:schemeClr val="tx1"/>
              </a:solidFill>
              <a:latin typeface="仿宋_GB2312" pitchFamily="49" charset="-122"/>
              <a:ea typeface="仿宋_GB2312" pitchFamily="49" charset="-122"/>
            </a:endParaRPr>
          </a:p>
          <a:p>
            <a:pPr marL="281305" lvl="1" indent="93345">
              <a:spcBef>
                <a:spcPct val="20000"/>
              </a:spcBef>
              <a:buClr>
                <a:schemeClr val="tx1"/>
              </a:buClr>
              <a:buSzPct val="90000"/>
            </a:pPr>
            <a:r>
              <a:rPr lang="zh-CN" altLang="en-US" sz="2800" b="1" dirty="0">
                <a:solidFill>
                  <a:schemeClr val="tx1"/>
                </a:solidFill>
                <a:latin typeface="仿宋_GB2312" pitchFamily="49" charset="-122"/>
                <a:ea typeface="仿宋_GB2312" pitchFamily="49" charset="-122"/>
              </a:rPr>
              <a:t>工装、设备的修理或维护</a:t>
            </a:r>
            <a:endParaRPr lang="zh-CN" altLang="en-US" sz="2800" b="1" dirty="0">
              <a:solidFill>
                <a:schemeClr val="tx1"/>
              </a:solidFill>
              <a:latin typeface="仿宋_GB2312" pitchFamily="49" charset="-122"/>
              <a:ea typeface="仿宋_GB2312" pitchFamily="49"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矩形 65537"/>
          <p:cNvSpPr/>
          <p:nvPr/>
        </p:nvSpPr>
        <p:spPr>
          <a:xfrm>
            <a:off x="2438400" y="844550"/>
            <a:ext cx="4343400" cy="755650"/>
          </a:xfrm>
          <a:prstGeom prst="rect">
            <a:avLst/>
          </a:prstGeom>
          <a:noFill/>
          <a:ln w="12700">
            <a:noFill/>
          </a:ln>
        </p:spPr>
        <p:txBody>
          <a:bodyPr lIns="90487" tIns="44450" rIns="90487" bIns="44450" anchor="ctr" anchorCtr="0"/>
          <a:p>
            <a:pPr algn="ctr"/>
            <a:r>
              <a:rPr lang="zh-CN" altLang="en-US" sz="2400" b="1" dirty="0">
                <a:solidFill>
                  <a:schemeClr val="tx2"/>
                </a:solidFill>
                <a:latin typeface="幼圆" panose="02010509060101010101" pitchFamily="49" charset="-122"/>
                <a:ea typeface="幼圆" panose="02010509060101010101" pitchFamily="49" charset="-122"/>
              </a:rPr>
              <a:t>限制行动流程图 </a:t>
            </a:r>
            <a:endParaRPr lang="zh-CN" altLang="en-US" sz="2400" b="1" dirty="0">
              <a:solidFill>
                <a:schemeClr val="tx2"/>
              </a:solidFill>
              <a:latin typeface="幼圆" panose="02010509060101010101" pitchFamily="49" charset="-122"/>
              <a:ea typeface="幼圆" panose="02010509060101010101" pitchFamily="49" charset="-122"/>
            </a:endParaRPr>
          </a:p>
        </p:txBody>
      </p:sp>
      <p:sp>
        <p:nvSpPr>
          <p:cNvPr id="65550" name="矩形 65549"/>
          <p:cNvSpPr/>
          <p:nvPr/>
        </p:nvSpPr>
        <p:spPr>
          <a:xfrm>
            <a:off x="2789238" y="5351463"/>
            <a:ext cx="411162" cy="363537"/>
          </a:xfrm>
          <a:prstGeom prst="rect">
            <a:avLst/>
          </a:prstGeom>
          <a:noFill/>
          <a:ln w="38100">
            <a:noFill/>
          </a:ln>
        </p:spPr>
        <p:txBody>
          <a:bodyPr wrap="none" lIns="90487" tIns="44450" rIns="90487" bIns="44450">
            <a:spAutoFit/>
          </a:bodyPr>
          <a:p>
            <a:pPr algn="just" eaLnBrk="0" hangingPunct="0"/>
            <a:r>
              <a:rPr lang="zh-CN" altLang="en-US" b="1" dirty="0">
                <a:latin typeface="幼圆" panose="02010509060101010101" pitchFamily="49" charset="-122"/>
                <a:ea typeface="幼圆" panose="02010509060101010101" pitchFamily="49" charset="-122"/>
              </a:rPr>
              <a:t>否</a:t>
            </a:r>
            <a:endParaRPr lang="zh-CN" altLang="en-US" b="1" dirty="0">
              <a:latin typeface="幼圆" panose="02010509060101010101" pitchFamily="49" charset="-122"/>
              <a:ea typeface="幼圆" panose="02010509060101010101" pitchFamily="49" charset="-122"/>
            </a:endParaRPr>
          </a:p>
        </p:txBody>
      </p:sp>
      <p:grpSp>
        <p:nvGrpSpPr>
          <p:cNvPr id="65562" name="组合 65561"/>
          <p:cNvGrpSpPr/>
          <p:nvPr/>
        </p:nvGrpSpPr>
        <p:grpSpPr>
          <a:xfrm>
            <a:off x="2133600" y="1676400"/>
            <a:ext cx="6553200" cy="4341813"/>
            <a:chOff x="1104" y="960"/>
            <a:chExt cx="4128" cy="2735"/>
          </a:xfrm>
        </p:grpSpPr>
        <p:sp>
          <p:nvSpPr>
            <p:cNvPr id="65540" name="直接连接符 65539"/>
            <p:cNvSpPr/>
            <p:nvPr/>
          </p:nvSpPr>
          <p:spPr>
            <a:xfrm flipH="1">
              <a:off x="1416" y="2340"/>
              <a:ext cx="266" cy="0"/>
            </a:xfrm>
            <a:prstGeom prst="line">
              <a:avLst/>
            </a:prstGeom>
            <a:ln w="38100" cap="flat" cmpd="sng">
              <a:solidFill>
                <a:schemeClr val="tx1"/>
              </a:solidFill>
              <a:prstDash val="solid"/>
              <a:headEnd type="none" w="med" len="med"/>
              <a:tailEnd type="none" w="med" len="med"/>
            </a:ln>
          </p:spPr>
        </p:sp>
        <p:sp>
          <p:nvSpPr>
            <p:cNvPr id="65541" name="矩形 65540"/>
            <p:cNvSpPr/>
            <p:nvPr/>
          </p:nvSpPr>
          <p:spPr>
            <a:xfrm>
              <a:off x="2018" y="960"/>
              <a:ext cx="1198" cy="389"/>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确定制止行动</a:t>
              </a:r>
              <a:endParaRPr lang="zh-CN" altLang="en-US" dirty="0">
                <a:latin typeface="幼圆" panose="02010509060101010101" pitchFamily="49" charset="-122"/>
                <a:ea typeface="幼圆" panose="02010509060101010101" pitchFamily="49" charset="-122"/>
              </a:endParaRPr>
            </a:p>
          </p:txBody>
        </p:sp>
        <p:sp>
          <p:nvSpPr>
            <p:cNvPr id="65542" name="矩形 65541"/>
            <p:cNvSpPr/>
            <p:nvPr/>
          </p:nvSpPr>
          <p:spPr>
            <a:xfrm>
              <a:off x="1681" y="2127"/>
              <a:ext cx="2058" cy="378"/>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是否已隔离了对内部</a:t>
              </a:r>
              <a:endParaRPr lang="zh-CN" altLang="en-US" dirty="0">
                <a:latin typeface="幼圆" panose="02010509060101010101" pitchFamily="49" charset="-122"/>
                <a:ea typeface="幼圆" panose="02010509060101010101" pitchFamily="49" charset="-122"/>
              </a:endParaRPr>
            </a:p>
            <a:p>
              <a:pPr algn="ctr" eaLnBrk="0" hangingPunct="0"/>
              <a:r>
                <a:rPr lang="zh-CN" altLang="en-US" dirty="0">
                  <a:latin typeface="幼圆" panose="02010509060101010101" pitchFamily="49" charset="-122"/>
                  <a:ea typeface="幼圆" panose="02010509060101010101" pitchFamily="49" charset="-122"/>
                </a:rPr>
                <a:t>和外部顾客的影响</a:t>
              </a:r>
              <a:r>
                <a:rPr lang="en-US" altLang="zh-CN" dirty="0">
                  <a:latin typeface="幼圆" panose="02010509060101010101" pitchFamily="49" charset="-122"/>
                  <a:ea typeface="幼圆" panose="02010509060101010101" pitchFamily="49" charset="-122"/>
                </a:rPr>
                <a:t>?</a:t>
              </a:r>
              <a:endParaRPr lang="en-US" altLang="zh-CN" dirty="0">
                <a:latin typeface="幼圆" panose="02010509060101010101" pitchFamily="49" charset="-122"/>
                <a:ea typeface="幼圆" panose="02010509060101010101" pitchFamily="49" charset="-122"/>
              </a:endParaRPr>
            </a:p>
          </p:txBody>
        </p:sp>
        <p:sp>
          <p:nvSpPr>
            <p:cNvPr id="65543" name="矩形 65542"/>
            <p:cNvSpPr/>
            <p:nvPr/>
          </p:nvSpPr>
          <p:spPr>
            <a:xfrm>
              <a:off x="1929" y="1621"/>
              <a:ext cx="1553" cy="299"/>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制订行动计划</a:t>
              </a:r>
              <a:endParaRPr lang="zh-CN" altLang="en-US" dirty="0">
                <a:latin typeface="幼圆" panose="02010509060101010101" pitchFamily="49" charset="-122"/>
                <a:ea typeface="幼圆" panose="02010509060101010101" pitchFamily="49" charset="-122"/>
              </a:endParaRPr>
            </a:p>
          </p:txBody>
        </p:sp>
        <p:sp>
          <p:nvSpPr>
            <p:cNvPr id="65544" name="直接连接符 65543"/>
            <p:cNvSpPr/>
            <p:nvPr/>
          </p:nvSpPr>
          <p:spPr>
            <a:xfrm>
              <a:off x="2712" y="1363"/>
              <a:ext cx="0" cy="264"/>
            </a:xfrm>
            <a:prstGeom prst="line">
              <a:avLst/>
            </a:prstGeom>
            <a:ln w="38100" cap="flat" cmpd="sng">
              <a:solidFill>
                <a:schemeClr val="tx1"/>
              </a:solidFill>
              <a:prstDash val="solid"/>
              <a:headEnd type="none" w="med" len="med"/>
              <a:tailEnd type="triangle" w="med" len="med"/>
            </a:ln>
          </p:spPr>
        </p:sp>
        <p:sp>
          <p:nvSpPr>
            <p:cNvPr id="65545" name="直接连接符 65544"/>
            <p:cNvSpPr/>
            <p:nvPr/>
          </p:nvSpPr>
          <p:spPr>
            <a:xfrm>
              <a:off x="2714" y="3181"/>
              <a:ext cx="0" cy="273"/>
            </a:xfrm>
            <a:prstGeom prst="line">
              <a:avLst/>
            </a:prstGeom>
            <a:ln w="38100" cap="flat" cmpd="sng">
              <a:solidFill>
                <a:schemeClr val="tx1"/>
              </a:solidFill>
              <a:prstDash val="solid"/>
              <a:headEnd type="none" w="med" len="med"/>
              <a:tailEnd type="triangle" w="med" len="med"/>
            </a:ln>
          </p:spPr>
        </p:sp>
        <p:sp>
          <p:nvSpPr>
            <p:cNvPr id="65546" name="直接连接符 65545"/>
            <p:cNvSpPr/>
            <p:nvPr/>
          </p:nvSpPr>
          <p:spPr>
            <a:xfrm>
              <a:off x="2736" y="1920"/>
              <a:ext cx="0" cy="192"/>
            </a:xfrm>
            <a:prstGeom prst="line">
              <a:avLst/>
            </a:prstGeom>
            <a:ln w="38100" cap="flat" cmpd="sng">
              <a:solidFill>
                <a:schemeClr val="tx1"/>
              </a:solidFill>
              <a:prstDash val="solid"/>
              <a:headEnd type="none" w="med" len="med"/>
              <a:tailEnd type="triangle" w="med" len="med"/>
            </a:ln>
          </p:spPr>
        </p:sp>
        <p:sp>
          <p:nvSpPr>
            <p:cNvPr id="65547" name="直接连接符 65546"/>
            <p:cNvSpPr/>
            <p:nvPr/>
          </p:nvSpPr>
          <p:spPr>
            <a:xfrm flipV="1">
              <a:off x="3491" y="3575"/>
              <a:ext cx="525" cy="1"/>
            </a:xfrm>
            <a:prstGeom prst="line">
              <a:avLst/>
            </a:prstGeom>
            <a:ln w="38100" cap="flat" cmpd="sng">
              <a:solidFill>
                <a:schemeClr val="tx1"/>
              </a:solidFill>
              <a:prstDash val="solid"/>
              <a:headEnd type="none" w="med" len="med"/>
              <a:tailEnd type="triangle" w="med" len="med"/>
            </a:ln>
          </p:spPr>
        </p:sp>
        <p:sp>
          <p:nvSpPr>
            <p:cNvPr id="65548" name="矩形 65547"/>
            <p:cNvSpPr/>
            <p:nvPr/>
          </p:nvSpPr>
          <p:spPr>
            <a:xfrm>
              <a:off x="1377" y="2367"/>
              <a:ext cx="259" cy="229"/>
            </a:xfrm>
            <a:prstGeom prst="rect">
              <a:avLst/>
            </a:prstGeom>
            <a:noFill/>
            <a:ln w="38100">
              <a:noFill/>
            </a:ln>
          </p:spPr>
          <p:txBody>
            <a:bodyPr wrap="none" lIns="90487" tIns="44450" rIns="90487" bIns="44450">
              <a:spAutoFit/>
            </a:bodyPr>
            <a:p>
              <a:pPr algn="just" eaLnBrk="0" hangingPunct="0"/>
              <a:r>
                <a:rPr lang="zh-CN" altLang="en-US" b="1" dirty="0">
                  <a:latin typeface="幼圆" panose="02010509060101010101" pitchFamily="49" charset="-122"/>
                  <a:ea typeface="幼圆" panose="02010509060101010101" pitchFamily="49" charset="-122"/>
                </a:rPr>
                <a:t>否</a:t>
              </a:r>
              <a:endParaRPr lang="zh-CN" altLang="en-US" b="1" dirty="0">
                <a:latin typeface="幼圆" panose="02010509060101010101" pitchFamily="49" charset="-122"/>
                <a:ea typeface="幼圆" panose="02010509060101010101" pitchFamily="49" charset="-122"/>
              </a:endParaRPr>
            </a:p>
          </p:txBody>
        </p:sp>
        <p:sp>
          <p:nvSpPr>
            <p:cNvPr id="65549" name="直接连接符 65548"/>
            <p:cNvSpPr/>
            <p:nvPr/>
          </p:nvSpPr>
          <p:spPr>
            <a:xfrm flipH="1">
              <a:off x="1104" y="3574"/>
              <a:ext cx="813" cy="0"/>
            </a:xfrm>
            <a:prstGeom prst="line">
              <a:avLst/>
            </a:prstGeom>
            <a:ln w="38100" cap="flat" cmpd="sng">
              <a:solidFill>
                <a:schemeClr val="tx1"/>
              </a:solidFill>
              <a:prstDash val="solid"/>
              <a:headEnd type="none" w="med" len="med"/>
              <a:tailEnd type="none" w="med" len="med"/>
            </a:ln>
          </p:spPr>
        </p:sp>
        <p:sp>
          <p:nvSpPr>
            <p:cNvPr id="65551" name="直接连接符 65550"/>
            <p:cNvSpPr/>
            <p:nvPr/>
          </p:nvSpPr>
          <p:spPr>
            <a:xfrm flipV="1">
              <a:off x="1112" y="1207"/>
              <a:ext cx="0" cy="2364"/>
            </a:xfrm>
            <a:prstGeom prst="line">
              <a:avLst/>
            </a:prstGeom>
            <a:ln w="38100" cap="flat" cmpd="sng">
              <a:solidFill>
                <a:schemeClr val="tx1"/>
              </a:solidFill>
              <a:prstDash val="solid"/>
              <a:headEnd type="none" w="med" len="med"/>
              <a:tailEnd type="none" w="med" len="med"/>
            </a:ln>
          </p:spPr>
        </p:sp>
        <p:sp>
          <p:nvSpPr>
            <p:cNvPr id="65552" name="矩形 65551"/>
            <p:cNvSpPr/>
            <p:nvPr/>
          </p:nvSpPr>
          <p:spPr>
            <a:xfrm>
              <a:off x="2828" y="2536"/>
              <a:ext cx="259" cy="229"/>
            </a:xfrm>
            <a:prstGeom prst="rect">
              <a:avLst/>
            </a:prstGeom>
            <a:noFill/>
            <a:ln w="38100">
              <a:noFill/>
            </a:ln>
          </p:spPr>
          <p:txBody>
            <a:bodyPr wrap="none" lIns="90487" tIns="44450" rIns="90487" bIns="44450">
              <a:spAutoFit/>
            </a:bodyPr>
            <a:p>
              <a:pPr algn="just" eaLnBrk="0" hangingPunct="0"/>
              <a:r>
                <a:rPr lang="zh-CN" altLang="en-US" b="1" dirty="0">
                  <a:latin typeface="幼圆" panose="02010509060101010101" pitchFamily="49" charset="-122"/>
                  <a:ea typeface="幼圆" panose="02010509060101010101" pitchFamily="49" charset="-122"/>
                </a:rPr>
                <a:t>是</a:t>
              </a:r>
              <a:endParaRPr lang="zh-CN" altLang="en-US" b="1" dirty="0">
                <a:latin typeface="幼圆" panose="02010509060101010101" pitchFamily="49" charset="-122"/>
                <a:ea typeface="幼圆" panose="02010509060101010101" pitchFamily="49" charset="-122"/>
              </a:endParaRPr>
            </a:p>
          </p:txBody>
        </p:sp>
        <p:sp>
          <p:nvSpPr>
            <p:cNvPr id="65553" name="直接连接符 65552"/>
            <p:cNvSpPr/>
            <p:nvPr/>
          </p:nvSpPr>
          <p:spPr>
            <a:xfrm>
              <a:off x="2712" y="2515"/>
              <a:ext cx="0" cy="255"/>
            </a:xfrm>
            <a:prstGeom prst="line">
              <a:avLst/>
            </a:prstGeom>
            <a:ln w="38100" cap="flat" cmpd="sng">
              <a:solidFill>
                <a:schemeClr val="tx1"/>
              </a:solidFill>
              <a:prstDash val="solid"/>
              <a:headEnd type="none" w="med" len="med"/>
              <a:tailEnd type="triangle" w="med" len="med"/>
            </a:ln>
          </p:spPr>
        </p:sp>
        <p:sp>
          <p:nvSpPr>
            <p:cNvPr id="65554" name="矩形 65553"/>
            <p:cNvSpPr/>
            <p:nvPr/>
          </p:nvSpPr>
          <p:spPr>
            <a:xfrm>
              <a:off x="4032" y="3444"/>
              <a:ext cx="1200" cy="251"/>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继续 </a:t>
              </a:r>
              <a:r>
                <a:rPr lang="en-US" altLang="zh-CN" dirty="0">
                  <a:latin typeface="幼圆" panose="02010509060101010101" pitchFamily="49" charset="-122"/>
                  <a:ea typeface="幼圆" panose="02010509060101010101" pitchFamily="49" charset="-122"/>
                </a:rPr>
                <a:t>8-</a:t>
              </a:r>
              <a:r>
                <a:rPr lang="en-US" altLang="zh-CN">
                  <a:latin typeface="幼圆" panose="02010509060101010101" pitchFamily="49" charset="-122"/>
                  <a:ea typeface="幼圆" panose="02010509060101010101" pitchFamily="49" charset="-122"/>
                </a:rPr>
                <a:t>D</a:t>
              </a:r>
              <a:endParaRPr lang="en-US" altLang="zh-CN">
                <a:latin typeface="幼圆" panose="02010509060101010101" pitchFamily="49" charset="-122"/>
                <a:ea typeface="幼圆" panose="02010509060101010101" pitchFamily="49" charset="-122"/>
              </a:endParaRPr>
            </a:p>
          </p:txBody>
        </p:sp>
        <p:sp>
          <p:nvSpPr>
            <p:cNvPr id="65555" name="矩形 65554"/>
            <p:cNvSpPr/>
            <p:nvPr/>
          </p:nvSpPr>
          <p:spPr>
            <a:xfrm>
              <a:off x="1678" y="2787"/>
              <a:ext cx="2058" cy="378"/>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实施及验证行动</a:t>
              </a:r>
              <a:endParaRPr lang="zh-CN" altLang="en-US" dirty="0">
                <a:latin typeface="幼圆" panose="02010509060101010101" pitchFamily="49" charset="-122"/>
                <a:ea typeface="幼圆" panose="02010509060101010101" pitchFamily="49" charset="-122"/>
              </a:endParaRPr>
            </a:p>
            <a:p>
              <a:pPr algn="ctr" eaLnBrk="0" hangingPunct="0"/>
              <a:r>
                <a:rPr lang="zh-CN" altLang="en-US" dirty="0">
                  <a:latin typeface="幼圆" panose="02010509060101010101" pitchFamily="49" charset="-122"/>
                  <a:ea typeface="幼圆" panose="02010509060101010101" pitchFamily="49" charset="-122"/>
                </a:rPr>
                <a:t>（收集数据）</a:t>
              </a:r>
              <a:endParaRPr lang="zh-CN" altLang="en-US" dirty="0">
                <a:latin typeface="幼圆" panose="02010509060101010101" pitchFamily="49" charset="-122"/>
                <a:ea typeface="幼圆" panose="02010509060101010101" pitchFamily="49" charset="-122"/>
              </a:endParaRPr>
            </a:p>
          </p:txBody>
        </p:sp>
        <p:sp>
          <p:nvSpPr>
            <p:cNvPr id="65556" name="矩形 65555"/>
            <p:cNvSpPr/>
            <p:nvPr/>
          </p:nvSpPr>
          <p:spPr>
            <a:xfrm>
              <a:off x="1924" y="3463"/>
              <a:ext cx="1553" cy="225"/>
            </a:xfrm>
            <a:prstGeom prst="rect">
              <a:avLst/>
            </a:prstGeom>
            <a:noFill/>
            <a:ln w="38100" cap="flat" cmpd="sng">
              <a:solidFill>
                <a:schemeClr val="tx1"/>
              </a:solidFill>
              <a:prstDash val="solid"/>
              <a:miter/>
              <a:headEnd type="none" w="med" len="med"/>
              <a:tailEnd type="none" w="med" len="med"/>
            </a:ln>
          </p:spPr>
          <p:txBody>
            <a:bodyPr wrap="none" lIns="90487" tIns="44450" rIns="90487" bIns="44450" anchor="ctr" anchorCtr="0"/>
            <a:p>
              <a:pPr algn="ctr" eaLnBrk="0" hangingPunct="0"/>
              <a:r>
                <a:rPr lang="zh-CN" altLang="en-US" dirty="0">
                  <a:latin typeface="幼圆" panose="02010509060101010101" pitchFamily="49" charset="-122"/>
                  <a:ea typeface="幼圆" panose="02010509060101010101" pitchFamily="49" charset="-122"/>
                </a:rPr>
                <a:t>影响是否受控</a:t>
              </a:r>
              <a:r>
                <a:rPr lang="en-US" altLang="zh-CN" dirty="0">
                  <a:latin typeface="幼圆" panose="02010509060101010101" pitchFamily="49" charset="-122"/>
                  <a:ea typeface="幼圆" panose="02010509060101010101" pitchFamily="49" charset="-122"/>
                </a:rPr>
                <a:t>?</a:t>
              </a:r>
              <a:endParaRPr lang="en-US" altLang="zh-CN" dirty="0">
                <a:latin typeface="幼圆" panose="02010509060101010101" pitchFamily="49" charset="-122"/>
                <a:ea typeface="幼圆" panose="02010509060101010101" pitchFamily="49" charset="-122"/>
              </a:endParaRPr>
            </a:p>
          </p:txBody>
        </p:sp>
        <p:sp>
          <p:nvSpPr>
            <p:cNvPr id="65557" name="直接连接符 65556"/>
            <p:cNvSpPr/>
            <p:nvPr/>
          </p:nvSpPr>
          <p:spPr>
            <a:xfrm flipV="1">
              <a:off x="1120" y="1214"/>
              <a:ext cx="889" cy="0"/>
            </a:xfrm>
            <a:prstGeom prst="line">
              <a:avLst/>
            </a:prstGeom>
            <a:ln w="38100" cap="flat" cmpd="sng">
              <a:solidFill>
                <a:schemeClr val="tx1"/>
              </a:solidFill>
              <a:prstDash val="solid"/>
              <a:headEnd type="none" w="med" len="med"/>
              <a:tailEnd type="triangle" w="med" len="med"/>
            </a:ln>
          </p:spPr>
        </p:sp>
        <p:sp>
          <p:nvSpPr>
            <p:cNvPr id="65558" name="直接连接符 65557"/>
            <p:cNvSpPr/>
            <p:nvPr/>
          </p:nvSpPr>
          <p:spPr>
            <a:xfrm flipV="1">
              <a:off x="1420" y="1747"/>
              <a:ext cx="0" cy="597"/>
            </a:xfrm>
            <a:prstGeom prst="line">
              <a:avLst/>
            </a:prstGeom>
            <a:ln w="38100" cap="flat" cmpd="sng">
              <a:solidFill>
                <a:schemeClr val="tx1"/>
              </a:solidFill>
              <a:prstDash val="solid"/>
              <a:headEnd type="none" w="med" len="med"/>
              <a:tailEnd type="none" w="med" len="med"/>
            </a:ln>
          </p:spPr>
        </p:sp>
        <p:sp>
          <p:nvSpPr>
            <p:cNvPr id="65559" name="直接连接符 65558"/>
            <p:cNvSpPr/>
            <p:nvPr/>
          </p:nvSpPr>
          <p:spPr>
            <a:xfrm>
              <a:off x="1425" y="1751"/>
              <a:ext cx="500" cy="0"/>
            </a:xfrm>
            <a:prstGeom prst="line">
              <a:avLst/>
            </a:prstGeom>
            <a:ln w="38100" cap="flat" cmpd="sng">
              <a:solidFill>
                <a:schemeClr val="tx1"/>
              </a:solidFill>
              <a:prstDash val="solid"/>
              <a:headEnd type="none" w="med" len="med"/>
              <a:tailEnd type="triangle" w="med" len="med"/>
            </a:ln>
          </p:spPr>
        </p:sp>
        <p:sp>
          <p:nvSpPr>
            <p:cNvPr id="65560" name="矩形 65559"/>
            <p:cNvSpPr/>
            <p:nvPr/>
          </p:nvSpPr>
          <p:spPr>
            <a:xfrm>
              <a:off x="3581" y="3264"/>
              <a:ext cx="259" cy="229"/>
            </a:xfrm>
            <a:prstGeom prst="rect">
              <a:avLst/>
            </a:prstGeom>
            <a:noFill/>
            <a:ln w="38100">
              <a:noFill/>
            </a:ln>
          </p:spPr>
          <p:txBody>
            <a:bodyPr wrap="none" lIns="90487" tIns="44450" rIns="90487" bIns="44450">
              <a:spAutoFit/>
            </a:bodyPr>
            <a:p>
              <a:pPr eaLnBrk="0" hangingPunct="0"/>
              <a:r>
                <a:rPr lang="zh-CN" altLang="en-US" b="1" dirty="0">
                  <a:latin typeface="幼圆" panose="02010509060101010101" pitchFamily="49" charset="-122"/>
                  <a:ea typeface="幼圆" panose="02010509060101010101" pitchFamily="49" charset="-122"/>
                </a:rPr>
                <a:t>是</a:t>
              </a:r>
              <a:endParaRPr lang="zh-CN" altLang="en-US" b="1" dirty="0">
                <a:latin typeface="幼圆" panose="02010509060101010101" pitchFamily="49" charset="-122"/>
                <a:ea typeface="幼圆" panose="02010509060101010101" pitchFamily="49" charset="-122"/>
              </a:endParaRPr>
            </a:p>
          </p:txBody>
        </p:sp>
      </p:grpSp>
      <p:sp>
        <p:nvSpPr>
          <p:cNvPr id="65561" name="文本框 65560"/>
          <p:cNvSpPr txBox="1"/>
          <p:nvPr/>
        </p:nvSpPr>
        <p:spPr>
          <a:xfrm>
            <a:off x="6629400" y="3048000"/>
            <a:ext cx="1676400" cy="701675"/>
          </a:xfrm>
          <a:prstGeom prst="rect">
            <a:avLst/>
          </a:prstGeom>
          <a:noFill/>
          <a:ln w="9525">
            <a:noFill/>
          </a:ln>
        </p:spPr>
        <p:txBody>
          <a:bodyPr>
            <a:spAutoFit/>
          </a:bodyPr>
          <a:p>
            <a:pPr algn="ctr" eaLnBrk="0" hangingPunct="0">
              <a:spcBef>
                <a:spcPct val="50000"/>
              </a:spcBef>
            </a:pPr>
            <a:r>
              <a:rPr lang="zh-CN" altLang="en-US" sz="4000" b="1" dirty="0">
                <a:latin typeface="幼圆" panose="02010509060101010101" pitchFamily="49" charset="-122"/>
                <a:ea typeface="幼圆" panose="02010509060101010101" pitchFamily="49" charset="-122"/>
              </a:rPr>
              <a:t>总结</a:t>
            </a:r>
            <a:endParaRPr lang="zh-CN" altLang="en-US" sz="40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框 147457"/>
          <p:cNvSpPr txBox="1"/>
          <p:nvPr/>
        </p:nvSpPr>
        <p:spPr>
          <a:xfrm>
            <a:off x="2133600" y="1849438"/>
            <a:ext cx="5105400" cy="3560762"/>
          </a:xfrm>
          <a:prstGeom prst="rect">
            <a:avLst/>
          </a:prstGeom>
          <a:noFill/>
          <a:ln w="9525">
            <a:noFill/>
          </a:ln>
        </p:spPr>
        <p:txBody>
          <a:bodyPr>
            <a:spAutoFit/>
          </a:bodyPr>
          <a:p>
            <a:pPr eaLnBrk="0" hangingPunct="0">
              <a:spcBef>
                <a:spcPct val="50000"/>
              </a:spcBef>
            </a:pP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ABC</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公司</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2004</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年</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12</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月一次客户退货</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数量为</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50000</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件</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客户退货主要原因为</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pP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pP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 </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PCBA</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焊点过大</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(86</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PCS)</a:t>
            </a:r>
            <a:endParaRPr lang="en-US" altLang="zh-CN" sz="240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buChar char="-"/>
            </a:pP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 </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输出恒定电压未在</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190</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V-220V</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之间         </a:t>
            </a:r>
            <a:endPar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  </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(35</a:t>
            </a:r>
            <a:r>
              <a:rPr lang="en-US" altLang="zh-CN" sz="2400">
                <a:effectLst>
                  <a:outerShdw blurRad="38100" dist="38100" dir="2700000">
                    <a:srgbClr val="C0C0C0"/>
                  </a:outerShdw>
                </a:effectLst>
                <a:latin typeface="幼圆" panose="02010509060101010101" pitchFamily="49" charset="-122"/>
                <a:ea typeface="幼圆" panose="02010509060101010101" pitchFamily="49" charset="-122"/>
              </a:rPr>
              <a:t>PCS)</a:t>
            </a:r>
            <a:endParaRPr lang="en-US" altLang="zh-CN" sz="2400">
              <a:effectLst>
                <a:outerShdw blurRad="38100" dist="38100" dir="2700000">
                  <a:srgbClr val="C0C0C0"/>
                </a:outerShdw>
              </a:effectLst>
              <a:latin typeface="幼圆" panose="02010509060101010101" pitchFamily="49" charset="-122"/>
              <a:ea typeface="幼圆" panose="02010509060101010101" pitchFamily="49" charset="-122"/>
            </a:endParaRPr>
          </a:p>
          <a:p>
            <a:pPr eaLnBrk="0" hangingPunct="0">
              <a:spcBef>
                <a:spcPct val="50000"/>
              </a:spcBef>
            </a:pP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针对上述情况</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dirty="0">
                <a:effectLst>
                  <a:outerShdw blurRad="38100" dist="38100" dir="2700000">
                    <a:srgbClr val="C0C0C0"/>
                  </a:outerShdw>
                </a:effectLst>
                <a:latin typeface="幼圆" panose="02010509060101010101" pitchFamily="49" charset="-122"/>
                <a:ea typeface="幼圆" panose="02010509060101010101" pitchFamily="49" charset="-122"/>
              </a:rPr>
              <a:t>请制定限制行动</a:t>
            </a:r>
            <a:r>
              <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2400"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47459" name="文本框 147458"/>
          <p:cNvSpPr txBox="1"/>
          <p:nvPr/>
        </p:nvSpPr>
        <p:spPr>
          <a:xfrm>
            <a:off x="3886200" y="1157288"/>
            <a:ext cx="1676400" cy="519112"/>
          </a:xfrm>
          <a:prstGeom prst="rect">
            <a:avLst/>
          </a:prstGeom>
          <a:noFill/>
          <a:ln w="9525">
            <a:noFill/>
          </a:ln>
        </p:spPr>
        <p:txBody>
          <a:bodyPr>
            <a:spAutoFit/>
          </a:bodyPr>
          <a:p>
            <a:pPr eaLnBrk="0" hangingPunct="0">
              <a:spcBef>
                <a:spcPct val="50000"/>
              </a:spcBef>
            </a:pPr>
            <a:r>
              <a:rPr lang="zh-CN" altLang="en-US" sz="2800" b="1" dirty="0">
                <a:effectLst>
                  <a:outerShdw blurRad="38100" dist="38100" dir="2700000">
                    <a:srgbClr val="C0C0C0"/>
                  </a:outerShdw>
                </a:effectLst>
                <a:latin typeface="Times New Roman" panose="02020603050405020304" pitchFamily="18" charset="0"/>
                <a:ea typeface="幼圆" panose="02010509060101010101" pitchFamily="49" charset="-122"/>
              </a:rPr>
              <a:t>练  习  三</a:t>
            </a:r>
            <a:endParaRPr lang="zh-CN" altLang="en-US" sz="28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7" name="云形标注 67586"/>
          <p:cNvSpPr/>
          <p:nvPr/>
        </p:nvSpPr>
        <p:spPr>
          <a:xfrm>
            <a:off x="3962400" y="2362200"/>
            <a:ext cx="3505200" cy="1524000"/>
          </a:xfrm>
          <a:prstGeom prst="cloudCallout">
            <a:avLst>
              <a:gd name="adj1" fmla="val -73324"/>
              <a:gd name="adj2" fmla="val 38333"/>
            </a:avLst>
          </a:prstGeom>
          <a:noFill/>
          <a:ln w="12700" cap="sq" cmpd="sng">
            <a:solidFill>
              <a:schemeClr val="tx1"/>
            </a:solidFill>
            <a:prstDash val="solid"/>
            <a:headEnd type="none" w="lg" len="med"/>
            <a:tailEnd type="none" w="lg" len="med"/>
          </a:ln>
        </p:spPr>
        <p:txBody>
          <a:bodyPr/>
          <a:p>
            <a:pPr algn="ctr"/>
            <a:r>
              <a:rPr lang="en-US" altLang="zh-CN" sz="4000">
                <a:solidFill>
                  <a:srgbClr val="FFFFFF"/>
                </a:solidFill>
                <a:latin typeface="幼圆" panose="02010509060101010101" pitchFamily="49" charset="-122"/>
                <a:ea typeface="幼圆" panose="02010509060101010101" pitchFamily="49" charset="-122"/>
              </a:rPr>
              <a:t>4D</a:t>
            </a:r>
            <a:r>
              <a:rPr lang="zh-CN" altLang="en-US" sz="3200" dirty="0">
                <a:solidFill>
                  <a:srgbClr val="FFFFFF"/>
                </a:solidFill>
                <a:latin typeface="幼圆" panose="02010509060101010101" pitchFamily="49" charset="-122"/>
                <a:ea typeface="幼圆" panose="02010509060101010101" pitchFamily="49" charset="-122"/>
              </a:rPr>
              <a:t>制定解决问题的方法</a:t>
            </a:r>
            <a:endParaRPr lang="zh-CN" altLang="en-US" sz="3200" dirty="0">
              <a:solidFill>
                <a:srgbClr val="FFFFFF"/>
              </a:solidFill>
              <a:latin typeface="幼圆" panose="02010509060101010101" pitchFamily="49" charset="-122"/>
              <a:ea typeface="幼圆" panose="02010509060101010101" pitchFamily="49" charset="-122"/>
            </a:endParaRPr>
          </a:p>
        </p:txBody>
      </p:sp>
      <p:pic>
        <p:nvPicPr>
          <p:cNvPr id="67588" name="图片 67587"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1676400" y="3276600"/>
            <a:ext cx="1524000" cy="2438400"/>
          </a:xfrm>
          <a:prstGeom prst="rect">
            <a:avLst/>
          </a:prstGeom>
          <a:noFill/>
          <a:ln w="9525">
            <a:noFill/>
          </a:ln>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606" name="组合 66605"/>
          <p:cNvGrpSpPr/>
          <p:nvPr/>
        </p:nvGrpSpPr>
        <p:grpSpPr>
          <a:xfrm>
            <a:off x="1704975" y="1252538"/>
            <a:ext cx="6677025" cy="4691062"/>
            <a:chOff x="1074" y="789"/>
            <a:chExt cx="4206" cy="2955"/>
          </a:xfrm>
        </p:grpSpPr>
        <p:sp>
          <p:nvSpPr>
            <p:cNvPr id="66587" name="矩形 66586"/>
            <p:cNvSpPr/>
            <p:nvPr/>
          </p:nvSpPr>
          <p:spPr>
            <a:xfrm>
              <a:off x="2435" y="789"/>
              <a:ext cx="1327" cy="2955"/>
            </a:xfrm>
            <a:prstGeom prst="rect">
              <a:avLst/>
            </a:prstGeom>
            <a:solidFill>
              <a:srgbClr val="FF0000"/>
            </a:solidFill>
            <a:ln w="12700" cap="flat" cmpd="sng">
              <a:solidFill>
                <a:srgbClr val="CCFFFF"/>
              </a:solidFill>
              <a:prstDash val="sysDot"/>
              <a:miter/>
              <a:headEnd type="none" w="med" len="med"/>
              <a:tailEnd type="none" w="med" len="med"/>
            </a:ln>
          </p:spPr>
          <p:txBody>
            <a:bodyPr/>
            <a:p>
              <a:endParaRPr lang="zh-CN" altLang="en-US"/>
            </a:p>
          </p:txBody>
        </p:sp>
        <p:sp>
          <p:nvSpPr>
            <p:cNvPr id="66563" name="矩形 66562"/>
            <p:cNvSpPr/>
            <p:nvPr/>
          </p:nvSpPr>
          <p:spPr>
            <a:xfrm>
              <a:off x="1333" y="1488"/>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64" name="矩形 66563"/>
            <p:cNvSpPr/>
            <p:nvPr/>
          </p:nvSpPr>
          <p:spPr>
            <a:xfrm>
              <a:off x="1074" y="1560"/>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66565" name="矩形 66564"/>
            <p:cNvSpPr/>
            <p:nvPr/>
          </p:nvSpPr>
          <p:spPr>
            <a:xfrm>
              <a:off x="1332" y="2208"/>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66566" name="矩形 66565"/>
            <p:cNvSpPr/>
            <p:nvPr/>
          </p:nvSpPr>
          <p:spPr>
            <a:xfrm>
              <a:off x="1074" y="227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66567" name="矩形 66566"/>
            <p:cNvSpPr/>
            <p:nvPr/>
          </p:nvSpPr>
          <p:spPr>
            <a:xfrm>
              <a:off x="1332" y="2907"/>
              <a:ext cx="894" cy="837"/>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66568" name="矩形 66567"/>
            <p:cNvSpPr/>
            <p:nvPr/>
          </p:nvSpPr>
          <p:spPr>
            <a:xfrm>
              <a:off x="1074" y="324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66569" name="矩形 66568"/>
            <p:cNvSpPr/>
            <p:nvPr/>
          </p:nvSpPr>
          <p:spPr>
            <a:xfrm>
              <a:off x="4181" y="1616"/>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70" name="矩形 66569"/>
            <p:cNvSpPr/>
            <p:nvPr/>
          </p:nvSpPr>
          <p:spPr>
            <a:xfrm>
              <a:off x="4242" y="2496"/>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66571" name="矩形 66570"/>
            <p:cNvSpPr/>
            <p:nvPr/>
          </p:nvSpPr>
          <p:spPr>
            <a:xfrm>
              <a:off x="4194" y="3315"/>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72" name="矩形 66571"/>
            <p:cNvSpPr/>
            <p:nvPr/>
          </p:nvSpPr>
          <p:spPr>
            <a:xfrm>
              <a:off x="3917" y="100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66573" name="矩形 66572"/>
            <p:cNvSpPr/>
            <p:nvPr/>
          </p:nvSpPr>
          <p:spPr>
            <a:xfrm>
              <a:off x="3906" y="1745"/>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66574" name="矩形 66573"/>
            <p:cNvSpPr/>
            <p:nvPr/>
          </p:nvSpPr>
          <p:spPr>
            <a:xfrm>
              <a:off x="3934" y="246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66575" name="矩形 66574"/>
            <p:cNvSpPr/>
            <p:nvPr/>
          </p:nvSpPr>
          <p:spPr>
            <a:xfrm>
              <a:off x="4192" y="809"/>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76" name="矩形 66575"/>
            <p:cNvSpPr/>
            <p:nvPr/>
          </p:nvSpPr>
          <p:spPr>
            <a:xfrm>
              <a:off x="3945" y="3173"/>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66577" name="矩形 66576"/>
            <p:cNvSpPr/>
            <p:nvPr/>
          </p:nvSpPr>
          <p:spPr>
            <a:xfrm>
              <a:off x="2466" y="808"/>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66578" name="矩形 66577"/>
            <p:cNvSpPr/>
            <p:nvPr/>
          </p:nvSpPr>
          <p:spPr>
            <a:xfrm>
              <a:off x="2658" y="1191"/>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66579" name="矩形 66578"/>
            <p:cNvSpPr/>
            <p:nvPr/>
          </p:nvSpPr>
          <p:spPr>
            <a:xfrm>
              <a:off x="2658" y="1866"/>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80" name="矩形 66579"/>
            <p:cNvSpPr/>
            <p:nvPr/>
          </p:nvSpPr>
          <p:spPr>
            <a:xfrm>
              <a:off x="2688" y="2525"/>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66581" name="矩形 66580"/>
            <p:cNvSpPr/>
            <p:nvPr/>
          </p:nvSpPr>
          <p:spPr>
            <a:xfrm>
              <a:off x="2707" y="3354"/>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66582" name="矩形 66581"/>
            <p:cNvSpPr/>
            <p:nvPr/>
          </p:nvSpPr>
          <p:spPr>
            <a:xfrm>
              <a:off x="3213" y="3120"/>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66583" name="直接连接符 66582"/>
            <p:cNvSpPr/>
            <p:nvPr/>
          </p:nvSpPr>
          <p:spPr>
            <a:xfrm flipV="1">
              <a:off x="2514" y="1680"/>
              <a:ext cx="1" cy="1116"/>
            </a:xfrm>
            <a:prstGeom prst="line">
              <a:avLst/>
            </a:prstGeom>
            <a:ln w="12700" cap="flat" cmpd="sng">
              <a:solidFill>
                <a:srgbClr val="CCFFFF"/>
              </a:solidFill>
              <a:prstDash val="solid"/>
              <a:headEnd type="none" w="med" len="med"/>
              <a:tailEnd type="none" w="med" len="med"/>
            </a:ln>
          </p:spPr>
        </p:sp>
        <p:sp>
          <p:nvSpPr>
            <p:cNvPr id="66584" name="直接连接符 66583"/>
            <p:cNvSpPr/>
            <p:nvPr/>
          </p:nvSpPr>
          <p:spPr>
            <a:xfrm>
              <a:off x="2515" y="1680"/>
              <a:ext cx="528" cy="0"/>
            </a:xfrm>
            <a:prstGeom prst="line">
              <a:avLst/>
            </a:prstGeom>
            <a:ln w="12700" cap="flat" cmpd="sng">
              <a:solidFill>
                <a:srgbClr val="CCFFFF"/>
              </a:solidFill>
              <a:prstDash val="solid"/>
              <a:headEnd type="none" w="med" len="med"/>
              <a:tailEnd type="triangle" w="med" len="med"/>
            </a:ln>
          </p:spPr>
        </p:sp>
        <p:sp>
          <p:nvSpPr>
            <p:cNvPr id="66585" name="矩形 66584"/>
            <p:cNvSpPr/>
            <p:nvPr/>
          </p:nvSpPr>
          <p:spPr>
            <a:xfrm>
              <a:off x="2515" y="2558"/>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66586" name="直接连接符 66585"/>
            <p:cNvSpPr/>
            <p:nvPr/>
          </p:nvSpPr>
          <p:spPr>
            <a:xfrm flipH="1" flipV="1">
              <a:off x="3903" y="1008"/>
              <a:ext cx="3" cy="2544"/>
            </a:xfrm>
            <a:prstGeom prst="line">
              <a:avLst/>
            </a:prstGeom>
            <a:ln w="12700" cap="flat" cmpd="sng">
              <a:solidFill>
                <a:srgbClr val="CCFFFF"/>
              </a:solidFill>
              <a:prstDash val="solid"/>
              <a:headEnd type="none" w="med" len="med"/>
              <a:tailEnd type="none" w="med" len="med"/>
            </a:ln>
          </p:spPr>
        </p:sp>
        <p:sp>
          <p:nvSpPr>
            <p:cNvPr id="66588" name="直接连接符 66587"/>
            <p:cNvSpPr/>
            <p:nvPr/>
          </p:nvSpPr>
          <p:spPr>
            <a:xfrm>
              <a:off x="2515" y="2791"/>
              <a:ext cx="173" cy="4"/>
            </a:xfrm>
            <a:prstGeom prst="line">
              <a:avLst/>
            </a:prstGeom>
            <a:ln w="12700" cap="flat" cmpd="sng">
              <a:solidFill>
                <a:schemeClr val="tx1"/>
              </a:solidFill>
              <a:prstDash val="solid"/>
              <a:headEnd type="none" w="med" len="med"/>
              <a:tailEnd type="none" w="med" len="med"/>
            </a:ln>
          </p:spPr>
        </p:sp>
        <p:sp>
          <p:nvSpPr>
            <p:cNvPr id="66589" name="直接连接符 66588"/>
            <p:cNvSpPr/>
            <p:nvPr/>
          </p:nvSpPr>
          <p:spPr>
            <a:xfrm>
              <a:off x="3666" y="3551"/>
              <a:ext cx="240" cy="1"/>
            </a:xfrm>
            <a:prstGeom prst="line">
              <a:avLst/>
            </a:prstGeom>
            <a:ln w="12700" cap="flat" cmpd="sng">
              <a:solidFill>
                <a:schemeClr val="tx1"/>
              </a:solidFill>
              <a:prstDash val="solid"/>
              <a:headEnd type="none" w="med" len="med"/>
              <a:tailEnd type="none" w="med" len="med"/>
            </a:ln>
          </p:spPr>
        </p:sp>
        <p:sp>
          <p:nvSpPr>
            <p:cNvPr id="66590" name="直接连接符 66589"/>
            <p:cNvSpPr/>
            <p:nvPr/>
          </p:nvSpPr>
          <p:spPr>
            <a:xfrm flipV="1">
              <a:off x="3906" y="1008"/>
              <a:ext cx="144" cy="1"/>
            </a:xfrm>
            <a:prstGeom prst="line">
              <a:avLst/>
            </a:prstGeom>
            <a:ln w="12700" cap="flat" cmpd="sng">
              <a:solidFill>
                <a:schemeClr val="tx1"/>
              </a:solidFill>
              <a:prstDash val="solid"/>
              <a:headEnd type="none" w="med" len="med"/>
              <a:tailEnd type="triangle" w="med" len="med"/>
            </a:ln>
          </p:spPr>
        </p:sp>
        <p:sp>
          <p:nvSpPr>
            <p:cNvPr id="66591" name="矩形 66590"/>
            <p:cNvSpPr/>
            <p:nvPr/>
          </p:nvSpPr>
          <p:spPr>
            <a:xfrm>
              <a:off x="1333" y="809"/>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66592" name="矩形 66591"/>
            <p:cNvSpPr/>
            <p:nvPr/>
          </p:nvSpPr>
          <p:spPr>
            <a:xfrm>
              <a:off x="1074" y="889"/>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66593" name="下箭头 66592"/>
            <p:cNvSpPr/>
            <p:nvPr/>
          </p:nvSpPr>
          <p:spPr>
            <a:xfrm>
              <a:off x="1602" y="124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4" name="下箭头 66593"/>
            <p:cNvSpPr/>
            <p:nvPr/>
          </p:nvSpPr>
          <p:spPr>
            <a:xfrm>
              <a:off x="1602" y="196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5" name="下箭头 66594"/>
            <p:cNvSpPr/>
            <p:nvPr/>
          </p:nvSpPr>
          <p:spPr>
            <a:xfrm>
              <a:off x="1602" y="26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6" name="下箭头 66595"/>
            <p:cNvSpPr/>
            <p:nvPr/>
          </p:nvSpPr>
          <p:spPr>
            <a:xfrm>
              <a:off x="2995" y="158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7" name="下箭头 66596"/>
            <p:cNvSpPr/>
            <p:nvPr/>
          </p:nvSpPr>
          <p:spPr>
            <a:xfrm>
              <a:off x="2994" y="225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8" name="下箭头 66597"/>
            <p:cNvSpPr/>
            <p:nvPr/>
          </p:nvSpPr>
          <p:spPr>
            <a:xfrm>
              <a:off x="3042" y="307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599" name="下箭头 66598"/>
            <p:cNvSpPr/>
            <p:nvPr/>
          </p:nvSpPr>
          <p:spPr>
            <a:xfrm>
              <a:off x="4626" y="129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600" name="下箭头 66599"/>
            <p:cNvSpPr/>
            <p:nvPr/>
          </p:nvSpPr>
          <p:spPr>
            <a:xfrm>
              <a:off x="4578" y="220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601" name="下箭头 66600"/>
            <p:cNvSpPr/>
            <p:nvPr/>
          </p:nvSpPr>
          <p:spPr>
            <a:xfrm>
              <a:off x="4578" y="302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66602" name="直接连接符 66601"/>
            <p:cNvSpPr/>
            <p:nvPr/>
          </p:nvSpPr>
          <p:spPr>
            <a:xfrm>
              <a:off x="2322" y="1008"/>
              <a:ext cx="0" cy="2448"/>
            </a:xfrm>
            <a:prstGeom prst="line">
              <a:avLst/>
            </a:prstGeom>
            <a:ln w="9525" cap="flat" cmpd="sng">
              <a:solidFill>
                <a:schemeClr val="tx1"/>
              </a:solidFill>
              <a:prstDash val="solid"/>
              <a:headEnd type="none" w="med" len="med"/>
              <a:tailEnd type="none" w="med" len="med"/>
            </a:ln>
          </p:spPr>
        </p:sp>
        <p:sp>
          <p:nvSpPr>
            <p:cNvPr id="66603" name="直接连接符 66602"/>
            <p:cNvSpPr/>
            <p:nvPr/>
          </p:nvSpPr>
          <p:spPr>
            <a:xfrm>
              <a:off x="2226" y="3456"/>
              <a:ext cx="96" cy="0"/>
            </a:xfrm>
            <a:prstGeom prst="line">
              <a:avLst/>
            </a:prstGeom>
            <a:ln w="9525" cap="flat" cmpd="sng">
              <a:solidFill>
                <a:schemeClr val="tx1"/>
              </a:solidFill>
              <a:prstDash val="solid"/>
              <a:headEnd type="none" w="med" len="med"/>
              <a:tailEnd type="none" w="med" len="med"/>
            </a:ln>
          </p:spPr>
        </p:sp>
        <p:sp>
          <p:nvSpPr>
            <p:cNvPr id="66604" name="直接连接符 66603"/>
            <p:cNvSpPr/>
            <p:nvPr/>
          </p:nvSpPr>
          <p:spPr>
            <a:xfrm>
              <a:off x="2322" y="1008"/>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文本框 148481"/>
          <p:cNvSpPr txBox="1"/>
          <p:nvPr/>
        </p:nvSpPr>
        <p:spPr>
          <a:xfrm>
            <a:off x="2895600" y="2803525"/>
            <a:ext cx="3810000" cy="1006475"/>
          </a:xfrm>
          <a:prstGeom prst="rect">
            <a:avLst/>
          </a:pr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path path="rect">
              <a:fillToRect r="100000" b="100000"/>
            </a:path>
            <a:tileRect/>
          </a:gradFill>
          <a:ln w="9525"/>
          <a:scene3d>
            <a:camera prst="legacyObliqueTopLeft">
              <a:rot lat="0" lon="0" rev="0"/>
            </a:camera>
            <a:lightRig rig="legacyFlat3" dir="t"/>
          </a:scene3d>
          <a:sp3d extrusionH="430200" prstMaterial="legacyMatte">
            <a:bevelT w="13500" h="13500" prst="angle"/>
            <a:bevelB w="13500" h="13500" prst="angle"/>
            <a:extrusionClr>
              <a:srgbClr val="FFF200"/>
            </a:extrusionClr>
          </a:sp3d>
        </p:spPr>
        <p:txBody>
          <a:bodyPr>
            <a:spAutoFit/>
            <a:flatTx/>
          </a:bodyPr>
          <a:p>
            <a:pPr algn="ctr" eaLnBrk="0" hangingPunct="0">
              <a:spcBef>
                <a:spcPct val="50000"/>
              </a:spcBef>
            </a:pPr>
            <a:r>
              <a:rPr lang="zh-CN" altLang="en-US" sz="6000" b="1">
                <a:effectLst>
                  <a:outerShdw blurRad="38100" dist="38100" dir="2700000">
                    <a:srgbClr val="000000"/>
                  </a:outerShdw>
                </a:effectLst>
                <a:latin typeface="幼圆" panose="02010509060101010101" pitchFamily="49" charset="-122"/>
                <a:ea typeface="幼圆" panose="02010509060101010101" pitchFamily="49" charset="-122"/>
              </a:rPr>
              <a:t>何为</a:t>
            </a:r>
            <a:r>
              <a:rPr lang="zh-CN" altLang="en-US" sz="6000" b="1" dirty="0">
                <a:effectLst>
                  <a:outerShdw blurRad="38100" dist="38100" dir="2700000">
                    <a:srgbClr val="000000"/>
                  </a:outerShdw>
                </a:effectLst>
                <a:latin typeface="幼圆" panose="02010509060101010101" pitchFamily="49" charset="-122"/>
                <a:ea typeface="幼圆" panose="02010509060101010101" pitchFamily="49" charset="-122"/>
              </a:rPr>
              <a:t>过程</a:t>
            </a:r>
            <a:r>
              <a:rPr lang="en-US" altLang="zh-CN" sz="6000" b="1" dirty="0">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sz="6000" b="1">
              <a:effectLst>
                <a:outerShdw blurRad="38100" dist="38100" dir="2700000">
                  <a:srgbClr val="00000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矩形 149505" descr="画布"/>
          <p:cNvSpPr/>
          <p:nvPr/>
        </p:nvSpPr>
        <p:spPr>
          <a:xfrm>
            <a:off x="2944813" y="1235075"/>
            <a:ext cx="2514600" cy="838200"/>
          </a:xfrm>
          <a:blipFill rotWithShape="0">
            <a:blip r:embed="rId1"/>
          </a:blipFill>
          <a:ln w="9525"/>
          <a:scene3d>
            <a:camera prst="legacyObliqueTopLeft">
              <a:rot lat="0" lon="0" rev="0"/>
            </a:camera>
            <a:lightRig rig="legacyFlat3" dir="t"/>
          </a:scene3d>
          <a:sp3d extrusionH="430200" prstMaterial="legacyMatte">
            <a:bevelT w="13500" h="13500" prst="angle"/>
            <a:bevelB w="13500" h="13500" prst="angle"/>
            <a:extrusionClr>
              <a:srgbClr val="FFFFCC"/>
            </a:extrusionClr>
          </a:sp3d>
        </p:spPr>
        <p:txBody>
          <a:bodyPr>
            <a:flatTx/>
          </a:bodyPr>
          <a:p>
            <a:pPr algn="ctr" eaLnBrk="0" hangingPunct="0"/>
            <a:r>
              <a:rPr lang="zh-TW" altLang="en-US" sz="4000" dirty="0">
                <a:solidFill>
                  <a:srgbClr val="CC0000"/>
                </a:solidFill>
                <a:latin typeface="幼圆" panose="02010509060101010101" pitchFamily="49" charset="-122"/>
                <a:ea typeface="幼圆" panose="02010509060101010101" pitchFamily="49" charset="-122"/>
              </a:rPr>
              <a:t>過    程</a:t>
            </a:r>
            <a:endParaRPr lang="zh-TW" altLang="en-US" sz="4000" dirty="0">
              <a:solidFill>
                <a:srgbClr val="CC0000"/>
              </a:solidFill>
              <a:latin typeface="幼圆" panose="02010509060101010101" pitchFamily="49" charset="-122"/>
              <a:ea typeface="幼圆" panose="02010509060101010101" pitchFamily="49" charset="-122"/>
            </a:endParaRPr>
          </a:p>
        </p:txBody>
      </p:sp>
      <p:sp>
        <p:nvSpPr>
          <p:cNvPr id="149507" name="矩形 149506"/>
          <p:cNvSpPr/>
          <p:nvPr/>
        </p:nvSpPr>
        <p:spPr>
          <a:xfrm>
            <a:off x="1878013" y="3124200"/>
            <a:ext cx="5437187" cy="1143000"/>
          </a:xfrm>
          <a:noFill/>
          <a:ln w="9525">
            <a:noFill/>
          </a:ln>
        </p:spPr>
        <p:txBody>
          <a:bodyPr/>
          <a:p>
            <a:pPr eaLnBrk="0" hangingPunct="0">
              <a:spcBef>
                <a:spcPct val="20000"/>
              </a:spcBef>
              <a:buClr>
                <a:schemeClr val="accent2"/>
              </a:buClr>
            </a:pPr>
            <a:r>
              <a:rPr lang="zh-TW" altLang="en-US" sz="3200" b="1" dirty="0">
                <a:solidFill>
                  <a:srgbClr val="FF9999"/>
                </a:solidFill>
                <a:latin typeface="幼圆" panose="02010509060101010101" pitchFamily="49" charset="-122"/>
                <a:ea typeface="幼圆" panose="02010509060101010101" pitchFamily="49" charset="-122"/>
              </a:rPr>
              <a:t>通過使用資源和管理，將輸入轉化為輸出的一組活動。</a:t>
            </a:r>
            <a:endParaRPr lang="zh-TW" altLang="en-US" sz="3200" b="1" dirty="0">
              <a:solidFill>
                <a:srgbClr val="FF9999"/>
              </a:solidFill>
              <a:latin typeface="幼圆" panose="02010509060101010101" pitchFamily="49" charset="-122"/>
              <a:ea typeface="幼圆" panose="02010509060101010101" pitchFamily="49" charset="-122"/>
            </a:endParaRPr>
          </a:p>
        </p:txBody>
      </p:sp>
      <p:pic>
        <p:nvPicPr>
          <p:cNvPr id="149508" name="图片 149507" descr="BD06517_"/>
          <p:cNvPicPr>
            <a:picLocks noChangeAspect="1"/>
          </p:cNvPicPr>
          <p:nvPr/>
        </p:nvPicPr>
        <p:blipFill>
          <a:blip r:embed="rId2"/>
          <a:stretch>
            <a:fillRect/>
          </a:stretch>
        </p:blipFill>
        <p:spPr>
          <a:xfrm>
            <a:off x="4926013" y="4800600"/>
            <a:ext cx="2971800" cy="1752600"/>
          </a:xfrm>
          <a:prstGeom prst="rect">
            <a:avLst/>
          </a:prstGeom>
          <a:noFill/>
          <a:ln w="9525">
            <a:noFill/>
          </a:ln>
        </p:spPr>
      </p:pic>
      <p:sp>
        <p:nvSpPr>
          <p:cNvPr id="149509" name="矩形 149508"/>
          <p:cNvSpPr/>
          <p:nvPr/>
        </p:nvSpPr>
        <p:spPr>
          <a:xfrm>
            <a:off x="3021013" y="2178050"/>
            <a:ext cx="2076450" cy="641350"/>
          </a:xfrm>
          <a:prstGeom prst="rect">
            <a:avLst/>
          </a:prstGeom>
          <a:noFill/>
          <a:ln w="12700">
            <a:noFill/>
          </a:ln>
        </p:spPr>
        <p:txBody>
          <a:bodyPr wrap="none" anchor="t" anchorCtr="0">
            <a:spAutoFit/>
          </a:bodyPr>
          <a:p>
            <a:r>
              <a:rPr lang="zh-TW" altLang="en-US" sz="3600" b="1" dirty="0">
                <a:solidFill>
                  <a:srgbClr val="CC0000"/>
                </a:solidFill>
                <a:effectLst>
                  <a:outerShdw blurRad="38100" dist="38100" dir="2700000">
                    <a:srgbClr val="C0C0C0"/>
                  </a:outerShdw>
                </a:effectLst>
                <a:latin typeface="Times New Roman" panose="02020603050405020304" pitchFamily="18" charset="0"/>
                <a:ea typeface="幼圆" panose="02010509060101010101" pitchFamily="49" charset="-122"/>
              </a:rPr>
              <a:t>( </a:t>
            </a:r>
            <a:r>
              <a:rPr lang="en-US" altLang="zh-TW" sz="3600" b="1">
                <a:solidFill>
                  <a:srgbClr val="CC0000"/>
                </a:solidFill>
                <a:effectLst>
                  <a:outerShdw blurRad="38100" dist="38100" dir="2700000">
                    <a:srgbClr val="C0C0C0"/>
                  </a:outerShdw>
                </a:effectLst>
                <a:latin typeface="Times New Roman" panose="02020603050405020304" pitchFamily="18" charset="0"/>
                <a:ea typeface="幼圆" panose="02010509060101010101" pitchFamily="49" charset="-122"/>
              </a:rPr>
              <a:t>Process)</a:t>
            </a:r>
            <a:endParaRPr lang="en-US" altLang="zh-CN" sz="3600" b="1">
              <a:solidFill>
                <a:srgbClr val="CC0000"/>
              </a:solidFill>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0530" name="组合 150529"/>
          <p:cNvGrpSpPr/>
          <p:nvPr/>
        </p:nvGrpSpPr>
        <p:grpSpPr>
          <a:xfrm>
            <a:off x="1295400" y="2374900"/>
            <a:ext cx="1371600" cy="1968500"/>
            <a:chOff x="103" y="1157"/>
            <a:chExt cx="714" cy="520"/>
          </a:xfrm>
        </p:grpSpPr>
        <p:grpSp>
          <p:nvGrpSpPr>
            <p:cNvPr id="150531" name="组合 150530"/>
            <p:cNvGrpSpPr/>
            <p:nvPr/>
          </p:nvGrpSpPr>
          <p:grpSpPr>
            <a:xfrm>
              <a:off x="103" y="1157"/>
              <a:ext cx="714" cy="219"/>
              <a:chOff x="103" y="1157"/>
              <a:chExt cx="714" cy="219"/>
            </a:xfrm>
          </p:grpSpPr>
          <p:sp>
            <p:nvSpPr>
              <p:cNvPr id="150532" name="任意多边形 150531"/>
              <p:cNvSpPr/>
              <p:nvPr/>
            </p:nvSpPr>
            <p:spPr>
              <a:xfrm>
                <a:off x="103" y="1223"/>
                <a:ext cx="714" cy="121"/>
              </a:xfrm>
              <a:custGeom>
                <a:avLst/>
                <a:gdLst/>
                <a:ahLst/>
                <a:cxnLst/>
                <a:pathLst>
                  <a:path w="714" h="121">
                    <a:moveTo>
                      <a:pt x="0" y="56"/>
                    </a:moveTo>
                    <a:lnTo>
                      <a:pt x="2" y="61"/>
                    </a:lnTo>
                    <a:lnTo>
                      <a:pt x="7" y="66"/>
                    </a:lnTo>
                    <a:lnTo>
                      <a:pt x="17" y="74"/>
                    </a:lnTo>
                    <a:lnTo>
                      <a:pt x="34" y="83"/>
                    </a:lnTo>
                    <a:lnTo>
                      <a:pt x="53" y="90"/>
                    </a:lnTo>
                    <a:lnTo>
                      <a:pt x="79" y="97"/>
                    </a:lnTo>
                    <a:lnTo>
                      <a:pt x="112" y="104"/>
                    </a:lnTo>
                    <a:lnTo>
                      <a:pt x="149" y="110"/>
                    </a:lnTo>
                    <a:lnTo>
                      <a:pt x="180" y="114"/>
                    </a:lnTo>
                    <a:lnTo>
                      <a:pt x="235" y="118"/>
                    </a:lnTo>
                    <a:lnTo>
                      <a:pt x="319" y="120"/>
                    </a:lnTo>
                    <a:lnTo>
                      <a:pt x="421" y="117"/>
                    </a:lnTo>
                    <a:lnTo>
                      <a:pt x="470" y="114"/>
                    </a:lnTo>
                    <a:lnTo>
                      <a:pt x="514" y="111"/>
                    </a:lnTo>
                    <a:lnTo>
                      <a:pt x="554" y="108"/>
                    </a:lnTo>
                    <a:lnTo>
                      <a:pt x="589" y="105"/>
                    </a:lnTo>
                    <a:lnTo>
                      <a:pt x="621" y="98"/>
                    </a:lnTo>
                    <a:lnTo>
                      <a:pt x="646" y="92"/>
                    </a:lnTo>
                    <a:lnTo>
                      <a:pt x="674" y="81"/>
                    </a:lnTo>
                    <a:lnTo>
                      <a:pt x="688" y="75"/>
                    </a:lnTo>
                    <a:lnTo>
                      <a:pt x="704" y="63"/>
                    </a:lnTo>
                    <a:lnTo>
                      <a:pt x="709" y="56"/>
                    </a:lnTo>
                    <a:lnTo>
                      <a:pt x="713" y="53"/>
                    </a:lnTo>
                    <a:lnTo>
                      <a:pt x="709" y="48"/>
                    </a:lnTo>
                    <a:lnTo>
                      <a:pt x="702" y="43"/>
                    </a:lnTo>
                    <a:lnTo>
                      <a:pt x="690" y="36"/>
                    </a:lnTo>
                    <a:lnTo>
                      <a:pt x="678" y="31"/>
                    </a:lnTo>
                    <a:lnTo>
                      <a:pt x="661" y="24"/>
                    </a:lnTo>
                    <a:lnTo>
                      <a:pt x="642" y="19"/>
                    </a:lnTo>
                    <a:lnTo>
                      <a:pt x="622" y="15"/>
                    </a:lnTo>
                    <a:lnTo>
                      <a:pt x="595" y="10"/>
                    </a:lnTo>
                    <a:lnTo>
                      <a:pt x="562" y="6"/>
                    </a:lnTo>
                    <a:lnTo>
                      <a:pt x="529" y="3"/>
                    </a:lnTo>
                    <a:lnTo>
                      <a:pt x="489" y="3"/>
                    </a:lnTo>
                    <a:lnTo>
                      <a:pt x="407" y="1"/>
                    </a:lnTo>
                    <a:lnTo>
                      <a:pt x="353" y="0"/>
                    </a:lnTo>
                    <a:lnTo>
                      <a:pt x="311" y="0"/>
                    </a:lnTo>
                    <a:lnTo>
                      <a:pt x="272" y="1"/>
                    </a:lnTo>
                    <a:lnTo>
                      <a:pt x="214" y="2"/>
                    </a:lnTo>
                    <a:lnTo>
                      <a:pt x="163" y="4"/>
                    </a:lnTo>
                    <a:lnTo>
                      <a:pt x="139" y="7"/>
                    </a:lnTo>
                    <a:lnTo>
                      <a:pt x="95" y="13"/>
                    </a:lnTo>
                    <a:lnTo>
                      <a:pt x="66" y="19"/>
                    </a:lnTo>
                    <a:lnTo>
                      <a:pt x="47" y="25"/>
                    </a:lnTo>
                    <a:lnTo>
                      <a:pt x="29" y="32"/>
                    </a:lnTo>
                    <a:lnTo>
                      <a:pt x="14" y="39"/>
                    </a:lnTo>
                    <a:lnTo>
                      <a:pt x="7" y="45"/>
                    </a:lnTo>
                    <a:lnTo>
                      <a:pt x="2" y="51"/>
                    </a:lnTo>
                    <a:lnTo>
                      <a:pt x="0" y="56"/>
                    </a:lnTo>
                  </a:path>
                </a:pathLst>
              </a:custGeom>
              <a:solidFill>
                <a:srgbClr val="3F7FFF"/>
              </a:solidFill>
              <a:ln w="12700" cap="rnd" cmpd="sng">
                <a:solidFill>
                  <a:srgbClr val="000000">
                    <a:alpha val="100000"/>
                  </a:srgbClr>
                </a:solidFill>
                <a:prstDash val="solid"/>
                <a:headEnd type="none" w="sm" len="sm"/>
                <a:tailEnd type="none" w="sm" len="sm"/>
              </a:ln>
            </p:spPr>
            <p:txBody>
              <a:bodyPr/>
              <a:p>
                <a:endParaRPr lang="zh-CN" altLang="en-US"/>
              </a:p>
            </p:txBody>
          </p:sp>
          <p:grpSp>
            <p:nvGrpSpPr>
              <p:cNvPr id="150533" name="组合 150532"/>
              <p:cNvGrpSpPr/>
              <p:nvPr/>
            </p:nvGrpSpPr>
            <p:grpSpPr>
              <a:xfrm>
                <a:off x="125" y="1157"/>
                <a:ext cx="650" cy="219"/>
                <a:chOff x="125" y="1157"/>
                <a:chExt cx="650" cy="219"/>
              </a:xfrm>
            </p:grpSpPr>
            <p:sp>
              <p:nvSpPr>
                <p:cNvPr id="150534" name="任意多边形 150533"/>
                <p:cNvSpPr/>
                <p:nvPr/>
              </p:nvSpPr>
              <p:spPr>
                <a:xfrm>
                  <a:off x="125" y="1157"/>
                  <a:ext cx="650" cy="219"/>
                </a:xfrm>
                <a:custGeom>
                  <a:avLst/>
                  <a:gdLst/>
                  <a:ahLst/>
                  <a:cxnLst/>
                  <a:pathLst>
                    <a:path w="650" h="219">
                      <a:moveTo>
                        <a:pt x="0" y="145"/>
                      </a:moveTo>
                      <a:lnTo>
                        <a:pt x="35" y="120"/>
                      </a:lnTo>
                      <a:lnTo>
                        <a:pt x="80" y="102"/>
                      </a:lnTo>
                      <a:lnTo>
                        <a:pt x="88" y="86"/>
                      </a:lnTo>
                      <a:lnTo>
                        <a:pt x="105" y="70"/>
                      </a:lnTo>
                      <a:lnTo>
                        <a:pt x="137" y="56"/>
                      </a:lnTo>
                      <a:lnTo>
                        <a:pt x="158" y="56"/>
                      </a:lnTo>
                      <a:lnTo>
                        <a:pt x="187" y="64"/>
                      </a:lnTo>
                      <a:lnTo>
                        <a:pt x="210" y="49"/>
                      </a:lnTo>
                      <a:lnTo>
                        <a:pt x="225" y="47"/>
                      </a:lnTo>
                      <a:lnTo>
                        <a:pt x="243" y="37"/>
                      </a:lnTo>
                      <a:lnTo>
                        <a:pt x="257" y="28"/>
                      </a:lnTo>
                      <a:lnTo>
                        <a:pt x="286" y="28"/>
                      </a:lnTo>
                      <a:lnTo>
                        <a:pt x="317" y="12"/>
                      </a:lnTo>
                      <a:lnTo>
                        <a:pt x="342" y="8"/>
                      </a:lnTo>
                      <a:lnTo>
                        <a:pt x="357" y="0"/>
                      </a:lnTo>
                      <a:lnTo>
                        <a:pt x="387" y="14"/>
                      </a:lnTo>
                      <a:lnTo>
                        <a:pt x="408" y="29"/>
                      </a:lnTo>
                      <a:lnTo>
                        <a:pt x="455" y="28"/>
                      </a:lnTo>
                      <a:lnTo>
                        <a:pt x="501" y="29"/>
                      </a:lnTo>
                      <a:lnTo>
                        <a:pt x="519" y="43"/>
                      </a:lnTo>
                      <a:lnTo>
                        <a:pt x="536" y="51"/>
                      </a:lnTo>
                      <a:lnTo>
                        <a:pt x="537" y="59"/>
                      </a:lnTo>
                      <a:lnTo>
                        <a:pt x="562" y="64"/>
                      </a:lnTo>
                      <a:lnTo>
                        <a:pt x="570" y="90"/>
                      </a:lnTo>
                      <a:lnTo>
                        <a:pt x="606" y="100"/>
                      </a:lnTo>
                      <a:lnTo>
                        <a:pt x="624" y="106"/>
                      </a:lnTo>
                      <a:lnTo>
                        <a:pt x="637" y="129"/>
                      </a:lnTo>
                      <a:lnTo>
                        <a:pt x="649" y="155"/>
                      </a:lnTo>
                      <a:lnTo>
                        <a:pt x="639" y="190"/>
                      </a:lnTo>
                      <a:lnTo>
                        <a:pt x="579" y="204"/>
                      </a:lnTo>
                      <a:lnTo>
                        <a:pt x="491" y="218"/>
                      </a:lnTo>
                      <a:lnTo>
                        <a:pt x="402" y="218"/>
                      </a:lnTo>
                      <a:lnTo>
                        <a:pt x="317" y="218"/>
                      </a:lnTo>
                      <a:lnTo>
                        <a:pt x="212" y="218"/>
                      </a:lnTo>
                      <a:lnTo>
                        <a:pt x="113" y="210"/>
                      </a:lnTo>
                      <a:lnTo>
                        <a:pt x="31" y="188"/>
                      </a:lnTo>
                      <a:lnTo>
                        <a:pt x="2" y="169"/>
                      </a:lnTo>
                      <a:lnTo>
                        <a:pt x="0" y="145"/>
                      </a:lnTo>
                    </a:path>
                  </a:pathLst>
                </a:custGeom>
                <a:solidFill>
                  <a:srgbClr val="FFBF1F"/>
                </a:solidFill>
                <a:ln w="12700" cap="rnd" cmpd="sng">
                  <a:solidFill>
                    <a:srgbClr val="000000">
                      <a:alpha val="100000"/>
                    </a:srgbClr>
                  </a:solidFill>
                  <a:prstDash val="solid"/>
                  <a:headEnd type="none" w="sm" len="sm"/>
                  <a:tailEnd type="none" w="sm" len="sm"/>
                </a:ln>
              </p:spPr>
              <p:txBody>
                <a:bodyPr/>
                <a:p>
                  <a:endParaRPr lang="zh-CN" altLang="en-US"/>
                </a:p>
              </p:txBody>
            </p:sp>
            <p:sp>
              <p:nvSpPr>
                <p:cNvPr id="150535" name="任意多边形 150534"/>
                <p:cNvSpPr/>
                <p:nvPr/>
              </p:nvSpPr>
              <p:spPr>
                <a:xfrm>
                  <a:off x="296" y="1216"/>
                  <a:ext cx="164" cy="81"/>
                </a:xfrm>
                <a:custGeom>
                  <a:avLst/>
                  <a:gdLst/>
                  <a:ahLst/>
                  <a:cxnLst/>
                  <a:pathLst>
                    <a:path w="164" h="81">
                      <a:moveTo>
                        <a:pt x="0" y="71"/>
                      </a:moveTo>
                      <a:lnTo>
                        <a:pt x="21" y="51"/>
                      </a:lnTo>
                      <a:lnTo>
                        <a:pt x="37" y="41"/>
                      </a:lnTo>
                      <a:lnTo>
                        <a:pt x="70" y="47"/>
                      </a:lnTo>
                      <a:lnTo>
                        <a:pt x="95" y="61"/>
                      </a:lnTo>
                      <a:lnTo>
                        <a:pt x="115" y="80"/>
                      </a:lnTo>
                      <a:lnTo>
                        <a:pt x="140" y="55"/>
                      </a:lnTo>
                      <a:lnTo>
                        <a:pt x="163" y="41"/>
                      </a:lnTo>
                      <a:lnTo>
                        <a:pt x="156" y="19"/>
                      </a:lnTo>
                      <a:lnTo>
                        <a:pt x="144" y="8"/>
                      </a:lnTo>
                      <a:lnTo>
                        <a:pt x="136" y="0"/>
                      </a:lnTo>
                    </a:path>
                  </a:pathLst>
                </a:custGeom>
                <a:noFill/>
                <a:ln w="12700" cap="rnd" cmpd="sng">
                  <a:solidFill>
                    <a:srgbClr val="FFFFFF">
                      <a:alpha val="100000"/>
                    </a:srgbClr>
                  </a:solidFill>
                  <a:prstDash val="solid"/>
                  <a:headEnd type="none" w="sm" len="sm"/>
                  <a:tailEnd type="none" w="sm" len="sm"/>
                </a:ln>
              </p:spPr>
              <p:txBody>
                <a:bodyPr/>
                <a:p>
                  <a:endParaRPr lang="zh-CN" altLang="en-US"/>
                </a:p>
              </p:txBody>
            </p:sp>
            <p:sp>
              <p:nvSpPr>
                <p:cNvPr id="150536" name="任意多边形 150535"/>
                <p:cNvSpPr/>
                <p:nvPr/>
              </p:nvSpPr>
              <p:spPr>
                <a:xfrm>
                  <a:off x="547" y="1243"/>
                  <a:ext cx="129" cy="52"/>
                </a:xfrm>
                <a:custGeom>
                  <a:avLst/>
                  <a:gdLst/>
                  <a:ahLst/>
                  <a:cxnLst/>
                  <a:pathLst>
                    <a:path w="129" h="52">
                      <a:moveTo>
                        <a:pt x="0" y="0"/>
                      </a:moveTo>
                      <a:lnTo>
                        <a:pt x="7" y="10"/>
                      </a:lnTo>
                      <a:lnTo>
                        <a:pt x="5" y="29"/>
                      </a:lnTo>
                      <a:lnTo>
                        <a:pt x="29" y="51"/>
                      </a:lnTo>
                      <a:lnTo>
                        <a:pt x="62" y="26"/>
                      </a:lnTo>
                      <a:lnTo>
                        <a:pt x="85" y="10"/>
                      </a:lnTo>
                      <a:lnTo>
                        <a:pt x="108" y="19"/>
                      </a:lnTo>
                      <a:lnTo>
                        <a:pt x="128" y="39"/>
                      </a:lnTo>
                    </a:path>
                  </a:pathLst>
                </a:custGeom>
                <a:noFill/>
                <a:ln w="12700" cap="rnd" cmpd="sng">
                  <a:solidFill>
                    <a:srgbClr val="FFFFFF">
                      <a:alpha val="100000"/>
                    </a:srgbClr>
                  </a:solidFill>
                  <a:prstDash val="solid"/>
                  <a:headEnd type="none" w="sm" len="sm"/>
                  <a:tailEnd type="none" w="sm" len="sm"/>
                </a:ln>
              </p:spPr>
              <p:txBody>
                <a:bodyPr/>
                <a:p>
                  <a:endParaRPr lang="zh-CN" altLang="en-US"/>
                </a:p>
              </p:txBody>
            </p:sp>
          </p:grpSp>
        </p:grpSp>
        <p:sp>
          <p:nvSpPr>
            <p:cNvPr id="150537" name="任意多边形 150536"/>
            <p:cNvSpPr/>
            <p:nvPr/>
          </p:nvSpPr>
          <p:spPr>
            <a:xfrm>
              <a:off x="148" y="1352"/>
              <a:ext cx="620" cy="325"/>
            </a:xfrm>
            <a:custGeom>
              <a:avLst/>
              <a:gdLst/>
              <a:ahLst/>
              <a:cxnLst/>
              <a:pathLst>
                <a:path w="620" h="325">
                  <a:moveTo>
                    <a:pt x="0" y="0"/>
                  </a:moveTo>
                  <a:lnTo>
                    <a:pt x="64" y="277"/>
                  </a:lnTo>
                  <a:lnTo>
                    <a:pt x="82" y="289"/>
                  </a:lnTo>
                  <a:lnTo>
                    <a:pt x="118" y="301"/>
                  </a:lnTo>
                  <a:lnTo>
                    <a:pt x="159" y="311"/>
                  </a:lnTo>
                  <a:lnTo>
                    <a:pt x="203" y="318"/>
                  </a:lnTo>
                  <a:lnTo>
                    <a:pt x="249" y="322"/>
                  </a:lnTo>
                  <a:lnTo>
                    <a:pt x="301" y="324"/>
                  </a:lnTo>
                  <a:lnTo>
                    <a:pt x="339" y="323"/>
                  </a:lnTo>
                  <a:lnTo>
                    <a:pt x="388" y="321"/>
                  </a:lnTo>
                  <a:lnTo>
                    <a:pt x="422" y="317"/>
                  </a:lnTo>
                  <a:lnTo>
                    <a:pt x="457" y="312"/>
                  </a:lnTo>
                  <a:lnTo>
                    <a:pt x="487" y="306"/>
                  </a:lnTo>
                  <a:lnTo>
                    <a:pt x="517" y="297"/>
                  </a:lnTo>
                  <a:lnTo>
                    <a:pt x="540" y="289"/>
                  </a:lnTo>
                  <a:lnTo>
                    <a:pt x="550" y="282"/>
                  </a:lnTo>
                  <a:lnTo>
                    <a:pt x="557" y="275"/>
                  </a:lnTo>
                  <a:lnTo>
                    <a:pt x="619" y="0"/>
                  </a:lnTo>
                  <a:lnTo>
                    <a:pt x="0" y="0"/>
                  </a:lnTo>
                </a:path>
              </a:pathLst>
            </a:custGeom>
            <a:solidFill>
              <a:srgbClr val="3F7FFF"/>
            </a:solidFill>
            <a:ln w="12700" cap="rnd" cmpd="sng">
              <a:solidFill>
                <a:srgbClr val="000000">
                  <a:alpha val="100000"/>
                </a:srgbClr>
              </a:solidFill>
              <a:prstDash val="solid"/>
              <a:headEnd type="none" w="sm" len="sm"/>
              <a:tailEnd type="none" w="sm" len="sm"/>
            </a:ln>
          </p:spPr>
          <p:txBody>
            <a:bodyPr/>
            <a:p>
              <a:endParaRPr lang="zh-CN" altLang="en-US"/>
            </a:p>
          </p:txBody>
        </p:sp>
        <p:sp>
          <p:nvSpPr>
            <p:cNvPr id="150538" name="任意多边形 150537"/>
            <p:cNvSpPr/>
            <p:nvPr/>
          </p:nvSpPr>
          <p:spPr>
            <a:xfrm>
              <a:off x="103" y="1276"/>
              <a:ext cx="714" cy="127"/>
            </a:xfrm>
            <a:custGeom>
              <a:avLst/>
              <a:gdLst/>
              <a:ahLst/>
              <a:cxnLst/>
              <a:pathLst>
                <a:path w="714" h="127">
                  <a:moveTo>
                    <a:pt x="0" y="3"/>
                  </a:moveTo>
                  <a:lnTo>
                    <a:pt x="0" y="62"/>
                  </a:lnTo>
                  <a:lnTo>
                    <a:pt x="5" y="70"/>
                  </a:lnTo>
                  <a:lnTo>
                    <a:pt x="11" y="77"/>
                  </a:lnTo>
                  <a:lnTo>
                    <a:pt x="21" y="83"/>
                  </a:lnTo>
                  <a:lnTo>
                    <a:pt x="33" y="89"/>
                  </a:lnTo>
                  <a:lnTo>
                    <a:pt x="52" y="96"/>
                  </a:lnTo>
                  <a:lnTo>
                    <a:pt x="74" y="102"/>
                  </a:lnTo>
                  <a:lnTo>
                    <a:pt x="97" y="107"/>
                  </a:lnTo>
                  <a:lnTo>
                    <a:pt x="123" y="111"/>
                  </a:lnTo>
                  <a:lnTo>
                    <a:pt x="149" y="114"/>
                  </a:lnTo>
                  <a:lnTo>
                    <a:pt x="175" y="117"/>
                  </a:lnTo>
                  <a:lnTo>
                    <a:pt x="202" y="119"/>
                  </a:lnTo>
                  <a:lnTo>
                    <a:pt x="225" y="122"/>
                  </a:lnTo>
                  <a:lnTo>
                    <a:pt x="282" y="124"/>
                  </a:lnTo>
                  <a:lnTo>
                    <a:pt x="338" y="126"/>
                  </a:lnTo>
                  <a:lnTo>
                    <a:pt x="407" y="125"/>
                  </a:lnTo>
                  <a:lnTo>
                    <a:pt x="459" y="123"/>
                  </a:lnTo>
                  <a:lnTo>
                    <a:pt x="511" y="119"/>
                  </a:lnTo>
                  <a:lnTo>
                    <a:pt x="547" y="116"/>
                  </a:lnTo>
                  <a:lnTo>
                    <a:pt x="581" y="113"/>
                  </a:lnTo>
                  <a:lnTo>
                    <a:pt x="618" y="107"/>
                  </a:lnTo>
                  <a:lnTo>
                    <a:pt x="653" y="99"/>
                  </a:lnTo>
                  <a:lnTo>
                    <a:pt x="682" y="90"/>
                  </a:lnTo>
                  <a:lnTo>
                    <a:pt x="702" y="78"/>
                  </a:lnTo>
                  <a:lnTo>
                    <a:pt x="713" y="67"/>
                  </a:lnTo>
                  <a:lnTo>
                    <a:pt x="713" y="0"/>
                  </a:lnTo>
                  <a:lnTo>
                    <a:pt x="702" y="12"/>
                  </a:lnTo>
                  <a:lnTo>
                    <a:pt x="686" y="23"/>
                  </a:lnTo>
                  <a:lnTo>
                    <a:pt x="667" y="32"/>
                  </a:lnTo>
                  <a:lnTo>
                    <a:pt x="646" y="40"/>
                  </a:lnTo>
                  <a:lnTo>
                    <a:pt x="621" y="45"/>
                  </a:lnTo>
                  <a:lnTo>
                    <a:pt x="595" y="51"/>
                  </a:lnTo>
                  <a:lnTo>
                    <a:pt x="567" y="55"/>
                  </a:lnTo>
                  <a:lnTo>
                    <a:pt x="541" y="57"/>
                  </a:lnTo>
                  <a:lnTo>
                    <a:pt x="511" y="60"/>
                  </a:lnTo>
                  <a:lnTo>
                    <a:pt x="474" y="62"/>
                  </a:lnTo>
                  <a:lnTo>
                    <a:pt x="443" y="64"/>
                  </a:lnTo>
                  <a:lnTo>
                    <a:pt x="414" y="65"/>
                  </a:lnTo>
                  <a:lnTo>
                    <a:pt x="367" y="66"/>
                  </a:lnTo>
                  <a:lnTo>
                    <a:pt x="321" y="67"/>
                  </a:lnTo>
                  <a:lnTo>
                    <a:pt x="279" y="65"/>
                  </a:lnTo>
                  <a:lnTo>
                    <a:pt x="242" y="64"/>
                  </a:lnTo>
                  <a:lnTo>
                    <a:pt x="215" y="64"/>
                  </a:lnTo>
                  <a:lnTo>
                    <a:pt x="182" y="61"/>
                  </a:lnTo>
                  <a:lnTo>
                    <a:pt x="155" y="59"/>
                  </a:lnTo>
                  <a:lnTo>
                    <a:pt x="124" y="54"/>
                  </a:lnTo>
                  <a:lnTo>
                    <a:pt x="100" y="50"/>
                  </a:lnTo>
                  <a:lnTo>
                    <a:pt x="72" y="43"/>
                  </a:lnTo>
                  <a:lnTo>
                    <a:pt x="51" y="36"/>
                  </a:lnTo>
                  <a:lnTo>
                    <a:pt x="33" y="29"/>
                  </a:lnTo>
                  <a:lnTo>
                    <a:pt x="21" y="23"/>
                  </a:lnTo>
                  <a:lnTo>
                    <a:pt x="13" y="18"/>
                  </a:lnTo>
                  <a:lnTo>
                    <a:pt x="6" y="12"/>
                  </a:lnTo>
                  <a:lnTo>
                    <a:pt x="0" y="3"/>
                  </a:lnTo>
                </a:path>
              </a:pathLst>
            </a:custGeom>
            <a:solidFill>
              <a:srgbClr val="0000FF"/>
            </a:solidFill>
            <a:ln w="12700" cap="rnd" cmpd="sng">
              <a:solidFill>
                <a:srgbClr val="000000">
                  <a:alpha val="100000"/>
                </a:srgbClr>
              </a:solidFill>
              <a:prstDash val="solid"/>
              <a:headEnd type="none" w="sm" len="sm"/>
              <a:tailEnd type="none" w="sm" len="sm"/>
            </a:ln>
          </p:spPr>
          <p:txBody>
            <a:bodyPr/>
            <a:p>
              <a:endParaRPr lang="zh-CN" altLang="en-US"/>
            </a:p>
          </p:txBody>
        </p:sp>
      </p:grpSp>
      <p:grpSp>
        <p:nvGrpSpPr>
          <p:cNvPr id="150539" name="组合 150538"/>
          <p:cNvGrpSpPr/>
          <p:nvPr/>
        </p:nvGrpSpPr>
        <p:grpSpPr>
          <a:xfrm>
            <a:off x="6850063" y="2362200"/>
            <a:ext cx="1227137" cy="1828800"/>
            <a:chOff x="3744" y="1058"/>
            <a:chExt cx="629" cy="469"/>
          </a:xfrm>
        </p:grpSpPr>
        <p:grpSp>
          <p:nvGrpSpPr>
            <p:cNvPr id="150540" name="组合 150539"/>
            <p:cNvGrpSpPr/>
            <p:nvPr/>
          </p:nvGrpSpPr>
          <p:grpSpPr>
            <a:xfrm>
              <a:off x="3744" y="1058"/>
              <a:ext cx="298" cy="409"/>
              <a:chOff x="3744" y="1058"/>
              <a:chExt cx="298" cy="409"/>
            </a:xfrm>
          </p:grpSpPr>
          <p:grpSp>
            <p:nvGrpSpPr>
              <p:cNvPr id="150541" name="组合 150540"/>
              <p:cNvGrpSpPr/>
              <p:nvPr/>
            </p:nvGrpSpPr>
            <p:grpSpPr>
              <a:xfrm>
                <a:off x="3744" y="1058"/>
                <a:ext cx="298" cy="409"/>
                <a:chOff x="3744" y="1058"/>
                <a:chExt cx="298" cy="409"/>
              </a:xfrm>
            </p:grpSpPr>
            <p:sp>
              <p:nvSpPr>
                <p:cNvPr id="150542" name="任意多边形 150541"/>
                <p:cNvSpPr/>
                <p:nvPr/>
              </p:nvSpPr>
              <p:spPr>
                <a:xfrm>
                  <a:off x="3745" y="1058"/>
                  <a:ext cx="297" cy="409"/>
                </a:xfrm>
                <a:custGeom>
                  <a:avLst/>
                  <a:gdLst/>
                  <a:ahLst/>
                  <a:cxnLst/>
                  <a:pathLst>
                    <a:path w="1188" h="1640">
                      <a:moveTo>
                        <a:pt x="0" y="1640"/>
                      </a:moveTo>
                      <a:lnTo>
                        <a:pt x="606" y="1640"/>
                      </a:lnTo>
                      <a:lnTo>
                        <a:pt x="636" y="1637"/>
                      </a:lnTo>
                      <a:lnTo>
                        <a:pt x="657" y="1621"/>
                      </a:lnTo>
                      <a:lnTo>
                        <a:pt x="1171" y="1375"/>
                      </a:lnTo>
                      <a:lnTo>
                        <a:pt x="1188" y="1361"/>
                      </a:lnTo>
                      <a:lnTo>
                        <a:pt x="1188" y="1344"/>
                      </a:lnTo>
                      <a:lnTo>
                        <a:pt x="1188" y="64"/>
                      </a:lnTo>
                      <a:lnTo>
                        <a:pt x="1174" y="24"/>
                      </a:lnTo>
                      <a:lnTo>
                        <a:pt x="1151" y="7"/>
                      </a:lnTo>
                      <a:lnTo>
                        <a:pt x="1119" y="0"/>
                      </a:lnTo>
                      <a:lnTo>
                        <a:pt x="265" y="0"/>
                      </a:lnTo>
                      <a:lnTo>
                        <a:pt x="269" y="70"/>
                      </a:lnTo>
                      <a:lnTo>
                        <a:pt x="304" y="90"/>
                      </a:lnTo>
                      <a:lnTo>
                        <a:pt x="309" y="112"/>
                      </a:lnTo>
                      <a:lnTo>
                        <a:pt x="277" y="138"/>
                      </a:lnTo>
                      <a:lnTo>
                        <a:pt x="286" y="175"/>
                      </a:lnTo>
                      <a:lnTo>
                        <a:pt x="292" y="233"/>
                      </a:lnTo>
                      <a:lnTo>
                        <a:pt x="283" y="308"/>
                      </a:lnTo>
                      <a:lnTo>
                        <a:pt x="255" y="393"/>
                      </a:lnTo>
                      <a:lnTo>
                        <a:pt x="279" y="451"/>
                      </a:lnTo>
                      <a:lnTo>
                        <a:pt x="287" y="521"/>
                      </a:lnTo>
                      <a:lnTo>
                        <a:pt x="291" y="577"/>
                      </a:lnTo>
                      <a:lnTo>
                        <a:pt x="268" y="575"/>
                      </a:lnTo>
                      <a:lnTo>
                        <a:pt x="231" y="601"/>
                      </a:lnTo>
                      <a:lnTo>
                        <a:pt x="188" y="621"/>
                      </a:lnTo>
                      <a:lnTo>
                        <a:pt x="136" y="628"/>
                      </a:lnTo>
                      <a:lnTo>
                        <a:pt x="112" y="676"/>
                      </a:lnTo>
                      <a:lnTo>
                        <a:pt x="61" y="686"/>
                      </a:lnTo>
                      <a:lnTo>
                        <a:pt x="0" y="675"/>
                      </a:lnTo>
                      <a:lnTo>
                        <a:pt x="0" y="1640"/>
                      </a:lnTo>
                      <a:close/>
                    </a:path>
                  </a:pathLst>
                </a:custGeom>
                <a:solidFill>
                  <a:srgbClr val="FF9F1F"/>
                </a:solidFill>
                <a:ln w="3175" cap="flat" cmpd="sng">
                  <a:solidFill>
                    <a:srgbClr val="000000"/>
                  </a:solidFill>
                  <a:prstDash val="solid"/>
                  <a:headEnd type="none" w="med" len="med"/>
                  <a:tailEnd type="none" w="med" len="med"/>
                </a:ln>
              </p:spPr>
              <p:txBody>
                <a:bodyPr/>
                <a:p>
                  <a:endParaRPr lang="zh-CN" altLang="en-US"/>
                </a:p>
              </p:txBody>
            </p:sp>
            <p:sp>
              <p:nvSpPr>
                <p:cNvPr id="150543" name="任意多边形 150542"/>
                <p:cNvSpPr/>
                <p:nvPr/>
              </p:nvSpPr>
              <p:spPr>
                <a:xfrm>
                  <a:off x="3744" y="1058"/>
                  <a:ext cx="78" cy="170"/>
                </a:xfrm>
                <a:custGeom>
                  <a:avLst/>
                  <a:gdLst/>
                  <a:ahLst/>
                  <a:cxnLst/>
                  <a:pathLst>
                    <a:path w="310" h="683">
                      <a:moveTo>
                        <a:pt x="269" y="0"/>
                      </a:moveTo>
                      <a:lnTo>
                        <a:pt x="215" y="52"/>
                      </a:lnTo>
                      <a:lnTo>
                        <a:pt x="180" y="88"/>
                      </a:lnTo>
                      <a:lnTo>
                        <a:pt x="152" y="131"/>
                      </a:lnTo>
                      <a:lnTo>
                        <a:pt x="144" y="175"/>
                      </a:lnTo>
                      <a:lnTo>
                        <a:pt x="134" y="220"/>
                      </a:lnTo>
                      <a:lnTo>
                        <a:pt x="130" y="259"/>
                      </a:lnTo>
                      <a:lnTo>
                        <a:pt x="132" y="293"/>
                      </a:lnTo>
                      <a:lnTo>
                        <a:pt x="132" y="328"/>
                      </a:lnTo>
                      <a:lnTo>
                        <a:pt x="126" y="345"/>
                      </a:lnTo>
                      <a:lnTo>
                        <a:pt x="111" y="372"/>
                      </a:lnTo>
                      <a:lnTo>
                        <a:pt x="92" y="401"/>
                      </a:lnTo>
                      <a:lnTo>
                        <a:pt x="83" y="423"/>
                      </a:lnTo>
                      <a:lnTo>
                        <a:pt x="81" y="443"/>
                      </a:lnTo>
                      <a:lnTo>
                        <a:pt x="78" y="481"/>
                      </a:lnTo>
                      <a:lnTo>
                        <a:pt x="76" y="506"/>
                      </a:lnTo>
                      <a:lnTo>
                        <a:pt x="65" y="525"/>
                      </a:lnTo>
                      <a:lnTo>
                        <a:pt x="44" y="546"/>
                      </a:lnTo>
                      <a:lnTo>
                        <a:pt x="29" y="575"/>
                      </a:lnTo>
                      <a:lnTo>
                        <a:pt x="21" y="610"/>
                      </a:lnTo>
                      <a:lnTo>
                        <a:pt x="9" y="636"/>
                      </a:lnTo>
                      <a:lnTo>
                        <a:pt x="7" y="656"/>
                      </a:lnTo>
                      <a:lnTo>
                        <a:pt x="0" y="670"/>
                      </a:lnTo>
                      <a:lnTo>
                        <a:pt x="57" y="683"/>
                      </a:lnTo>
                      <a:lnTo>
                        <a:pt x="115" y="677"/>
                      </a:lnTo>
                      <a:lnTo>
                        <a:pt x="136" y="632"/>
                      </a:lnTo>
                      <a:lnTo>
                        <a:pt x="188" y="621"/>
                      </a:lnTo>
                      <a:lnTo>
                        <a:pt x="234" y="601"/>
                      </a:lnTo>
                      <a:lnTo>
                        <a:pt x="273" y="575"/>
                      </a:lnTo>
                      <a:lnTo>
                        <a:pt x="295" y="575"/>
                      </a:lnTo>
                      <a:lnTo>
                        <a:pt x="282" y="456"/>
                      </a:lnTo>
                      <a:lnTo>
                        <a:pt x="258" y="395"/>
                      </a:lnTo>
                      <a:lnTo>
                        <a:pt x="286" y="315"/>
                      </a:lnTo>
                      <a:lnTo>
                        <a:pt x="295" y="240"/>
                      </a:lnTo>
                      <a:lnTo>
                        <a:pt x="288" y="177"/>
                      </a:lnTo>
                      <a:lnTo>
                        <a:pt x="278" y="136"/>
                      </a:lnTo>
                      <a:lnTo>
                        <a:pt x="310" y="112"/>
                      </a:lnTo>
                      <a:lnTo>
                        <a:pt x="305" y="90"/>
                      </a:lnTo>
                      <a:lnTo>
                        <a:pt x="273" y="73"/>
                      </a:lnTo>
                      <a:lnTo>
                        <a:pt x="269" y="0"/>
                      </a:lnTo>
                      <a:close/>
                    </a:path>
                  </a:pathLst>
                </a:custGeom>
                <a:solidFill>
                  <a:srgbClr val="FFBF7F"/>
                </a:solidFill>
                <a:ln w="3175" cap="flat" cmpd="sng">
                  <a:solidFill>
                    <a:srgbClr val="000000"/>
                  </a:solidFill>
                  <a:prstDash val="solid"/>
                  <a:headEnd type="none" w="med" len="med"/>
                  <a:tailEnd type="none" w="med" len="med"/>
                </a:ln>
              </p:spPr>
              <p:txBody>
                <a:bodyPr/>
                <a:p>
                  <a:endParaRPr lang="zh-CN" altLang="en-US"/>
                </a:p>
              </p:txBody>
            </p:sp>
          </p:grpSp>
          <p:grpSp>
            <p:nvGrpSpPr>
              <p:cNvPr id="150544" name="组合 150543"/>
              <p:cNvGrpSpPr/>
              <p:nvPr/>
            </p:nvGrpSpPr>
            <p:grpSpPr>
              <a:xfrm>
                <a:off x="3818" y="1058"/>
                <a:ext cx="203" cy="402"/>
                <a:chOff x="3818" y="1058"/>
                <a:chExt cx="203" cy="402"/>
              </a:xfrm>
            </p:grpSpPr>
            <p:sp>
              <p:nvSpPr>
                <p:cNvPr id="150545" name="任意多边形 150544"/>
                <p:cNvSpPr/>
                <p:nvPr/>
              </p:nvSpPr>
              <p:spPr>
                <a:xfrm>
                  <a:off x="3818" y="1058"/>
                  <a:ext cx="203" cy="45"/>
                </a:xfrm>
                <a:custGeom>
                  <a:avLst/>
                  <a:gdLst/>
                  <a:ahLst/>
                  <a:cxnLst/>
                  <a:pathLst>
                    <a:path w="814" h="182">
                      <a:moveTo>
                        <a:pt x="0" y="182"/>
                      </a:moveTo>
                      <a:lnTo>
                        <a:pt x="321" y="182"/>
                      </a:lnTo>
                      <a:lnTo>
                        <a:pt x="814" y="0"/>
                      </a:lnTo>
                    </a:path>
                  </a:pathLst>
                </a:custGeom>
                <a:noFill/>
                <a:ln w="3175" cap="flat" cmpd="sng">
                  <a:solidFill>
                    <a:srgbClr val="FFFFFF"/>
                  </a:solidFill>
                  <a:prstDash val="solid"/>
                  <a:headEnd type="none" w="med" len="med"/>
                  <a:tailEnd type="none" w="med" len="med"/>
                </a:ln>
              </p:spPr>
              <p:txBody>
                <a:bodyPr/>
                <a:p>
                  <a:endParaRPr lang="zh-CN" altLang="en-US"/>
                </a:p>
              </p:txBody>
            </p:sp>
            <p:sp>
              <p:nvSpPr>
                <p:cNvPr id="150546" name="直接连接符 150545"/>
                <p:cNvSpPr/>
                <p:nvPr/>
              </p:nvSpPr>
              <p:spPr>
                <a:xfrm>
                  <a:off x="3899" y="1103"/>
                  <a:ext cx="1" cy="357"/>
                </a:xfrm>
                <a:prstGeom prst="line">
                  <a:avLst/>
                </a:prstGeom>
                <a:ln w="3175" cap="flat" cmpd="sng">
                  <a:solidFill>
                    <a:srgbClr val="FFFFFF"/>
                  </a:solidFill>
                  <a:prstDash val="solid"/>
                  <a:headEnd type="none" w="med" len="med"/>
                  <a:tailEnd type="none" w="med" len="med"/>
                </a:ln>
              </p:spPr>
            </p:sp>
          </p:grpSp>
        </p:grpSp>
        <p:grpSp>
          <p:nvGrpSpPr>
            <p:cNvPr id="150547" name="组合 150546"/>
            <p:cNvGrpSpPr/>
            <p:nvPr/>
          </p:nvGrpSpPr>
          <p:grpSpPr>
            <a:xfrm>
              <a:off x="3864" y="1206"/>
              <a:ext cx="509" cy="321"/>
              <a:chOff x="3864" y="1206"/>
              <a:chExt cx="509" cy="321"/>
            </a:xfrm>
          </p:grpSpPr>
          <p:grpSp>
            <p:nvGrpSpPr>
              <p:cNvPr id="150548" name="组合 150547"/>
              <p:cNvGrpSpPr/>
              <p:nvPr/>
            </p:nvGrpSpPr>
            <p:grpSpPr>
              <a:xfrm>
                <a:off x="3864" y="1206"/>
                <a:ext cx="509" cy="321"/>
                <a:chOff x="3864" y="1206"/>
                <a:chExt cx="509" cy="321"/>
              </a:xfrm>
            </p:grpSpPr>
            <p:sp>
              <p:nvSpPr>
                <p:cNvPr id="150549" name="任意多边形 150548"/>
                <p:cNvSpPr/>
                <p:nvPr/>
              </p:nvSpPr>
              <p:spPr>
                <a:xfrm>
                  <a:off x="3864" y="1206"/>
                  <a:ext cx="508" cy="119"/>
                </a:xfrm>
                <a:custGeom>
                  <a:avLst/>
                  <a:gdLst/>
                  <a:ahLst/>
                  <a:cxnLst/>
                  <a:pathLst>
                    <a:path w="2031" h="474">
                      <a:moveTo>
                        <a:pt x="0" y="267"/>
                      </a:moveTo>
                      <a:lnTo>
                        <a:pt x="50" y="247"/>
                      </a:lnTo>
                      <a:lnTo>
                        <a:pt x="138" y="217"/>
                      </a:lnTo>
                      <a:lnTo>
                        <a:pt x="197" y="199"/>
                      </a:lnTo>
                      <a:lnTo>
                        <a:pt x="263" y="177"/>
                      </a:lnTo>
                      <a:lnTo>
                        <a:pt x="334" y="159"/>
                      </a:lnTo>
                      <a:lnTo>
                        <a:pt x="397" y="146"/>
                      </a:lnTo>
                      <a:lnTo>
                        <a:pt x="473" y="128"/>
                      </a:lnTo>
                      <a:lnTo>
                        <a:pt x="542" y="112"/>
                      </a:lnTo>
                      <a:lnTo>
                        <a:pt x="618" y="93"/>
                      </a:lnTo>
                      <a:lnTo>
                        <a:pt x="680" y="81"/>
                      </a:lnTo>
                      <a:lnTo>
                        <a:pt x="741" y="71"/>
                      </a:lnTo>
                      <a:lnTo>
                        <a:pt x="818" y="60"/>
                      </a:lnTo>
                      <a:lnTo>
                        <a:pt x="939" y="43"/>
                      </a:lnTo>
                      <a:lnTo>
                        <a:pt x="1036" y="29"/>
                      </a:lnTo>
                      <a:lnTo>
                        <a:pt x="1110" y="22"/>
                      </a:lnTo>
                      <a:lnTo>
                        <a:pt x="1178" y="18"/>
                      </a:lnTo>
                      <a:lnTo>
                        <a:pt x="1251" y="12"/>
                      </a:lnTo>
                      <a:lnTo>
                        <a:pt x="1413" y="2"/>
                      </a:lnTo>
                      <a:lnTo>
                        <a:pt x="1507" y="0"/>
                      </a:lnTo>
                      <a:lnTo>
                        <a:pt x="1587" y="0"/>
                      </a:lnTo>
                      <a:lnTo>
                        <a:pt x="2031" y="474"/>
                      </a:lnTo>
                      <a:lnTo>
                        <a:pt x="0" y="267"/>
                      </a:lnTo>
                      <a:close/>
                    </a:path>
                  </a:pathLst>
                </a:custGeom>
                <a:solidFill>
                  <a:srgbClr val="FFBF1F"/>
                </a:solidFill>
                <a:ln w="3175" cap="flat" cmpd="sng">
                  <a:solidFill>
                    <a:srgbClr val="000000"/>
                  </a:solidFill>
                  <a:prstDash val="solid"/>
                  <a:headEnd type="none" w="med" len="med"/>
                  <a:tailEnd type="none" w="med" len="med"/>
                </a:ln>
              </p:spPr>
              <p:txBody>
                <a:bodyPr/>
                <a:p>
                  <a:endParaRPr lang="zh-CN" altLang="en-US"/>
                </a:p>
              </p:txBody>
            </p:sp>
            <p:sp>
              <p:nvSpPr>
                <p:cNvPr id="150550" name="任意多边形 150549"/>
                <p:cNvSpPr/>
                <p:nvPr/>
              </p:nvSpPr>
              <p:spPr>
                <a:xfrm>
                  <a:off x="3864" y="1273"/>
                  <a:ext cx="509" cy="254"/>
                </a:xfrm>
                <a:custGeom>
                  <a:avLst/>
                  <a:gdLst/>
                  <a:ahLst/>
                  <a:cxnLst/>
                  <a:pathLst>
                    <a:path w="2035" h="1012">
                      <a:moveTo>
                        <a:pt x="0" y="0"/>
                      </a:moveTo>
                      <a:lnTo>
                        <a:pt x="2035" y="206"/>
                      </a:lnTo>
                      <a:lnTo>
                        <a:pt x="2035" y="1012"/>
                      </a:lnTo>
                      <a:lnTo>
                        <a:pt x="2" y="877"/>
                      </a:lnTo>
                      <a:lnTo>
                        <a:pt x="0" y="0"/>
                      </a:lnTo>
                      <a:close/>
                    </a:path>
                  </a:pathLst>
                </a:custGeom>
                <a:solidFill>
                  <a:srgbClr val="FFFF9F"/>
                </a:solidFill>
                <a:ln w="3175" cap="flat" cmpd="sng">
                  <a:solidFill>
                    <a:srgbClr val="000000"/>
                  </a:solidFill>
                  <a:prstDash val="solid"/>
                  <a:headEnd type="none" w="med" len="med"/>
                  <a:tailEnd type="none" w="med" len="med"/>
                </a:ln>
              </p:spPr>
              <p:txBody>
                <a:bodyPr/>
                <a:p>
                  <a:endParaRPr lang="zh-CN" altLang="en-US"/>
                </a:p>
              </p:txBody>
            </p:sp>
          </p:grpSp>
          <p:grpSp>
            <p:nvGrpSpPr>
              <p:cNvPr id="150551" name="组合 150550"/>
              <p:cNvGrpSpPr/>
              <p:nvPr/>
            </p:nvGrpSpPr>
            <p:grpSpPr>
              <a:xfrm>
                <a:off x="4004" y="1312"/>
                <a:ext cx="365" cy="163"/>
                <a:chOff x="4004" y="1312"/>
                <a:chExt cx="365" cy="163"/>
              </a:xfrm>
            </p:grpSpPr>
            <p:grpSp>
              <p:nvGrpSpPr>
                <p:cNvPr id="150552" name="组合 150551"/>
                <p:cNvGrpSpPr/>
                <p:nvPr/>
              </p:nvGrpSpPr>
              <p:grpSpPr>
                <a:xfrm>
                  <a:off x="4004" y="1312"/>
                  <a:ext cx="82" cy="83"/>
                  <a:chOff x="4004" y="1312"/>
                  <a:chExt cx="82" cy="83"/>
                </a:xfrm>
              </p:grpSpPr>
              <p:sp>
                <p:nvSpPr>
                  <p:cNvPr id="150553" name="椭圆 150552"/>
                  <p:cNvSpPr/>
                  <p:nvPr/>
                </p:nvSpPr>
                <p:spPr>
                  <a:xfrm>
                    <a:off x="4004" y="1312"/>
                    <a:ext cx="82" cy="83"/>
                  </a:xfrm>
                  <a:prstGeom prst="ellipse">
                    <a:avLst/>
                  </a:prstGeom>
                  <a:solidFill>
                    <a:srgbClr val="FFBF1F"/>
                  </a:solidFill>
                  <a:ln w="9525">
                    <a:noFill/>
                  </a:ln>
                </p:spPr>
                <p:txBody>
                  <a:bodyPr/>
                  <a:p>
                    <a:endParaRPr lang="zh-CN" altLang="en-US"/>
                  </a:p>
                </p:txBody>
              </p:sp>
              <p:sp>
                <p:nvSpPr>
                  <p:cNvPr id="150554" name="椭圆 150553"/>
                  <p:cNvSpPr/>
                  <p:nvPr/>
                </p:nvSpPr>
                <p:spPr>
                  <a:xfrm>
                    <a:off x="4024" y="1322"/>
                    <a:ext cx="62" cy="62"/>
                  </a:xfrm>
                  <a:prstGeom prst="ellipse">
                    <a:avLst/>
                  </a:prstGeom>
                  <a:solidFill>
                    <a:srgbClr val="BF7F00"/>
                  </a:solidFill>
                  <a:ln w="9525">
                    <a:noFill/>
                  </a:ln>
                </p:spPr>
                <p:txBody>
                  <a:bodyPr/>
                  <a:p>
                    <a:endParaRPr lang="zh-CN" altLang="en-US"/>
                  </a:p>
                </p:txBody>
              </p:sp>
            </p:grpSp>
            <p:grpSp>
              <p:nvGrpSpPr>
                <p:cNvPr id="150555" name="组合 150554"/>
                <p:cNvGrpSpPr/>
                <p:nvPr/>
              </p:nvGrpSpPr>
              <p:grpSpPr>
                <a:xfrm>
                  <a:off x="4126" y="1413"/>
                  <a:ext cx="62" cy="62"/>
                  <a:chOff x="4126" y="1413"/>
                  <a:chExt cx="62" cy="62"/>
                </a:xfrm>
              </p:grpSpPr>
              <p:sp>
                <p:nvSpPr>
                  <p:cNvPr id="150556" name="椭圆 150555"/>
                  <p:cNvSpPr/>
                  <p:nvPr/>
                </p:nvSpPr>
                <p:spPr>
                  <a:xfrm>
                    <a:off x="4126" y="1413"/>
                    <a:ext cx="62" cy="62"/>
                  </a:xfrm>
                  <a:prstGeom prst="ellipse">
                    <a:avLst/>
                  </a:prstGeom>
                  <a:solidFill>
                    <a:srgbClr val="FFBF1F"/>
                  </a:solidFill>
                  <a:ln w="9525">
                    <a:noFill/>
                  </a:ln>
                </p:spPr>
                <p:txBody>
                  <a:bodyPr/>
                  <a:p>
                    <a:endParaRPr lang="zh-CN" altLang="en-US"/>
                  </a:p>
                </p:txBody>
              </p:sp>
              <p:sp>
                <p:nvSpPr>
                  <p:cNvPr id="150557" name="椭圆 150556"/>
                  <p:cNvSpPr/>
                  <p:nvPr/>
                </p:nvSpPr>
                <p:spPr>
                  <a:xfrm>
                    <a:off x="4142" y="1421"/>
                    <a:ext cx="46" cy="46"/>
                  </a:xfrm>
                  <a:prstGeom prst="ellipse">
                    <a:avLst/>
                  </a:prstGeom>
                  <a:solidFill>
                    <a:srgbClr val="BF7F00"/>
                  </a:solidFill>
                  <a:ln w="9525">
                    <a:noFill/>
                  </a:ln>
                </p:spPr>
                <p:txBody>
                  <a:bodyPr/>
                  <a:p>
                    <a:endParaRPr lang="zh-CN" altLang="en-US"/>
                  </a:p>
                </p:txBody>
              </p:sp>
            </p:grpSp>
            <p:grpSp>
              <p:nvGrpSpPr>
                <p:cNvPr id="150558" name="组合 150557"/>
                <p:cNvGrpSpPr/>
                <p:nvPr/>
              </p:nvGrpSpPr>
              <p:grpSpPr>
                <a:xfrm>
                  <a:off x="4316" y="1396"/>
                  <a:ext cx="53" cy="53"/>
                  <a:chOff x="4316" y="1396"/>
                  <a:chExt cx="53" cy="53"/>
                </a:xfrm>
              </p:grpSpPr>
              <p:sp>
                <p:nvSpPr>
                  <p:cNvPr id="150559" name="椭圆 150558"/>
                  <p:cNvSpPr/>
                  <p:nvPr/>
                </p:nvSpPr>
                <p:spPr>
                  <a:xfrm>
                    <a:off x="4316" y="1396"/>
                    <a:ext cx="53" cy="53"/>
                  </a:xfrm>
                  <a:prstGeom prst="ellipse">
                    <a:avLst/>
                  </a:prstGeom>
                  <a:solidFill>
                    <a:srgbClr val="FFBF1F"/>
                  </a:solidFill>
                  <a:ln w="9525">
                    <a:noFill/>
                  </a:ln>
                </p:spPr>
                <p:txBody>
                  <a:bodyPr/>
                  <a:p>
                    <a:endParaRPr lang="zh-CN" altLang="en-US"/>
                  </a:p>
                </p:txBody>
              </p:sp>
              <p:sp>
                <p:nvSpPr>
                  <p:cNvPr id="150560" name="椭圆 150559"/>
                  <p:cNvSpPr/>
                  <p:nvPr/>
                </p:nvSpPr>
                <p:spPr>
                  <a:xfrm>
                    <a:off x="4328" y="1402"/>
                    <a:ext cx="41" cy="41"/>
                  </a:xfrm>
                  <a:prstGeom prst="ellipse">
                    <a:avLst/>
                  </a:prstGeom>
                  <a:solidFill>
                    <a:srgbClr val="BF7F00"/>
                  </a:solidFill>
                  <a:ln w="9525">
                    <a:noFill/>
                  </a:ln>
                </p:spPr>
                <p:txBody>
                  <a:bodyPr/>
                  <a:p>
                    <a:endParaRPr lang="zh-CN" altLang="en-US"/>
                  </a:p>
                </p:txBody>
              </p:sp>
            </p:grpSp>
            <p:grpSp>
              <p:nvGrpSpPr>
                <p:cNvPr id="150561" name="组合 150560"/>
                <p:cNvGrpSpPr/>
                <p:nvPr/>
              </p:nvGrpSpPr>
              <p:grpSpPr>
                <a:xfrm>
                  <a:off x="4282" y="1335"/>
                  <a:ext cx="37" cy="36"/>
                  <a:chOff x="4282" y="1335"/>
                  <a:chExt cx="37" cy="36"/>
                </a:xfrm>
              </p:grpSpPr>
              <p:sp>
                <p:nvSpPr>
                  <p:cNvPr id="150562" name="椭圆 150561"/>
                  <p:cNvSpPr/>
                  <p:nvPr/>
                </p:nvSpPr>
                <p:spPr>
                  <a:xfrm>
                    <a:off x="4282" y="1335"/>
                    <a:ext cx="37" cy="36"/>
                  </a:xfrm>
                  <a:prstGeom prst="ellipse">
                    <a:avLst/>
                  </a:prstGeom>
                  <a:solidFill>
                    <a:srgbClr val="FFBF1F"/>
                  </a:solidFill>
                  <a:ln w="9525">
                    <a:noFill/>
                  </a:ln>
                </p:spPr>
                <p:txBody>
                  <a:bodyPr/>
                  <a:p>
                    <a:endParaRPr lang="zh-CN" altLang="en-US"/>
                  </a:p>
                </p:txBody>
              </p:sp>
              <p:sp>
                <p:nvSpPr>
                  <p:cNvPr id="150563" name="椭圆 150562"/>
                  <p:cNvSpPr/>
                  <p:nvPr/>
                </p:nvSpPr>
                <p:spPr>
                  <a:xfrm>
                    <a:off x="4291" y="1339"/>
                    <a:ext cx="28" cy="28"/>
                  </a:xfrm>
                  <a:prstGeom prst="ellipse">
                    <a:avLst/>
                  </a:prstGeom>
                  <a:solidFill>
                    <a:srgbClr val="BF7F00"/>
                  </a:solidFill>
                  <a:ln w="9525">
                    <a:noFill/>
                  </a:ln>
                </p:spPr>
                <p:txBody>
                  <a:bodyPr/>
                  <a:p>
                    <a:endParaRPr lang="zh-CN" altLang="en-US"/>
                  </a:p>
                </p:txBody>
              </p:sp>
            </p:grpSp>
            <p:grpSp>
              <p:nvGrpSpPr>
                <p:cNvPr id="150564" name="组合 150563"/>
                <p:cNvGrpSpPr/>
                <p:nvPr/>
              </p:nvGrpSpPr>
              <p:grpSpPr>
                <a:xfrm>
                  <a:off x="4150" y="1366"/>
                  <a:ext cx="36" cy="36"/>
                  <a:chOff x="4150" y="1366"/>
                  <a:chExt cx="36" cy="36"/>
                </a:xfrm>
              </p:grpSpPr>
              <p:sp>
                <p:nvSpPr>
                  <p:cNvPr id="150565" name="椭圆 150564"/>
                  <p:cNvSpPr/>
                  <p:nvPr/>
                </p:nvSpPr>
                <p:spPr>
                  <a:xfrm>
                    <a:off x="4150" y="1366"/>
                    <a:ext cx="36" cy="36"/>
                  </a:xfrm>
                  <a:prstGeom prst="ellipse">
                    <a:avLst/>
                  </a:prstGeom>
                  <a:solidFill>
                    <a:srgbClr val="FFBF1F"/>
                  </a:solidFill>
                  <a:ln w="9525">
                    <a:noFill/>
                  </a:ln>
                </p:spPr>
                <p:txBody>
                  <a:bodyPr/>
                  <a:p>
                    <a:endParaRPr lang="zh-CN" altLang="en-US"/>
                  </a:p>
                </p:txBody>
              </p:sp>
              <p:sp>
                <p:nvSpPr>
                  <p:cNvPr id="150566" name="椭圆 150565"/>
                  <p:cNvSpPr/>
                  <p:nvPr/>
                </p:nvSpPr>
                <p:spPr>
                  <a:xfrm>
                    <a:off x="4158" y="1370"/>
                    <a:ext cx="28" cy="27"/>
                  </a:xfrm>
                  <a:prstGeom prst="ellipse">
                    <a:avLst/>
                  </a:prstGeom>
                  <a:solidFill>
                    <a:srgbClr val="BF7F00"/>
                  </a:solidFill>
                  <a:ln w="9525">
                    <a:noFill/>
                  </a:ln>
                </p:spPr>
                <p:txBody>
                  <a:bodyPr/>
                  <a:p>
                    <a:endParaRPr lang="zh-CN" altLang="en-US"/>
                  </a:p>
                </p:txBody>
              </p:sp>
            </p:grpSp>
          </p:grpSp>
        </p:grpSp>
      </p:grpSp>
      <p:grpSp>
        <p:nvGrpSpPr>
          <p:cNvPr id="150567" name="组合 150566"/>
          <p:cNvGrpSpPr/>
          <p:nvPr/>
        </p:nvGrpSpPr>
        <p:grpSpPr>
          <a:xfrm>
            <a:off x="3657600" y="2276475"/>
            <a:ext cx="1954213" cy="2143125"/>
            <a:chOff x="1518" y="2565"/>
            <a:chExt cx="1231" cy="630"/>
          </a:xfrm>
        </p:grpSpPr>
        <p:grpSp>
          <p:nvGrpSpPr>
            <p:cNvPr id="150568" name="组合 150567"/>
            <p:cNvGrpSpPr/>
            <p:nvPr/>
          </p:nvGrpSpPr>
          <p:grpSpPr>
            <a:xfrm>
              <a:off x="1750" y="2830"/>
              <a:ext cx="829" cy="365"/>
              <a:chOff x="1750" y="2830"/>
              <a:chExt cx="829" cy="365"/>
            </a:xfrm>
          </p:grpSpPr>
          <p:grpSp>
            <p:nvGrpSpPr>
              <p:cNvPr id="150569" name="组合 150568"/>
              <p:cNvGrpSpPr/>
              <p:nvPr/>
            </p:nvGrpSpPr>
            <p:grpSpPr>
              <a:xfrm>
                <a:off x="2412" y="2986"/>
                <a:ext cx="91" cy="209"/>
                <a:chOff x="2412" y="2986"/>
                <a:chExt cx="91" cy="209"/>
              </a:xfrm>
            </p:grpSpPr>
            <p:sp>
              <p:nvSpPr>
                <p:cNvPr id="150570" name="任意多边形 150569"/>
                <p:cNvSpPr/>
                <p:nvPr/>
              </p:nvSpPr>
              <p:spPr>
                <a:xfrm>
                  <a:off x="2412" y="2988"/>
                  <a:ext cx="75" cy="207"/>
                </a:xfrm>
                <a:custGeom>
                  <a:avLst/>
                  <a:gdLst/>
                  <a:ahLst/>
                  <a:cxnLst/>
                  <a:pathLst>
                    <a:path w="75" h="207">
                      <a:moveTo>
                        <a:pt x="0" y="0"/>
                      </a:moveTo>
                      <a:lnTo>
                        <a:pt x="74" y="0"/>
                      </a:lnTo>
                      <a:lnTo>
                        <a:pt x="74" y="206"/>
                      </a:lnTo>
                      <a:lnTo>
                        <a:pt x="52" y="206"/>
                      </a:lnTo>
                      <a:lnTo>
                        <a:pt x="0" y="0"/>
                      </a:lnTo>
                    </a:path>
                  </a:pathLst>
                </a:custGeom>
                <a:gradFill rotWithShape="0">
                  <a:gsLst>
                    <a:gs pos="0">
                      <a:srgbClr val="808080"/>
                    </a:gs>
                    <a:gs pos="100000">
                      <a:srgbClr val="808080">
                        <a:gamma/>
                        <a:tint val="60000"/>
                        <a:invGamma/>
                      </a:srgbClr>
                    </a:gs>
                  </a:gsLst>
                  <a:lin ang="5400000" scaled="1"/>
                  <a:tileRect/>
                </a:gradFill>
                <a:ln w="9525">
                  <a:noFill/>
                </a:ln>
              </p:spPr>
              <p:txBody>
                <a:bodyPr/>
                <a:p>
                  <a:endParaRPr lang="zh-CN" altLang="en-US"/>
                </a:p>
              </p:txBody>
            </p:sp>
            <p:sp>
              <p:nvSpPr>
                <p:cNvPr id="150571" name="任意多边形 150570"/>
                <p:cNvSpPr/>
                <p:nvPr/>
              </p:nvSpPr>
              <p:spPr>
                <a:xfrm>
                  <a:off x="2484" y="2986"/>
                  <a:ext cx="19" cy="207"/>
                </a:xfrm>
                <a:custGeom>
                  <a:avLst/>
                  <a:gdLst/>
                  <a:ahLst/>
                  <a:cxnLst/>
                  <a:pathLst>
                    <a:path w="19" h="207">
                      <a:moveTo>
                        <a:pt x="0" y="2"/>
                      </a:moveTo>
                      <a:lnTo>
                        <a:pt x="0" y="206"/>
                      </a:lnTo>
                      <a:lnTo>
                        <a:pt x="8" y="192"/>
                      </a:lnTo>
                      <a:lnTo>
                        <a:pt x="18" y="0"/>
                      </a:lnTo>
                      <a:lnTo>
                        <a:pt x="0" y="2"/>
                      </a:lnTo>
                    </a:path>
                  </a:pathLst>
                </a:custGeom>
                <a:gradFill rotWithShape="0">
                  <a:gsLst>
                    <a:gs pos="0">
                      <a:srgbClr val="808080">
                        <a:gamma/>
                        <a:shade val="49804"/>
                        <a:invGamma/>
                      </a:srgbClr>
                    </a:gs>
                    <a:gs pos="100000">
                      <a:srgbClr val="808080"/>
                    </a:gs>
                  </a:gsLst>
                  <a:lin ang="5400000" scaled="1"/>
                  <a:tileRect/>
                </a:gradFill>
                <a:ln w="9525">
                  <a:noFill/>
                </a:ln>
              </p:spPr>
              <p:txBody>
                <a:bodyPr/>
                <a:p>
                  <a:endParaRPr lang="zh-CN" altLang="en-US"/>
                </a:p>
              </p:txBody>
            </p:sp>
          </p:grpSp>
          <p:sp>
            <p:nvSpPr>
              <p:cNvPr id="150572" name="任意多边形 150571"/>
              <p:cNvSpPr/>
              <p:nvPr/>
            </p:nvSpPr>
            <p:spPr>
              <a:xfrm>
                <a:off x="1750" y="2986"/>
                <a:ext cx="75" cy="207"/>
              </a:xfrm>
              <a:custGeom>
                <a:avLst/>
                <a:gdLst/>
                <a:ahLst/>
                <a:cxnLst/>
                <a:pathLst>
                  <a:path w="75" h="207">
                    <a:moveTo>
                      <a:pt x="74" y="0"/>
                    </a:moveTo>
                    <a:lnTo>
                      <a:pt x="0" y="0"/>
                    </a:lnTo>
                    <a:lnTo>
                      <a:pt x="0" y="206"/>
                    </a:lnTo>
                    <a:lnTo>
                      <a:pt x="22" y="206"/>
                    </a:lnTo>
                    <a:lnTo>
                      <a:pt x="74" y="0"/>
                    </a:lnTo>
                  </a:path>
                </a:pathLst>
              </a:custGeom>
              <a:gradFill rotWithShape="0">
                <a:gsLst>
                  <a:gs pos="0">
                    <a:srgbClr val="808080"/>
                  </a:gs>
                  <a:gs pos="100000">
                    <a:srgbClr val="808080">
                      <a:gamma/>
                      <a:tint val="60000"/>
                      <a:invGamma/>
                    </a:srgbClr>
                  </a:gs>
                </a:gsLst>
                <a:lin ang="5400000" scaled="1"/>
                <a:tileRect/>
              </a:gradFill>
              <a:ln w="9525">
                <a:noFill/>
              </a:ln>
            </p:spPr>
            <p:txBody>
              <a:bodyPr/>
              <a:p>
                <a:endParaRPr lang="zh-CN" altLang="en-US"/>
              </a:p>
            </p:txBody>
          </p:sp>
          <p:grpSp>
            <p:nvGrpSpPr>
              <p:cNvPr id="150573" name="组合 150572"/>
              <p:cNvGrpSpPr/>
              <p:nvPr/>
            </p:nvGrpSpPr>
            <p:grpSpPr>
              <a:xfrm>
                <a:off x="2490" y="2830"/>
                <a:ext cx="89" cy="219"/>
                <a:chOff x="2490" y="2830"/>
                <a:chExt cx="89" cy="219"/>
              </a:xfrm>
            </p:grpSpPr>
            <p:sp>
              <p:nvSpPr>
                <p:cNvPr id="150574" name="任意多边形 150573"/>
                <p:cNvSpPr/>
                <p:nvPr/>
              </p:nvSpPr>
              <p:spPr>
                <a:xfrm>
                  <a:off x="2490" y="2830"/>
                  <a:ext cx="75" cy="207"/>
                </a:xfrm>
                <a:custGeom>
                  <a:avLst/>
                  <a:gdLst/>
                  <a:ahLst/>
                  <a:cxnLst/>
                  <a:pathLst>
                    <a:path w="75" h="207">
                      <a:moveTo>
                        <a:pt x="0" y="0"/>
                      </a:moveTo>
                      <a:lnTo>
                        <a:pt x="74" y="0"/>
                      </a:lnTo>
                      <a:lnTo>
                        <a:pt x="74" y="206"/>
                      </a:lnTo>
                      <a:lnTo>
                        <a:pt x="52" y="206"/>
                      </a:lnTo>
                      <a:lnTo>
                        <a:pt x="0" y="0"/>
                      </a:lnTo>
                    </a:path>
                  </a:pathLst>
                </a:custGeom>
                <a:gradFill rotWithShape="0">
                  <a:gsLst>
                    <a:gs pos="0">
                      <a:srgbClr val="808080"/>
                    </a:gs>
                    <a:gs pos="100000">
                      <a:srgbClr val="808080">
                        <a:gamma/>
                        <a:shade val="0"/>
                        <a:invGamma/>
                      </a:srgbClr>
                    </a:gs>
                  </a:gsLst>
                  <a:lin ang="0" scaled="1"/>
                  <a:tileRect/>
                </a:gradFill>
                <a:ln w="9525">
                  <a:noFill/>
                </a:ln>
              </p:spPr>
              <p:txBody>
                <a:bodyPr/>
                <a:p>
                  <a:endParaRPr lang="zh-CN" altLang="en-US"/>
                </a:p>
              </p:txBody>
            </p:sp>
            <p:sp>
              <p:nvSpPr>
                <p:cNvPr id="150575" name="任意多边形 150574"/>
                <p:cNvSpPr/>
                <p:nvPr/>
              </p:nvSpPr>
              <p:spPr>
                <a:xfrm>
                  <a:off x="2560" y="2842"/>
                  <a:ext cx="19" cy="207"/>
                </a:xfrm>
                <a:custGeom>
                  <a:avLst/>
                  <a:gdLst/>
                  <a:ahLst/>
                  <a:cxnLst/>
                  <a:pathLst>
                    <a:path w="19" h="207">
                      <a:moveTo>
                        <a:pt x="0" y="2"/>
                      </a:moveTo>
                      <a:lnTo>
                        <a:pt x="0" y="206"/>
                      </a:lnTo>
                      <a:lnTo>
                        <a:pt x="8" y="192"/>
                      </a:lnTo>
                      <a:lnTo>
                        <a:pt x="18" y="0"/>
                      </a:lnTo>
                      <a:lnTo>
                        <a:pt x="0" y="2"/>
                      </a:lnTo>
                    </a:path>
                  </a:pathLst>
                </a:custGeom>
                <a:gradFill rotWithShape="0">
                  <a:gsLst>
                    <a:gs pos="0">
                      <a:srgbClr val="808080">
                        <a:gamma/>
                        <a:shade val="49804"/>
                        <a:invGamma/>
                      </a:srgbClr>
                    </a:gs>
                    <a:gs pos="100000">
                      <a:srgbClr val="808080"/>
                    </a:gs>
                  </a:gsLst>
                  <a:lin ang="5400000" scaled="1"/>
                  <a:tileRect/>
                </a:gradFill>
                <a:ln w="9525">
                  <a:noFill/>
                </a:ln>
              </p:spPr>
              <p:txBody>
                <a:bodyPr/>
                <a:p>
                  <a:endParaRPr lang="zh-CN" altLang="en-US"/>
                </a:p>
              </p:txBody>
            </p:sp>
          </p:grpSp>
          <p:grpSp>
            <p:nvGrpSpPr>
              <p:cNvPr id="150576" name="组合 150575"/>
              <p:cNvGrpSpPr/>
              <p:nvPr/>
            </p:nvGrpSpPr>
            <p:grpSpPr>
              <a:xfrm>
                <a:off x="1898" y="2846"/>
                <a:ext cx="93" cy="213"/>
                <a:chOff x="1898" y="2846"/>
                <a:chExt cx="93" cy="213"/>
              </a:xfrm>
            </p:grpSpPr>
            <p:sp>
              <p:nvSpPr>
                <p:cNvPr id="150577" name="任意多边形 150576"/>
                <p:cNvSpPr/>
                <p:nvPr/>
              </p:nvSpPr>
              <p:spPr>
                <a:xfrm>
                  <a:off x="1916" y="2846"/>
                  <a:ext cx="75" cy="207"/>
                </a:xfrm>
                <a:custGeom>
                  <a:avLst/>
                  <a:gdLst/>
                  <a:ahLst/>
                  <a:cxnLst/>
                  <a:pathLst>
                    <a:path w="75" h="207">
                      <a:moveTo>
                        <a:pt x="74" y="0"/>
                      </a:moveTo>
                      <a:lnTo>
                        <a:pt x="0" y="0"/>
                      </a:lnTo>
                      <a:lnTo>
                        <a:pt x="0" y="206"/>
                      </a:lnTo>
                      <a:lnTo>
                        <a:pt x="22" y="206"/>
                      </a:lnTo>
                      <a:lnTo>
                        <a:pt x="74" y="0"/>
                      </a:lnTo>
                    </a:path>
                  </a:pathLst>
                </a:custGeom>
                <a:gradFill rotWithShape="0">
                  <a:gsLst>
                    <a:gs pos="0">
                      <a:srgbClr val="808080">
                        <a:gamma/>
                        <a:shade val="49804"/>
                        <a:invGamma/>
                      </a:srgbClr>
                    </a:gs>
                    <a:gs pos="100000">
                      <a:srgbClr val="808080"/>
                    </a:gs>
                  </a:gsLst>
                  <a:lin ang="5400000" scaled="1"/>
                  <a:tileRect/>
                </a:gradFill>
                <a:ln w="9525">
                  <a:noFill/>
                </a:ln>
              </p:spPr>
              <p:txBody>
                <a:bodyPr/>
                <a:p>
                  <a:endParaRPr lang="zh-CN" altLang="en-US"/>
                </a:p>
              </p:txBody>
            </p:sp>
            <p:sp>
              <p:nvSpPr>
                <p:cNvPr id="150578" name="任意多边形 150577"/>
                <p:cNvSpPr/>
                <p:nvPr/>
              </p:nvSpPr>
              <p:spPr>
                <a:xfrm>
                  <a:off x="1898" y="2852"/>
                  <a:ext cx="19" cy="207"/>
                </a:xfrm>
                <a:custGeom>
                  <a:avLst/>
                  <a:gdLst/>
                  <a:ahLst/>
                  <a:cxnLst/>
                  <a:pathLst>
                    <a:path w="19" h="207">
                      <a:moveTo>
                        <a:pt x="18" y="2"/>
                      </a:moveTo>
                      <a:lnTo>
                        <a:pt x="18" y="206"/>
                      </a:lnTo>
                      <a:lnTo>
                        <a:pt x="10" y="192"/>
                      </a:lnTo>
                      <a:lnTo>
                        <a:pt x="0" y="0"/>
                      </a:lnTo>
                      <a:lnTo>
                        <a:pt x="18" y="2"/>
                      </a:lnTo>
                    </a:path>
                  </a:pathLst>
                </a:custGeom>
                <a:solidFill>
                  <a:schemeClr val="tx1"/>
                </a:solidFill>
                <a:ln w="9525">
                  <a:noFill/>
                </a:ln>
              </p:spPr>
              <p:txBody>
                <a:bodyPr/>
                <a:p>
                  <a:endParaRPr lang="zh-CN" altLang="en-US"/>
                </a:p>
              </p:txBody>
            </p:sp>
          </p:grpSp>
        </p:grpSp>
        <p:grpSp>
          <p:nvGrpSpPr>
            <p:cNvPr id="150579" name="组合 150578"/>
            <p:cNvGrpSpPr/>
            <p:nvPr/>
          </p:nvGrpSpPr>
          <p:grpSpPr>
            <a:xfrm>
              <a:off x="1518" y="2820"/>
              <a:ext cx="185" cy="103"/>
              <a:chOff x="1518" y="2820"/>
              <a:chExt cx="185" cy="103"/>
            </a:xfrm>
          </p:grpSpPr>
          <p:sp>
            <p:nvSpPr>
              <p:cNvPr id="150580" name="任意多边形 150579"/>
              <p:cNvSpPr/>
              <p:nvPr/>
            </p:nvSpPr>
            <p:spPr>
              <a:xfrm>
                <a:off x="1520" y="2820"/>
                <a:ext cx="177" cy="47"/>
              </a:xfrm>
              <a:custGeom>
                <a:avLst/>
                <a:gdLst/>
                <a:ahLst/>
                <a:cxnLst/>
                <a:pathLst>
                  <a:path w="177" h="47">
                    <a:moveTo>
                      <a:pt x="0" y="44"/>
                    </a:moveTo>
                    <a:lnTo>
                      <a:pt x="142" y="0"/>
                    </a:lnTo>
                    <a:lnTo>
                      <a:pt x="176" y="0"/>
                    </a:lnTo>
                    <a:lnTo>
                      <a:pt x="174" y="46"/>
                    </a:lnTo>
                    <a:lnTo>
                      <a:pt x="0" y="44"/>
                    </a:lnTo>
                  </a:path>
                </a:pathLst>
              </a:custGeom>
              <a:gradFill rotWithShape="0">
                <a:gsLst>
                  <a:gs pos="0">
                    <a:srgbClr val="808080">
                      <a:gamma/>
                      <a:shade val="0"/>
                      <a:invGamma/>
                    </a:srgbClr>
                  </a:gs>
                  <a:gs pos="50000">
                    <a:srgbClr val="808080"/>
                  </a:gs>
                  <a:gs pos="100000">
                    <a:srgbClr val="808080">
                      <a:gamma/>
                      <a:shade val="0"/>
                      <a:invGamma/>
                    </a:srgbClr>
                  </a:gs>
                </a:gsLst>
                <a:lin ang="0" scaled="1"/>
                <a:tileRect/>
              </a:gradFill>
              <a:ln w="9525">
                <a:noFill/>
              </a:ln>
            </p:spPr>
            <p:txBody>
              <a:bodyPr/>
              <a:p>
                <a:endParaRPr lang="zh-CN" altLang="en-US"/>
              </a:p>
            </p:txBody>
          </p:sp>
          <p:sp>
            <p:nvSpPr>
              <p:cNvPr id="150581" name="任意多边形 150580"/>
              <p:cNvSpPr/>
              <p:nvPr/>
            </p:nvSpPr>
            <p:spPr>
              <a:xfrm>
                <a:off x="1518" y="2866"/>
                <a:ext cx="185" cy="57"/>
              </a:xfrm>
              <a:custGeom>
                <a:avLst/>
                <a:gdLst/>
                <a:ahLst/>
                <a:cxnLst/>
                <a:pathLst>
                  <a:path w="185" h="57">
                    <a:moveTo>
                      <a:pt x="182" y="0"/>
                    </a:moveTo>
                    <a:lnTo>
                      <a:pt x="0" y="0"/>
                    </a:lnTo>
                    <a:lnTo>
                      <a:pt x="0" y="24"/>
                    </a:lnTo>
                    <a:lnTo>
                      <a:pt x="184" y="56"/>
                    </a:lnTo>
                    <a:lnTo>
                      <a:pt x="182" y="0"/>
                    </a:lnTo>
                  </a:path>
                </a:pathLst>
              </a:custGeom>
              <a:gradFill rotWithShape="0">
                <a:gsLst>
                  <a:gs pos="0">
                    <a:srgbClr val="808080"/>
                  </a:gs>
                  <a:gs pos="50000">
                    <a:srgbClr val="808080">
                      <a:gamma/>
                      <a:tint val="70196"/>
                      <a:invGamma/>
                    </a:srgbClr>
                  </a:gs>
                  <a:gs pos="100000">
                    <a:srgbClr val="808080"/>
                  </a:gs>
                </a:gsLst>
                <a:lin ang="18900000" scaled="1"/>
                <a:tileRect/>
              </a:gradFill>
              <a:ln w="9525">
                <a:noFill/>
              </a:ln>
            </p:spPr>
            <p:txBody>
              <a:bodyPr/>
              <a:p>
                <a:endParaRPr lang="zh-CN" altLang="en-US"/>
              </a:p>
            </p:txBody>
          </p:sp>
          <p:sp>
            <p:nvSpPr>
              <p:cNvPr id="150582" name="直接连接符 150581"/>
              <p:cNvSpPr/>
              <p:nvPr/>
            </p:nvSpPr>
            <p:spPr>
              <a:xfrm>
                <a:off x="1527" y="2864"/>
                <a:ext cx="163" cy="0"/>
              </a:xfrm>
              <a:prstGeom prst="line">
                <a:avLst/>
              </a:prstGeom>
              <a:ln w="12700" cap="flat" cmpd="sng">
                <a:solidFill>
                  <a:schemeClr val="bg1"/>
                </a:solidFill>
                <a:prstDash val="solid"/>
                <a:headEnd type="none" w="sm" len="sm"/>
                <a:tailEnd type="none" w="sm" len="sm"/>
              </a:ln>
            </p:spPr>
          </p:sp>
          <p:sp>
            <p:nvSpPr>
              <p:cNvPr id="150583" name="直接连接符 150582"/>
              <p:cNvSpPr/>
              <p:nvPr/>
            </p:nvSpPr>
            <p:spPr>
              <a:xfrm flipH="1">
                <a:off x="1523" y="2823"/>
                <a:ext cx="139" cy="37"/>
              </a:xfrm>
              <a:prstGeom prst="line">
                <a:avLst/>
              </a:prstGeom>
              <a:ln w="12700" cap="flat" cmpd="sng">
                <a:solidFill>
                  <a:schemeClr val="folHlink"/>
                </a:solidFill>
                <a:prstDash val="solid"/>
                <a:headEnd type="none" w="sm" len="sm"/>
                <a:tailEnd type="none" w="sm" len="sm"/>
              </a:ln>
            </p:spPr>
          </p:sp>
          <p:sp>
            <p:nvSpPr>
              <p:cNvPr id="150584" name="直接连接符 150583"/>
              <p:cNvSpPr/>
              <p:nvPr/>
            </p:nvSpPr>
            <p:spPr>
              <a:xfrm>
                <a:off x="1667" y="2820"/>
                <a:ext cx="23" cy="0"/>
              </a:xfrm>
              <a:prstGeom prst="line">
                <a:avLst/>
              </a:prstGeom>
              <a:ln w="12700" cap="flat" cmpd="sng">
                <a:solidFill>
                  <a:schemeClr val="folHlink"/>
                </a:solidFill>
                <a:prstDash val="solid"/>
                <a:headEnd type="none" w="sm" len="sm"/>
                <a:tailEnd type="none" w="sm" len="sm"/>
              </a:ln>
            </p:spPr>
          </p:sp>
        </p:grpSp>
        <p:sp>
          <p:nvSpPr>
            <p:cNvPr id="150585" name="矩形 150584"/>
            <p:cNvSpPr/>
            <p:nvPr/>
          </p:nvSpPr>
          <p:spPr>
            <a:xfrm>
              <a:off x="1690" y="2652"/>
              <a:ext cx="852" cy="339"/>
            </a:xfrm>
            <a:prstGeom prst="rect">
              <a:avLst/>
            </a:prstGeom>
            <a:gradFill rotWithShape="0">
              <a:gsLst>
                <a:gs pos="0">
                  <a:srgbClr val="808080"/>
                </a:gs>
                <a:gs pos="50000">
                  <a:srgbClr val="808080">
                    <a:gamma/>
                    <a:tint val="40000"/>
                    <a:invGamma/>
                  </a:srgbClr>
                </a:gs>
                <a:gs pos="100000">
                  <a:srgbClr val="808080"/>
                </a:gs>
              </a:gsLst>
              <a:lin ang="18900000" scaled="1"/>
              <a:tileRect/>
            </a:gradFill>
            <a:ln w="9525">
              <a:noFill/>
            </a:ln>
          </p:spPr>
          <p:txBody>
            <a:bodyPr/>
            <a:p>
              <a:endParaRPr lang="zh-CN" altLang="en-US"/>
            </a:p>
          </p:txBody>
        </p:sp>
        <p:sp>
          <p:nvSpPr>
            <p:cNvPr id="150586" name="矩形 150585"/>
            <p:cNvSpPr/>
            <p:nvPr/>
          </p:nvSpPr>
          <p:spPr>
            <a:xfrm>
              <a:off x="1738" y="2776"/>
              <a:ext cx="352" cy="121"/>
            </a:xfrm>
            <a:prstGeom prst="rect">
              <a:avLst/>
            </a:prstGeom>
            <a:noFill/>
            <a:ln w="12700" cap="flat" cmpd="sng">
              <a:solidFill>
                <a:schemeClr val="bg2"/>
              </a:solidFill>
              <a:prstDash val="solid"/>
              <a:miter/>
              <a:headEnd type="none" w="med" len="med"/>
              <a:tailEnd type="none" w="med" len="med"/>
            </a:ln>
          </p:spPr>
          <p:txBody>
            <a:bodyPr/>
            <a:p>
              <a:endParaRPr lang="zh-CN" altLang="en-US"/>
            </a:p>
          </p:txBody>
        </p:sp>
        <p:sp>
          <p:nvSpPr>
            <p:cNvPr id="150587" name="矩形 150586"/>
            <p:cNvSpPr/>
            <p:nvPr/>
          </p:nvSpPr>
          <p:spPr>
            <a:xfrm>
              <a:off x="2140" y="2776"/>
              <a:ext cx="352" cy="121"/>
            </a:xfrm>
            <a:prstGeom prst="rect">
              <a:avLst/>
            </a:prstGeom>
            <a:noFill/>
            <a:ln w="12700" cap="flat" cmpd="sng">
              <a:solidFill>
                <a:schemeClr val="bg2"/>
              </a:solidFill>
              <a:prstDash val="solid"/>
              <a:miter/>
              <a:headEnd type="none" w="med" len="med"/>
              <a:tailEnd type="none" w="med" len="med"/>
            </a:ln>
          </p:spPr>
          <p:txBody>
            <a:bodyPr/>
            <a:p>
              <a:endParaRPr lang="zh-CN" altLang="en-US"/>
            </a:p>
          </p:txBody>
        </p:sp>
        <p:sp>
          <p:nvSpPr>
            <p:cNvPr id="150588" name="任意多边形 150587"/>
            <p:cNvSpPr/>
            <p:nvPr/>
          </p:nvSpPr>
          <p:spPr>
            <a:xfrm>
              <a:off x="1692" y="2565"/>
              <a:ext cx="919" cy="88"/>
            </a:xfrm>
            <a:custGeom>
              <a:avLst/>
              <a:gdLst/>
              <a:ahLst/>
              <a:cxnLst/>
              <a:pathLst>
                <a:path w="919" h="88">
                  <a:moveTo>
                    <a:pt x="0" y="87"/>
                  </a:moveTo>
                  <a:lnTo>
                    <a:pt x="234" y="0"/>
                  </a:lnTo>
                  <a:lnTo>
                    <a:pt x="918" y="0"/>
                  </a:lnTo>
                  <a:lnTo>
                    <a:pt x="849" y="87"/>
                  </a:lnTo>
                  <a:lnTo>
                    <a:pt x="0" y="87"/>
                  </a:lnTo>
                </a:path>
              </a:pathLst>
            </a:custGeom>
            <a:gradFill rotWithShape="0">
              <a:gsLst>
                <a:gs pos="0">
                  <a:srgbClr val="808080"/>
                </a:gs>
                <a:gs pos="50000">
                  <a:srgbClr val="808080">
                    <a:gamma/>
                    <a:tint val="40000"/>
                    <a:invGamma/>
                  </a:srgbClr>
                </a:gs>
                <a:gs pos="100000">
                  <a:srgbClr val="808080"/>
                </a:gs>
              </a:gsLst>
              <a:lin ang="18900000" scaled="1"/>
              <a:tileRect/>
            </a:gradFill>
            <a:ln w="9525">
              <a:noFill/>
            </a:ln>
          </p:spPr>
          <p:txBody>
            <a:bodyPr/>
            <a:p>
              <a:endParaRPr lang="zh-CN" altLang="en-US"/>
            </a:p>
          </p:txBody>
        </p:sp>
        <p:sp>
          <p:nvSpPr>
            <p:cNvPr id="150589" name="任意多边形 150588"/>
            <p:cNvSpPr/>
            <p:nvPr/>
          </p:nvSpPr>
          <p:spPr>
            <a:xfrm>
              <a:off x="2540" y="2566"/>
              <a:ext cx="67" cy="429"/>
            </a:xfrm>
            <a:custGeom>
              <a:avLst/>
              <a:gdLst/>
              <a:ahLst/>
              <a:cxnLst/>
              <a:pathLst>
                <a:path w="67" h="429">
                  <a:moveTo>
                    <a:pt x="0" y="86"/>
                  </a:moveTo>
                  <a:lnTo>
                    <a:pt x="66" y="0"/>
                  </a:lnTo>
                  <a:lnTo>
                    <a:pt x="66" y="246"/>
                  </a:lnTo>
                  <a:lnTo>
                    <a:pt x="0" y="428"/>
                  </a:lnTo>
                  <a:lnTo>
                    <a:pt x="0" y="86"/>
                  </a:lnTo>
                </a:path>
              </a:pathLst>
            </a:custGeom>
            <a:gradFill rotWithShape="0">
              <a:gsLst>
                <a:gs pos="0">
                  <a:srgbClr val="808080"/>
                </a:gs>
                <a:gs pos="50000">
                  <a:srgbClr val="808080">
                    <a:gamma/>
                    <a:tint val="80000"/>
                    <a:invGamma/>
                  </a:srgbClr>
                </a:gs>
                <a:gs pos="100000">
                  <a:srgbClr val="808080"/>
                </a:gs>
              </a:gsLst>
              <a:lin ang="0" scaled="1"/>
              <a:tileRect/>
            </a:gradFill>
            <a:ln w="9525">
              <a:noFill/>
            </a:ln>
          </p:spPr>
          <p:txBody>
            <a:bodyPr/>
            <a:p>
              <a:endParaRPr lang="zh-CN" altLang="en-US"/>
            </a:p>
          </p:txBody>
        </p:sp>
        <p:sp>
          <p:nvSpPr>
            <p:cNvPr id="150590" name="任意多边形 150589"/>
            <p:cNvSpPr/>
            <p:nvPr/>
          </p:nvSpPr>
          <p:spPr>
            <a:xfrm>
              <a:off x="2552" y="2712"/>
              <a:ext cx="47" cy="191"/>
            </a:xfrm>
            <a:custGeom>
              <a:avLst/>
              <a:gdLst/>
              <a:ahLst/>
              <a:cxnLst/>
              <a:pathLst>
                <a:path w="47" h="191">
                  <a:moveTo>
                    <a:pt x="0" y="74"/>
                  </a:moveTo>
                  <a:lnTo>
                    <a:pt x="46" y="0"/>
                  </a:lnTo>
                  <a:lnTo>
                    <a:pt x="46" y="76"/>
                  </a:lnTo>
                  <a:lnTo>
                    <a:pt x="0" y="190"/>
                  </a:lnTo>
                  <a:lnTo>
                    <a:pt x="0" y="74"/>
                  </a:lnTo>
                </a:path>
              </a:pathLst>
            </a:custGeom>
            <a:gradFill rotWithShape="0">
              <a:gsLst>
                <a:gs pos="0">
                  <a:srgbClr val="808080">
                    <a:gamma/>
                    <a:shade val="0"/>
                    <a:invGamma/>
                  </a:srgbClr>
                </a:gs>
                <a:gs pos="100000">
                  <a:srgbClr val="808080"/>
                </a:gs>
              </a:gsLst>
              <a:lin ang="2700000" scaled="1"/>
              <a:tileRect/>
            </a:gradFill>
            <a:ln w="9525">
              <a:noFill/>
            </a:ln>
          </p:spPr>
          <p:txBody>
            <a:bodyPr/>
            <a:p>
              <a:endParaRPr lang="zh-CN" altLang="en-US"/>
            </a:p>
          </p:txBody>
        </p:sp>
        <p:grpSp>
          <p:nvGrpSpPr>
            <p:cNvPr id="150591" name="组合 150590"/>
            <p:cNvGrpSpPr/>
            <p:nvPr/>
          </p:nvGrpSpPr>
          <p:grpSpPr>
            <a:xfrm>
              <a:off x="2552" y="2790"/>
              <a:ext cx="197" cy="127"/>
              <a:chOff x="2552" y="2790"/>
              <a:chExt cx="197" cy="127"/>
            </a:xfrm>
          </p:grpSpPr>
          <p:sp>
            <p:nvSpPr>
              <p:cNvPr id="150592" name="任意多边形 150591"/>
              <p:cNvSpPr/>
              <p:nvPr/>
            </p:nvSpPr>
            <p:spPr>
              <a:xfrm>
                <a:off x="2552" y="2856"/>
                <a:ext cx="197" cy="61"/>
              </a:xfrm>
              <a:custGeom>
                <a:avLst/>
                <a:gdLst/>
                <a:ahLst/>
                <a:cxnLst/>
                <a:pathLst>
                  <a:path w="197" h="61">
                    <a:moveTo>
                      <a:pt x="0" y="0"/>
                    </a:moveTo>
                    <a:lnTo>
                      <a:pt x="196" y="0"/>
                    </a:lnTo>
                    <a:lnTo>
                      <a:pt x="196" y="22"/>
                    </a:lnTo>
                    <a:lnTo>
                      <a:pt x="0" y="60"/>
                    </a:lnTo>
                    <a:lnTo>
                      <a:pt x="0" y="0"/>
                    </a:lnTo>
                  </a:path>
                </a:pathLst>
              </a:custGeom>
              <a:gradFill rotWithShape="0">
                <a:gsLst>
                  <a:gs pos="0">
                    <a:srgbClr val="808080"/>
                  </a:gs>
                  <a:gs pos="50000">
                    <a:srgbClr val="808080">
                      <a:gamma/>
                      <a:tint val="70196"/>
                      <a:invGamma/>
                    </a:srgbClr>
                  </a:gs>
                  <a:gs pos="100000">
                    <a:srgbClr val="808080"/>
                  </a:gs>
                </a:gsLst>
                <a:lin ang="18900000" scaled="1"/>
                <a:tileRect/>
              </a:gradFill>
              <a:ln w="9525">
                <a:noFill/>
              </a:ln>
            </p:spPr>
            <p:txBody>
              <a:bodyPr/>
              <a:p>
                <a:endParaRPr lang="zh-CN" altLang="en-US"/>
              </a:p>
            </p:txBody>
          </p:sp>
          <p:sp>
            <p:nvSpPr>
              <p:cNvPr id="150593" name="直接连接符 150592"/>
              <p:cNvSpPr/>
              <p:nvPr/>
            </p:nvSpPr>
            <p:spPr>
              <a:xfrm>
                <a:off x="2556" y="2854"/>
                <a:ext cx="189" cy="0"/>
              </a:xfrm>
              <a:prstGeom prst="line">
                <a:avLst/>
              </a:prstGeom>
              <a:ln w="12700" cap="flat" cmpd="sng">
                <a:solidFill>
                  <a:schemeClr val="bg1"/>
                </a:solidFill>
                <a:prstDash val="solid"/>
                <a:headEnd type="none" w="sm" len="sm"/>
                <a:tailEnd type="none" w="sm" len="sm"/>
              </a:ln>
            </p:spPr>
          </p:sp>
          <p:sp>
            <p:nvSpPr>
              <p:cNvPr id="150594" name="任意多边形 150593"/>
              <p:cNvSpPr/>
              <p:nvPr/>
            </p:nvSpPr>
            <p:spPr>
              <a:xfrm>
                <a:off x="2552" y="2792"/>
                <a:ext cx="190" cy="61"/>
              </a:xfrm>
              <a:custGeom>
                <a:avLst/>
                <a:gdLst/>
                <a:ahLst/>
                <a:cxnLst/>
                <a:pathLst>
                  <a:path w="190" h="61">
                    <a:moveTo>
                      <a:pt x="0" y="60"/>
                    </a:moveTo>
                    <a:lnTo>
                      <a:pt x="189" y="60"/>
                    </a:lnTo>
                    <a:lnTo>
                      <a:pt x="189" y="0"/>
                    </a:lnTo>
                    <a:lnTo>
                      <a:pt x="0" y="0"/>
                    </a:lnTo>
                    <a:lnTo>
                      <a:pt x="0" y="60"/>
                    </a:lnTo>
                  </a:path>
                </a:pathLst>
              </a:custGeom>
              <a:gradFill rotWithShape="0">
                <a:gsLst>
                  <a:gs pos="0">
                    <a:srgbClr val="000000"/>
                  </a:gs>
                  <a:gs pos="50000">
                    <a:srgbClr val="000000">
                      <a:gamma/>
                      <a:tint val="80000"/>
                      <a:invGamma/>
                    </a:srgbClr>
                  </a:gs>
                  <a:gs pos="100000">
                    <a:srgbClr val="000000"/>
                  </a:gs>
                </a:gsLst>
                <a:lin ang="0" scaled="1"/>
                <a:tileRect/>
              </a:gradFill>
              <a:ln w="9525">
                <a:noFill/>
              </a:ln>
            </p:spPr>
            <p:txBody>
              <a:bodyPr/>
              <a:p>
                <a:endParaRPr lang="zh-CN" altLang="en-US"/>
              </a:p>
            </p:txBody>
          </p:sp>
          <p:sp>
            <p:nvSpPr>
              <p:cNvPr id="150595" name="直接连接符 150594"/>
              <p:cNvSpPr/>
              <p:nvPr/>
            </p:nvSpPr>
            <p:spPr>
              <a:xfrm>
                <a:off x="2601" y="2790"/>
                <a:ext cx="141" cy="0"/>
              </a:xfrm>
              <a:prstGeom prst="line">
                <a:avLst/>
              </a:prstGeom>
              <a:ln w="12700" cap="flat" cmpd="sng">
                <a:solidFill>
                  <a:schemeClr val="folHlink"/>
                </a:solidFill>
                <a:prstDash val="solid"/>
                <a:headEnd type="none" w="sm" len="sm"/>
                <a:tailEnd type="none" w="sm" len="sm"/>
              </a:ln>
            </p:spPr>
          </p:sp>
          <p:sp>
            <p:nvSpPr>
              <p:cNvPr id="150596" name="直接连接符 150595"/>
              <p:cNvSpPr/>
              <p:nvPr/>
            </p:nvSpPr>
            <p:spPr>
              <a:xfrm flipV="1">
                <a:off x="2744" y="2791"/>
                <a:ext cx="0" cy="63"/>
              </a:xfrm>
              <a:prstGeom prst="line">
                <a:avLst/>
              </a:prstGeom>
              <a:ln w="12700" cap="flat" cmpd="sng">
                <a:solidFill>
                  <a:schemeClr val="bg2"/>
                </a:solidFill>
                <a:prstDash val="solid"/>
                <a:headEnd type="none" w="sm" len="sm"/>
                <a:tailEnd type="none" w="sm" len="sm"/>
              </a:ln>
            </p:spPr>
          </p:sp>
        </p:grpSp>
        <p:grpSp>
          <p:nvGrpSpPr>
            <p:cNvPr id="150597" name="组合 150596"/>
            <p:cNvGrpSpPr/>
            <p:nvPr/>
          </p:nvGrpSpPr>
          <p:grpSpPr>
            <a:xfrm>
              <a:off x="1862" y="2795"/>
              <a:ext cx="65" cy="22"/>
              <a:chOff x="1862" y="2795"/>
              <a:chExt cx="65" cy="22"/>
            </a:xfrm>
          </p:grpSpPr>
          <p:sp>
            <p:nvSpPr>
              <p:cNvPr id="150598" name="任意多边形 150597"/>
              <p:cNvSpPr/>
              <p:nvPr/>
            </p:nvSpPr>
            <p:spPr>
              <a:xfrm>
                <a:off x="1862" y="2795"/>
                <a:ext cx="65" cy="22"/>
              </a:xfrm>
              <a:custGeom>
                <a:avLst/>
                <a:gdLst/>
                <a:ahLst/>
                <a:cxnLst/>
                <a:pathLst>
                  <a:path w="65" h="22">
                    <a:moveTo>
                      <a:pt x="4" y="0"/>
                    </a:moveTo>
                    <a:lnTo>
                      <a:pt x="63" y="0"/>
                    </a:lnTo>
                    <a:lnTo>
                      <a:pt x="64" y="21"/>
                    </a:lnTo>
                    <a:lnTo>
                      <a:pt x="0" y="21"/>
                    </a:lnTo>
                    <a:lnTo>
                      <a:pt x="4" y="0"/>
                    </a:lnTo>
                  </a:path>
                </a:pathLst>
              </a:custGeom>
              <a:gradFill rotWithShape="0">
                <a:gsLst>
                  <a:gs pos="0">
                    <a:srgbClr val="808080"/>
                  </a:gs>
                  <a:gs pos="50000">
                    <a:srgbClr val="808080">
                      <a:gamma/>
                      <a:tint val="0"/>
                      <a:invGamma/>
                    </a:srgbClr>
                  </a:gs>
                  <a:gs pos="100000">
                    <a:srgbClr val="808080"/>
                  </a:gs>
                </a:gsLst>
                <a:lin ang="5400000" scaled="1"/>
                <a:tileRect/>
              </a:gradFill>
              <a:ln w="9525">
                <a:noFill/>
              </a:ln>
            </p:spPr>
            <p:txBody>
              <a:bodyPr/>
              <a:p>
                <a:endParaRPr lang="zh-CN" altLang="en-US"/>
              </a:p>
            </p:txBody>
          </p:sp>
          <p:sp>
            <p:nvSpPr>
              <p:cNvPr id="150599" name="直接连接符 150598"/>
              <p:cNvSpPr/>
              <p:nvPr/>
            </p:nvSpPr>
            <p:spPr>
              <a:xfrm>
                <a:off x="1873" y="2817"/>
                <a:ext cx="53" cy="0"/>
              </a:xfrm>
              <a:prstGeom prst="line">
                <a:avLst/>
              </a:prstGeom>
              <a:ln w="12700" cap="flat" cmpd="sng">
                <a:solidFill>
                  <a:schemeClr val="bg2"/>
                </a:solidFill>
                <a:prstDash val="solid"/>
                <a:headEnd type="none" w="sm" len="sm"/>
                <a:tailEnd type="none" w="sm" len="sm"/>
              </a:ln>
            </p:spPr>
          </p:sp>
        </p:grpSp>
        <p:sp>
          <p:nvSpPr>
            <p:cNvPr id="150600" name="矩形 150599"/>
            <p:cNvSpPr/>
            <p:nvPr/>
          </p:nvSpPr>
          <p:spPr>
            <a:xfrm>
              <a:off x="1734" y="2646"/>
              <a:ext cx="746" cy="63"/>
            </a:xfrm>
            <a:prstGeom prst="rect">
              <a:avLst/>
            </a:prstGeom>
            <a:noFill/>
            <a:ln w="9525">
              <a:noFill/>
            </a:ln>
          </p:spPr>
          <p:txBody>
            <a:bodyPr lIns="92075" tIns="46038" rIns="92075" bIns="46038">
              <a:spAutoFit/>
            </a:bodyPr>
            <a:p>
              <a:pPr algn="ctr" eaLnBrk="0" hangingPunct="0">
                <a:spcBef>
                  <a:spcPct val="50000"/>
                </a:spcBef>
              </a:pPr>
              <a:r>
                <a:rPr lang="en-US" altLang="zh-CN" sz="800" b="1">
                  <a:solidFill>
                    <a:srgbClr val="808080"/>
                  </a:solidFill>
                  <a:latin typeface="Arial Narrow" panose="020B0606020202030204" pitchFamily="34" charset="0"/>
                </a:rPr>
                <a:t>JOE’S PIZZ-O-MATIC</a:t>
              </a:r>
              <a:endParaRPr lang="en-US" altLang="zh-CN" sz="800" b="1">
                <a:solidFill>
                  <a:srgbClr val="808080"/>
                </a:solidFill>
                <a:latin typeface="Arial Narrow" panose="020B0606020202030204" pitchFamily="34" charset="0"/>
              </a:endParaRPr>
            </a:p>
          </p:txBody>
        </p:sp>
        <p:sp>
          <p:nvSpPr>
            <p:cNvPr id="150601" name="矩形 150600"/>
            <p:cNvSpPr/>
            <p:nvPr/>
          </p:nvSpPr>
          <p:spPr>
            <a:xfrm>
              <a:off x="1728" y="2641"/>
              <a:ext cx="746" cy="63"/>
            </a:xfrm>
            <a:prstGeom prst="rect">
              <a:avLst/>
            </a:prstGeom>
            <a:noFill/>
            <a:ln w="9525">
              <a:noFill/>
            </a:ln>
          </p:spPr>
          <p:txBody>
            <a:bodyPr lIns="92075" tIns="46038" rIns="92075" bIns="46038">
              <a:spAutoFit/>
            </a:bodyPr>
            <a:p>
              <a:pPr algn="ctr" eaLnBrk="0" hangingPunct="0">
                <a:spcBef>
                  <a:spcPct val="50000"/>
                </a:spcBef>
              </a:pPr>
              <a:r>
                <a:rPr lang="en-US" altLang="zh-CN" sz="800" b="1">
                  <a:solidFill>
                    <a:schemeClr val="folHlink"/>
                  </a:solidFill>
                  <a:latin typeface="Arial Narrow" panose="020B0606020202030204" pitchFamily="34" charset="0"/>
                </a:rPr>
                <a:t>JOE’S PIZZ-O-MATIC</a:t>
              </a:r>
              <a:endParaRPr lang="en-US" altLang="zh-CN" sz="800" b="1">
                <a:solidFill>
                  <a:schemeClr val="folHlink"/>
                </a:solidFill>
                <a:latin typeface="Arial Narrow" panose="020B0606020202030204" pitchFamily="34" charset="0"/>
              </a:endParaRPr>
            </a:p>
          </p:txBody>
        </p:sp>
        <p:sp>
          <p:nvSpPr>
            <p:cNvPr id="150602" name="矩形 150601"/>
            <p:cNvSpPr/>
            <p:nvPr/>
          </p:nvSpPr>
          <p:spPr>
            <a:xfrm>
              <a:off x="2141" y="2777"/>
              <a:ext cx="349" cy="118"/>
            </a:xfrm>
            <a:prstGeom prst="rect">
              <a:avLst/>
            </a:prstGeom>
            <a:solidFill>
              <a:schemeClr val="tx1"/>
            </a:solidFill>
            <a:ln w="9525">
              <a:noFill/>
            </a:ln>
          </p:spPr>
          <p:txBody>
            <a:bodyPr/>
            <a:p>
              <a:endParaRPr lang="zh-CN" altLang="en-US"/>
            </a:p>
          </p:txBody>
        </p:sp>
        <p:sp>
          <p:nvSpPr>
            <p:cNvPr id="150603" name="矩形 150602"/>
            <p:cNvSpPr/>
            <p:nvPr/>
          </p:nvSpPr>
          <p:spPr>
            <a:xfrm>
              <a:off x="2142" y="2795"/>
              <a:ext cx="347" cy="54"/>
            </a:xfrm>
            <a:prstGeom prst="rect">
              <a:avLst/>
            </a:prstGeom>
            <a:gradFill rotWithShape="0">
              <a:gsLst>
                <a:gs pos="0">
                  <a:srgbClr val="808080">
                    <a:gamma/>
                    <a:shade val="0"/>
                    <a:invGamma/>
                  </a:srgbClr>
                </a:gs>
                <a:gs pos="100000">
                  <a:srgbClr val="808080"/>
                </a:gs>
              </a:gsLst>
              <a:lin ang="5400000" scaled="1"/>
              <a:tileRect/>
            </a:gradFill>
            <a:ln w="9525">
              <a:noFill/>
            </a:ln>
          </p:spPr>
          <p:txBody>
            <a:bodyPr/>
            <a:p>
              <a:endParaRPr lang="zh-CN" altLang="en-US"/>
            </a:p>
          </p:txBody>
        </p:sp>
        <p:sp>
          <p:nvSpPr>
            <p:cNvPr id="150604" name="任意多边形 150603"/>
            <p:cNvSpPr/>
            <p:nvPr/>
          </p:nvSpPr>
          <p:spPr>
            <a:xfrm>
              <a:off x="2081" y="2862"/>
              <a:ext cx="412" cy="58"/>
            </a:xfrm>
            <a:custGeom>
              <a:avLst/>
              <a:gdLst/>
              <a:ahLst/>
              <a:cxnLst/>
              <a:pathLst>
                <a:path w="412" h="58">
                  <a:moveTo>
                    <a:pt x="57" y="0"/>
                  </a:moveTo>
                  <a:lnTo>
                    <a:pt x="0" y="57"/>
                  </a:lnTo>
                  <a:lnTo>
                    <a:pt x="391" y="57"/>
                  </a:lnTo>
                  <a:lnTo>
                    <a:pt x="411" y="2"/>
                  </a:lnTo>
                  <a:lnTo>
                    <a:pt x="57" y="0"/>
                  </a:lnTo>
                </a:path>
              </a:pathLst>
            </a:custGeom>
            <a:gradFill rotWithShape="0">
              <a:gsLst>
                <a:gs pos="0">
                  <a:srgbClr val="808080">
                    <a:gamma/>
                    <a:shade val="60000"/>
                    <a:invGamma/>
                  </a:srgbClr>
                </a:gs>
                <a:gs pos="100000">
                  <a:srgbClr val="808080"/>
                </a:gs>
              </a:gsLst>
              <a:lin ang="5400000" scaled="1"/>
              <a:tileRect/>
            </a:gradFill>
            <a:ln w="9525">
              <a:noFill/>
            </a:ln>
          </p:spPr>
          <p:txBody>
            <a:bodyPr/>
            <a:p>
              <a:endParaRPr lang="zh-CN" altLang="en-US"/>
            </a:p>
          </p:txBody>
        </p:sp>
        <p:sp>
          <p:nvSpPr>
            <p:cNvPr id="150605" name="任意多边形 150604"/>
            <p:cNvSpPr/>
            <p:nvPr/>
          </p:nvSpPr>
          <p:spPr>
            <a:xfrm>
              <a:off x="2084" y="2918"/>
              <a:ext cx="388" cy="26"/>
            </a:xfrm>
            <a:custGeom>
              <a:avLst/>
              <a:gdLst/>
              <a:ahLst/>
              <a:cxnLst/>
              <a:pathLst>
                <a:path w="388" h="26">
                  <a:moveTo>
                    <a:pt x="0" y="0"/>
                  </a:moveTo>
                  <a:lnTo>
                    <a:pt x="387" y="0"/>
                  </a:lnTo>
                  <a:lnTo>
                    <a:pt x="387" y="25"/>
                  </a:lnTo>
                  <a:lnTo>
                    <a:pt x="0" y="25"/>
                  </a:lnTo>
                  <a:lnTo>
                    <a:pt x="0" y="0"/>
                  </a:lnTo>
                </a:path>
              </a:pathLst>
            </a:custGeom>
            <a:gradFill rotWithShape="0">
              <a:gsLst>
                <a:gs pos="0">
                  <a:srgbClr val="808080"/>
                </a:gs>
                <a:gs pos="50000">
                  <a:srgbClr val="808080">
                    <a:gamma/>
                    <a:tint val="0"/>
                    <a:invGamma/>
                  </a:srgbClr>
                </a:gs>
                <a:gs pos="100000">
                  <a:srgbClr val="808080"/>
                </a:gs>
              </a:gsLst>
              <a:lin ang="5400000" scaled="1"/>
              <a:tileRect/>
            </a:gradFill>
            <a:ln w="9525">
              <a:noFill/>
            </a:ln>
          </p:spPr>
          <p:txBody>
            <a:bodyPr/>
            <a:p>
              <a:endParaRPr lang="zh-CN" altLang="en-US"/>
            </a:p>
          </p:txBody>
        </p:sp>
        <p:sp>
          <p:nvSpPr>
            <p:cNvPr id="150606" name="任意多边形 150605"/>
            <p:cNvSpPr/>
            <p:nvPr/>
          </p:nvSpPr>
          <p:spPr>
            <a:xfrm>
              <a:off x="2468" y="2866"/>
              <a:ext cx="22" cy="80"/>
            </a:xfrm>
            <a:custGeom>
              <a:avLst/>
              <a:gdLst/>
              <a:ahLst/>
              <a:cxnLst/>
              <a:pathLst>
                <a:path w="22" h="80">
                  <a:moveTo>
                    <a:pt x="21" y="0"/>
                  </a:moveTo>
                  <a:lnTo>
                    <a:pt x="0" y="54"/>
                  </a:lnTo>
                  <a:lnTo>
                    <a:pt x="0" y="79"/>
                  </a:lnTo>
                  <a:lnTo>
                    <a:pt x="21" y="32"/>
                  </a:lnTo>
                  <a:lnTo>
                    <a:pt x="21" y="0"/>
                  </a:lnTo>
                </a:path>
              </a:pathLst>
            </a:custGeom>
            <a:gradFill rotWithShape="0">
              <a:gsLst>
                <a:gs pos="0">
                  <a:srgbClr val="808080"/>
                </a:gs>
                <a:gs pos="100000">
                  <a:srgbClr val="808080">
                    <a:gamma/>
                    <a:shade val="0"/>
                    <a:invGamma/>
                  </a:srgbClr>
                </a:gs>
              </a:gsLst>
              <a:lin ang="0" scaled="1"/>
              <a:tileRect/>
            </a:gradFill>
            <a:ln w="9525">
              <a:noFill/>
            </a:ln>
          </p:spPr>
          <p:txBody>
            <a:bodyPr/>
            <a:p>
              <a:endParaRPr lang="zh-CN" altLang="en-US"/>
            </a:p>
          </p:txBody>
        </p:sp>
        <p:sp>
          <p:nvSpPr>
            <p:cNvPr id="150607" name="任意多边形 150606"/>
            <p:cNvSpPr/>
            <p:nvPr/>
          </p:nvSpPr>
          <p:spPr>
            <a:xfrm>
              <a:off x="2229" y="2942"/>
              <a:ext cx="65" cy="22"/>
            </a:xfrm>
            <a:custGeom>
              <a:avLst/>
              <a:gdLst/>
              <a:ahLst/>
              <a:cxnLst/>
              <a:pathLst>
                <a:path w="65" h="22">
                  <a:moveTo>
                    <a:pt x="4" y="0"/>
                  </a:moveTo>
                  <a:lnTo>
                    <a:pt x="63" y="0"/>
                  </a:lnTo>
                  <a:lnTo>
                    <a:pt x="64" y="21"/>
                  </a:lnTo>
                  <a:lnTo>
                    <a:pt x="0" y="21"/>
                  </a:lnTo>
                  <a:lnTo>
                    <a:pt x="4" y="0"/>
                  </a:lnTo>
                </a:path>
              </a:pathLst>
            </a:custGeom>
            <a:gradFill rotWithShape="0">
              <a:gsLst>
                <a:gs pos="0">
                  <a:srgbClr val="808080">
                    <a:gamma/>
                    <a:shade val="29804"/>
                    <a:invGamma/>
                  </a:srgbClr>
                </a:gs>
                <a:gs pos="50000">
                  <a:srgbClr val="808080"/>
                </a:gs>
                <a:gs pos="100000">
                  <a:srgbClr val="808080">
                    <a:gamma/>
                    <a:shade val="29804"/>
                    <a:invGamma/>
                  </a:srgbClr>
                </a:gs>
              </a:gsLst>
              <a:lin ang="5400000" scaled="1"/>
              <a:tileRect/>
            </a:gradFill>
            <a:ln w="9525">
              <a:noFill/>
            </a:ln>
          </p:spPr>
          <p:txBody>
            <a:bodyPr/>
            <a:p>
              <a:endParaRPr lang="zh-CN" altLang="en-US"/>
            </a:p>
          </p:txBody>
        </p:sp>
        <p:grpSp>
          <p:nvGrpSpPr>
            <p:cNvPr id="150608" name="组合 150607"/>
            <p:cNvGrpSpPr/>
            <p:nvPr/>
          </p:nvGrpSpPr>
          <p:grpSpPr>
            <a:xfrm>
              <a:off x="2229" y="2786"/>
              <a:ext cx="237" cy="63"/>
              <a:chOff x="2229" y="2786"/>
              <a:chExt cx="237" cy="63"/>
            </a:xfrm>
          </p:grpSpPr>
          <p:sp>
            <p:nvSpPr>
              <p:cNvPr id="150609" name="椭圆 150608"/>
              <p:cNvSpPr/>
              <p:nvPr/>
            </p:nvSpPr>
            <p:spPr>
              <a:xfrm>
                <a:off x="2229" y="2797"/>
                <a:ext cx="237" cy="52"/>
              </a:xfrm>
              <a:prstGeom prst="ellipse">
                <a:avLst/>
              </a:prstGeom>
              <a:solidFill>
                <a:srgbClr val="996600"/>
              </a:solidFill>
              <a:ln w="9525">
                <a:noFill/>
              </a:ln>
            </p:spPr>
            <p:txBody>
              <a:bodyPr/>
              <a:p>
                <a:endParaRPr lang="zh-CN" altLang="en-US"/>
              </a:p>
            </p:txBody>
          </p:sp>
          <p:sp>
            <p:nvSpPr>
              <p:cNvPr id="150610" name="椭圆 150609"/>
              <p:cNvSpPr/>
              <p:nvPr/>
            </p:nvSpPr>
            <p:spPr>
              <a:xfrm>
                <a:off x="2237" y="2793"/>
                <a:ext cx="214" cy="47"/>
              </a:xfrm>
              <a:prstGeom prst="ellipse">
                <a:avLst/>
              </a:prstGeom>
              <a:gradFill rotWithShape="0">
                <a:gsLst>
                  <a:gs pos="0">
                    <a:srgbClr val="CC3300">
                      <a:gamma/>
                      <a:shade val="49804"/>
                      <a:invGamma/>
                    </a:srgbClr>
                  </a:gs>
                  <a:gs pos="100000">
                    <a:srgbClr val="CC3300"/>
                  </a:gs>
                </a:gsLst>
                <a:lin ang="5400000" scaled="1"/>
                <a:tileRect/>
              </a:gradFill>
              <a:ln w="9525">
                <a:noFill/>
              </a:ln>
            </p:spPr>
            <p:txBody>
              <a:bodyPr/>
              <a:p>
                <a:endParaRPr lang="zh-CN" altLang="en-US"/>
              </a:p>
            </p:txBody>
          </p:sp>
          <p:sp>
            <p:nvSpPr>
              <p:cNvPr id="150611" name="椭圆 150610"/>
              <p:cNvSpPr/>
              <p:nvPr/>
            </p:nvSpPr>
            <p:spPr>
              <a:xfrm>
                <a:off x="2246" y="2786"/>
                <a:ext cx="196" cy="47"/>
              </a:xfrm>
              <a:prstGeom prst="ellipse">
                <a:avLst/>
              </a:prstGeom>
              <a:gradFill rotWithShape="0">
                <a:gsLst>
                  <a:gs pos="0">
                    <a:srgbClr val="FFFF66">
                      <a:gamma/>
                      <a:shade val="49804"/>
                      <a:invGamma/>
                    </a:srgbClr>
                  </a:gs>
                  <a:gs pos="100000">
                    <a:srgbClr val="FFFF66"/>
                  </a:gs>
                </a:gsLst>
                <a:lin ang="5400000" scaled="1"/>
                <a:tileRect/>
              </a:gradFill>
              <a:ln w="9525">
                <a:noFill/>
              </a:ln>
            </p:spPr>
            <p:txBody>
              <a:bodyPr/>
              <a:p>
                <a:endParaRPr lang="zh-CN" altLang="en-US"/>
              </a:p>
            </p:txBody>
          </p:sp>
        </p:grpSp>
        <p:grpSp>
          <p:nvGrpSpPr>
            <p:cNvPr id="150612" name="组合 150611"/>
            <p:cNvGrpSpPr/>
            <p:nvPr/>
          </p:nvGrpSpPr>
          <p:grpSpPr>
            <a:xfrm>
              <a:off x="2027" y="2853"/>
              <a:ext cx="347" cy="129"/>
              <a:chOff x="2027" y="2853"/>
              <a:chExt cx="347" cy="129"/>
            </a:xfrm>
          </p:grpSpPr>
          <p:sp>
            <p:nvSpPr>
              <p:cNvPr id="150613" name="任意多边形 150612"/>
              <p:cNvSpPr/>
              <p:nvPr/>
            </p:nvSpPr>
            <p:spPr>
              <a:xfrm>
                <a:off x="2030" y="2859"/>
                <a:ext cx="344" cy="123"/>
              </a:xfrm>
              <a:custGeom>
                <a:avLst/>
                <a:gdLst/>
                <a:ahLst/>
                <a:cxnLst/>
                <a:pathLst>
                  <a:path w="344" h="123">
                    <a:moveTo>
                      <a:pt x="142" y="29"/>
                    </a:moveTo>
                    <a:lnTo>
                      <a:pt x="217" y="0"/>
                    </a:lnTo>
                    <a:lnTo>
                      <a:pt x="343" y="15"/>
                    </a:lnTo>
                    <a:lnTo>
                      <a:pt x="282" y="54"/>
                    </a:lnTo>
                    <a:lnTo>
                      <a:pt x="211" y="47"/>
                    </a:lnTo>
                    <a:lnTo>
                      <a:pt x="9" y="122"/>
                    </a:lnTo>
                    <a:lnTo>
                      <a:pt x="0" y="116"/>
                    </a:lnTo>
                    <a:lnTo>
                      <a:pt x="192" y="44"/>
                    </a:lnTo>
                    <a:lnTo>
                      <a:pt x="142" y="29"/>
                    </a:lnTo>
                  </a:path>
                </a:pathLst>
              </a:custGeom>
              <a:solidFill>
                <a:srgbClr val="996600"/>
              </a:solidFill>
              <a:ln w="9525">
                <a:noFill/>
              </a:ln>
            </p:spPr>
            <p:txBody>
              <a:bodyPr/>
              <a:p>
                <a:endParaRPr lang="zh-CN" altLang="en-US"/>
              </a:p>
            </p:txBody>
          </p:sp>
          <p:sp>
            <p:nvSpPr>
              <p:cNvPr id="150614" name="任意多边形 150613"/>
              <p:cNvSpPr/>
              <p:nvPr/>
            </p:nvSpPr>
            <p:spPr>
              <a:xfrm>
                <a:off x="2027" y="2853"/>
                <a:ext cx="344" cy="123"/>
              </a:xfrm>
              <a:custGeom>
                <a:avLst/>
                <a:gdLst/>
                <a:ahLst/>
                <a:cxnLst/>
                <a:pathLst>
                  <a:path w="344" h="123">
                    <a:moveTo>
                      <a:pt x="142" y="29"/>
                    </a:moveTo>
                    <a:lnTo>
                      <a:pt x="217" y="0"/>
                    </a:lnTo>
                    <a:lnTo>
                      <a:pt x="343" y="15"/>
                    </a:lnTo>
                    <a:lnTo>
                      <a:pt x="282" y="54"/>
                    </a:lnTo>
                    <a:lnTo>
                      <a:pt x="211" y="47"/>
                    </a:lnTo>
                    <a:lnTo>
                      <a:pt x="9" y="122"/>
                    </a:lnTo>
                    <a:lnTo>
                      <a:pt x="0" y="116"/>
                    </a:lnTo>
                    <a:lnTo>
                      <a:pt x="192" y="44"/>
                    </a:lnTo>
                    <a:lnTo>
                      <a:pt x="142" y="29"/>
                    </a:lnTo>
                  </a:path>
                </a:pathLst>
              </a:custGeom>
              <a:gradFill rotWithShape="0">
                <a:gsLst>
                  <a:gs pos="0">
                    <a:srgbClr val="CC9900"/>
                  </a:gs>
                  <a:gs pos="100000">
                    <a:srgbClr val="CC9900">
                      <a:gamma/>
                      <a:tint val="70196"/>
                      <a:invGamma/>
                    </a:srgbClr>
                  </a:gs>
                </a:gsLst>
                <a:lin ang="5400000" scaled="1"/>
                <a:tileRect/>
              </a:gradFill>
              <a:ln w="9525">
                <a:noFill/>
              </a:ln>
            </p:spPr>
            <p:txBody>
              <a:bodyPr/>
              <a:p>
                <a:endParaRPr lang="zh-CN" altLang="en-US"/>
              </a:p>
            </p:txBody>
          </p:sp>
        </p:grpSp>
      </p:grpSp>
      <p:sp>
        <p:nvSpPr>
          <p:cNvPr id="150615" name="右箭头 150614"/>
          <p:cNvSpPr/>
          <p:nvPr/>
        </p:nvSpPr>
        <p:spPr>
          <a:xfrm>
            <a:off x="2819400" y="3124200"/>
            <a:ext cx="685800" cy="609600"/>
          </a:xfrm>
          <a:prstGeom prst="rightArrow">
            <a:avLst>
              <a:gd name="adj1" fmla="val 50000"/>
              <a:gd name="adj2" fmla="val 28125"/>
            </a:avLst>
          </a:prstGeom>
          <a:solidFill>
            <a:schemeClr val="accent1"/>
          </a:solidFill>
          <a:ln w="9525">
            <a:noFill/>
          </a:ln>
        </p:spPr>
        <p:txBody>
          <a:bodyPr/>
          <a:p>
            <a:endParaRPr lang="zh-CN" altLang="en-US"/>
          </a:p>
        </p:txBody>
      </p:sp>
      <p:sp>
        <p:nvSpPr>
          <p:cNvPr id="150616" name="右箭头 150615"/>
          <p:cNvSpPr/>
          <p:nvPr/>
        </p:nvSpPr>
        <p:spPr>
          <a:xfrm>
            <a:off x="5943600" y="3124200"/>
            <a:ext cx="685800" cy="609600"/>
          </a:xfrm>
          <a:prstGeom prst="rightArrow">
            <a:avLst>
              <a:gd name="adj1" fmla="val 50000"/>
              <a:gd name="adj2" fmla="val 28125"/>
            </a:avLst>
          </a:prstGeom>
          <a:solidFill>
            <a:schemeClr val="accent1"/>
          </a:solidFill>
          <a:ln w="9525">
            <a:noFill/>
          </a:ln>
        </p:spPr>
        <p:txBody>
          <a:bodyPr/>
          <a:p>
            <a:endParaRPr lang="zh-CN" altLang="en-US"/>
          </a:p>
        </p:txBody>
      </p:sp>
      <p:sp>
        <p:nvSpPr>
          <p:cNvPr id="150617" name="矩形 150616"/>
          <p:cNvSpPr/>
          <p:nvPr/>
        </p:nvSpPr>
        <p:spPr>
          <a:xfrm>
            <a:off x="3581400" y="1066800"/>
            <a:ext cx="2590800" cy="609600"/>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FF6600"/>
                  </a:solidFill>
                  <a:prstDash val="solid"/>
                  <a:headEnd type="none" w="sm" len="sm"/>
                  <a:tailEnd type="none" w="sm" len="sm"/>
                </a:ln>
                <a:solidFill>
                  <a:srgbClr val="FC0128"/>
                </a:solidFill>
                <a:effectLst>
                  <a:outerShdw dist="35921" dir="2699999" algn="ctr" rotWithShape="0">
                    <a:srgbClr val="990000"/>
                  </a:outerShdw>
                </a:effectLst>
                <a:latin typeface="Impact" panose="020B0806030902050204" charset="0"/>
                <a:ea typeface="Impact" panose="020B0806030902050204" charset="0"/>
              </a:rPr>
              <a:t>Pizza</a:t>
            </a:r>
            <a:endParaRPr lang="zh-CN" altLang="en-US" sz="3600">
              <a:ln w="19050" cap="flat" cmpd="sng">
                <a:solidFill>
                  <a:srgbClr val="FF6600"/>
                </a:solidFill>
                <a:prstDash val="solid"/>
                <a:headEnd type="none" w="sm" len="sm"/>
                <a:tailEnd type="none" w="sm" len="sm"/>
              </a:ln>
              <a:solidFill>
                <a:srgbClr val="FC0128"/>
              </a:solidFill>
              <a:effectLst>
                <a:outerShdw dist="35921" dir="2699999" algn="ctr" rotWithShape="0">
                  <a:srgbClr val="990000"/>
                </a:outerShdw>
              </a:effectLst>
              <a:latin typeface="Impact" panose="020B0806030902050204" charset="0"/>
              <a:ea typeface="Impact" panose="020B0806030902050204" charset="0"/>
            </a:endParaRPr>
          </a:p>
        </p:txBody>
      </p:sp>
      <p:pic>
        <p:nvPicPr>
          <p:cNvPr id="150618" name="图片 150617" descr="pe03625_"/>
          <p:cNvPicPr>
            <a:picLocks noChangeAspect="1"/>
          </p:cNvPicPr>
          <p:nvPr/>
        </p:nvPicPr>
        <p:blipFill>
          <a:blip r:embed="rId1"/>
          <a:stretch>
            <a:fillRect/>
          </a:stretch>
        </p:blipFill>
        <p:spPr>
          <a:xfrm>
            <a:off x="4038600" y="4724400"/>
            <a:ext cx="1219200" cy="1219200"/>
          </a:xfrm>
          <a:prstGeom prst="rect">
            <a:avLst/>
          </a:prstGeom>
          <a:noFill/>
          <a:ln w="9525">
            <a:noFill/>
          </a:ln>
        </p:spPr>
      </p:pic>
      <p:pic>
        <p:nvPicPr>
          <p:cNvPr id="150619" name="图片 150618"/>
          <p:cNvPicPr>
            <a:picLocks noChangeAspect="1"/>
          </p:cNvPicPr>
          <p:nvPr/>
        </p:nvPicPr>
        <p:blipFill>
          <a:blip r:embed="rId2"/>
          <a:stretch>
            <a:fillRect/>
          </a:stretch>
        </p:blipFill>
        <p:spPr>
          <a:xfrm>
            <a:off x="7086600" y="4267200"/>
            <a:ext cx="1600200" cy="1163638"/>
          </a:xfrm>
          <a:prstGeom prst="rect">
            <a:avLst/>
          </a:prstGeom>
          <a:noFill/>
          <a:ln w="12700">
            <a:noFill/>
          </a:ln>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矩形 68609"/>
          <p:cNvSpPr/>
          <p:nvPr/>
        </p:nvSpPr>
        <p:spPr>
          <a:xfrm>
            <a:off x="1905000" y="990600"/>
            <a:ext cx="5334000" cy="9144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根本原因的类型 </a:t>
            </a:r>
            <a:endPar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grpSp>
        <p:nvGrpSpPr>
          <p:cNvPr id="68614" name="组合 68613"/>
          <p:cNvGrpSpPr/>
          <p:nvPr/>
        </p:nvGrpSpPr>
        <p:grpSpPr>
          <a:xfrm>
            <a:off x="1828800" y="2133600"/>
            <a:ext cx="5867400" cy="3581400"/>
            <a:chOff x="1152" y="1344"/>
            <a:chExt cx="3696" cy="2256"/>
          </a:xfrm>
        </p:grpSpPr>
        <p:sp>
          <p:nvSpPr>
            <p:cNvPr id="68612" name="流程图: 预定义过程 68611"/>
            <p:cNvSpPr/>
            <p:nvPr/>
          </p:nvSpPr>
          <p:spPr>
            <a:xfrm>
              <a:off x="1152" y="1344"/>
              <a:ext cx="3696" cy="2256"/>
            </a:xfrm>
            <a:prstGeom prst="flowChartPredefinedProcess">
              <a:avLst/>
            </a:prstGeom>
            <a:noFill/>
            <a:ln w="38100" cap="flat" cmpd="sng">
              <a:solidFill>
                <a:srgbClr val="FFFFFF"/>
              </a:solidFill>
              <a:prstDash val="solid"/>
              <a:miter/>
              <a:headEnd type="none" w="med" len="med"/>
              <a:tailEnd type="none" w="med" len="med"/>
            </a:ln>
          </p:spPr>
          <p:txBody>
            <a:bodyPr/>
            <a:p>
              <a:endParaRPr lang="zh-CN" altLang="en-US"/>
            </a:p>
          </p:txBody>
        </p:sp>
        <p:sp>
          <p:nvSpPr>
            <p:cNvPr id="68611" name="文本框 68610"/>
            <p:cNvSpPr txBox="1"/>
            <p:nvPr/>
          </p:nvSpPr>
          <p:spPr>
            <a:xfrm>
              <a:off x="1488" y="1488"/>
              <a:ext cx="3120" cy="1941"/>
            </a:xfrm>
            <a:prstGeom prst="rect">
              <a:avLst/>
            </a:prstGeom>
            <a:noFill/>
            <a:ln w="12700">
              <a:noFill/>
            </a:ln>
          </p:spPr>
          <p:txBody>
            <a:bodyPr>
              <a:spAutoFit/>
            </a:bodyPr>
            <a:p>
              <a:pPr marL="93980" indent="-93980" eaLnBrk="0" hangingPunct="0"/>
              <a:r>
                <a:rPr lang="en-US" altLang="zh-CN" sz="2800" b="1" dirty="0">
                  <a:latin typeface="幼圆" panose="02010509060101010101" pitchFamily="49" charset="-122"/>
                  <a:ea typeface="幼圆" panose="02010509060101010101" pitchFamily="49" charset="-122"/>
                </a:rPr>
                <a:t> </a:t>
              </a:r>
              <a:r>
                <a:rPr lang="zh-CN" altLang="en-US" sz="2800" b="1" dirty="0">
                  <a:latin typeface="幼圆" panose="02010509060101010101" pitchFamily="49" charset="-122"/>
                  <a:ea typeface="幼圆" panose="02010509060101010101" pitchFamily="49" charset="-122"/>
                </a:rPr>
                <a:t>过程（事件）的根本原因</a:t>
              </a:r>
              <a:endParaRPr lang="zh-CN" altLang="en-US" sz="2800" b="1" dirty="0">
                <a:latin typeface="幼圆" panose="02010509060101010101" pitchFamily="49" charset="-122"/>
                <a:ea typeface="幼圆" panose="02010509060101010101" pitchFamily="49" charset="-122"/>
              </a:endParaRPr>
            </a:p>
            <a:p>
              <a:pPr marL="93980" indent="-93980" eaLnBrk="0" hangingPunct="0"/>
              <a:r>
                <a:rPr lang="zh-CN" altLang="en-US" sz="2800" b="1" dirty="0">
                  <a:latin typeface="幼圆" panose="02010509060101010101" pitchFamily="49" charset="-122"/>
                  <a:ea typeface="幼圆" panose="02010509060101010101" pitchFamily="49" charset="-122"/>
                </a:rPr>
                <a:t> 过程中是什么导致问题</a:t>
              </a:r>
              <a:r>
                <a:rPr lang="zh-CN" altLang="en-US" sz="2800" b="1" dirty="0">
                  <a:solidFill>
                    <a:schemeClr val="hlink"/>
                  </a:solidFill>
                  <a:latin typeface="幼圆" panose="02010509060101010101" pitchFamily="49" charset="-122"/>
                  <a:ea typeface="幼圆" panose="02010509060101010101" pitchFamily="49" charset="-122"/>
                </a:rPr>
                <a:t>发</a:t>
              </a:r>
              <a:endParaRPr lang="zh-CN" altLang="en-US" sz="2800" b="1" dirty="0">
                <a:solidFill>
                  <a:schemeClr val="hlink"/>
                </a:solidFill>
                <a:latin typeface="幼圆" panose="02010509060101010101" pitchFamily="49" charset="-122"/>
                <a:ea typeface="幼圆" panose="02010509060101010101" pitchFamily="49" charset="-122"/>
              </a:endParaRPr>
            </a:p>
            <a:p>
              <a:pPr marL="93980" indent="-93980" eaLnBrk="0" hangingPunct="0"/>
              <a:r>
                <a:rPr lang="zh-CN" altLang="en-US" sz="2800" b="1" dirty="0">
                  <a:solidFill>
                    <a:schemeClr val="hlink"/>
                  </a:solidFill>
                  <a:latin typeface="幼圆" panose="02010509060101010101" pitchFamily="49" charset="-122"/>
                  <a:ea typeface="幼圆" panose="02010509060101010101" pitchFamily="49" charset="-122"/>
                </a:rPr>
                <a:t> 生</a:t>
              </a:r>
              <a:r>
                <a:rPr lang="zh-CN" altLang="en-US" sz="2800" b="1" dirty="0">
                  <a:latin typeface="幼圆" panose="02010509060101010101" pitchFamily="49" charset="-122"/>
                  <a:ea typeface="幼圆" panose="02010509060101010101" pitchFamily="49" charset="-122"/>
                </a:rPr>
                <a:t>？</a:t>
              </a:r>
              <a:endParaRPr lang="zh-CN" altLang="en-US" sz="2800" b="1" dirty="0">
                <a:latin typeface="幼圆" panose="02010509060101010101" pitchFamily="49" charset="-122"/>
                <a:ea typeface="幼圆" panose="02010509060101010101" pitchFamily="49" charset="-122"/>
              </a:endParaRPr>
            </a:p>
            <a:p>
              <a:pPr marL="93980" indent="-93980" algn="ctr" eaLnBrk="0" hangingPunct="0"/>
              <a:endParaRPr lang="zh-CN" altLang="en-US" sz="2800" b="1" dirty="0">
                <a:latin typeface="幼圆" panose="02010509060101010101" pitchFamily="49" charset="-122"/>
                <a:ea typeface="幼圆" panose="02010509060101010101" pitchFamily="49" charset="-122"/>
              </a:endParaRPr>
            </a:p>
            <a:p>
              <a:pPr marL="93980" indent="-93980" algn="ctr" eaLnBrk="0" hangingPunct="0"/>
              <a:r>
                <a:rPr lang="zh-CN" altLang="en-US" sz="2800" b="1" dirty="0">
                  <a:latin typeface="幼圆" panose="02010509060101010101" pitchFamily="49" charset="-122"/>
                  <a:ea typeface="幼圆" panose="02010509060101010101" pitchFamily="49" charset="-122"/>
                </a:rPr>
                <a:t>  系统（逃脱）的根本原</a:t>
              </a:r>
              <a:endParaRPr lang="zh-CN" altLang="en-US" sz="2800" b="1" dirty="0">
                <a:latin typeface="幼圆" panose="02010509060101010101" pitchFamily="49" charset="-122"/>
                <a:ea typeface="幼圆" panose="02010509060101010101" pitchFamily="49" charset="-122"/>
              </a:endParaRPr>
            </a:p>
            <a:p>
              <a:pPr marL="93980" indent="-93980" algn="ctr" eaLnBrk="0" hangingPunct="0"/>
              <a:r>
                <a:rPr lang="zh-CN" altLang="en-US" sz="2800" b="1" dirty="0">
                  <a:latin typeface="幼圆" panose="02010509060101010101" pitchFamily="49" charset="-122"/>
                  <a:ea typeface="幼圆" panose="02010509060101010101" pitchFamily="49" charset="-122"/>
                </a:rPr>
                <a:t>  因系统中是什么使得问</a:t>
              </a:r>
              <a:endParaRPr lang="zh-CN" altLang="en-US" sz="2800" b="1" dirty="0">
                <a:latin typeface="幼圆" panose="02010509060101010101" pitchFamily="49" charset="-122"/>
                <a:ea typeface="幼圆" panose="02010509060101010101" pitchFamily="49" charset="-122"/>
              </a:endParaRPr>
            </a:p>
            <a:p>
              <a:pPr marL="93980" indent="-93980" algn="ctr" eaLnBrk="0" hangingPunct="0"/>
              <a:r>
                <a:rPr lang="zh-CN" altLang="en-US" sz="2800" b="1" dirty="0">
                  <a:latin typeface="幼圆" panose="02010509060101010101" pitchFamily="49" charset="-122"/>
                  <a:ea typeface="幼圆" panose="02010509060101010101" pitchFamily="49" charset="-122"/>
                </a:rPr>
                <a:t>题不被查觉而</a:t>
              </a:r>
              <a:r>
                <a:rPr lang="zh-CN" altLang="en-US" sz="2800" b="1" dirty="0">
                  <a:solidFill>
                    <a:schemeClr val="hlink"/>
                  </a:solidFill>
                  <a:latin typeface="幼圆" panose="02010509060101010101" pitchFamily="49" charset="-122"/>
                  <a:ea typeface="幼圆" panose="02010509060101010101" pitchFamily="49" charset="-122"/>
                </a:rPr>
                <a:t>逃脱</a:t>
              </a:r>
              <a:r>
                <a:rPr lang="zh-CN" altLang="en-US" sz="2800" b="1" dirty="0">
                  <a:latin typeface="幼圆" panose="02010509060101010101" pitchFamily="49" charset="-122"/>
                  <a:ea typeface="幼圆" panose="02010509060101010101" pitchFamily="49" charset="-122"/>
                </a:rPr>
                <a:t>？ </a:t>
              </a:r>
              <a:endParaRPr lang="zh-CN" altLang="en-US" sz="2800" b="1" dirty="0">
                <a:latin typeface="幼圆" panose="02010509060101010101" pitchFamily="49" charset="-122"/>
                <a:ea typeface="幼圆" panose="02010509060101010101" pitchFamily="49" charset="-122"/>
              </a:endParaRPr>
            </a:p>
          </p:txBody>
        </p:sp>
      </p:gr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634" name="组合 69633"/>
          <p:cNvGrpSpPr/>
          <p:nvPr/>
        </p:nvGrpSpPr>
        <p:grpSpPr>
          <a:xfrm>
            <a:off x="2033588" y="304800"/>
            <a:ext cx="4930775" cy="4665663"/>
            <a:chOff x="1248" y="528"/>
            <a:chExt cx="3216" cy="2976"/>
          </a:xfrm>
        </p:grpSpPr>
        <p:sp>
          <p:nvSpPr>
            <p:cNvPr id="69635" name="椭圆 69634" descr="绿色大理石"/>
            <p:cNvSpPr/>
            <p:nvPr/>
          </p:nvSpPr>
          <p:spPr>
            <a:xfrm>
              <a:off x="1248" y="1920"/>
              <a:ext cx="1584" cy="1584"/>
            </a:xfrm>
            <a:prstGeom prst="ellipse">
              <a:avLst/>
            </a:prstGeom>
            <a:blipFill rotWithShape="0">
              <a:blip r:embed="rId1"/>
            </a:blipFill>
            <a:ln w="38100">
              <a:noFill/>
            </a:ln>
            <a:effectLst>
              <a:outerShdw dist="35921" dir="2699999" algn="ctr" rotWithShape="0">
                <a:srgbClr val="808080"/>
              </a:outerShdw>
            </a:effectLst>
          </p:spPr>
          <p:txBody>
            <a:bodyPr wrap="none" anchor="ctr" anchorCtr="0"/>
            <a:p>
              <a:pPr algn="ctr"/>
              <a:r>
                <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rPr>
                <a:t>类型三</a:t>
              </a:r>
              <a:endPar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问题突然间会出现</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根本原因</a:t>
              </a:r>
              <a:r>
                <a:rPr lang="en-US" altLang="zh-CN" b="1">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b="1">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不受控的改变</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p:txBody>
        </p:sp>
        <p:sp>
          <p:nvSpPr>
            <p:cNvPr id="69636" name="椭圆 69635" descr="绿色大理石"/>
            <p:cNvSpPr/>
            <p:nvPr/>
          </p:nvSpPr>
          <p:spPr>
            <a:xfrm>
              <a:off x="2064" y="528"/>
              <a:ext cx="1584" cy="1584"/>
            </a:xfrm>
            <a:prstGeom prst="ellipse">
              <a:avLst/>
            </a:prstGeom>
            <a:blipFill rotWithShape="0">
              <a:blip r:embed="rId1"/>
            </a:blipFill>
            <a:ln w="38100">
              <a:noFill/>
            </a:ln>
            <a:effectLst>
              <a:outerShdw dist="35921" dir="2699999" algn="ctr" rotWithShape="0">
                <a:srgbClr val="808080"/>
              </a:outerShdw>
            </a:effectLst>
          </p:spPr>
          <p:txBody>
            <a:bodyPr wrap="none" anchor="ctr" anchorCtr="0"/>
            <a:p>
              <a:pPr algn="ctr"/>
              <a:r>
                <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rPr>
                <a:t>类型一</a:t>
              </a:r>
              <a:endPar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问题自某一天起</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一直发生</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根本原因</a:t>
              </a:r>
              <a:r>
                <a:rPr lang="en-US" altLang="zh-CN" b="1">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b="1">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设计</a:t>
              </a:r>
              <a:r>
                <a:rPr lang="en-US" altLang="zh-CN" b="1">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b="1">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过程</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p:txBody>
        </p:sp>
        <p:sp>
          <p:nvSpPr>
            <p:cNvPr id="69637" name="椭圆 69636" descr="绿色大理石"/>
            <p:cNvSpPr/>
            <p:nvPr/>
          </p:nvSpPr>
          <p:spPr>
            <a:xfrm>
              <a:off x="2880" y="1920"/>
              <a:ext cx="1584" cy="1584"/>
            </a:xfrm>
            <a:prstGeom prst="ellipse">
              <a:avLst/>
            </a:prstGeom>
            <a:blipFill rotWithShape="0">
              <a:blip r:embed="rId1"/>
            </a:blipFill>
            <a:ln w="38100">
              <a:noFill/>
            </a:ln>
            <a:effectLst>
              <a:outerShdw dist="35921" dir="2699999" algn="ctr" rotWithShape="0">
                <a:srgbClr val="808080"/>
              </a:outerShdw>
            </a:effectLst>
          </p:spPr>
          <p:txBody>
            <a:bodyPr wrap="none" anchor="ctr" anchorCtr="0"/>
            <a:p>
              <a:pPr algn="ctr"/>
              <a:r>
                <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rPr>
                <a:t>类型二</a:t>
              </a:r>
              <a:endParaRPr lang="zh-CN" altLang="en-US" b="1" dirty="0">
                <a:solidFill>
                  <a:schemeClr val="hlink"/>
                </a:solidFill>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问题时有时无</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根本原因</a:t>
              </a:r>
              <a:r>
                <a:rPr lang="en-US" altLang="zh-CN" b="1">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b="1">
                <a:effectLst>
                  <a:outerShdw blurRad="38100" dist="38100" dir="2700000">
                    <a:srgbClr val="000000"/>
                  </a:outerShdw>
                </a:effectLst>
                <a:latin typeface="幼圆" panose="02010509060101010101" pitchFamily="49" charset="-122"/>
                <a:ea typeface="幼圆" panose="02010509060101010101" pitchFamily="49" charset="-122"/>
              </a:endParaRPr>
            </a:p>
            <a:p>
              <a:pPr algn="ctr"/>
              <a:r>
                <a:rPr lang="zh-CN" altLang="en-US" b="1" dirty="0">
                  <a:effectLst>
                    <a:outerShdw blurRad="38100" dist="38100" dir="2700000">
                      <a:srgbClr val="000000"/>
                    </a:outerShdw>
                  </a:effectLst>
                  <a:latin typeface="幼圆" panose="02010509060101010101" pitchFamily="49" charset="-122"/>
                  <a:ea typeface="幼圆" panose="02010509060101010101" pitchFamily="49" charset="-122"/>
                </a:rPr>
                <a:t>缺乏真正的过程</a:t>
              </a: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a:p>
              <a:pPr algn="ctr"/>
              <a:endParaRPr lang="zh-CN" altLang="en-US" b="1" dirty="0">
                <a:effectLst>
                  <a:outerShdw blurRad="38100" dist="38100" dir="2700000">
                    <a:srgbClr val="000000"/>
                  </a:outerShdw>
                </a:effectLst>
                <a:latin typeface="幼圆" panose="02010509060101010101" pitchFamily="49" charset="-122"/>
                <a:ea typeface="幼圆" panose="02010509060101010101" pitchFamily="49" charset="-122"/>
              </a:endParaRPr>
            </a:p>
          </p:txBody>
        </p:sp>
      </p:grpSp>
      <p:sp>
        <p:nvSpPr>
          <p:cNvPr id="69638" name="文本框 69637"/>
          <p:cNvSpPr txBox="1"/>
          <p:nvPr/>
        </p:nvSpPr>
        <p:spPr>
          <a:xfrm>
            <a:off x="5757863" y="1066800"/>
            <a:ext cx="1938337" cy="971550"/>
          </a:xfrm>
          <a:prstGeom prst="rect">
            <a:avLst/>
          </a:prstGeom>
          <a:solidFill>
            <a:schemeClr val="accent1"/>
          </a:solidFill>
          <a:ln w="57150">
            <a:noFill/>
          </a:ln>
        </p:spPr>
        <p:txBody>
          <a:bodyPr>
            <a:spAutoFit/>
          </a:bodyPr>
          <a:p>
            <a:pPr>
              <a:spcBef>
                <a:spcPct val="20000"/>
              </a:spcBef>
            </a:pPr>
            <a:r>
              <a:rPr lang="zh-CN" altLang="en-US" dirty="0">
                <a:solidFill>
                  <a:srgbClr val="FFFFFF"/>
                </a:solidFill>
                <a:latin typeface="幼圆" panose="02010509060101010101" pitchFamily="49" charset="-122"/>
                <a:ea typeface="幼圆" panose="02010509060101010101" pitchFamily="49" charset="-122"/>
              </a:rPr>
              <a:t>分析设计；</a:t>
            </a:r>
            <a:endParaRPr lang="zh-CN" altLang="en-US" dirty="0">
              <a:solidFill>
                <a:srgbClr val="FFFFFF"/>
              </a:solidFill>
              <a:latin typeface="幼圆" panose="02010509060101010101" pitchFamily="49" charset="-122"/>
              <a:ea typeface="幼圆" panose="02010509060101010101" pitchFamily="49" charset="-122"/>
            </a:endParaRPr>
          </a:p>
          <a:p>
            <a:pPr>
              <a:spcBef>
                <a:spcPct val="20000"/>
              </a:spcBef>
            </a:pPr>
            <a:r>
              <a:rPr lang="zh-CN" altLang="en-US" dirty="0">
                <a:solidFill>
                  <a:srgbClr val="FFFFFF"/>
                </a:solidFill>
                <a:latin typeface="幼圆" panose="02010509060101010101" pitchFamily="49" charset="-122"/>
                <a:ea typeface="幼圆" panose="02010509060101010101" pitchFamily="49" charset="-122"/>
              </a:rPr>
              <a:t>对类似的产品和过程进行比较。</a:t>
            </a:r>
            <a:endParaRPr lang="zh-CN" altLang="en-US" dirty="0">
              <a:solidFill>
                <a:srgbClr val="FFFFFF"/>
              </a:solidFill>
              <a:latin typeface="幼圆" panose="02010509060101010101" pitchFamily="49" charset="-122"/>
              <a:ea typeface="幼圆" panose="02010509060101010101" pitchFamily="49" charset="-122"/>
            </a:endParaRPr>
          </a:p>
        </p:txBody>
      </p:sp>
      <p:sp>
        <p:nvSpPr>
          <p:cNvPr id="69639" name="文本框 69638"/>
          <p:cNvSpPr txBox="1"/>
          <p:nvPr/>
        </p:nvSpPr>
        <p:spPr>
          <a:xfrm>
            <a:off x="5181600" y="4725988"/>
            <a:ext cx="2449513" cy="1465262"/>
          </a:xfrm>
          <a:prstGeom prst="rect">
            <a:avLst/>
          </a:prstGeom>
          <a:solidFill>
            <a:schemeClr val="accent1"/>
          </a:solidFill>
          <a:ln w="57150">
            <a:noFill/>
          </a:ln>
        </p:spPr>
        <p:txBody>
          <a:bodyPr>
            <a:spAutoFit/>
          </a:bodyPr>
          <a:p>
            <a:r>
              <a:rPr lang="zh-CN" altLang="en-US" dirty="0">
                <a:solidFill>
                  <a:srgbClr val="FFFFFF"/>
                </a:solidFill>
                <a:latin typeface="幼圆" panose="02010509060101010101" pitchFamily="49" charset="-122"/>
                <a:ea typeface="幼圆" panose="02010509060101010101" pitchFamily="49" charset="-122"/>
              </a:rPr>
              <a:t>分析过程和输入；</a:t>
            </a:r>
            <a:endParaRPr lang="zh-CN" altLang="en-US" dirty="0">
              <a:solidFill>
                <a:srgbClr val="FFFFFF"/>
              </a:solidFill>
              <a:latin typeface="幼圆" panose="02010509060101010101" pitchFamily="49" charset="-122"/>
              <a:ea typeface="幼圆" panose="02010509060101010101" pitchFamily="49" charset="-122"/>
            </a:endParaRPr>
          </a:p>
          <a:p>
            <a:r>
              <a:rPr lang="zh-CN" altLang="en-US" dirty="0">
                <a:solidFill>
                  <a:srgbClr val="FFFFFF"/>
                </a:solidFill>
                <a:latin typeface="幼圆" panose="02010509060101010101" pitchFamily="49" charset="-122"/>
                <a:ea typeface="幼圆" panose="02010509060101010101" pitchFamily="49" charset="-122"/>
              </a:rPr>
              <a:t>对类似的产品和过程进行比较；</a:t>
            </a:r>
            <a:endParaRPr lang="zh-CN" altLang="en-US" dirty="0">
              <a:solidFill>
                <a:srgbClr val="FFFFFF"/>
              </a:solidFill>
              <a:latin typeface="幼圆" panose="02010509060101010101" pitchFamily="49" charset="-122"/>
              <a:ea typeface="幼圆" panose="02010509060101010101" pitchFamily="49" charset="-122"/>
            </a:endParaRPr>
          </a:p>
          <a:p>
            <a:r>
              <a:rPr lang="zh-CN" altLang="en-US" dirty="0">
                <a:solidFill>
                  <a:srgbClr val="FFFFFF"/>
                </a:solidFill>
                <a:latin typeface="幼圆" panose="02010509060101010101" pitchFamily="49" charset="-122"/>
                <a:ea typeface="幼圆" panose="02010509060101010101" pitchFamily="49" charset="-122"/>
              </a:rPr>
              <a:t>对出问题之前所生产的产品进行比较 。</a:t>
            </a:r>
            <a:endParaRPr lang="zh-CN" altLang="en-US" dirty="0">
              <a:solidFill>
                <a:srgbClr val="FFFFFF"/>
              </a:solidFill>
              <a:latin typeface="幼圆" panose="02010509060101010101" pitchFamily="49" charset="-122"/>
              <a:ea typeface="幼圆" panose="02010509060101010101" pitchFamily="49" charset="-122"/>
            </a:endParaRPr>
          </a:p>
        </p:txBody>
      </p:sp>
      <p:sp>
        <p:nvSpPr>
          <p:cNvPr id="69640" name="文本框 69639"/>
          <p:cNvSpPr txBox="1"/>
          <p:nvPr/>
        </p:nvSpPr>
        <p:spPr>
          <a:xfrm>
            <a:off x="1704975" y="4724400"/>
            <a:ext cx="2409825" cy="1520825"/>
          </a:xfrm>
          <a:prstGeom prst="rect">
            <a:avLst/>
          </a:prstGeom>
          <a:solidFill>
            <a:schemeClr val="accent1"/>
          </a:solidFill>
          <a:ln w="57150">
            <a:noFill/>
          </a:ln>
        </p:spPr>
        <p:txBody>
          <a:bodyPr>
            <a:spAutoFit/>
          </a:bodyPr>
          <a:p>
            <a:pPr>
              <a:spcBef>
                <a:spcPct val="20000"/>
              </a:spcBef>
            </a:pPr>
            <a:r>
              <a:rPr lang="zh-CN" altLang="en-US" dirty="0">
                <a:solidFill>
                  <a:srgbClr val="FFFFFF"/>
                </a:solidFill>
                <a:latin typeface="幼圆" panose="02010509060101010101" pitchFamily="49" charset="-122"/>
                <a:ea typeface="幼圆" panose="02010509060101010101" pitchFamily="49" charset="-122"/>
              </a:rPr>
              <a:t>寻找损坏</a:t>
            </a:r>
            <a:r>
              <a:rPr lang="en-US" altLang="zh-CN" dirty="0">
                <a:solidFill>
                  <a:srgbClr val="FFFFFF"/>
                </a:solidFill>
                <a:latin typeface="幼圆" panose="02010509060101010101" pitchFamily="49" charset="-122"/>
                <a:ea typeface="幼圆" panose="02010509060101010101" pitchFamily="49" charset="-122"/>
              </a:rPr>
              <a:t>/</a:t>
            </a:r>
            <a:r>
              <a:rPr lang="zh-CN" altLang="en-US" dirty="0">
                <a:solidFill>
                  <a:srgbClr val="FFFFFF"/>
                </a:solidFill>
                <a:latin typeface="幼圆" panose="02010509060101010101" pitchFamily="49" charset="-122"/>
                <a:ea typeface="幼圆" panose="02010509060101010101" pitchFamily="49" charset="-122"/>
              </a:rPr>
              <a:t>错误的材料以及未经测试的设计更改；</a:t>
            </a:r>
            <a:endParaRPr lang="zh-CN" altLang="en-US" dirty="0">
              <a:solidFill>
                <a:srgbClr val="FFFFFF"/>
              </a:solidFill>
              <a:latin typeface="幼圆" panose="02010509060101010101" pitchFamily="49" charset="-122"/>
              <a:ea typeface="幼圆" panose="02010509060101010101" pitchFamily="49" charset="-122"/>
            </a:endParaRPr>
          </a:p>
          <a:p>
            <a:pPr>
              <a:spcBef>
                <a:spcPct val="20000"/>
              </a:spcBef>
            </a:pPr>
            <a:r>
              <a:rPr lang="zh-CN" altLang="en-US" dirty="0">
                <a:solidFill>
                  <a:srgbClr val="FFFFFF"/>
                </a:solidFill>
                <a:latin typeface="幼圆" panose="02010509060101010101" pitchFamily="49" charset="-122"/>
                <a:ea typeface="幼圆" panose="02010509060101010101" pitchFamily="49" charset="-122"/>
              </a:rPr>
              <a:t>分析过程，确定变化是什么，何时开始的</a:t>
            </a:r>
            <a:endParaRPr lang="zh-CN" altLang="en-US" dirty="0">
              <a:solidFill>
                <a:srgbClr val="FFFFFF"/>
              </a:solidFill>
              <a:latin typeface="幼圆" panose="02010509060101010101" pitchFamily="49" charset="-122"/>
              <a:ea typeface="幼圆" panose="02010509060101010101" pitchFamily="49" charset="-122"/>
            </a:endParaRPr>
          </a:p>
        </p:txBody>
      </p:sp>
      <p:sp>
        <p:nvSpPr>
          <p:cNvPr id="69641" name="矩形 69640"/>
          <p:cNvSpPr/>
          <p:nvPr/>
        </p:nvSpPr>
        <p:spPr>
          <a:xfrm>
            <a:off x="8153400" y="304800"/>
            <a:ext cx="533400" cy="3429000"/>
          </a:xfrm>
          <a:prstGeom prst="rect">
            <a:avLst/>
          </a:prstGeom>
          <a:noFill/>
          <a:ln w="9525">
            <a:noFill/>
          </a:ln>
        </p:spPr>
        <p:txBody>
          <a:bodyPr anchor="ctr" anchorCtr="0"/>
          <a:p>
            <a:pPr algn="ctr"/>
            <a:r>
              <a:rPr lang="zh-CN" altLang="en-US" sz="2800" b="1" dirty="0">
                <a:solidFill>
                  <a:srgbClr val="FFFFFF"/>
                </a:solidFill>
                <a:latin typeface="Arial" panose="020B0604020202020204" pitchFamily="34" charset="0"/>
                <a:ea typeface="幼圆" panose="02010509060101010101" pitchFamily="49" charset="-122"/>
              </a:rPr>
              <a:t>发现错误的根源</a:t>
            </a:r>
            <a:endParaRPr lang="zh-CN" altLang="en-US" sz="2800" b="1" dirty="0">
              <a:solidFill>
                <a:srgbClr val="FFFFFF"/>
              </a:solidFill>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8" name="矩形 18437"/>
          <p:cNvSpPr/>
          <p:nvPr/>
        </p:nvSpPr>
        <p:spPr>
          <a:xfrm>
            <a:off x="1524000" y="381000"/>
            <a:ext cx="5105400" cy="914400"/>
          </a:xfrm>
          <a:prstGeom prst="rect">
            <a:avLst/>
          </a:prstGeom>
          <a:noFill/>
          <a:ln w="9525">
            <a:noFill/>
          </a:ln>
        </p:spPr>
        <p:txBody>
          <a:bodyPr anchor="ctr" anchorCtr="0"/>
          <a:p>
            <a:pPr algn="ctr"/>
            <a:r>
              <a:rPr lang="zh-CN" altLang="en-US" sz="3600" b="1" dirty="0">
                <a:solidFill>
                  <a:srgbClr val="FF0066"/>
                </a:solidFill>
                <a:effectLst>
                  <a:outerShdw blurRad="38100" dist="38100" dir="2700000">
                    <a:srgbClr val="C0C0C0"/>
                  </a:outerShdw>
                </a:effectLst>
                <a:latin typeface="Arial" panose="020B0604020202020204" pitchFamily="34" charset="0"/>
                <a:ea typeface="幼圆" panose="02010509060101010101" pitchFamily="49" charset="-122"/>
              </a:rPr>
              <a:t>三个主要的问题类型</a:t>
            </a:r>
            <a:endParaRPr lang="zh-CN" altLang="en-US" sz="3600" b="1" dirty="0">
              <a:solidFill>
                <a:srgbClr val="FF0066"/>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18440" name="椭圆 18439"/>
          <p:cNvSpPr/>
          <p:nvPr/>
        </p:nvSpPr>
        <p:spPr>
          <a:xfrm>
            <a:off x="1676400" y="3433763"/>
            <a:ext cx="2701925" cy="2433637"/>
          </a:xfrm>
          <a:prstGeom prst="ellipse">
            <a:avLst/>
          </a:prstGeom>
          <a:noFill/>
          <a:ln w="38100" cap="flat" cmpd="sng">
            <a:solidFill>
              <a:srgbClr val="FF0066"/>
            </a:solidFill>
            <a:prstDash val="solid"/>
            <a:headEnd type="none" w="med" len="med"/>
            <a:tailEnd type="none" w="med" len="med"/>
          </a:ln>
        </p:spPr>
        <p:txBody>
          <a:bodyPr wrap="none" anchor="ctr" anchorCtr="0"/>
          <a:p>
            <a:pPr algn="ctr"/>
            <a:r>
              <a:rPr lang="zh-CN" altLang="en-US" sz="2000" dirty="0">
                <a:latin typeface="幼圆" panose="02010509060101010101" pitchFamily="49" charset="-122"/>
                <a:ea typeface="幼圆" panose="02010509060101010101" pitchFamily="49" charset="-122"/>
              </a:rPr>
              <a:t>类型三</a:t>
            </a: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问题突然间会出现</a:t>
            </a:r>
            <a:endParaRPr lang="zh-CN" altLang="en-US" sz="2000" dirty="0">
              <a:latin typeface="幼圆" panose="02010509060101010101" pitchFamily="49" charset="-122"/>
              <a:ea typeface="幼圆" panose="02010509060101010101" pitchFamily="49" charset="-122"/>
            </a:endParaRPr>
          </a:p>
          <a:p>
            <a:pPr algn="ct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根本原因</a:t>
            </a:r>
            <a:r>
              <a:rPr lang="en-US" altLang="zh-CN" sz="2000">
                <a:latin typeface="幼圆" panose="02010509060101010101" pitchFamily="49" charset="-122"/>
                <a:ea typeface="幼圆" panose="02010509060101010101" pitchFamily="49" charset="-122"/>
              </a:rPr>
              <a:t>:</a:t>
            </a:r>
            <a:endParaRPr lang="en-US" altLang="zh-CN" sz="200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不受控的改变</a:t>
            </a:r>
            <a:endParaRPr lang="zh-CN" altLang="en-US" sz="2000" dirty="0">
              <a:latin typeface="幼圆" panose="02010509060101010101" pitchFamily="49" charset="-122"/>
              <a:ea typeface="幼圆" panose="02010509060101010101" pitchFamily="49" charset="-122"/>
            </a:endParaRPr>
          </a:p>
        </p:txBody>
      </p:sp>
      <p:sp>
        <p:nvSpPr>
          <p:cNvPr id="18441" name="椭圆 18440"/>
          <p:cNvSpPr/>
          <p:nvPr/>
        </p:nvSpPr>
        <p:spPr>
          <a:xfrm>
            <a:off x="3027363" y="1295400"/>
            <a:ext cx="2701925" cy="2433638"/>
          </a:xfrm>
          <a:prstGeom prst="ellipse">
            <a:avLst/>
          </a:prstGeom>
          <a:noFill/>
          <a:ln w="38100" cap="flat" cmpd="sng">
            <a:solidFill>
              <a:srgbClr val="FF0066"/>
            </a:solidFill>
            <a:prstDash val="solid"/>
            <a:headEnd type="none" w="med" len="med"/>
            <a:tailEnd type="none" w="med" len="med"/>
          </a:ln>
        </p:spPr>
        <p:txBody>
          <a:bodyPr wrap="none" anchor="ctr" anchorCtr="0"/>
          <a:p>
            <a:pPr algn="ctr"/>
            <a:r>
              <a:rPr lang="zh-CN" altLang="en-US" sz="2000" dirty="0">
                <a:latin typeface="幼圆" panose="02010509060101010101" pitchFamily="49" charset="-122"/>
                <a:ea typeface="幼圆" panose="02010509060101010101" pitchFamily="49" charset="-122"/>
              </a:rPr>
              <a:t>类型一</a:t>
            </a: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问题自某一天起</a:t>
            </a: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一直发生</a:t>
            </a:r>
            <a:endParaRPr lang="zh-CN" altLang="en-US" sz="2000" dirty="0">
              <a:latin typeface="幼圆" panose="02010509060101010101" pitchFamily="49" charset="-122"/>
              <a:ea typeface="幼圆" panose="02010509060101010101" pitchFamily="49" charset="-122"/>
            </a:endParaRPr>
          </a:p>
          <a:p>
            <a:pPr algn="ct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根本原因</a:t>
            </a:r>
            <a:r>
              <a:rPr lang="en-US" altLang="zh-CN" sz="2000">
                <a:latin typeface="幼圆" panose="02010509060101010101" pitchFamily="49" charset="-122"/>
                <a:ea typeface="幼圆" panose="02010509060101010101" pitchFamily="49" charset="-122"/>
              </a:rPr>
              <a:t>:</a:t>
            </a:r>
            <a:endParaRPr lang="en-US" altLang="zh-CN" sz="200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设计</a:t>
            </a:r>
            <a:r>
              <a:rPr lang="en-US" altLang="zh-CN" sz="2000">
                <a:latin typeface="幼圆" panose="02010509060101010101" pitchFamily="49" charset="-122"/>
                <a:ea typeface="幼圆" panose="02010509060101010101" pitchFamily="49" charset="-122"/>
              </a:rPr>
              <a:t>/</a:t>
            </a:r>
            <a:r>
              <a:rPr lang="zh-CN" altLang="en-US" sz="2000" dirty="0">
                <a:latin typeface="幼圆" panose="02010509060101010101" pitchFamily="49" charset="-122"/>
                <a:ea typeface="幼圆" panose="02010509060101010101" pitchFamily="49" charset="-122"/>
              </a:rPr>
              <a:t>过程</a:t>
            </a:r>
            <a:endParaRPr lang="zh-CN" altLang="en-US" sz="2000" dirty="0">
              <a:latin typeface="幼圆" panose="02010509060101010101" pitchFamily="49" charset="-122"/>
              <a:ea typeface="幼圆" panose="02010509060101010101" pitchFamily="49" charset="-122"/>
            </a:endParaRPr>
          </a:p>
        </p:txBody>
      </p:sp>
      <p:sp>
        <p:nvSpPr>
          <p:cNvPr id="18442" name="椭圆 18441"/>
          <p:cNvSpPr/>
          <p:nvPr/>
        </p:nvSpPr>
        <p:spPr>
          <a:xfrm>
            <a:off x="4419600" y="3433763"/>
            <a:ext cx="2701925" cy="2433637"/>
          </a:xfrm>
          <a:prstGeom prst="ellipse">
            <a:avLst/>
          </a:prstGeom>
          <a:noFill/>
          <a:ln w="38100" cap="flat" cmpd="sng">
            <a:solidFill>
              <a:srgbClr val="FF0066"/>
            </a:solidFill>
            <a:prstDash val="solid"/>
            <a:headEnd type="none" w="med" len="med"/>
            <a:tailEnd type="none" w="med" len="med"/>
          </a:ln>
        </p:spPr>
        <p:txBody>
          <a:bodyPr wrap="none" anchor="ctr" anchorCtr="0"/>
          <a:p>
            <a:pPr algn="ctr"/>
            <a:r>
              <a:rPr lang="zh-CN" altLang="en-US" sz="2000" dirty="0">
                <a:latin typeface="幼圆" panose="02010509060101010101" pitchFamily="49" charset="-122"/>
                <a:ea typeface="幼圆" panose="02010509060101010101" pitchFamily="49" charset="-122"/>
              </a:rPr>
              <a:t>类型二</a:t>
            </a: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问题时有时无</a:t>
            </a:r>
            <a:endParaRPr lang="zh-CN" altLang="en-US" sz="2000" dirty="0">
              <a:latin typeface="幼圆" panose="02010509060101010101" pitchFamily="49" charset="-122"/>
              <a:ea typeface="幼圆" panose="02010509060101010101" pitchFamily="49" charset="-122"/>
            </a:endParaRPr>
          </a:p>
          <a:p>
            <a:pPr algn="ctr"/>
            <a:endParaRPr lang="zh-CN" altLang="en-US" sz="2000" dirty="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根本原因</a:t>
            </a:r>
            <a:r>
              <a:rPr lang="en-US" altLang="zh-CN" sz="2000">
                <a:latin typeface="幼圆" panose="02010509060101010101" pitchFamily="49" charset="-122"/>
                <a:ea typeface="幼圆" panose="02010509060101010101" pitchFamily="49" charset="-122"/>
              </a:rPr>
              <a:t>:</a:t>
            </a:r>
            <a:endParaRPr lang="en-US" altLang="zh-CN" sz="2000">
              <a:latin typeface="幼圆" panose="02010509060101010101" pitchFamily="49" charset="-122"/>
              <a:ea typeface="幼圆" panose="02010509060101010101" pitchFamily="49" charset="-122"/>
            </a:endParaRPr>
          </a:p>
          <a:p>
            <a:pPr algn="ctr"/>
            <a:r>
              <a:rPr lang="zh-CN" altLang="en-US" sz="2000" dirty="0">
                <a:latin typeface="幼圆" panose="02010509060101010101" pitchFamily="49" charset="-122"/>
                <a:ea typeface="幼圆" panose="02010509060101010101" pitchFamily="49" charset="-122"/>
              </a:rPr>
              <a:t>缺乏真正的过程</a:t>
            </a:r>
            <a:endParaRPr lang="zh-CN" altLang="en-US" sz="2000"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61" name="矩形 70660"/>
          <p:cNvSpPr/>
          <p:nvPr/>
        </p:nvSpPr>
        <p:spPr>
          <a:xfrm>
            <a:off x="2209800" y="1447800"/>
            <a:ext cx="5334000" cy="914400"/>
          </a:xfrm>
          <a:prstGeom prst="rect">
            <a:avLst/>
          </a:prstGeom>
          <a:noFill/>
          <a:ln w="12700">
            <a:noFill/>
          </a:ln>
        </p:spPr>
        <p:txBody>
          <a:bodyPr lIns="90487" tIns="44450" rIns="90487" bIns="44450" anchor="ctr" anchorCtr="0"/>
          <a:p>
            <a:pPr algn="ctr"/>
            <a:r>
              <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根本原因的通常起源</a:t>
            </a:r>
            <a:endPar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grpSp>
        <p:nvGrpSpPr>
          <p:cNvPr id="70663" name="组合 70662"/>
          <p:cNvGrpSpPr/>
          <p:nvPr/>
        </p:nvGrpSpPr>
        <p:grpSpPr>
          <a:xfrm>
            <a:off x="1752600" y="2819400"/>
            <a:ext cx="6553200" cy="2667000"/>
            <a:chOff x="864" y="1776"/>
            <a:chExt cx="4128" cy="1680"/>
          </a:xfrm>
        </p:grpSpPr>
        <p:sp>
          <p:nvSpPr>
            <p:cNvPr id="70659" name="矩形 70658"/>
            <p:cNvSpPr/>
            <p:nvPr/>
          </p:nvSpPr>
          <p:spPr>
            <a:xfrm>
              <a:off x="864" y="1776"/>
              <a:ext cx="2208" cy="1680"/>
            </a:xfrm>
            <a:solidFill>
              <a:srgbClr val="FFFFFF"/>
            </a:solidFill>
            <a:ln w="9525"/>
            <a:scene3d>
              <a:camera prst="legacyObliqueTopLeft">
                <a:rot lat="0" lon="0" rev="0"/>
              </a:camera>
              <a:lightRig rig="legacyFlat3" dir="t"/>
            </a:scene3d>
            <a:sp3d extrusionH="430200" prstMaterial="legacyMatte">
              <a:bevelT w="13500" h="13500" prst="angle"/>
              <a:bevelB w="13500" h="13500" prst="angle"/>
            </a:sp3d>
          </p:spPr>
          <p:txBody>
            <a:bodyPr>
              <a:flatTx/>
            </a:bodyPr>
            <a:p>
              <a:pPr marL="457200" indent="-457200">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管理层的决定和行动；</a:t>
              </a:r>
              <a:endParaRPr lang="zh-CN" altLang="en-US" sz="2800" b="1" dirty="0">
                <a:solidFill>
                  <a:schemeClr val="tx1"/>
                </a:solidFill>
                <a:latin typeface="Times New Roman" panose="02020603050405020304" pitchFamily="18" charset="0"/>
                <a:ea typeface="幼圆" panose="02010509060101010101" pitchFamily="49" charset="-122"/>
              </a:endParaRPr>
            </a:p>
            <a:p>
              <a:pPr marL="457200" indent="-457200">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员工的决定和行动；</a:t>
              </a:r>
              <a:endParaRPr lang="zh-CN" altLang="en-US" sz="2800" b="1" dirty="0">
                <a:solidFill>
                  <a:schemeClr val="tx1"/>
                </a:solidFill>
                <a:latin typeface="Times New Roman" panose="02020603050405020304" pitchFamily="18" charset="0"/>
                <a:ea typeface="幼圆" panose="02010509060101010101" pitchFamily="49" charset="-122"/>
              </a:endParaRPr>
            </a:p>
            <a:p>
              <a:pPr marL="457200" indent="-457200">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方法或程序的设计；</a:t>
              </a:r>
              <a:endParaRPr lang="zh-CN" altLang="en-US" sz="2800" b="1" dirty="0">
                <a:solidFill>
                  <a:schemeClr val="tx1"/>
                </a:solidFill>
                <a:latin typeface="Times New Roman" panose="02020603050405020304" pitchFamily="18" charset="0"/>
                <a:ea typeface="幼圆" panose="02010509060101010101" pitchFamily="49" charset="-122"/>
              </a:endParaRPr>
            </a:p>
            <a:p>
              <a:pPr marL="457200" indent="-457200">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产品和服务的设计；</a:t>
              </a:r>
              <a:endParaRPr lang="zh-CN" altLang="en-US" sz="2800" b="1" dirty="0">
                <a:solidFill>
                  <a:schemeClr val="tx1"/>
                </a:solidFill>
                <a:latin typeface="Times New Roman" panose="02020603050405020304" pitchFamily="18" charset="0"/>
                <a:ea typeface="幼圆" panose="02010509060101010101" pitchFamily="49" charset="-122"/>
              </a:endParaRPr>
            </a:p>
            <a:p>
              <a:pPr marL="457200" indent="-457200">
                <a:spcBef>
                  <a:spcPct val="20000"/>
                </a:spcBef>
                <a:buClr>
                  <a:schemeClr val="accent2"/>
                </a:buClr>
                <a:buSzPct val="80000"/>
                <a:buFont typeface="Wingdings" panose="05000000000000000000" pitchFamily="2" charset="2"/>
              </a:pPr>
              <a:r>
                <a:rPr lang="zh-CN" altLang="en-US" sz="2800" b="1" dirty="0">
                  <a:solidFill>
                    <a:schemeClr val="tx1"/>
                  </a:solidFill>
                  <a:latin typeface="Times New Roman" panose="02020603050405020304" pitchFamily="18" charset="0"/>
                  <a:ea typeface="幼圆" panose="02010509060101010101" pitchFamily="49" charset="-122"/>
                </a:rPr>
                <a:t>过程的设计和质量</a:t>
              </a:r>
              <a:r>
                <a:rPr lang="zh-CN" altLang="en-US" sz="2800" b="1" dirty="0">
                  <a:solidFill>
                    <a:schemeClr val="bg1"/>
                  </a:solidFill>
                  <a:latin typeface="Times New Roman" panose="02020603050405020304" pitchFamily="18" charset="0"/>
                  <a:ea typeface="幼圆" panose="02010509060101010101" pitchFamily="49" charset="-122"/>
                </a:rPr>
                <a:t>。</a:t>
              </a:r>
              <a:endParaRPr lang="zh-CN" altLang="en-US" sz="2800" b="1" dirty="0">
                <a:solidFill>
                  <a:schemeClr val="bg1"/>
                </a:solidFill>
                <a:latin typeface="Times New Roman" panose="02020603050405020304" pitchFamily="18" charset="0"/>
                <a:ea typeface="幼圆" panose="02010509060101010101" pitchFamily="49" charset="-122"/>
              </a:endParaRPr>
            </a:p>
          </p:txBody>
        </p:sp>
        <p:sp>
          <p:nvSpPr>
            <p:cNvPr id="70660" name="文本框 70659"/>
            <p:cNvSpPr txBox="1"/>
            <p:nvPr/>
          </p:nvSpPr>
          <p:spPr>
            <a:xfrm>
              <a:off x="3669" y="2112"/>
              <a:ext cx="1323" cy="978"/>
            </a:xfrm>
            <a:prstGeom prst="rect">
              <a:avLst/>
            </a:prstGeom>
            <a:noFill/>
            <a:ln w="9525">
              <a:noFill/>
            </a:ln>
          </p:spPr>
          <p:txBody>
            <a:bodyPr>
              <a:spAutoFit/>
            </a:bodyPr>
            <a:p>
              <a:r>
                <a:rPr lang="zh-CN" altLang="en-US" sz="2400" i="1" dirty="0">
                  <a:latin typeface="Times New Roman" panose="02020603050405020304" pitchFamily="18" charset="0"/>
                  <a:ea typeface="幼圆" panose="02010509060101010101" pitchFamily="49" charset="-122"/>
                </a:rPr>
                <a:t>可能包括：</a:t>
              </a:r>
              <a:endParaRPr lang="zh-CN" altLang="en-US" sz="2400" i="1" dirty="0">
                <a:latin typeface="Times New Roman" panose="02020603050405020304" pitchFamily="18" charset="0"/>
                <a:ea typeface="幼圆" panose="02010509060101010101" pitchFamily="49" charset="-122"/>
              </a:endParaRPr>
            </a:p>
            <a:p>
              <a:r>
                <a:rPr lang="zh-CN" altLang="en-US" sz="2400" i="1" dirty="0">
                  <a:latin typeface="Times New Roman" panose="02020603050405020304" pitchFamily="18" charset="0"/>
                  <a:ea typeface="幼圆" panose="02010509060101010101" pitchFamily="49" charset="-122"/>
                </a:rPr>
                <a:t>不正确的行动；</a:t>
              </a:r>
              <a:endParaRPr lang="zh-CN" altLang="en-US" sz="2400" i="1" dirty="0">
                <a:latin typeface="Times New Roman" panose="02020603050405020304" pitchFamily="18" charset="0"/>
                <a:ea typeface="幼圆" panose="02010509060101010101" pitchFamily="49" charset="-122"/>
              </a:endParaRPr>
            </a:p>
            <a:p>
              <a:r>
                <a:rPr lang="zh-CN" altLang="en-US" sz="2400" i="1" dirty="0">
                  <a:latin typeface="Times New Roman" panose="02020603050405020304" pitchFamily="18" charset="0"/>
                  <a:ea typeface="幼圆" panose="02010509060101010101" pitchFamily="49" charset="-122"/>
                </a:rPr>
                <a:t>遗漏了所需的行动。</a:t>
              </a:r>
              <a:endParaRPr lang="zh-CN" altLang="en-US" sz="2400" i="1" dirty="0">
                <a:latin typeface="Times New Roman" panose="02020603050405020304" pitchFamily="18" charset="0"/>
                <a:ea typeface="幼圆" panose="02010509060101010101" pitchFamily="49" charset="-122"/>
              </a:endParaRPr>
            </a:p>
          </p:txBody>
        </p:sp>
        <p:sp>
          <p:nvSpPr>
            <p:cNvPr id="70662" name="右大括号 70661"/>
            <p:cNvSpPr/>
            <p:nvPr/>
          </p:nvSpPr>
          <p:spPr>
            <a:xfrm>
              <a:off x="3216" y="1824"/>
              <a:ext cx="288" cy="1584"/>
            </a:xfrm>
            <a:prstGeom prst="rightBrace">
              <a:avLst>
                <a:gd name="adj1" fmla="val 45833"/>
                <a:gd name="adj2" fmla="val 46463"/>
              </a:avLst>
            </a:prstGeom>
            <a:noFill/>
            <a:ln w="50800" cap="flat" cmpd="sng">
              <a:solidFill>
                <a:srgbClr val="FFFFFF"/>
              </a:solidFill>
              <a:prstDash val="solid"/>
              <a:headEnd type="none" w="med" len="med"/>
              <a:tailEnd type="none" w="med" len="med"/>
            </a:ln>
          </p:spPr>
          <p:txBody>
            <a:bodyPr wrap="none" anchor="ctr" anchorCtr="0"/>
            <a:p>
              <a:pPr algn="ctr"/>
              <a:endParaRPr lang="zh-TW" altLang="en-US" sz="2400" dirty="0">
                <a:solidFill>
                  <a:schemeClr val="bg1"/>
                </a:solidFill>
                <a:latin typeface="Times New Roman" panose="02020603050405020304" pitchFamily="18" charset="0"/>
              </a:endParaRPr>
            </a:p>
          </p:txBody>
        </p:sp>
      </p:gr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矩形 71681"/>
          <p:cNvSpPr/>
          <p:nvPr/>
        </p:nvSpPr>
        <p:spPr>
          <a:xfrm>
            <a:off x="2514600" y="533400"/>
            <a:ext cx="5334000" cy="862013"/>
          </a:xfrm>
          <a:prstGeom prst="rect">
            <a:avLst/>
          </a:prstGeom>
          <a:noFill/>
          <a:ln w="12700">
            <a:noFill/>
          </a:ln>
        </p:spPr>
        <p:txBody>
          <a:bodyPr lIns="90487" tIns="44450" rIns="90487" bIns="44450" anchor="ctr" anchorCtr="0"/>
          <a:p>
            <a:pPr algn="ctr"/>
            <a:r>
              <a:rPr lang="zh-CN" altLang="en-US" sz="36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确定和分析可能的原因</a:t>
            </a:r>
            <a:endParaRPr lang="zh-CN" altLang="en-US" sz="36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71683" name="矩形 71682"/>
          <p:cNvSpPr/>
          <p:nvPr/>
        </p:nvSpPr>
        <p:spPr>
          <a:xfrm>
            <a:off x="1295400" y="1676400"/>
            <a:ext cx="3657600" cy="1676400"/>
          </a:xfrm>
          <a:noFill/>
          <a:ln w="12700">
            <a:noFill/>
          </a:ln>
        </p:spPr>
        <p:txBody>
          <a:bodyPr vert="horz" wrap="square" lIns="90487" tIns="44450" rIns="90487" bIns="44450" anchor="t" anchorCtr="0"/>
          <a:p>
            <a:pPr defTabSz="903605">
              <a:lnSpc>
                <a:spcPct val="80000"/>
              </a:lnSpc>
              <a:spcBef>
                <a:spcPct val="20000"/>
              </a:spcBef>
              <a:buClr>
                <a:srgbClr val="005400"/>
              </a:buClr>
              <a:buSzPct val="80000"/>
              <a:buFont typeface="Wingdings" panose="05000000000000000000" pitchFamily="2" charset="2"/>
            </a:pPr>
            <a:r>
              <a:rPr lang="zh-CN" altLang="en-US" sz="2000" dirty="0">
                <a:latin typeface="Times New Roman" panose="02020603050405020304" pitchFamily="18" charset="0"/>
                <a:ea typeface="幼圆" panose="02010509060101010101" pitchFamily="49" charset="-122"/>
              </a:rPr>
              <a:t>评价所有现有的有关问题的信</a:t>
            </a:r>
            <a:endParaRPr lang="zh-CN" altLang="en-US" sz="2000" dirty="0">
              <a:latin typeface="Times New Roman" panose="02020603050405020304" pitchFamily="18" charset="0"/>
              <a:ea typeface="幼圆" panose="02010509060101010101" pitchFamily="49" charset="-122"/>
            </a:endParaRPr>
          </a:p>
          <a:p>
            <a:pPr defTabSz="903605">
              <a:lnSpc>
                <a:spcPct val="80000"/>
              </a:lnSpc>
              <a:spcBef>
                <a:spcPct val="20000"/>
              </a:spcBef>
              <a:buClr>
                <a:srgbClr val="005400"/>
              </a:buClr>
              <a:buSzPct val="80000"/>
              <a:buFont typeface="Wingdings" panose="05000000000000000000" pitchFamily="2" charset="2"/>
            </a:pPr>
            <a:r>
              <a:rPr lang="zh-CN" altLang="en-US" sz="2000" dirty="0">
                <a:latin typeface="Times New Roman" panose="02020603050405020304" pitchFamily="18" charset="0"/>
                <a:ea typeface="幼圆" panose="02010509060101010101" pitchFamily="49" charset="-122"/>
              </a:rPr>
              <a:t>息和数据</a:t>
            </a:r>
            <a:r>
              <a:rPr lang="zh-CN" altLang="en-US" sz="2000">
                <a:latin typeface="Times New Roman" panose="02020603050405020304" pitchFamily="18" charset="0"/>
                <a:ea typeface="幼圆" panose="02010509060101010101" pitchFamily="49" charset="-122"/>
              </a:rPr>
              <a:t>。</a:t>
            </a:r>
            <a:endParaRPr lang="zh-CN" altLang="en-US" sz="2000">
              <a:latin typeface="Times New Roman" panose="02020603050405020304" pitchFamily="18" charset="0"/>
              <a:ea typeface="幼圆" panose="02010509060101010101" pitchFamily="49" charset="-122"/>
            </a:endParaRPr>
          </a:p>
          <a:p>
            <a:pPr defTabSz="903605">
              <a:lnSpc>
                <a:spcPct val="80000"/>
              </a:lnSpc>
              <a:spcBef>
                <a:spcPct val="20000"/>
              </a:spcBef>
              <a:buClr>
                <a:srgbClr val="005400"/>
              </a:buClr>
              <a:buSzPct val="80000"/>
              <a:buFont typeface="Wingdings" panose="05000000000000000000" pitchFamily="2" charset="2"/>
            </a:pPr>
            <a:r>
              <a:rPr lang="zh-CN" altLang="en-US" sz="2000" dirty="0">
                <a:latin typeface="Times New Roman" panose="02020603050405020304" pitchFamily="18" charset="0"/>
                <a:ea typeface="幼圆" panose="02010509060101010101" pitchFamily="49" charset="-122"/>
              </a:rPr>
              <a:t>在问题被发现的同时，评价正</a:t>
            </a:r>
            <a:endParaRPr lang="zh-CN" altLang="en-US" sz="2000" dirty="0">
              <a:latin typeface="Times New Roman" panose="02020603050405020304" pitchFamily="18" charset="0"/>
              <a:ea typeface="幼圆" panose="02010509060101010101" pitchFamily="49" charset="-122"/>
            </a:endParaRPr>
          </a:p>
          <a:p>
            <a:pPr defTabSz="903605">
              <a:lnSpc>
                <a:spcPct val="80000"/>
              </a:lnSpc>
              <a:spcBef>
                <a:spcPct val="20000"/>
              </a:spcBef>
              <a:buClr>
                <a:srgbClr val="005400"/>
              </a:buClr>
              <a:buSzPct val="80000"/>
              <a:buFont typeface="Wingdings" panose="05000000000000000000" pitchFamily="2" charset="2"/>
            </a:pPr>
            <a:r>
              <a:rPr lang="zh-CN" altLang="en-US" sz="2000" dirty="0">
                <a:latin typeface="Times New Roman" panose="02020603050405020304" pitchFamily="18" charset="0"/>
                <a:ea typeface="幼圆" panose="02010509060101010101" pitchFamily="49" charset="-122"/>
              </a:rPr>
              <a:t>在发生的事件</a:t>
            </a:r>
            <a:r>
              <a:rPr lang="zh-CN" altLang="en-US" sz="2000">
                <a:latin typeface="Times New Roman" panose="02020603050405020304" pitchFamily="18" charset="0"/>
                <a:ea typeface="幼圆" panose="02010509060101010101" pitchFamily="49" charset="-122"/>
              </a:rPr>
              <a:t>。</a:t>
            </a:r>
            <a:endParaRPr lang="zh-CN" altLang="en-US" sz="2000">
              <a:latin typeface="Times New Roman" panose="02020603050405020304" pitchFamily="18" charset="0"/>
              <a:ea typeface="幼圆" panose="02010509060101010101" pitchFamily="49" charset="-122"/>
            </a:endParaRPr>
          </a:p>
          <a:p>
            <a:pPr defTabSz="903605">
              <a:lnSpc>
                <a:spcPct val="80000"/>
              </a:lnSpc>
              <a:spcBef>
                <a:spcPct val="20000"/>
              </a:spcBef>
              <a:buClr>
                <a:srgbClr val="005400"/>
              </a:buClr>
              <a:buSzPct val="80000"/>
              <a:buFont typeface="Wingdings" panose="05000000000000000000" pitchFamily="2" charset="2"/>
            </a:pPr>
            <a:r>
              <a:rPr lang="zh-CN" altLang="en-US" sz="2000" dirty="0">
                <a:latin typeface="Times New Roman" panose="02020603050405020304" pitchFamily="18" charset="0"/>
                <a:ea typeface="幼圆" panose="02010509060101010101" pitchFamily="49" charset="-122"/>
              </a:rPr>
              <a:t>是什么导致了质量水平的不同？</a:t>
            </a:r>
            <a:endParaRPr lang="zh-CN" altLang="en-US" sz="2000" dirty="0">
              <a:latin typeface="Times New Roman" panose="02020603050405020304" pitchFamily="18" charset="0"/>
              <a:ea typeface="幼圆" panose="02010509060101010101" pitchFamily="49" charset="-122"/>
            </a:endParaRPr>
          </a:p>
        </p:txBody>
      </p:sp>
      <p:sp>
        <p:nvSpPr>
          <p:cNvPr id="71684" name="文本框 71683" descr="粉色砂纸"/>
          <p:cNvSpPr txBox="1"/>
          <p:nvPr/>
        </p:nvSpPr>
        <p:spPr>
          <a:xfrm>
            <a:off x="1371600" y="3844925"/>
            <a:ext cx="3200400" cy="1717675"/>
          </a:xfrm>
          <a:prstGeom prst="rect">
            <a:avLst/>
          </a:prstGeom>
          <a:blipFill rotWithShape="0">
            <a:blip r:embed="rId1"/>
          </a:blipFill>
          <a:ln w="76200">
            <a:noFill/>
          </a:ln>
        </p:spPr>
        <p:txBody>
          <a:bodyPr>
            <a:spAutoFit/>
          </a:bodyPr>
          <a:p>
            <a:pPr algn="ctr">
              <a:spcBef>
                <a:spcPct val="20000"/>
              </a:spcBef>
              <a:buClr>
                <a:srgbClr val="005400"/>
              </a:buClr>
              <a:buFont typeface="Wingdings" panose="05000000000000000000" pitchFamily="2" charset="2"/>
            </a:pPr>
            <a:r>
              <a:rPr lang="zh-CN" altLang="en-US" sz="3000" b="1" dirty="0">
                <a:solidFill>
                  <a:srgbClr val="FF0000"/>
                </a:solidFill>
                <a:effectLst>
                  <a:outerShdw blurRad="38100" dist="38100" dir="2700000">
                    <a:srgbClr val="000000"/>
                  </a:outerShdw>
                </a:effectLst>
                <a:latin typeface="Arial Black" panose="020B0A04020102020204" pitchFamily="34" charset="0"/>
                <a:ea typeface="幼圆" panose="02010509060101010101" pitchFamily="49" charset="-122"/>
              </a:rPr>
              <a:t>运用数据</a:t>
            </a:r>
            <a:endParaRPr lang="zh-CN" altLang="en-US" b="1" dirty="0">
              <a:solidFill>
                <a:srgbClr val="FFFFFF"/>
              </a:solidFill>
              <a:effectLst>
                <a:outerShdw blurRad="38100" dist="38100" dir="2700000">
                  <a:srgbClr val="000000"/>
                </a:outerShdw>
              </a:effectLst>
              <a:latin typeface="Arial" panose="020B0604020202020204" pitchFamily="34" charset="0"/>
              <a:ea typeface="幼圆" panose="02010509060101010101" pitchFamily="49" charset="-122"/>
            </a:endParaRPr>
          </a:p>
          <a:p>
            <a:pPr>
              <a:spcBef>
                <a:spcPct val="20000"/>
              </a:spcBef>
              <a:buClr>
                <a:srgbClr val="005400"/>
              </a:buClr>
              <a:buFont typeface="Wingdings" panose="05000000000000000000" pitchFamily="2" charset="2"/>
            </a:pPr>
            <a:r>
              <a:rPr lang="zh-CN" altLang="en-US" sz="2400" b="1" dirty="0">
                <a:solidFill>
                  <a:srgbClr val="FFFFFF"/>
                </a:solidFill>
                <a:effectLst>
                  <a:outerShdw blurRad="38100" dist="38100" dir="2700000">
                    <a:srgbClr val="000000"/>
                  </a:outerShdw>
                </a:effectLst>
                <a:latin typeface="Arial" panose="020B0604020202020204" pitchFamily="34" charset="0"/>
                <a:ea typeface="幼圆" panose="02010509060101010101" pitchFamily="49" charset="-122"/>
              </a:rPr>
              <a:t>为了有效地解决问题有必要对已确定的所有可能原因进行调查？</a:t>
            </a:r>
            <a:endParaRPr lang="zh-CN" altLang="en-US" sz="2400" b="1" dirty="0">
              <a:solidFill>
                <a:srgbClr val="FFFFFF"/>
              </a:solidFill>
              <a:effectLst>
                <a:outerShdw blurRad="38100" dist="38100" dir="2700000">
                  <a:srgbClr val="000000"/>
                </a:outerShdw>
              </a:effectLst>
              <a:latin typeface="Arial" panose="020B0604020202020204" pitchFamily="34" charset="0"/>
              <a:ea typeface="幼圆" panose="02010509060101010101" pitchFamily="49" charset="-122"/>
            </a:endParaRPr>
          </a:p>
        </p:txBody>
      </p:sp>
      <p:sp>
        <p:nvSpPr>
          <p:cNvPr id="71685" name="文本框 71684" descr="粉色砂纸"/>
          <p:cNvSpPr txBox="1"/>
          <p:nvPr/>
        </p:nvSpPr>
        <p:spPr>
          <a:xfrm>
            <a:off x="5181600" y="3276600"/>
            <a:ext cx="3124200" cy="2911475"/>
          </a:xfrm>
          <a:prstGeom prst="rect">
            <a:avLst/>
          </a:prstGeom>
          <a:blipFill rotWithShape="0">
            <a:blip r:embed="rId1"/>
          </a:blipFill>
          <a:ln w="76200" cap="flat" cmpd="sng">
            <a:solidFill>
              <a:schemeClr val="tx1"/>
            </a:solidFill>
            <a:prstDash val="solid"/>
            <a:miter/>
            <a:headEnd type="none" w="med" len="med"/>
            <a:tailEnd type="none" w="med" len="med"/>
          </a:ln>
        </p:spPr>
        <p:txBody>
          <a:bodyPr>
            <a:spAutoFit/>
          </a:bodyPr>
          <a:p>
            <a:pPr>
              <a:spcBef>
                <a:spcPct val="25000"/>
              </a:spcBef>
              <a:buClr>
                <a:srgbClr val="005400"/>
              </a:buClr>
              <a:buFont typeface="Wingdings" panose="05000000000000000000" pitchFamily="2" charset="2"/>
            </a:pPr>
            <a:r>
              <a:rPr lang="zh-CN" altLang="en-US" sz="3000" b="1" dirty="0">
                <a:solidFill>
                  <a:srgbClr val="FF0000"/>
                </a:solidFill>
                <a:latin typeface="幼圆" panose="02010509060101010101" pitchFamily="49" charset="-122"/>
                <a:ea typeface="幼圆" panose="02010509060101010101" pitchFamily="49" charset="-122"/>
              </a:rPr>
              <a:t>运用分析工具：</a:t>
            </a:r>
            <a:endParaRPr lang="zh-CN" altLang="en-US" sz="3000" b="1" dirty="0">
              <a:solidFill>
                <a:srgbClr val="FF0000"/>
              </a:solidFill>
              <a:latin typeface="幼圆" panose="02010509060101010101" pitchFamily="49" charset="-122"/>
              <a:ea typeface="幼圆" panose="02010509060101010101" pitchFamily="49" charset="-122"/>
            </a:endParaRPr>
          </a:p>
          <a:p>
            <a:pPr lvl="1">
              <a:spcBef>
                <a:spcPct val="25000"/>
              </a:spcBef>
              <a:buClr>
                <a:srgbClr val="FFFF99"/>
              </a:buClr>
            </a:pPr>
            <a:r>
              <a:rPr lang="zh-CN" altLang="en-US" sz="2400" b="1" dirty="0">
                <a:solidFill>
                  <a:srgbClr val="FFFFFF"/>
                </a:solidFill>
                <a:latin typeface="幼圆" panose="02010509060101010101" pitchFamily="49" charset="-122"/>
                <a:ea typeface="幼圆" panose="02010509060101010101" pitchFamily="49" charset="-122"/>
              </a:rPr>
              <a:t>先前提到的工具</a:t>
            </a:r>
            <a:endParaRPr lang="zh-CN" altLang="en-US" sz="2400" b="1" dirty="0">
              <a:solidFill>
                <a:srgbClr val="FFFFFF"/>
              </a:solidFill>
              <a:latin typeface="幼圆" panose="02010509060101010101" pitchFamily="49" charset="-122"/>
              <a:ea typeface="幼圆" panose="02010509060101010101" pitchFamily="49" charset="-122"/>
            </a:endParaRPr>
          </a:p>
          <a:p>
            <a:pPr lvl="1">
              <a:spcBef>
                <a:spcPct val="25000"/>
              </a:spcBef>
              <a:buClr>
                <a:srgbClr val="FFFF99"/>
              </a:buClr>
            </a:pPr>
            <a:r>
              <a:rPr lang="zh-CN" altLang="en-US" sz="2400" b="1" dirty="0">
                <a:solidFill>
                  <a:srgbClr val="FFFFFF"/>
                </a:solidFill>
                <a:latin typeface="幼圆" panose="02010509060101010101" pitchFamily="49" charset="-122"/>
                <a:ea typeface="幼圆" panose="02010509060101010101" pitchFamily="49" charset="-122"/>
              </a:rPr>
              <a:t>因果分析图</a:t>
            </a:r>
            <a:endParaRPr lang="zh-CN" altLang="en-US" sz="2400" b="1">
              <a:solidFill>
                <a:srgbClr val="FFFFFF"/>
              </a:solidFill>
              <a:latin typeface="幼圆" panose="02010509060101010101" pitchFamily="49" charset="-122"/>
              <a:ea typeface="幼圆" panose="02010509060101010101" pitchFamily="49" charset="-122"/>
            </a:endParaRPr>
          </a:p>
          <a:p>
            <a:pPr lvl="1">
              <a:spcBef>
                <a:spcPct val="25000"/>
              </a:spcBef>
              <a:buClr>
                <a:srgbClr val="FFFF99"/>
              </a:buClr>
            </a:pPr>
            <a:r>
              <a:rPr lang="en-US" altLang="zh-CN" sz="2400" b="1">
                <a:solidFill>
                  <a:srgbClr val="FFFFFF"/>
                </a:solidFill>
                <a:latin typeface="幼圆" panose="02010509060101010101" pitchFamily="49" charset="-122"/>
                <a:ea typeface="幼圆" panose="02010509060101010101" pitchFamily="49" charset="-122"/>
              </a:rPr>
              <a:t>FMEA </a:t>
            </a:r>
            <a:r>
              <a:rPr lang="zh-CN" altLang="en-US" sz="2400" b="1" dirty="0">
                <a:solidFill>
                  <a:srgbClr val="FFFFFF"/>
                </a:solidFill>
                <a:latin typeface="幼圆" panose="02010509060101010101" pitchFamily="49" charset="-122"/>
                <a:ea typeface="幼圆" panose="02010509060101010101" pitchFamily="49" charset="-122"/>
              </a:rPr>
              <a:t>和控制计划</a:t>
            </a:r>
            <a:endParaRPr lang="zh-CN" altLang="en-US" sz="2400" b="1" dirty="0">
              <a:solidFill>
                <a:srgbClr val="FFFFFF"/>
              </a:solidFill>
              <a:latin typeface="幼圆" panose="02010509060101010101" pitchFamily="49" charset="-122"/>
              <a:ea typeface="幼圆" panose="02010509060101010101" pitchFamily="49" charset="-122"/>
            </a:endParaRPr>
          </a:p>
          <a:p>
            <a:pPr lvl="1">
              <a:spcBef>
                <a:spcPct val="25000"/>
              </a:spcBef>
              <a:buClr>
                <a:srgbClr val="FFFF99"/>
              </a:buClr>
            </a:pPr>
            <a:r>
              <a:rPr lang="zh-CN" altLang="en-US" sz="2400" b="1" dirty="0">
                <a:solidFill>
                  <a:srgbClr val="FFFFFF"/>
                </a:solidFill>
                <a:latin typeface="幼圆" panose="02010509060101010101" pitchFamily="49" charset="-122"/>
                <a:ea typeface="幼圆" panose="02010509060101010101" pitchFamily="49" charset="-122"/>
              </a:rPr>
              <a:t>图表</a:t>
            </a:r>
            <a:endParaRPr lang="zh-CN" altLang="en-US" sz="2400" b="1" dirty="0">
              <a:solidFill>
                <a:srgbClr val="FFFFFF"/>
              </a:solidFill>
              <a:latin typeface="幼圆" panose="02010509060101010101" pitchFamily="49" charset="-122"/>
              <a:ea typeface="幼圆" panose="02010509060101010101" pitchFamily="49" charset="-122"/>
            </a:endParaRPr>
          </a:p>
          <a:p>
            <a:pPr lvl="1">
              <a:spcBef>
                <a:spcPct val="25000"/>
              </a:spcBef>
              <a:buClr>
                <a:srgbClr val="FFFF99"/>
              </a:buClr>
            </a:pPr>
            <a:r>
              <a:rPr lang="zh-CN" altLang="en-US" sz="2400" b="1" dirty="0">
                <a:solidFill>
                  <a:srgbClr val="FFFFFF"/>
                </a:solidFill>
                <a:latin typeface="幼圆" panose="02010509060101010101" pitchFamily="49" charset="-122"/>
                <a:ea typeface="幼圆" panose="02010509060101010101" pitchFamily="49" charset="-122"/>
              </a:rPr>
              <a:t>过程图 </a:t>
            </a:r>
            <a:endParaRPr lang="zh-CN" altLang="en-US" sz="2400" dirty="0">
              <a:solidFill>
                <a:srgbClr val="FFFFFF"/>
              </a:solidFill>
              <a:latin typeface="幼圆" panose="02010509060101010101" pitchFamily="49" charset="-122"/>
              <a:ea typeface="幼圆" panose="02010509060101010101" pitchFamily="49" charset="-122"/>
            </a:endParaRPr>
          </a:p>
        </p:txBody>
      </p:sp>
      <p:sp>
        <p:nvSpPr>
          <p:cNvPr id="71686" name="文本框 71685"/>
          <p:cNvSpPr txBox="1"/>
          <p:nvPr/>
        </p:nvSpPr>
        <p:spPr>
          <a:xfrm>
            <a:off x="4572000" y="4419600"/>
            <a:ext cx="590550" cy="641350"/>
          </a:xfrm>
          <a:prstGeom prst="rect">
            <a:avLst/>
          </a:prstGeom>
          <a:noFill/>
          <a:ln w="9525">
            <a:noFill/>
          </a:ln>
        </p:spPr>
        <p:txBody>
          <a:bodyPr wrap="none" anchor="t" anchorCtr="0">
            <a:spAutoFit/>
          </a:bodyPr>
          <a:p>
            <a:r>
              <a:rPr lang="en-US" altLang="zh-CN" sz="3600" b="1" dirty="0">
                <a:solidFill>
                  <a:srgbClr val="FF0000"/>
                </a:solidFill>
                <a:latin typeface="Arial Black" panose="020B0A04020102020204" pitchFamily="34" charset="0"/>
              </a:rPr>
              <a:t>&amp;</a:t>
            </a:r>
            <a:endParaRPr lang="en-US" altLang="zh-CN" sz="3600" b="1" dirty="0">
              <a:solidFill>
                <a:srgbClr val="FF0000"/>
              </a:solidFill>
              <a:latin typeface="Arial Black" panose="020B0A040201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矩形 72705"/>
          <p:cNvSpPr/>
          <p:nvPr/>
        </p:nvSpPr>
        <p:spPr>
          <a:xfrm>
            <a:off x="6400800" y="914400"/>
            <a:ext cx="990600" cy="4737100"/>
          </a:xfrm>
          <a:prstGeom prst="rect">
            <a:avLst/>
          </a:prstGeom>
          <a:noFill/>
          <a:ln w="12700">
            <a:noFill/>
          </a:ln>
        </p:spPr>
        <p:txBody>
          <a:bodyPr lIns="90487" tIns="44450" rIns="90487" bIns="44450" anchor="ctr" anchorCtr="0"/>
          <a:p>
            <a:pPr algn="ctr"/>
            <a:r>
              <a:rPr lang="zh-CN" altLang="en-US" sz="36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因果分析图 鱼骨图</a:t>
            </a:r>
            <a:endParaRPr lang="zh-CN" altLang="en-US" sz="36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72707" name="文本框 72706"/>
          <p:cNvSpPr txBox="1"/>
          <p:nvPr/>
        </p:nvSpPr>
        <p:spPr>
          <a:xfrm>
            <a:off x="1676400" y="914400"/>
            <a:ext cx="3886200" cy="2100263"/>
          </a:xfrm>
          <a:prstGeom prst="rect">
            <a:avLst/>
          </a:prstGeom>
          <a:noFill/>
          <a:ln w="12700">
            <a:noFill/>
          </a:ln>
        </p:spPr>
        <p:txBody>
          <a:bodyPr>
            <a:spAutoFit/>
          </a:bodyPr>
          <a:p>
            <a:pPr eaLnBrk="0" hangingPunct="0">
              <a:lnSpc>
                <a:spcPct val="110000"/>
              </a:lnSpc>
              <a:spcBef>
                <a:spcPct val="25000"/>
              </a:spcBef>
              <a:buClr>
                <a:srgbClr val="005400"/>
              </a:buClr>
              <a:buSzPct val="80000"/>
            </a:pPr>
            <a:r>
              <a:rPr lang="zh-CN" altLang="en-US" sz="2400" b="1" dirty="0">
                <a:latin typeface="宋体" panose="02010600030101010101" pitchFamily="2" charset="-122"/>
                <a:ea typeface="幼圆" panose="02010509060101010101" pitchFamily="49" charset="-122"/>
              </a:rPr>
              <a:t>因果分析图在任何问题解决行动中都可能是一个有用的工具。它可以用作特定行动的指导，同时澄清手头上问题的大小和复杂性。</a:t>
            </a:r>
            <a:endParaRPr lang="zh-CN" altLang="en-US" sz="2400" b="1" dirty="0">
              <a:latin typeface="Arial" panose="020B0604020202020204" pitchFamily="34" charset="0"/>
              <a:ea typeface="幼圆" panose="02010509060101010101" pitchFamily="49" charset="-122"/>
            </a:endParaRPr>
          </a:p>
        </p:txBody>
      </p:sp>
      <p:pic>
        <p:nvPicPr>
          <p:cNvPr id="72708" name="图片 72707" descr="fish">
            <a:hlinkClick r:id="rId1"/>
          </p:cNvPr>
          <p:cNvPicPr>
            <a:picLocks noChangeAspect="1"/>
          </p:cNvPicPr>
          <p:nvPr/>
        </p:nvPicPr>
        <p:blipFill>
          <a:blip r:embed="rId2">
            <a:lum bright="-29999" contrast="6000"/>
          </a:blip>
          <a:stretch>
            <a:fillRect/>
          </a:stretch>
        </p:blipFill>
        <p:spPr>
          <a:xfrm>
            <a:off x="1676400" y="3276600"/>
            <a:ext cx="3733800" cy="2590800"/>
          </a:xfrm>
          <a:prstGeom prst="rect">
            <a:avLst/>
          </a:prstGeom>
          <a:noFill/>
          <a:ln w="9525">
            <a:noFill/>
          </a:ln>
        </p:spPr>
      </p:pic>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图片 73729" descr="test3"/>
          <p:cNvPicPr>
            <a:picLocks noChangeAspect="1"/>
          </p:cNvPicPr>
          <p:nvPr/>
        </p:nvPicPr>
        <p:blipFill>
          <a:blip r:embed="rId1"/>
          <a:stretch>
            <a:fillRect/>
          </a:stretch>
        </p:blipFill>
        <p:spPr>
          <a:xfrm>
            <a:off x="1219200" y="1962150"/>
            <a:ext cx="7772400" cy="3829050"/>
          </a:xfrm>
          <a:prstGeom prst="rect">
            <a:avLst/>
          </a:prstGeom>
          <a:noFill/>
          <a:ln w="9525">
            <a:noFill/>
          </a:ln>
        </p:spPr>
      </p:pic>
      <p:sp>
        <p:nvSpPr>
          <p:cNvPr id="73731" name="矩形 73730"/>
          <p:cNvSpPr/>
          <p:nvPr/>
        </p:nvSpPr>
        <p:spPr>
          <a:xfrm>
            <a:off x="2362200" y="1143000"/>
            <a:ext cx="5410200" cy="584200"/>
          </a:xfrm>
          <a:prstGeom prst="rect">
            <a:avLst/>
          </a:prstGeom>
          <a:noFill/>
          <a:ln w="12700">
            <a:noFill/>
          </a:ln>
        </p:spPr>
        <p:txBody>
          <a:bodyPr lIns="90487" tIns="44450" rIns="90487" bIns="44450" anchor="ctr" anchorCtr="0"/>
          <a:p>
            <a:pPr algn="ctr"/>
            <a:r>
              <a:rPr lang="en-US" altLang="zh-CN" sz="3200" b="1">
                <a:latin typeface="Times New Roman" panose="02020603050405020304" pitchFamily="18" charset="0"/>
                <a:ea typeface="仿宋_GB2312" pitchFamily="49" charset="-122"/>
              </a:rPr>
              <a:t>FMEA</a:t>
            </a:r>
            <a:r>
              <a:rPr lang="zh-CN" altLang="en-US" sz="3200" b="1" dirty="0">
                <a:latin typeface="幼圆" panose="02010509060101010101" pitchFamily="49" charset="-122"/>
                <a:ea typeface="幼圆" panose="02010509060101010101" pitchFamily="49" charset="-122"/>
              </a:rPr>
              <a:t>失效模式与影响分析</a:t>
            </a:r>
            <a:endParaRPr lang="zh-CN" altLang="en-US" sz="32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矩形 74753"/>
          <p:cNvSpPr/>
          <p:nvPr/>
        </p:nvSpPr>
        <p:spPr>
          <a:xfrm>
            <a:off x="2895600" y="609600"/>
            <a:ext cx="4038600" cy="609600"/>
          </a:xfrm>
          <a:prstGeom prst="rect">
            <a:avLst/>
          </a:prstGeom>
          <a:noFill/>
          <a:ln w="12700">
            <a:noFill/>
          </a:ln>
        </p:spPr>
        <p:txBody>
          <a:bodyPr lIns="90487" tIns="44450" rIns="90487" bIns="44450" anchor="ctr" anchorCtr="0"/>
          <a:p>
            <a:pPr algn="ctr"/>
            <a:r>
              <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图形数据分析工具</a:t>
            </a:r>
            <a:endPar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graphicFrame>
        <p:nvGraphicFramePr>
          <p:cNvPr id="74755" name="对象 74754"/>
          <p:cNvGraphicFramePr/>
          <p:nvPr/>
        </p:nvGraphicFramePr>
        <p:xfrm>
          <a:off x="1676400" y="1938338"/>
          <a:ext cx="6705600" cy="4157662"/>
        </p:xfrm>
        <a:graphic>
          <a:graphicData uri="http://schemas.openxmlformats.org/presentationml/2006/ole">
            <mc:AlternateContent xmlns:mc="http://schemas.openxmlformats.org/markup-compatibility/2006">
              <mc:Choice xmlns:v="urn:schemas-microsoft-com:vml" Requires="v">
                <p:oleObj spid="_x0000_s3076" name="" r:id="rId1" imgW="6793865" imgH="5067935" progId="Excel.Chart.8">
                  <p:embed/>
                </p:oleObj>
              </mc:Choice>
              <mc:Fallback>
                <p:oleObj name="" r:id="rId1" imgW="6793865" imgH="5067935" progId="Excel.Chart.8">
                  <p:embed/>
                  <p:pic>
                    <p:nvPicPr>
                      <p:cNvPr id="0" name="图片 3075"/>
                      <p:cNvPicPr/>
                      <p:nvPr/>
                    </p:nvPicPr>
                    <p:blipFill>
                      <a:blip r:embed="rId2"/>
                      <a:stretch>
                        <a:fillRect/>
                      </a:stretch>
                    </p:blipFill>
                    <p:spPr>
                      <a:xfrm>
                        <a:off x="1676400" y="1938338"/>
                        <a:ext cx="6705600" cy="4157662"/>
                      </a:xfrm>
                      <a:prstGeom prst="rect">
                        <a:avLst/>
                      </a:prstGeom>
                      <a:noFill/>
                      <a:ln w="38100">
                        <a:noFill/>
                        <a:miter/>
                      </a:ln>
                    </p:spPr>
                  </p:pic>
                </p:oleObj>
              </mc:Fallback>
            </mc:AlternateContent>
          </a:graphicData>
        </a:graphic>
      </p:graphicFrame>
      <p:sp>
        <p:nvSpPr>
          <p:cNvPr id="74756" name="文本框 74755"/>
          <p:cNvSpPr txBox="1"/>
          <p:nvPr/>
        </p:nvSpPr>
        <p:spPr>
          <a:xfrm>
            <a:off x="2819400" y="1343025"/>
            <a:ext cx="4502150" cy="409575"/>
          </a:xfrm>
          <a:prstGeom prst="rect">
            <a:avLst/>
          </a:prstGeom>
          <a:solidFill>
            <a:srgbClr val="EAEC5E"/>
          </a:solidFill>
          <a:ln w="12700" cap="flat" cmpd="sng">
            <a:solidFill>
              <a:schemeClr val="hlink"/>
            </a:solidFill>
            <a:prstDash val="solid"/>
            <a:miter/>
            <a:headEnd type="none" w="med" len="med"/>
            <a:tailEnd type="none" w="med" len="med"/>
          </a:ln>
        </p:spPr>
        <p:txBody>
          <a:bodyPr wrap="none" anchor="t" anchorCtr="0">
            <a:spAutoFit/>
          </a:bodyPr>
          <a:p>
            <a:pPr eaLnBrk="0" hangingPunct="0"/>
            <a:r>
              <a:rPr lang="en-US" altLang="zh-CN" sz="2000" b="1">
                <a:solidFill>
                  <a:schemeClr val="hlink"/>
                </a:solidFill>
                <a:latin typeface="Arial" panose="020B0604020202020204" pitchFamily="34" charset="0"/>
              </a:rPr>
              <a:t>Pareto Chart – By Reason &amp; Source</a:t>
            </a:r>
            <a:endParaRPr lang="en-US" altLang="zh-CN" sz="2000" b="1">
              <a:solidFill>
                <a:schemeClr val="hlink"/>
              </a:solidFill>
              <a:latin typeface="Arial" panose="020B0604020202020204" pitchFamily="34" charset="0"/>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矩形 75777"/>
          <p:cNvSpPr/>
          <p:nvPr/>
        </p:nvSpPr>
        <p:spPr>
          <a:xfrm>
            <a:off x="3048000" y="914400"/>
            <a:ext cx="3733800" cy="609600"/>
          </a:xfrm>
          <a:prstGeom prst="rect">
            <a:avLst/>
          </a:prstGeom>
          <a:noFill/>
          <a:ln w="12700">
            <a:noFill/>
          </a:ln>
        </p:spPr>
        <p:txBody>
          <a:bodyPr lIns="90487" tIns="44450" rIns="90487" bIns="44450" anchor="ctr" anchorCtr="0"/>
          <a:p>
            <a:pPr algn="ctr"/>
            <a:r>
              <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图形数据分析工具</a:t>
            </a:r>
            <a:endPar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grpSp>
        <p:nvGrpSpPr>
          <p:cNvPr id="75779" name="组合 75778"/>
          <p:cNvGrpSpPr/>
          <p:nvPr/>
        </p:nvGrpSpPr>
        <p:grpSpPr>
          <a:xfrm>
            <a:off x="1143000" y="2057400"/>
            <a:ext cx="3429000" cy="2133600"/>
            <a:chOff x="96" y="624"/>
            <a:chExt cx="2592" cy="1584"/>
          </a:xfrm>
        </p:grpSpPr>
        <p:pic>
          <p:nvPicPr>
            <p:cNvPr id="75780" name="图片 75779"/>
            <p:cNvPicPr>
              <a:picLocks noChangeAspect="1"/>
            </p:cNvPicPr>
            <p:nvPr/>
          </p:nvPicPr>
          <p:blipFill>
            <a:blip r:embed="rId1"/>
            <a:stretch>
              <a:fillRect/>
            </a:stretch>
          </p:blipFill>
          <p:spPr>
            <a:xfrm>
              <a:off x="96" y="624"/>
              <a:ext cx="2592" cy="1584"/>
            </a:xfrm>
            <a:prstGeom prst="rect">
              <a:avLst/>
            </a:prstGeom>
            <a:noFill/>
            <a:ln w="9525" cap="flat" cmpd="sng">
              <a:solidFill>
                <a:schemeClr val="tx1"/>
              </a:solidFill>
              <a:prstDash val="solid"/>
              <a:miter/>
              <a:headEnd type="none" w="med" len="med"/>
              <a:tailEnd type="none" w="med" len="med"/>
            </a:ln>
          </p:spPr>
        </p:pic>
        <p:sp>
          <p:nvSpPr>
            <p:cNvPr id="75781" name="文本框 75780"/>
            <p:cNvSpPr txBox="1"/>
            <p:nvPr/>
          </p:nvSpPr>
          <p:spPr>
            <a:xfrm>
              <a:off x="636" y="641"/>
              <a:ext cx="1829" cy="281"/>
            </a:xfrm>
            <a:prstGeom prst="rect">
              <a:avLst/>
            </a:prstGeom>
            <a:solidFill>
              <a:srgbClr val="EAEC5E"/>
            </a:solidFill>
            <a:ln w="12700" cap="flat" cmpd="sng">
              <a:solidFill>
                <a:schemeClr val="hlink"/>
              </a:solidFill>
              <a:prstDash val="solid"/>
              <a:miter/>
              <a:headEnd type="none" w="med" len="med"/>
              <a:tailEnd type="none" w="med" len="med"/>
            </a:ln>
          </p:spPr>
          <p:txBody>
            <a:bodyPr wrap="none" anchor="t" anchorCtr="0">
              <a:spAutoFit/>
            </a:bodyPr>
            <a:p>
              <a:pPr eaLnBrk="0" hangingPunct="0"/>
              <a:r>
                <a:rPr lang="en-US" altLang="zh-CN" b="1">
                  <a:solidFill>
                    <a:schemeClr val="hlink"/>
                  </a:solidFill>
                  <a:latin typeface="Arial" panose="020B0604020202020204" pitchFamily="34" charset="0"/>
                </a:rPr>
                <a:t>Histogram of Events</a:t>
              </a:r>
              <a:endParaRPr lang="en-US" altLang="zh-CN" b="1">
                <a:solidFill>
                  <a:schemeClr val="hlink"/>
                </a:solidFill>
                <a:latin typeface="Arial" panose="020B0604020202020204" pitchFamily="34" charset="0"/>
              </a:endParaRPr>
            </a:p>
          </p:txBody>
        </p:sp>
      </p:grpSp>
      <p:grpSp>
        <p:nvGrpSpPr>
          <p:cNvPr id="75782" name="组合 75781"/>
          <p:cNvGrpSpPr/>
          <p:nvPr/>
        </p:nvGrpSpPr>
        <p:grpSpPr>
          <a:xfrm>
            <a:off x="4724400" y="1676400"/>
            <a:ext cx="4038600" cy="3886200"/>
            <a:chOff x="2782" y="768"/>
            <a:chExt cx="2834" cy="2448"/>
          </a:xfrm>
        </p:grpSpPr>
        <p:pic>
          <p:nvPicPr>
            <p:cNvPr id="75783" name="图片 75782"/>
            <p:cNvPicPr>
              <a:picLocks noChangeAspect="1"/>
            </p:cNvPicPr>
            <p:nvPr/>
          </p:nvPicPr>
          <p:blipFill>
            <a:blip r:embed="rId2"/>
            <a:stretch>
              <a:fillRect/>
            </a:stretch>
          </p:blipFill>
          <p:spPr>
            <a:xfrm>
              <a:off x="2782" y="1068"/>
              <a:ext cx="2834" cy="2148"/>
            </a:xfrm>
            <a:prstGeom prst="rect">
              <a:avLst/>
            </a:prstGeom>
            <a:noFill/>
            <a:ln w="9525" cap="flat" cmpd="sng">
              <a:solidFill>
                <a:schemeClr val="tx1"/>
              </a:solidFill>
              <a:prstDash val="solid"/>
              <a:miter/>
              <a:headEnd type="none" w="med" len="med"/>
              <a:tailEnd type="none" w="med" len="med"/>
            </a:ln>
          </p:spPr>
        </p:pic>
        <p:sp>
          <p:nvSpPr>
            <p:cNvPr id="75784" name="文本框 75783"/>
            <p:cNvSpPr txBox="1"/>
            <p:nvPr/>
          </p:nvSpPr>
          <p:spPr>
            <a:xfrm>
              <a:off x="2784" y="768"/>
              <a:ext cx="2832" cy="412"/>
            </a:xfrm>
            <a:prstGeom prst="rect">
              <a:avLst/>
            </a:prstGeom>
            <a:solidFill>
              <a:srgbClr val="EAEC5E"/>
            </a:solidFill>
            <a:ln w="12700" cap="flat" cmpd="sng">
              <a:solidFill>
                <a:schemeClr val="hlink"/>
              </a:solidFill>
              <a:prstDash val="solid"/>
              <a:miter/>
              <a:headEnd type="none" w="med" len="med"/>
              <a:tailEnd type="none" w="med" len="med"/>
            </a:ln>
          </p:spPr>
          <p:txBody>
            <a:bodyPr>
              <a:spAutoFit/>
            </a:bodyPr>
            <a:p>
              <a:pPr eaLnBrk="0" hangingPunct="0"/>
              <a:r>
                <a:rPr lang="en-US" altLang="zh-CN" b="1">
                  <a:solidFill>
                    <a:schemeClr val="hlink"/>
                  </a:solidFill>
                  <a:latin typeface="Arial" panose="020B0604020202020204" pitchFamily="34" charset="0"/>
                </a:rPr>
                <a:t>Process Control </a:t>
              </a:r>
              <a:r>
                <a:rPr lang="en-US" altLang="zh-CN" b="1" dirty="0" err="1">
                  <a:solidFill>
                    <a:schemeClr val="hlink"/>
                  </a:solidFill>
                  <a:latin typeface="Arial" panose="020B0604020202020204" pitchFamily="34" charset="0"/>
                </a:rPr>
                <a:t>Xbar</a:t>
              </a:r>
              <a:r>
                <a:rPr lang="en-US" altLang="zh-CN" b="1">
                  <a:solidFill>
                    <a:schemeClr val="hlink"/>
                  </a:solidFill>
                  <a:latin typeface="Arial" panose="020B0604020202020204" pitchFamily="34" charset="0"/>
                </a:rPr>
                <a:t> / Range Chart</a:t>
              </a:r>
              <a:endParaRPr lang="en-US" altLang="zh-CN" b="1">
                <a:solidFill>
                  <a:schemeClr val="hlink"/>
                </a:solidFill>
                <a:latin typeface="Arial" panose="020B0604020202020204" pitchFamily="34" charset="0"/>
              </a:endParaRPr>
            </a:p>
          </p:txBody>
        </p:sp>
      </p:grpSp>
      <p:grpSp>
        <p:nvGrpSpPr>
          <p:cNvPr id="75785" name="组合 75784"/>
          <p:cNvGrpSpPr/>
          <p:nvPr/>
        </p:nvGrpSpPr>
        <p:grpSpPr>
          <a:xfrm>
            <a:off x="1143000" y="4419600"/>
            <a:ext cx="3429000" cy="1981200"/>
            <a:chOff x="96" y="2352"/>
            <a:chExt cx="2592" cy="1584"/>
          </a:xfrm>
        </p:grpSpPr>
        <p:pic>
          <p:nvPicPr>
            <p:cNvPr id="75786" name="图片 75785"/>
            <p:cNvPicPr>
              <a:picLocks noChangeAspect="1"/>
            </p:cNvPicPr>
            <p:nvPr/>
          </p:nvPicPr>
          <p:blipFill>
            <a:blip r:embed="rId3"/>
            <a:stretch>
              <a:fillRect/>
            </a:stretch>
          </p:blipFill>
          <p:spPr>
            <a:xfrm>
              <a:off x="96" y="2352"/>
              <a:ext cx="2592" cy="1584"/>
            </a:xfrm>
            <a:prstGeom prst="rect">
              <a:avLst/>
            </a:prstGeom>
            <a:noFill/>
            <a:ln w="9525" cap="flat" cmpd="sng">
              <a:solidFill>
                <a:schemeClr val="tx1"/>
              </a:solidFill>
              <a:prstDash val="solid"/>
              <a:miter/>
              <a:headEnd type="none" w="med" len="med"/>
              <a:tailEnd type="none" w="med" len="med"/>
            </a:ln>
          </p:spPr>
        </p:pic>
        <p:sp>
          <p:nvSpPr>
            <p:cNvPr id="75787" name="文本框 75786"/>
            <p:cNvSpPr txBox="1"/>
            <p:nvPr/>
          </p:nvSpPr>
          <p:spPr>
            <a:xfrm>
              <a:off x="700" y="2402"/>
              <a:ext cx="1636" cy="303"/>
            </a:xfrm>
            <a:prstGeom prst="rect">
              <a:avLst/>
            </a:prstGeom>
            <a:solidFill>
              <a:srgbClr val="EAEC5E"/>
            </a:solidFill>
            <a:ln w="12700" cap="flat" cmpd="sng">
              <a:solidFill>
                <a:schemeClr val="hlink"/>
              </a:solidFill>
              <a:prstDash val="solid"/>
              <a:miter/>
              <a:headEnd type="none" w="med" len="med"/>
              <a:tailEnd type="none" w="med" len="med"/>
            </a:ln>
          </p:spPr>
          <p:txBody>
            <a:bodyPr wrap="none" anchor="t" anchorCtr="0">
              <a:spAutoFit/>
            </a:bodyPr>
            <a:p>
              <a:pPr eaLnBrk="0" hangingPunct="0"/>
              <a:r>
                <a:rPr lang="en-US" altLang="zh-CN" b="1">
                  <a:solidFill>
                    <a:schemeClr val="hlink"/>
                  </a:solidFill>
                  <a:latin typeface="Arial" panose="020B0604020202020204" pitchFamily="34" charset="0"/>
                </a:rPr>
                <a:t>Dot Plot of Output</a:t>
              </a:r>
              <a:endParaRPr lang="en-US" altLang="zh-CN" b="1">
                <a:solidFill>
                  <a:schemeClr val="hlink"/>
                </a:solidFill>
                <a:latin typeface="Arial" panose="020B0604020202020204" pitchFamily="34" charset="0"/>
              </a:endParaRPr>
            </a:p>
          </p:txBody>
        </p:sp>
      </p:gr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矩形 76801"/>
          <p:cNvSpPr/>
          <p:nvPr/>
        </p:nvSpPr>
        <p:spPr>
          <a:xfrm>
            <a:off x="2895600" y="990600"/>
            <a:ext cx="3733800" cy="609600"/>
          </a:xfrm>
          <a:prstGeom prst="rect">
            <a:avLst/>
          </a:prstGeom>
          <a:noFill/>
          <a:ln w="12700">
            <a:noFill/>
          </a:ln>
        </p:spPr>
        <p:txBody>
          <a:bodyPr lIns="90487" tIns="44450" rIns="90487" bIns="44450" anchor="ctr" anchorCtr="0"/>
          <a:p>
            <a:pPr algn="ctr"/>
            <a:r>
              <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图形数据分析工具</a:t>
            </a:r>
            <a:endParaRPr lang="zh-CN" altLang="en-US" sz="32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pic>
        <p:nvPicPr>
          <p:cNvPr id="76803" name="图片 76802"/>
          <p:cNvPicPr>
            <a:picLocks noChangeAspect="1"/>
          </p:cNvPicPr>
          <p:nvPr/>
        </p:nvPicPr>
        <p:blipFill>
          <a:blip r:embed="rId1"/>
          <a:stretch>
            <a:fillRect/>
          </a:stretch>
        </p:blipFill>
        <p:spPr>
          <a:xfrm>
            <a:off x="1828800" y="1905000"/>
            <a:ext cx="5943600" cy="4267200"/>
          </a:xfrm>
          <a:prstGeom prst="rect">
            <a:avLst/>
          </a:prstGeom>
          <a:noFill/>
          <a:ln w="9525">
            <a:noFill/>
          </a:ln>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2592" name="组合 152591"/>
          <p:cNvGrpSpPr/>
          <p:nvPr/>
        </p:nvGrpSpPr>
        <p:grpSpPr>
          <a:xfrm>
            <a:off x="2590800" y="914400"/>
            <a:ext cx="4953000" cy="4691063"/>
            <a:chOff x="1632" y="576"/>
            <a:chExt cx="3120" cy="2955"/>
          </a:xfrm>
        </p:grpSpPr>
        <p:sp>
          <p:nvSpPr>
            <p:cNvPr id="152578" name="矩形 152577"/>
            <p:cNvSpPr/>
            <p:nvPr/>
          </p:nvSpPr>
          <p:spPr>
            <a:xfrm>
              <a:off x="1632" y="576"/>
              <a:ext cx="3120" cy="2955"/>
            </a:xfrm>
            <a:prstGeom prst="rect">
              <a:avLst/>
            </a:prstGeom>
            <a:solidFill>
              <a:srgbClr val="FF0000"/>
            </a:solidFill>
            <a:ln w="12700" cap="flat" cmpd="sng">
              <a:solidFill>
                <a:srgbClr val="CCFFFF"/>
              </a:solidFill>
              <a:prstDash val="sysDot"/>
              <a:miter/>
              <a:headEnd type="none" w="med" len="med"/>
              <a:tailEnd type="none" w="med" len="med"/>
            </a:ln>
          </p:spPr>
          <p:txBody>
            <a:bodyPr/>
            <a:p>
              <a:endParaRPr lang="zh-CN" altLang="en-US"/>
            </a:p>
          </p:txBody>
        </p:sp>
        <p:sp>
          <p:nvSpPr>
            <p:cNvPr id="152580" name="矩形 152579"/>
            <p:cNvSpPr/>
            <p:nvPr/>
          </p:nvSpPr>
          <p:spPr>
            <a:xfrm>
              <a:off x="2466" y="834"/>
              <a:ext cx="1518"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152581" name="矩形 152580"/>
            <p:cNvSpPr/>
            <p:nvPr/>
          </p:nvSpPr>
          <p:spPr>
            <a:xfrm>
              <a:off x="2466" y="1509"/>
              <a:ext cx="1518"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152582" name="矩形 152581"/>
            <p:cNvSpPr/>
            <p:nvPr/>
          </p:nvSpPr>
          <p:spPr>
            <a:xfrm>
              <a:off x="2496" y="2168"/>
              <a:ext cx="1488"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152583" name="矩形 152582"/>
            <p:cNvSpPr/>
            <p:nvPr/>
          </p:nvSpPr>
          <p:spPr>
            <a:xfrm>
              <a:off x="2515" y="2997"/>
              <a:ext cx="1469"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152584" name="矩形 152583"/>
            <p:cNvSpPr/>
            <p:nvPr/>
          </p:nvSpPr>
          <p:spPr>
            <a:xfrm>
              <a:off x="2640" y="2763"/>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152585" name="直接连接符 152584"/>
            <p:cNvSpPr/>
            <p:nvPr/>
          </p:nvSpPr>
          <p:spPr>
            <a:xfrm flipV="1">
              <a:off x="2322" y="1323"/>
              <a:ext cx="1" cy="1116"/>
            </a:xfrm>
            <a:prstGeom prst="line">
              <a:avLst/>
            </a:prstGeom>
            <a:ln w="12700" cap="flat" cmpd="sng">
              <a:solidFill>
                <a:srgbClr val="CCFFFF"/>
              </a:solidFill>
              <a:prstDash val="solid"/>
              <a:headEnd type="none" w="med" len="med"/>
              <a:tailEnd type="none" w="med" len="med"/>
            </a:ln>
          </p:spPr>
        </p:sp>
        <p:sp>
          <p:nvSpPr>
            <p:cNvPr id="152586" name="直接连接符 152585"/>
            <p:cNvSpPr/>
            <p:nvPr/>
          </p:nvSpPr>
          <p:spPr>
            <a:xfrm>
              <a:off x="2323" y="1323"/>
              <a:ext cx="528" cy="0"/>
            </a:xfrm>
            <a:prstGeom prst="line">
              <a:avLst/>
            </a:prstGeom>
            <a:ln w="12700" cap="flat" cmpd="sng">
              <a:solidFill>
                <a:srgbClr val="CCFFFF"/>
              </a:solidFill>
              <a:prstDash val="solid"/>
              <a:headEnd type="none" w="med" len="med"/>
              <a:tailEnd type="triangle" w="med" len="med"/>
            </a:ln>
          </p:spPr>
        </p:sp>
        <p:sp>
          <p:nvSpPr>
            <p:cNvPr id="152587" name="矩形 152586"/>
            <p:cNvSpPr/>
            <p:nvPr/>
          </p:nvSpPr>
          <p:spPr>
            <a:xfrm>
              <a:off x="2323" y="2201"/>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152588" name="直接连接符 152587"/>
            <p:cNvSpPr/>
            <p:nvPr/>
          </p:nvSpPr>
          <p:spPr>
            <a:xfrm>
              <a:off x="2323" y="2434"/>
              <a:ext cx="173" cy="4"/>
            </a:xfrm>
            <a:prstGeom prst="line">
              <a:avLst/>
            </a:prstGeom>
            <a:ln w="12700" cap="flat" cmpd="sng">
              <a:solidFill>
                <a:schemeClr val="tx1"/>
              </a:solidFill>
              <a:prstDash val="solid"/>
              <a:headEnd type="none" w="med" len="med"/>
              <a:tailEnd type="none" w="med" len="med"/>
            </a:ln>
          </p:spPr>
        </p:sp>
        <p:sp>
          <p:nvSpPr>
            <p:cNvPr id="152589" name="下箭头 152588"/>
            <p:cNvSpPr/>
            <p:nvPr/>
          </p:nvSpPr>
          <p:spPr>
            <a:xfrm>
              <a:off x="3072" y="122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52590" name="下箭头 152589"/>
            <p:cNvSpPr/>
            <p:nvPr/>
          </p:nvSpPr>
          <p:spPr>
            <a:xfrm>
              <a:off x="3072" y="189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152591" name="下箭头 152590"/>
            <p:cNvSpPr/>
            <p:nvPr/>
          </p:nvSpPr>
          <p:spPr>
            <a:xfrm>
              <a:off x="3120" y="2763"/>
              <a:ext cx="240" cy="240"/>
            </a:xfrm>
            <a:prstGeom prst="downArrow">
              <a:avLst>
                <a:gd name="adj1" fmla="val 50000"/>
                <a:gd name="adj2" fmla="val 25000"/>
              </a:avLst>
            </a:prstGeom>
            <a:solidFill>
              <a:srgbClr val="FFFFFF"/>
            </a:solidFill>
            <a:ln w="9525">
              <a:noFill/>
            </a:ln>
          </p:spPr>
          <p:txBody>
            <a:bodyPr/>
            <a:p>
              <a:endParaRPr lang="zh-CN" altLang="en-US"/>
            </a:p>
          </p:txBody>
        </p:sp>
      </p:gr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矩形 77825"/>
          <p:cNvSpPr/>
          <p:nvPr/>
        </p:nvSpPr>
        <p:spPr>
          <a:xfrm>
            <a:off x="1981200" y="533400"/>
            <a:ext cx="6629400" cy="914400"/>
          </a:xfrm>
          <a:prstGeom prst="rect">
            <a:avLst/>
          </a:prstGeom>
          <a:noFill/>
          <a:ln w="12700">
            <a:noFill/>
          </a:ln>
        </p:spPr>
        <p:txBody>
          <a:bodyPr anchor="ctr" anchorCtr="0"/>
          <a:p>
            <a:pPr algn="ctr"/>
            <a:r>
              <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常见错误的可能解决方案</a:t>
            </a:r>
            <a:endPar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77827" name="矩形 77826"/>
          <p:cNvSpPr/>
          <p:nvPr/>
        </p:nvSpPr>
        <p:spPr>
          <a:xfrm>
            <a:off x="1828800" y="1884363"/>
            <a:ext cx="3665538" cy="4211637"/>
          </a:xfrm>
          <a:prstGeom prst="rect">
            <a:avLst/>
          </a:prstGeom>
          <a:gradFill rotWithShape="0">
            <a:gsLst>
              <a:gs pos="0">
                <a:schemeClr val="accent1"/>
              </a:gs>
              <a:gs pos="100000">
                <a:schemeClr val="bg1"/>
              </a:gs>
            </a:gsLst>
            <a:path path="rect">
              <a:fillToRect l="100000" b="100000"/>
            </a:path>
            <a:tileRect/>
          </a:gradFill>
          <a:ln w="12700"/>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lIns="90487" tIns="44450" rIns="90487" bIns="44450">
            <a:flatTx/>
          </a:bodyPr>
          <a:p>
            <a:pPr marL="406400" indent="-406400" defTabSz="903605">
              <a:spcBef>
                <a:spcPct val="20000"/>
              </a:spcBef>
              <a:buClr>
                <a:schemeClr val="accent2"/>
              </a:buClr>
              <a:buSzPct val="80000"/>
              <a:buFont typeface="Wingdings" panose="05000000000000000000" pitchFamily="2" charset="2"/>
            </a:pPr>
            <a:r>
              <a:rPr lang="zh-CN" altLang="en-US" sz="2400" b="1" i="1" dirty="0">
                <a:solidFill>
                  <a:schemeClr val="hlink"/>
                </a:solidFill>
                <a:latin typeface="幼圆" panose="02010509060101010101" pitchFamily="49" charset="-122"/>
                <a:ea typeface="幼圆" panose="02010509060101010101" pitchFamily="49" charset="-122"/>
              </a:rPr>
              <a:t>操作</a:t>
            </a:r>
            <a:r>
              <a:rPr lang="en-US" altLang="zh-CN" sz="2400" b="1" i="1">
                <a:solidFill>
                  <a:schemeClr val="hlink"/>
                </a:solidFill>
                <a:latin typeface="幼圆" panose="02010509060101010101" pitchFamily="49" charset="-122"/>
                <a:ea typeface="幼圆" panose="02010509060101010101" pitchFamily="49" charset="-122"/>
              </a:rPr>
              <a:t>/</a:t>
            </a:r>
            <a:r>
              <a:rPr lang="zh-CN" altLang="en-US" sz="2400" b="1" i="1" dirty="0">
                <a:solidFill>
                  <a:schemeClr val="hlink"/>
                </a:solidFill>
                <a:latin typeface="幼圆" panose="02010509060101010101" pitchFamily="49" charset="-122"/>
                <a:ea typeface="幼圆" panose="02010509060101010101" pitchFamily="49" charset="-122"/>
              </a:rPr>
              <a:t>处理错误</a:t>
            </a:r>
            <a:r>
              <a:rPr lang="zh-CN" altLang="en-US" sz="2400" b="1" dirty="0">
                <a:latin typeface="幼圆" panose="02010509060101010101" pitchFamily="49" charset="-122"/>
                <a:ea typeface="幼圆" panose="02010509060101010101" pitchFamily="49" charset="-122"/>
              </a:rPr>
              <a:t> </a:t>
            </a:r>
            <a:endParaRPr lang="zh-CN" altLang="en-US" sz="2400" b="1" dirty="0">
              <a:latin typeface="幼圆" panose="02010509060101010101" pitchFamily="49" charset="-122"/>
              <a:ea typeface="幼圆" panose="02010509060101010101" pitchFamily="49" charset="-122"/>
            </a:endParaRPr>
          </a:p>
          <a:p>
            <a:pPr marL="596900" lvl="1" indent="0" defTabSz="903605">
              <a:spcBef>
                <a:spcPct val="20000"/>
              </a:spcBef>
              <a:buClr>
                <a:schemeClr val="tx1"/>
              </a:buClr>
              <a:buSzPct val="90000"/>
            </a:pPr>
            <a:r>
              <a:rPr lang="zh-CN" altLang="en-US" sz="2400" b="1" dirty="0">
                <a:latin typeface="幼圆" panose="02010509060101010101" pitchFamily="49" charset="-122"/>
                <a:ea typeface="幼圆" panose="02010509060101010101" pitchFamily="49" charset="-122"/>
              </a:rPr>
              <a:t>不正确的行动</a:t>
            </a:r>
            <a:endParaRPr lang="zh-CN" altLang="en-US" sz="2400" b="1" dirty="0">
              <a:latin typeface="幼圆" panose="02010509060101010101" pitchFamily="49" charset="-122"/>
              <a:ea typeface="幼圆" panose="02010509060101010101" pitchFamily="49" charset="-122"/>
            </a:endParaRPr>
          </a:p>
          <a:p>
            <a:pPr marL="596900" lvl="1" indent="0" defTabSz="903605">
              <a:spcBef>
                <a:spcPct val="20000"/>
              </a:spcBef>
              <a:buClr>
                <a:schemeClr val="tx1"/>
              </a:buClr>
              <a:buSzPct val="90000"/>
            </a:pPr>
            <a:r>
              <a:rPr lang="zh-CN" altLang="en-US" sz="2400" b="1" dirty="0">
                <a:latin typeface="幼圆" panose="02010509060101010101" pitchFamily="49" charset="-122"/>
                <a:ea typeface="幼圆" panose="02010509060101010101" pitchFamily="49" charset="-122"/>
              </a:rPr>
              <a:t>处理时的疏忽</a:t>
            </a:r>
            <a:endParaRPr lang="zh-CN" altLang="en-US" sz="2400" b="1" dirty="0">
              <a:latin typeface="幼圆" panose="02010509060101010101" pitchFamily="49" charset="-122"/>
              <a:ea typeface="幼圆" panose="02010509060101010101" pitchFamily="49" charset="-122"/>
            </a:endParaRPr>
          </a:p>
          <a:p>
            <a:pPr marL="406400" indent="-406400" defTabSz="903605">
              <a:spcBef>
                <a:spcPct val="20000"/>
              </a:spcBef>
              <a:buClr>
                <a:schemeClr val="accent2"/>
              </a:buClr>
              <a:buSzPct val="80000"/>
              <a:buFont typeface="Wingdings" panose="05000000000000000000" pitchFamily="2" charset="2"/>
            </a:pPr>
            <a:r>
              <a:rPr lang="zh-CN" altLang="en-US" sz="2400" b="1" i="1" dirty="0">
                <a:solidFill>
                  <a:schemeClr val="hlink"/>
                </a:solidFill>
                <a:latin typeface="幼圆" panose="02010509060101010101" pitchFamily="49" charset="-122"/>
                <a:ea typeface="幼圆" panose="02010509060101010101" pitchFamily="49" charset="-122"/>
              </a:rPr>
              <a:t>材料或零件的错误</a:t>
            </a:r>
            <a:endParaRPr lang="zh-CN" altLang="en-US" sz="2400" b="1" i="1" dirty="0">
              <a:solidFill>
                <a:schemeClr val="hlink"/>
              </a:solidFill>
              <a:latin typeface="幼圆" panose="02010509060101010101" pitchFamily="49" charset="-122"/>
              <a:ea typeface="幼圆" panose="02010509060101010101" pitchFamily="49" charset="-122"/>
            </a:endParaRPr>
          </a:p>
          <a:p>
            <a:pPr marL="596900" lvl="1" indent="0" defTabSz="903605">
              <a:spcBef>
                <a:spcPct val="20000"/>
              </a:spcBef>
              <a:buClr>
                <a:schemeClr val="tx1"/>
              </a:buClr>
              <a:buSzPct val="90000"/>
            </a:pPr>
            <a:r>
              <a:rPr lang="zh-CN" altLang="en-US" sz="2400" b="1" dirty="0">
                <a:latin typeface="幼圆" panose="02010509060101010101" pitchFamily="49" charset="-122"/>
                <a:ea typeface="幼圆" panose="02010509060101010101" pitchFamily="49" charset="-122"/>
              </a:rPr>
              <a:t>不正确的行动导致不合格的材料或零件流入生产</a:t>
            </a:r>
            <a:endParaRPr lang="zh-CN" altLang="en-US" sz="2400" b="1" dirty="0">
              <a:latin typeface="幼圆" panose="02010509060101010101" pitchFamily="49" charset="-122"/>
              <a:ea typeface="幼圆" panose="02010509060101010101" pitchFamily="49" charset="-122"/>
            </a:endParaRPr>
          </a:p>
          <a:p>
            <a:pPr marL="406400" indent="-406400" defTabSz="903605">
              <a:spcBef>
                <a:spcPct val="20000"/>
              </a:spcBef>
              <a:buClr>
                <a:schemeClr val="accent2"/>
              </a:buClr>
              <a:buSzPct val="80000"/>
              <a:buFont typeface="Wingdings" panose="05000000000000000000" pitchFamily="2" charset="2"/>
            </a:pPr>
            <a:r>
              <a:rPr lang="zh-CN" altLang="en-US" sz="2400" b="1" i="1" dirty="0">
                <a:solidFill>
                  <a:schemeClr val="hlink"/>
                </a:solidFill>
                <a:latin typeface="幼圆" panose="02010509060101010101" pitchFamily="49" charset="-122"/>
                <a:ea typeface="幼圆" panose="02010509060101010101" pitchFamily="49" charset="-122"/>
              </a:rPr>
              <a:t>材料</a:t>
            </a:r>
            <a:r>
              <a:rPr lang="en-US" altLang="zh-CN" sz="2400" b="1" i="1" dirty="0">
                <a:solidFill>
                  <a:schemeClr val="hlink"/>
                </a:solidFill>
                <a:latin typeface="幼圆" panose="02010509060101010101" pitchFamily="49" charset="-122"/>
                <a:ea typeface="幼圆" panose="02010509060101010101" pitchFamily="49" charset="-122"/>
              </a:rPr>
              <a:t>/</a:t>
            </a:r>
            <a:r>
              <a:rPr lang="zh-CN" altLang="en-US" sz="2400" b="1" i="1" dirty="0">
                <a:solidFill>
                  <a:schemeClr val="hlink"/>
                </a:solidFill>
                <a:latin typeface="幼圆" panose="02010509060101010101" pitchFamily="49" charset="-122"/>
                <a:ea typeface="幼圆" panose="02010509060101010101" pitchFamily="49" charset="-122"/>
              </a:rPr>
              <a:t>零件的摆放或位置错误</a:t>
            </a:r>
            <a:endParaRPr lang="zh-CN" altLang="en-US" sz="2400" b="1" i="1" dirty="0">
              <a:solidFill>
                <a:schemeClr val="hlink"/>
              </a:solidFill>
              <a:latin typeface="幼圆" panose="02010509060101010101" pitchFamily="49" charset="-122"/>
              <a:ea typeface="幼圆" panose="02010509060101010101" pitchFamily="49" charset="-122"/>
            </a:endParaRPr>
          </a:p>
          <a:p>
            <a:pPr marL="596900" lvl="1" indent="0" defTabSz="903605">
              <a:spcBef>
                <a:spcPct val="20000"/>
              </a:spcBef>
              <a:buClr>
                <a:schemeClr val="tx1"/>
              </a:buClr>
              <a:buSzPct val="90000"/>
            </a:pPr>
            <a:r>
              <a:rPr lang="zh-CN" altLang="en-US" sz="2400" b="1" dirty="0">
                <a:latin typeface="幼圆" panose="02010509060101010101" pitchFamily="49" charset="-122"/>
                <a:ea typeface="幼圆" panose="02010509060101010101" pitchFamily="49" charset="-122"/>
              </a:rPr>
              <a:t>不正确的行动</a:t>
            </a:r>
            <a:endParaRPr lang="zh-CN" altLang="en-US" sz="2400" b="1" i="1" dirty="0">
              <a:latin typeface="幼圆" panose="02010509060101010101" pitchFamily="49" charset="-122"/>
              <a:ea typeface="幼圆" panose="02010509060101010101" pitchFamily="49" charset="-122"/>
            </a:endParaRPr>
          </a:p>
        </p:txBody>
      </p:sp>
      <p:sp>
        <p:nvSpPr>
          <p:cNvPr id="77828" name="文本框 77827" descr="深色木质"/>
          <p:cNvSpPr txBox="1"/>
          <p:nvPr/>
        </p:nvSpPr>
        <p:spPr>
          <a:xfrm>
            <a:off x="6011863" y="2609850"/>
            <a:ext cx="2751137" cy="2647950"/>
          </a:xfrm>
          <a:prstGeom prst="rect">
            <a:avLst/>
          </a:prstGeom>
          <a:blipFill rotWithShape="0">
            <a:blip r:embed="rId1"/>
          </a:blipFill>
          <a:ln w="57150"/>
          <a:scene3d>
            <a:camera prst="legacyObliqueTopLeft">
              <a:rot lat="0" lon="0" rev="0"/>
            </a:camera>
            <a:lightRig rig="legacyFlat3" dir="t"/>
          </a:scene3d>
          <a:sp3d extrusionH="430200" prstMaterial="legacyMatte">
            <a:bevelT w="13500" h="13500" prst="angle"/>
            <a:bevelB w="13500" h="13500" prst="angle"/>
            <a:extrusionClr>
              <a:srgbClr val="996633"/>
            </a:extrusionClr>
          </a:sp3d>
        </p:spPr>
        <p:txBody>
          <a:bodyPr>
            <a:spAutoFit/>
            <a:flatTx/>
          </a:bodyPr>
          <a:p>
            <a:pPr>
              <a:buFont typeface="Wingdings" panose="05000000000000000000" pitchFamily="2" charset="2"/>
            </a:pPr>
            <a:r>
              <a:rPr lang="zh-CN" altLang="en-US" sz="2400" dirty="0">
                <a:latin typeface="Times New Roman" panose="02020603050405020304" pitchFamily="18" charset="0"/>
                <a:ea typeface="幼圆" panose="02010509060101010101" pitchFamily="49" charset="-122"/>
              </a:rPr>
              <a:t>去除所需要的行动</a:t>
            </a:r>
            <a:endParaRPr lang="zh-CN" altLang="en-US" sz="2400" dirty="0">
              <a:latin typeface="Times New Roman" panose="02020603050405020304" pitchFamily="18" charset="0"/>
              <a:ea typeface="幼圆" panose="02010509060101010101" pitchFamily="49" charset="-122"/>
            </a:endParaRPr>
          </a:p>
          <a:p>
            <a:pPr>
              <a:buFont typeface="Wingdings" panose="05000000000000000000" pitchFamily="2" charset="2"/>
            </a:pPr>
            <a:endParaRPr lang="zh-CN" altLang="en-US" sz="2400" dirty="0">
              <a:latin typeface="Times New Roman" panose="02020603050405020304" pitchFamily="18" charset="0"/>
              <a:ea typeface="幼圆" panose="02010509060101010101" pitchFamily="49" charset="-122"/>
            </a:endParaRPr>
          </a:p>
          <a:p>
            <a:pPr>
              <a:buFont typeface="Wingdings" panose="05000000000000000000" pitchFamily="2" charset="2"/>
            </a:pPr>
            <a:r>
              <a:rPr lang="zh-CN" altLang="en-US" sz="2400" dirty="0">
                <a:latin typeface="Times New Roman" panose="02020603050405020304" pitchFamily="18" charset="0"/>
                <a:ea typeface="幼圆" panose="02010509060101010101" pitchFamily="49" charset="-122"/>
              </a:rPr>
              <a:t>重新设计，使得当行动不当或遗漏时，产品或服务无法被生产出来，或无法移交。</a:t>
            </a:r>
            <a:endParaRPr lang="zh-CN" altLang="en-US" b="1" dirty="0">
              <a:effectLst>
                <a:outerShdw blurRad="38100" dist="38100" dir="2700000">
                  <a:srgbClr val="000000"/>
                </a:outerShdw>
              </a:effectLst>
              <a:latin typeface="Times New Roman" panose="02020603050405020304" pitchFamily="18" charset="0"/>
              <a:ea typeface="幼圆" panose="02010509060101010101" pitchFamily="49" charset="-122"/>
            </a:endParaRPr>
          </a:p>
        </p:txBody>
      </p:sp>
      <p:sp>
        <p:nvSpPr>
          <p:cNvPr id="77829" name="右大括号 77828"/>
          <p:cNvSpPr/>
          <p:nvPr/>
        </p:nvSpPr>
        <p:spPr>
          <a:xfrm>
            <a:off x="5410200" y="1905000"/>
            <a:ext cx="460375" cy="4114800"/>
          </a:xfrm>
          <a:prstGeom prst="rightBrace">
            <a:avLst>
              <a:gd name="adj1" fmla="val 74482"/>
              <a:gd name="adj2" fmla="val 47620"/>
            </a:avLst>
          </a:prstGeom>
          <a:noFill/>
          <a:ln w="50800" cap="flat" cmpd="sng">
            <a:solidFill>
              <a:schemeClr val="accent1"/>
            </a:solidFill>
            <a:prstDash val="solid"/>
            <a:headEnd type="none" w="med" len="med"/>
            <a:tailEnd type="none" w="med" len="med"/>
          </a:ln>
        </p:spPr>
        <p:txBody>
          <a:bodyPr/>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矩形 78849"/>
          <p:cNvSpPr/>
          <p:nvPr/>
        </p:nvSpPr>
        <p:spPr>
          <a:xfrm>
            <a:off x="1295400" y="1828800"/>
            <a:ext cx="6934200" cy="3886200"/>
          </a:xfrm>
          <a:prstGeom prst="rect">
            <a:avLst/>
          </a:prstGeom>
          <a:noFill/>
          <a:ln w="12700">
            <a:noFill/>
          </a:ln>
        </p:spPr>
        <p:txBody>
          <a:bodyPr lIns="90487" tIns="44450" rIns="90487" bIns="44450"/>
          <a:p>
            <a:pPr marL="187325" indent="-12700" defTabSz="903605" eaLnBrk="0" hangingPunct="0">
              <a:spcBef>
                <a:spcPct val="25000"/>
              </a:spcBef>
              <a:buFont typeface="Wingdings" panose="05000000000000000000" pitchFamily="2" charset="2"/>
            </a:pPr>
            <a:r>
              <a:rPr lang="zh-CN" altLang="en-US" sz="2400" dirty="0">
                <a:latin typeface="幼圆" panose="02010509060101010101" pitchFamily="49" charset="-122"/>
                <a:ea typeface="幼圆" panose="02010509060101010101" pitchFamily="49" charset="-122"/>
              </a:rPr>
              <a:t>确定所有可能的原因，从系统和过程的角度来解释问题为什么会发生。 </a:t>
            </a:r>
            <a:endParaRPr lang="zh-CN" altLang="en-US" sz="2400" dirty="0">
              <a:latin typeface="幼圆" panose="02010509060101010101" pitchFamily="49" charset="-122"/>
              <a:ea typeface="幼圆" panose="02010509060101010101" pitchFamily="49" charset="-122"/>
            </a:endParaRPr>
          </a:p>
          <a:p>
            <a:pPr marL="187325" indent="-12700" defTabSz="903605" eaLnBrk="0" hangingPunct="0">
              <a:spcBef>
                <a:spcPct val="25000"/>
              </a:spcBef>
              <a:buFont typeface="Wingdings" panose="05000000000000000000" pitchFamily="2" charset="2"/>
            </a:pPr>
            <a:r>
              <a:rPr lang="zh-CN" altLang="en-US" sz="2400" dirty="0">
                <a:latin typeface="幼圆" panose="02010509060101010101" pitchFamily="49" charset="-122"/>
                <a:ea typeface="幼圆" panose="02010509060101010101" pitchFamily="49" charset="-122"/>
              </a:rPr>
              <a:t>对每个可能的原因，通过对比问题的描述和测试数据来分离和验证根本原因。</a:t>
            </a:r>
            <a:endParaRPr lang="zh-CN" altLang="en-US" sz="2400" dirty="0">
              <a:latin typeface="幼圆" panose="02010509060101010101" pitchFamily="49" charset="-122"/>
              <a:ea typeface="幼圆" panose="02010509060101010101" pitchFamily="49" charset="-122"/>
            </a:endParaRPr>
          </a:p>
          <a:p>
            <a:pPr marL="187325" indent="-12700" defTabSz="903605" eaLnBrk="0" hangingPunct="0">
              <a:spcBef>
                <a:spcPct val="25000"/>
              </a:spcBef>
              <a:buFont typeface="Wingdings" panose="05000000000000000000" pitchFamily="2" charset="2"/>
            </a:pPr>
            <a:r>
              <a:rPr lang="zh-CN" altLang="en-US" sz="2400" dirty="0">
                <a:latin typeface="幼圆" panose="02010509060101010101" pitchFamily="49" charset="-122"/>
                <a:ea typeface="幼圆" panose="02010509060101010101" pitchFamily="49" charset="-122"/>
              </a:rPr>
              <a:t>数据分析是否支持所选择的根本原因？</a:t>
            </a:r>
            <a:endParaRPr lang="zh-CN" altLang="en-US" sz="2400" dirty="0">
              <a:latin typeface="幼圆" panose="02010509060101010101" pitchFamily="49" charset="-122"/>
              <a:ea typeface="幼圆" panose="02010509060101010101" pitchFamily="49" charset="-122"/>
            </a:endParaRPr>
          </a:p>
          <a:p>
            <a:pPr marL="187325" indent="-12700" defTabSz="903605" eaLnBrk="0" hangingPunct="0">
              <a:spcBef>
                <a:spcPct val="25000"/>
              </a:spcBef>
              <a:buFont typeface="Wingdings" panose="05000000000000000000" pitchFamily="2" charset="2"/>
            </a:pPr>
            <a:r>
              <a:rPr lang="zh-CN" altLang="en-US" sz="2400" dirty="0">
                <a:latin typeface="幼圆" panose="02010509060101010101" pitchFamily="49" charset="-122"/>
                <a:ea typeface="幼圆" panose="02010509060101010101" pitchFamily="49" charset="-122"/>
              </a:rPr>
              <a:t>通过测试来验证根本原因</a:t>
            </a:r>
            <a:r>
              <a:rPr lang="zh-CN" altLang="en-US" sz="2400">
                <a:latin typeface="幼圆" panose="02010509060101010101" pitchFamily="49" charset="-122"/>
                <a:ea typeface="幼圆" panose="02010509060101010101" pitchFamily="49" charset="-122"/>
              </a:rPr>
              <a:t> </a:t>
            </a:r>
            <a:r>
              <a:rPr lang="en-US" altLang="zh-CN" sz="2400">
                <a:latin typeface="幼圆" panose="02010509060101010101" pitchFamily="49" charset="-122"/>
                <a:ea typeface="幼圆" panose="02010509060101010101" pitchFamily="49" charset="-122"/>
              </a:rPr>
              <a:t>– </a:t>
            </a:r>
            <a:r>
              <a:rPr lang="zh-CN" altLang="en-US" sz="2400" dirty="0">
                <a:latin typeface="幼圆" panose="02010509060101010101" pitchFamily="49" charset="-122"/>
                <a:ea typeface="幼圆" panose="02010509060101010101" pitchFamily="49" charset="-122"/>
              </a:rPr>
              <a:t>这个原因能否导致问题的出现和消失？ </a:t>
            </a:r>
            <a:endParaRPr lang="zh-CN" altLang="en-US" sz="2400" dirty="0">
              <a:latin typeface="幼圆" panose="02010509060101010101" pitchFamily="49" charset="-122"/>
              <a:ea typeface="幼圆" panose="02010509060101010101" pitchFamily="49" charset="-122"/>
            </a:endParaRPr>
          </a:p>
          <a:p>
            <a:pPr marL="187325" indent="-12700" defTabSz="903605" eaLnBrk="0" hangingPunct="0">
              <a:spcBef>
                <a:spcPct val="25000"/>
              </a:spcBef>
              <a:buFont typeface="Wingdings" panose="05000000000000000000" pitchFamily="2" charset="2"/>
            </a:pPr>
            <a:r>
              <a:rPr lang="zh-CN" altLang="en-US" sz="2400" dirty="0">
                <a:latin typeface="幼圆" panose="02010509060101010101" pitchFamily="49" charset="-122"/>
                <a:ea typeface="幼圆" panose="02010509060101010101" pitchFamily="49" charset="-122"/>
              </a:rPr>
              <a:t>对于不正确的操作和遗漏所需的操作，防错技术可以提供</a:t>
            </a:r>
            <a:r>
              <a:rPr lang="en-US" altLang="zh-CN" sz="2400" dirty="0">
                <a:latin typeface="幼圆" panose="02010509060101010101" pitchFamily="49" charset="-122"/>
                <a:ea typeface="幼圆" panose="02010509060101010101" pitchFamily="49" charset="-122"/>
              </a:rPr>
              <a:t>100%</a:t>
            </a:r>
            <a:r>
              <a:rPr lang="zh-CN" altLang="en-US" sz="2400" dirty="0">
                <a:latin typeface="幼圆" panose="02010509060101010101" pitchFamily="49" charset="-122"/>
                <a:ea typeface="幼圆" panose="02010509060101010101" pitchFamily="49" charset="-122"/>
              </a:rPr>
              <a:t>有效的解决方案。</a:t>
            </a:r>
            <a:endParaRPr lang="zh-CN" altLang="en-US" sz="2400" dirty="0">
              <a:latin typeface="幼圆" panose="02010509060101010101" pitchFamily="49" charset="-122"/>
              <a:ea typeface="幼圆" panose="02010509060101010101" pitchFamily="49" charset="-122"/>
            </a:endParaRPr>
          </a:p>
        </p:txBody>
      </p:sp>
      <p:sp>
        <p:nvSpPr>
          <p:cNvPr id="78851" name="矩形 78850"/>
          <p:cNvSpPr/>
          <p:nvPr/>
        </p:nvSpPr>
        <p:spPr>
          <a:xfrm>
            <a:off x="3124200" y="914400"/>
            <a:ext cx="3213100" cy="914400"/>
          </a:xfrm>
          <a:prstGeom prst="rect">
            <a:avLst/>
          </a:prstGeom>
          <a:noFill/>
          <a:ln w="12700">
            <a:noFill/>
          </a:ln>
        </p:spPr>
        <p:txBody>
          <a:bodyPr lIns="90487" tIns="44450" rIns="90487" bIns="44450" anchor="ctr" anchorCtr="0"/>
          <a:p>
            <a:pPr algn="ctr" defTabSz="903605" eaLnBrk="0" hangingPunct="0"/>
            <a:r>
              <a:rPr lang="zh-CN" altLang="en-US" sz="4800" b="1" dirty="0">
                <a:solidFill>
                  <a:srgbClr val="FFFFFF"/>
                </a:solidFill>
                <a:effectLst>
                  <a:outerShdw blurRad="38100" dist="38100" dir="2700000">
                    <a:srgbClr val="C0C0C0"/>
                  </a:outerShdw>
                </a:effectLst>
                <a:latin typeface="Arial" panose="020B0604020202020204" pitchFamily="34" charset="0"/>
                <a:ea typeface="幼圆" panose="02010509060101010101" pitchFamily="49" charset="-122"/>
              </a:rPr>
              <a:t>总     结</a:t>
            </a:r>
            <a:endParaRPr lang="zh-CN" altLang="en-US" sz="4800" b="1" dirty="0">
              <a:solidFill>
                <a:srgbClr val="FFFFFF"/>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8" name="矩形 20487"/>
          <p:cNvSpPr/>
          <p:nvPr/>
        </p:nvSpPr>
        <p:spPr>
          <a:xfrm>
            <a:off x="2362200" y="990600"/>
            <a:ext cx="4114800" cy="914400"/>
          </a:xfrm>
          <a:prstGeom prst="rect">
            <a:avLst/>
          </a:prstGeom>
          <a:noFill/>
          <a:ln w="12700">
            <a:noFill/>
          </a:ln>
        </p:spPr>
        <p:txBody>
          <a:bodyPr lIns="90487" tIns="44450" rIns="90487" bIns="44450" anchor="ctr" anchorCtr="0"/>
          <a:p>
            <a:pPr algn="ctr"/>
            <a:r>
              <a:rPr lang="zh-CN" altLang="en-US" sz="4400" b="1" dirty="0">
                <a:solidFill>
                  <a:srgbClr val="FF0066"/>
                </a:solidFill>
                <a:latin typeface="幼圆" panose="02010509060101010101" pitchFamily="49" charset="-122"/>
                <a:ea typeface="幼圆" panose="02010509060101010101" pitchFamily="49" charset="-122"/>
              </a:rPr>
              <a:t>何时需要</a:t>
            </a:r>
            <a:r>
              <a:rPr lang="en-US" altLang="zh-CN" sz="4400" b="1" dirty="0">
                <a:solidFill>
                  <a:srgbClr val="FF0066"/>
                </a:solidFill>
                <a:latin typeface="幼圆" panose="02010509060101010101" pitchFamily="49" charset="-122"/>
                <a:ea typeface="幼圆" panose="02010509060101010101" pitchFamily="49" charset="-122"/>
              </a:rPr>
              <a:t>8-</a:t>
            </a:r>
            <a:r>
              <a:rPr lang="en-US" altLang="zh-CN" sz="4400" b="1">
                <a:solidFill>
                  <a:srgbClr val="FF0066"/>
                </a:solidFill>
                <a:latin typeface="幼圆" panose="02010509060101010101" pitchFamily="49" charset="-122"/>
                <a:ea typeface="幼圆" panose="02010509060101010101" pitchFamily="49" charset="-122"/>
              </a:rPr>
              <a:t>D</a:t>
            </a:r>
            <a:r>
              <a:rPr lang="zh-CN" altLang="en-US" sz="4400" b="1" dirty="0">
                <a:solidFill>
                  <a:srgbClr val="FF0066"/>
                </a:solidFill>
                <a:latin typeface="幼圆" panose="02010509060101010101" pitchFamily="49" charset="-122"/>
                <a:ea typeface="幼圆" panose="02010509060101010101" pitchFamily="49" charset="-122"/>
              </a:rPr>
              <a:t>法</a:t>
            </a:r>
            <a:endParaRPr lang="zh-CN" altLang="en-US" sz="4400" b="1" dirty="0">
              <a:solidFill>
                <a:srgbClr val="FF0066"/>
              </a:solidFill>
              <a:latin typeface="幼圆" panose="02010509060101010101" pitchFamily="49" charset="-122"/>
              <a:ea typeface="幼圆" panose="02010509060101010101" pitchFamily="49" charset="-122"/>
            </a:endParaRPr>
          </a:p>
        </p:txBody>
      </p:sp>
      <p:sp>
        <p:nvSpPr>
          <p:cNvPr id="20489" name="矩形 20488"/>
          <p:cNvSpPr/>
          <p:nvPr/>
        </p:nvSpPr>
        <p:spPr>
          <a:xfrm>
            <a:off x="1219200" y="2209800"/>
            <a:ext cx="7239000" cy="3505200"/>
          </a:xfrm>
          <a:noFill/>
          <a:ln w="12700">
            <a:noFill/>
          </a:ln>
        </p:spPr>
        <p:txBody>
          <a:bodyPr vert="horz" wrap="square" lIns="90487" tIns="44450" rIns="90487" bIns="44450" anchor="t" anchorCtr="0"/>
          <a:p>
            <a:pPr>
              <a:spcBef>
                <a:spcPct val="20000"/>
              </a:spcBef>
              <a:buClr>
                <a:schemeClr val="accent2"/>
              </a:buClr>
              <a:buSzPct val="80000"/>
              <a:buFont typeface="Wingdings" panose="05000000000000000000" pitchFamily="2" charset="2"/>
            </a:pPr>
            <a:r>
              <a:rPr lang="zh-CN" altLang="en-US" sz="2800" dirty="0">
                <a:latin typeface="幼圆" panose="02010509060101010101" pitchFamily="49" charset="-122"/>
                <a:ea typeface="幼圆" panose="02010509060101010101" pitchFamily="49" charset="-122"/>
              </a:rPr>
              <a:t>需要判断何时开始使用</a:t>
            </a:r>
            <a:r>
              <a:rPr lang="en-US" altLang="zh-CN" sz="2800" dirty="0">
                <a:latin typeface="幼圆" panose="02010509060101010101" pitchFamily="49" charset="-122"/>
                <a:ea typeface="幼圆" panose="02010509060101010101" pitchFamily="49" charset="-122"/>
              </a:rPr>
              <a:t>8-</a:t>
            </a:r>
            <a:r>
              <a:rPr lang="en-US" altLang="zh-CN" sz="2800">
                <a:latin typeface="幼圆" panose="02010509060101010101" pitchFamily="49" charset="-122"/>
                <a:ea typeface="幼圆" panose="02010509060101010101" pitchFamily="49" charset="-122"/>
              </a:rPr>
              <a:t>D</a:t>
            </a:r>
            <a:r>
              <a:rPr lang="zh-CN" altLang="en-US" sz="2800" dirty="0">
                <a:latin typeface="幼圆" panose="02010509060101010101" pitchFamily="49" charset="-122"/>
                <a:ea typeface="幼圆" panose="02010509060101010101" pitchFamily="49" charset="-122"/>
              </a:rPr>
              <a:t>法。但是顾客通常会要求利用</a:t>
            </a:r>
            <a:r>
              <a:rPr lang="en-US" altLang="zh-CN" sz="2800" dirty="0">
                <a:latin typeface="幼圆" panose="02010509060101010101" pitchFamily="49" charset="-122"/>
                <a:ea typeface="幼圆" panose="02010509060101010101" pitchFamily="49" charset="-122"/>
              </a:rPr>
              <a:t>8-</a:t>
            </a:r>
            <a:r>
              <a:rPr lang="en-US" altLang="zh-CN" sz="2800">
                <a:latin typeface="幼圆" panose="02010509060101010101" pitchFamily="49" charset="-122"/>
                <a:ea typeface="幼圆" panose="02010509060101010101" pitchFamily="49" charset="-122"/>
              </a:rPr>
              <a:t>D</a:t>
            </a:r>
            <a:r>
              <a:rPr lang="zh-CN" altLang="en-US" sz="2800" dirty="0">
                <a:latin typeface="幼圆" panose="02010509060101010101" pitchFamily="49" charset="-122"/>
                <a:ea typeface="幼圆" panose="02010509060101010101" pitchFamily="49" charset="-122"/>
              </a:rPr>
              <a:t>法来解决问题。</a:t>
            </a:r>
            <a:endParaRPr lang="zh-CN" altLang="en-US" sz="28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endParaRPr lang="zh-CN" altLang="en-US" sz="28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dirty="0">
                <a:latin typeface="幼圆" panose="02010509060101010101" pitchFamily="49" charset="-122"/>
                <a:ea typeface="幼圆" panose="02010509060101010101" pitchFamily="49" charset="-122"/>
              </a:rPr>
              <a:t>如果非期望趋势已导致问题发生时，必须决定是由一个人来解决症状，还是需要更进一步的分析症状。进一步分析通常就表明是时候成立一个使用</a:t>
            </a:r>
            <a:r>
              <a:rPr lang="en-US" altLang="zh-CN" sz="2800" dirty="0">
                <a:latin typeface="幼圆" panose="02010509060101010101" pitchFamily="49" charset="-122"/>
                <a:ea typeface="幼圆" panose="02010509060101010101" pitchFamily="49" charset="-122"/>
              </a:rPr>
              <a:t>8-</a:t>
            </a:r>
            <a:r>
              <a:rPr lang="en-US" altLang="zh-CN" sz="2800">
                <a:latin typeface="幼圆" panose="02010509060101010101" pitchFamily="49" charset="-122"/>
                <a:ea typeface="幼圆" panose="02010509060101010101" pitchFamily="49" charset="-122"/>
              </a:rPr>
              <a:t>D</a:t>
            </a:r>
            <a:r>
              <a:rPr lang="zh-CN" altLang="en-US" sz="2800" dirty="0">
                <a:latin typeface="幼圆" panose="02010509060101010101" pitchFamily="49" charset="-122"/>
                <a:ea typeface="幼圆" panose="02010509060101010101" pitchFamily="49" charset="-122"/>
              </a:rPr>
              <a:t>法解决问题的小组了。</a:t>
            </a:r>
            <a:endParaRPr lang="zh-CN" altLang="en-US" sz="2800"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文本框 153601"/>
          <p:cNvSpPr txBox="1"/>
          <p:nvPr/>
        </p:nvSpPr>
        <p:spPr>
          <a:xfrm>
            <a:off x="3886200" y="1462088"/>
            <a:ext cx="1676400" cy="519112"/>
          </a:xfrm>
          <a:prstGeom prst="rect">
            <a:avLst/>
          </a:prstGeom>
          <a:noFill/>
          <a:ln w="9525">
            <a:noFill/>
          </a:ln>
        </p:spPr>
        <p:txBody>
          <a:bodyPr>
            <a:spAutoFit/>
          </a:bodyPr>
          <a:p>
            <a:pPr eaLnBrk="0" hangingPunct="0">
              <a:spcBef>
                <a:spcPct val="50000"/>
              </a:spcBef>
            </a:pPr>
            <a:r>
              <a:rPr lang="zh-CN" altLang="en-US" sz="2800" b="1" dirty="0">
                <a:effectLst>
                  <a:outerShdw blurRad="38100" dist="38100" dir="2700000">
                    <a:srgbClr val="C0C0C0"/>
                  </a:outerShdw>
                </a:effectLst>
                <a:latin typeface="Times New Roman" panose="02020603050405020304" pitchFamily="18" charset="0"/>
                <a:ea typeface="幼圆" panose="02010509060101010101" pitchFamily="49" charset="-122"/>
              </a:rPr>
              <a:t>练  习  四</a:t>
            </a:r>
            <a:endParaRPr lang="zh-CN" altLang="en-US" sz="28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53603" name="文本框 153602"/>
          <p:cNvSpPr txBox="1"/>
          <p:nvPr/>
        </p:nvSpPr>
        <p:spPr>
          <a:xfrm>
            <a:off x="2362200" y="2514600"/>
            <a:ext cx="5257800" cy="1739900"/>
          </a:xfrm>
          <a:prstGeom prst="rect">
            <a:avLst/>
          </a:prstGeom>
          <a:noFill/>
          <a:ln w="9525">
            <a:noFill/>
          </a:ln>
        </p:spPr>
        <p:txBody>
          <a:bodyPr>
            <a:spAutoFit/>
          </a:bodyPr>
          <a:p>
            <a:pPr eaLnBrk="0" hangingPunct="0">
              <a:spcBef>
                <a:spcPct val="50000"/>
              </a:spcBef>
            </a:pPr>
            <a:r>
              <a:rPr lang="zh-CN" altLang="en-US" sz="3600" b="1">
                <a:effectLst>
                  <a:outerShdw blurRad="38100" dist="38100" dir="2700000">
                    <a:srgbClr val="C0C0C0"/>
                  </a:outerShdw>
                </a:effectLst>
                <a:latin typeface="幼圆" panose="02010509060101010101" pitchFamily="49" charset="-122"/>
                <a:ea typeface="幼圆" panose="02010509060101010101" pitchFamily="49" charset="-122"/>
              </a:rPr>
              <a:t>就</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现有实际情况的投诉或退货</a:t>
            </a:r>
            <a:r>
              <a:rPr lang="en-US" altLang="zh-CN" sz="3600" b="1"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进行原因分析和改进措施</a:t>
            </a:r>
            <a:endParaRPr lang="zh-CN" altLang="en-US" sz="3600" b="1">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3" name="云形标注 81922"/>
          <p:cNvSpPr/>
          <p:nvPr/>
        </p:nvSpPr>
        <p:spPr>
          <a:xfrm>
            <a:off x="4343400" y="1828800"/>
            <a:ext cx="2133600" cy="1447800"/>
          </a:xfrm>
          <a:prstGeom prst="cloudCallout">
            <a:avLst>
              <a:gd name="adj1" fmla="val -88319"/>
              <a:gd name="adj2" fmla="val 42981"/>
            </a:avLst>
          </a:prstGeom>
          <a:noFill/>
          <a:ln w="12700" cap="sq" cmpd="sng">
            <a:solidFill>
              <a:schemeClr val="tx1"/>
            </a:solidFill>
            <a:prstDash val="solid"/>
            <a:headEnd type="none" w="lg" len="med"/>
            <a:tailEnd type="none" w="lg" len="med"/>
          </a:ln>
        </p:spPr>
        <p:txBody>
          <a:bodyPr/>
          <a:p>
            <a:pPr algn="ctr"/>
            <a:r>
              <a:rPr lang="en-US" altLang="zh-CN" sz="2400">
                <a:solidFill>
                  <a:srgbClr val="FFFFFF"/>
                </a:solidFill>
                <a:latin typeface="Times New Roman" panose="02020603050405020304" pitchFamily="18" charset="0"/>
              </a:rPr>
              <a:t>5D</a:t>
            </a:r>
            <a:endParaRPr lang="en-US" altLang="zh-CN" sz="2400">
              <a:solidFill>
                <a:srgbClr val="FFFFFF"/>
              </a:solidFill>
              <a:latin typeface="Times New Roman" panose="02020603050405020304" pitchFamily="18" charset="0"/>
            </a:endParaRPr>
          </a:p>
          <a:p>
            <a:pPr algn="ctr"/>
            <a:r>
              <a:rPr lang="zh-CN" altLang="en-US" sz="2000" b="1" dirty="0">
                <a:effectLst>
                  <a:outerShdw blurRad="38100" dist="38100" dir="2700000">
                    <a:srgbClr val="C0C0C0"/>
                  </a:outerShdw>
                </a:effectLst>
                <a:latin typeface="幼圆" panose="02010509060101010101" pitchFamily="49" charset="-122"/>
                <a:ea typeface="幼圆" panose="02010509060101010101" pitchFamily="49" charset="-122"/>
              </a:rPr>
              <a:t>验证</a:t>
            </a:r>
            <a:endParaRPr lang="zh-CN" altLang="en-US" sz="2000" b="1" dirty="0">
              <a:effectLst>
                <a:outerShdw blurRad="38100" dist="38100" dir="2700000">
                  <a:srgbClr val="C0C0C0"/>
                </a:outerShdw>
              </a:effectLst>
              <a:latin typeface="幼圆" panose="02010509060101010101" pitchFamily="49" charset="-122"/>
              <a:ea typeface="幼圆" panose="02010509060101010101" pitchFamily="49" charset="-122"/>
            </a:endParaRPr>
          </a:p>
          <a:p>
            <a:pPr algn="ctr" eaLnBrk="0" hangingPunct="0"/>
            <a:r>
              <a:rPr lang="zh-CN" altLang="en-US" sz="2000" b="1" dirty="0">
                <a:effectLst>
                  <a:outerShdw blurRad="38100" dist="38100" dir="2700000">
                    <a:srgbClr val="C0C0C0"/>
                  </a:outerShdw>
                </a:effectLst>
                <a:latin typeface="幼圆" panose="02010509060101010101" pitchFamily="49" charset="-122"/>
                <a:ea typeface="幼圆" panose="02010509060101010101" pitchFamily="49" charset="-122"/>
              </a:rPr>
              <a:t>改进行动</a:t>
            </a:r>
            <a:endParaRPr lang="zh-CN" altLang="en-US" sz="2000" b="1" dirty="0">
              <a:effectLst>
                <a:outerShdw blurRad="38100" dist="38100" dir="2700000">
                  <a:srgbClr val="C0C0C0"/>
                </a:outerShdw>
              </a:effectLst>
              <a:latin typeface="幼圆" panose="02010509060101010101" pitchFamily="49" charset="-122"/>
              <a:ea typeface="幼圆" panose="02010509060101010101" pitchFamily="49" charset="-122"/>
            </a:endParaRPr>
          </a:p>
          <a:p>
            <a:pPr algn="ctr" eaLnBrk="0" hangingPunct="0"/>
            <a:endParaRPr lang="zh-CN" altLang="en-US" sz="2000" b="1">
              <a:effectLst>
                <a:outerShdw blurRad="38100" dist="38100" dir="2700000">
                  <a:srgbClr val="C0C0C0"/>
                </a:outerShdw>
              </a:effectLst>
              <a:latin typeface="幼圆" panose="02010509060101010101" pitchFamily="49" charset="-122"/>
              <a:ea typeface="幼圆" panose="02010509060101010101" pitchFamily="49" charset="-122"/>
            </a:endParaRPr>
          </a:p>
        </p:txBody>
      </p:sp>
      <p:pic>
        <p:nvPicPr>
          <p:cNvPr id="81924" name="图片 81923"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2133600" y="2819400"/>
            <a:ext cx="1524000" cy="2133600"/>
          </a:xfrm>
          <a:prstGeom prst="rect">
            <a:avLst/>
          </a:prstGeom>
          <a:noFill/>
          <a:ln w="9525">
            <a:noFill/>
          </a:ln>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9917" name="组合 79916"/>
          <p:cNvGrpSpPr/>
          <p:nvPr/>
        </p:nvGrpSpPr>
        <p:grpSpPr>
          <a:xfrm>
            <a:off x="1704975" y="1066800"/>
            <a:ext cx="6677025" cy="4691063"/>
            <a:chOff x="1074" y="789"/>
            <a:chExt cx="4206" cy="2955"/>
          </a:xfrm>
        </p:grpSpPr>
        <p:sp>
          <p:nvSpPr>
            <p:cNvPr id="79875" name="矩形 79874"/>
            <p:cNvSpPr/>
            <p:nvPr/>
          </p:nvSpPr>
          <p:spPr>
            <a:xfrm>
              <a:off x="2435" y="789"/>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79876" name="矩形 79875"/>
            <p:cNvSpPr/>
            <p:nvPr/>
          </p:nvSpPr>
          <p:spPr>
            <a:xfrm>
              <a:off x="1333" y="1488"/>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877" name="矩形 79876"/>
            <p:cNvSpPr/>
            <p:nvPr/>
          </p:nvSpPr>
          <p:spPr>
            <a:xfrm>
              <a:off x="1074" y="1560"/>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79878" name="矩形 79877"/>
            <p:cNvSpPr/>
            <p:nvPr/>
          </p:nvSpPr>
          <p:spPr>
            <a:xfrm>
              <a:off x="1332" y="2208"/>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79879" name="矩形 79878"/>
            <p:cNvSpPr/>
            <p:nvPr/>
          </p:nvSpPr>
          <p:spPr>
            <a:xfrm>
              <a:off x="1074" y="227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79880" name="矩形 79879"/>
            <p:cNvSpPr/>
            <p:nvPr/>
          </p:nvSpPr>
          <p:spPr>
            <a:xfrm>
              <a:off x="1332" y="2907"/>
              <a:ext cx="894" cy="837"/>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79881" name="矩形 79880"/>
            <p:cNvSpPr/>
            <p:nvPr/>
          </p:nvSpPr>
          <p:spPr>
            <a:xfrm>
              <a:off x="1074" y="324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79882" name="矩形 79881"/>
            <p:cNvSpPr/>
            <p:nvPr/>
          </p:nvSpPr>
          <p:spPr>
            <a:xfrm>
              <a:off x="4181" y="1616"/>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883" name="矩形 79882"/>
            <p:cNvSpPr/>
            <p:nvPr/>
          </p:nvSpPr>
          <p:spPr>
            <a:xfrm>
              <a:off x="4242" y="2496"/>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79884" name="矩形 79883"/>
            <p:cNvSpPr/>
            <p:nvPr/>
          </p:nvSpPr>
          <p:spPr>
            <a:xfrm>
              <a:off x="4194" y="3315"/>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885" name="矩形 79884"/>
            <p:cNvSpPr/>
            <p:nvPr/>
          </p:nvSpPr>
          <p:spPr>
            <a:xfrm>
              <a:off x="3917" y="100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79886" name="矩形 79885"/>
            <p:cNvSpPr/>
            <p:nvPr/>
          </p:nvSpPr>
          <p:spPr>
            <a:xfrm>
              <a:off x="3906" y="1745"/>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79887" name="矩形 79886"/>
            <p:cNvSpPr/>
            <p:nvPr/>
          </p:nvSpPr>
          <p:spPr>
            <a:xfrm>
              <a:off x="3934" y="246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79888" name="矩形 79887"/>
            <p:cNvSpPr/>
            <p:nvPr/>
          </p:nvSpPr>
          <p:spPr>
            <a:xfrm>
              <a:off x="4192" y="809"/>
              <a:ext cx="1088" cy="391"/>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889" name="矩形 79888"/>
            <p:cNvSpPr/>
            <p:nvPr/>
          </p:nvSpPr>
          <p:spPr>
            <a:xfrm>
              <a:off x="3945" y="3173"/>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79890" name="矩形 79889"/>
            <p:cNvSpPr/>
            <p:nvPr/>
          </p:nvSpPr>
          <p:spPr>
            <a:xfrm>
              <a:off x="2466" y="808"/>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79891" name="矩形 79890"/>
            <p:cNvSpPr/>
            <p:nvPr/>
          </p:nvSpPr>
          <p:spPr>
            <a:xfrm>
              <a:off x="2658" y="1191"/>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79892" name="矩形 79891"/>
            <p:cNvSpPr/>
            <p:nvPr/>
          </p:nvSpPr>
          <p:spPr>
            <a:xfrm>
              <a:off x="2658" y="1866"/>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893" name="矩形 79892"/>
            <p:cNvSpPr/>
            <p:nvPr/>
          </p:nvSpPr>
          <p:spPr>
            <a:xfrm>
              <a:off x="2688" y="2525"/>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79894" name="矩形 79893"/>
            <p:cNvSpPr/>
            <p:nvPr/>
          </p:nvSpPr>
          <p:spPr>
            <a:xfrm>
              <a:off x="2707" y="3354"/>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79895" name="矩形 79894"/>
            <p:cNvSpPr/>
            <p:nvPr/>
          </p:nvSpPr>
          <p:spPr>
            <a:xfrm>
              <a:off x="3213" y="3120"/>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79896" name="直接连接符 79895"/>
            <p:cNvSpPr/>
            <p:nvPr/>
          </p:nvSpPr>
          <p:spPr>
            <a:xfrm flipV="1">
              <a:off x="2514" y="1680"/>
              <a:ext cx="1" cy="1116"/>
            </a:xfrm>
            <a:prstGeom prst="line">
              <a:avLst/>
            </a:prstGeom>
            <a:ln w="12700" cap="flat" cmpd="sng">
              <a:solidFill>
                <a:srgbClr val="CCFFFF"/>
              </a:solidFill>
              <a:prstDash val="solid"/>
              <a:headEnd type="none" w="med" len="med"/>
              <a:tailEnd type="none" w="med" len="med"/>
            </a:ln>
          </p:spPr>
        </p:sp>
        <p:sp>
          <p:nvSpPr>
            <p:cNvPr id="79897" name="直接连接符 79896"/>
            <p:cNvSpPr/>
            <p:nvPr/>
          </p:nvSpPr>
          <p:spPr>
            <a:xfrm>
              <a:off x="2515" y="1680"/>
              <a:ext cx="528" cy="0"/>
            </a:xfrm>
            <a:prstGeom prst="line">
              <a:avLst/>
            </a:prstGeom>
            <a:ln w="12700" cap="flat" cmpd="sng">
              <a:solidFill>
                <a:srgbClr val="CCFFFF"/>
              </a:solidFill>
              <a:prstDash val="solid"/>
              <a:headEnd type="none" w="med" len="med"/>
              <a:tailEnd type="triangle" w="med" len="med"/>
            </a:ln>
          </p:spPr>
        </p:sp>
        <p:sp>
          <p:nvSpPr>
            <p:cNvPr id="79898" name="矩形 79897"/>
            <p:cNvSpPr/>
            <p:nvPr/>
          </p:nvSpPr>
          <p:spPr>
            <a:xfrm>
              <a:off x="2515" y="2558"/>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79899" name="直接连接符 79898"/>
            <p:cNvSpPr/>
            <p:nvPr/>
          </p:nvSpPr>
          <p:spPr>
            <a:xfrm flipH="1" flipV="1">
              <a:off x="3903" y="1008"/>
              <a:ext cx="3" cy="2544"/>
            </a:xfrm>
            <a:prstGeom prst="line">
              <a:avLst/>
            </a:prstGeom>
            <a:ln w="12700" cap="flat" cmpd="sng">
              <a:solidFill>
                <a:srgbClr val="CCFFFF"/>
              </a:solidFill>
              <a:prstDash val="solid"/>
              <a:headEnd type="none" w="med" len="med"/>
              <a:tailEnd type="none" w="med" len="med"/>
            </a:ln>
          </p:spPr>
        </p:sp>
        <p:sp>
          <p:nvSpPr>
            <p:cNvPr id="79900" name="直接连接符 79899"/>
            <p:cNvSpPr/>
            <p:nvPr/>
          </p:nvSpPr>
          <p:spPr>
            <a:xfrm>
              <a:off x="2515" y="2791"/>
              <a:ext cx="173" cy="4"/>
            </a:xfrm>
            <a:prstGeom prst="line">
              <a:avLst/>
            </a:prstGeom>
            <a:ln w="12700" cap="flat" cmpd="sng">
              <a:solidFill>
                <a:schemeClr val="tx1"/>
              </a:solidFill>
              <a:prstDash val="solid"/>
              <a:headEnd type="none" w="med" len="med"/>
              <a:tailEnd type="none" w="med" len="med"/>
            </a:ln>
          </p:spPr>
        </p:sp>
        <p:sp>
          <p:nvSpPr>
            <p:cNvPr id="79901" name="直接连接符 79900"/>
            <p:cNvSpPr/>
            <p:nvPr/>
          </p:nvSpPr>
          <p:spPr>
            <a:xfrm>
              <a:off x="3666" y="3551"/>
              <a:ext cx="240" cy="1"/>
            </a:xfrm>
            <a:prstGeom prst="line">
              <a:avLst/>
            </a:prstGeom>
            <a:ln w="12700" cap="flat" cmpd="sng">
              <a:solidFill>
                <a:schemeClr val="tx1"/>
              </a:solidFill>
              <a:prstDash val="solid"/>
              <a:headEnd type="none" w="med" len="med"/>
              <a:tailEnd type="none" w="med" len="med"/>
            </a:ln>
          </p:spPr>
        </p:sp>
        <p:sp>
          <p:nvSpPr>
            <p:cNvPr id="79902" name="直接连接符 79901"/>
            <p:cNvSpPr/>
            <p:nvPr/>
          </p:nvSpPr>
          <p:spPr>
            <a:xfrm flipV="1">
              <a:off x="3906" y="1008"/>
              <a:ext cx="144" cy="1"/>
            </a:xfrm>
            <a:prstGeom prst="line">
              <a:avLst/>
            </a:prstGeom>
            <a:ln w="12700" cap="flat" cmpd="sng">
              <a:solidFill>
                <a:schemeClr val="tx1"/>
              </a:solidFill>
              <a:prstDash val="solid"/>
              <a:headEnd type="none" w="med" len="med"/>
              <a:tailEnd type="triangle" w="med" len="med"/>
            </a:ln>
          </p:spPr>
        </p:sp>
        <p:sp>
          <p:nvSpPr>
            <p:cNvPr id="79903" name="矩形 79902"/>
            <p:cNvSpPr/>
            <p:nvPr/>
          </p:nvSpPr>
          <p:spPr>
            <a:xfrm>
              <a:off x="1333" y="809"/>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79904" name="矩形 79903"/>
            <p:cNvSpPr/>
            <p:nvPr/>
          </p:nvSpPr>
          <p:spPr>
            <a:xfrm>
              <a:off x="1074" y="889"/>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79905" name="下箭头 79904"/>
            <p:cNvSpPr/>
            <p:nvPr/>
          </p:nvSpPr>
          <p:spPr>
            <a:xfrm>
              <a:off x="1602" y="124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06" name="下箭头 79905"/>
            <p:cNvSpPr/>
            <p:nvPr/>
          </p:nvSpPr>
          <p:spPr>
            <a:xfrm>
              <a:off x="1602" y="196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07" name="下箭头 79906"/>
            <p:cNvSpPr/>
            <p:nvPr/>
          </p:nvSpPr>
          <p:spPr>
            <a:xfrm>
              <a:off x="1602" y="26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08" name="下箭头 79907"/>
            <p:cNvSpPr/>
            <p:nvPr/>
          </p:nvSpPr>
          <p:spPr>
            <a:xfrm>
              <a:off x="2995" y="158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09" name="下箭头 79908"/>
            <p:cNvSpPr/>
            <p:nvPr/>
          </p:nvSpPr>
          <p:spPr>
            <a:xfrm>
              <a:off x="2994" y="225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10" name="下箭头 79909"/>
            <p:cNvSpPr/>
            <p:nvPr/>
          </p:nvSpPr>
          <p:spPr>
            <a:xfrm>
              <a:off x="3042" y="307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11" name="下箭头 79910"/>
            <p:cNvSpPr/>
            <p:nvPr/>
          </p:nvSpPr>
          <p:spPr>
            <a:xfrm>
              <a:off x="4626" y="129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12" name="下箭头 79911"/>
            <p:cNvSpPr/>
            <p:nvPr/>
          </p:nvSpPr>
          <p:spPr>
            <a:xfrm>
              <a:off x="4578" y="2208"/>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13" name="下箭头 79912"/>
            <p:cNvSpPr/>
            <p:nvPr/>
          </p:nvSpPr>
          <p:spPr>
            <a:xfrm>
              <a:off x="4578" y="302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79914" name="直接连接符 79913"/>
            <p:cNvSpPr/>
            <p:nvPr/>
          </p:nvSpPr>
          <p:spPr>
            <a:xfrm>
              <a:off x="2322" y="1008"/>
              <a:ext cx="0" cy="2448"/>
            </a:xfrm>
            <a:prstGeom prst="line">
              <a:avLst/>
            </a:prstGeom>
            <a:ln w="9525" cap="flat" cmpd="sng">
              <a:solidFill>
                <a:schemeClr val="tx1"/>
              </a:solidFill>
              <a:prstDash val="solid"/>
              <a:headEnd type="none" w="med" len="med"/>
              <a:tailEnd type="none" w="med" len="med"/>
            </a:ln>
          </p:spPr>
        </p:sp>
        <p:sp>
          <p:nvSpPr>
            <p:cNvPr id="79915" name="直接连接符 79914"/>
            <p:cNvSpPr/>
            <p:nvPr/>
          </p:nvSpPr>
          <p:spPr>
            <a:xfrm>
              <a:off x="2226" y="3456"/>
              <a:ext cx="96" cy="0"/>
            </a:xfrm>
            <a:prstGeom prst="line">
              <a:avLst/>
            </a:prstGeom>
            <a:ln w="9525" cap="flat" cmpd="sng">
              <a:solidFill>
                <a:schemeClr val="tx1"/>
              </a:solidFill>
              <a:prstDash val="solid"/>
              <a:headEnd type="none" w="med" len="med"/>
              <a:tailEnd type="none" w="med" len="med"/>
            </a:ln>
          </p:spPr>
        </p:sp>
        <p:sp>
          <p:nvSpPr>
            <p:cNvPr id="79916" name="直接连接符 79915"/>
            <p:cNvSpPr/>
            <p:nvPr/>
          </p:nvSpPr>
          <p:spPr>
            <a:xfrm>
              <a:off x="2322" y="1008"/>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文本框 151553"/>
          <p:cNvSpPr txBox="1"/>
          <p:nvPr/>
        </p:nvSpPr>
        <p:spPr>
          <a:xfrm>
            <a:off x="1371600" y="1889125"/>
            <a:ext cx="2514600" cy="701675"/>
          </a:xfrm>
          <a:prstGeom prst="rect">
            <a:avLst/>
          </a:prstGeom>
          <a:noFill/>
          <a:ln w="9525">
            <a:noFill/>
          </a:ln>
        </p:spPr>
        <p:txBody>
          <a:bodyPr>
            <a:spAutoFit/>
          </a:bodyPr>
          <a:p>
            <a:pPr eaLnBrk="0" hangingPunct="0">
              <a:spcBef>
                <a:spcPct val="50000"/>
              </a:spcBef>
            </a:pPr>
            <a:r>
              <a:rPr lang="zh-CN" altLang="en-US" sz="4000" b="1">
                <a:effectLst>
                  <a:outerShdw blurRad="38100" dist="38100" dir="2700000">
                    <a:srgbClr val="C0C0C0"/>
                  </a:outerShdw>
                </a:effectLst>
                <a:latin typeface="幼圆" panose="02010509060101010101" pitchFamily="49" charset="-122"/>
                <a:ea typeface="幼圆" panose="02010509060101010101" pitchFamily="49" charset="-122"/>
              </a:rPr>
              <a:t>何为</a:t>
            </a:r>
            <a:r>
              <a:rPr lang="zh-CN" altLang="en-US" sz="4000" b="1" dirty="0">
                <a:effectLst>
                  <a:outerShdw blurRad="38100" dist="38100" dir="2700000">
                    <a:srgbClr val="C0C0C0"/>
                  </a:outerShdw>
                </a:effectLst>
                <a:latin typeface="幼圆" panose="02010509060101010101" pitchFamily="49" charset="-122"/>
                <a:ea typeface="幼圆" panose="02010509060101010101" pitchFamily="49" charset="-122"/>
              </a:rPr>
              <a:t>验证</a:t>
            </a:r>
            <a:r>
              <a:rPr lang="en-US" altLang="zh-CN" sz="4000" b="1" dirty="0">
                <a:effectLst>
                  <a:outerShdw blurRad="38100" dist="38100" dir="2700000">
                    <a:srgbClr val="C0C0C0"/>
                  </a:outerShdw>
                </a:effectLst>
                <a:latin typeface="幼圆" panose="02010509060101010101" pitchFamily="49" charset="-122"/>
                <a:ea typeface="幼圆" panose="02010509060101010101" pitchFamily="49" charset="-122"/>
              </a:rPr>
              <a:t>?</a:t>
            </a:r>
            <a:endParaRPr lang="en-US" altLang="zh-CN" sz="4000" b="1">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51555" name="文本框 151554"/>
          <p:cNvSpPr txBox="1"/>
          <p:nvPr/>
        </p:nvSpPr>
        <p:spPr>
          <a:xfrm>
            <a:off x="1447800" y="3124200"/>
            <a:ext cx="6400800" cy="457200"/>
          </a:xfrm>
          <a:prstGeom prst="rect">
            <a:avLst/>
          </a:prstGeom>
          <a:noFill/>
          <a:ln w="9525">
            <a:noFill/>
          </a:ln>
        </p:spPr>
        <p:txBody>
          <a:bodyPr>
            <a:spAutoFit/>
          </a:bodyPr>
          <a:p>
            <a:pPr eaLnBrk="0" hangingPunct="0">
              <a:spcBef>
                <a:spcPct val="50000"/>
              </a:spcBef>
            </a:pPr>
            <a:r>
              <a:rPr lang="zh-CN" altLang="en-US" sz="2400" dirty="0">
                <a:effectLst>
                  <a:outerShdw blurRad="38100" dist="38100" dir="2700000">
                    <a:srgbClr val="C0C0C0"/>
                  </a:outerShdw>
                </a:effectLst>
                <a:latin typeface="Times New Roman" panose="02020603050405020304" pitchFamily="18" charset="0"/>
                <a:ea typeface="幼圆" panose="02010509060101010101" pitchFamily="49" charset="-122"/>
              </a:rPr>
              <a:t>规定要求已得到满足的客观证据的认定和提供</a:t>
            </a:r>
            <a:endParaRPr lang="zh-CN" altLang="en-US" sz="240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0897" descr="紫色网格"/>
          <p:cNvSpPr/>
          <p:nvPr/>
        </p:nvSpPr>
        <p:spPr>
          <a:xfrm>
            <a:off x="1066800" y="2362200"/>
            <a:ext cx="3962400" cy="2133600"/>
          </a:xfrm>
          <a:prstGeom prst="rect">
            <a:avLst/>
          </a:prstGeom>
          <a:blipFill rotWithShape="0">
            <a:blip r:embed="rId1"/>
          </a:blipFill>
          <a:ln w="12700">
            <a:noFill/>
          </a:ln>
        </p:spPr>
        <p:txBody>
          <a:bodyPr lIns="90487" tIns="44450" rIns="90487" bIns="44450">
            <a:spAutoFit/>
          </a:bodyPr>
          <a:p>
            <a:pPr defTabSz="903605">
              <a:spcBef>
                <a:spcPct val="20000"/>
              </a:spcBef>
              <a:buClr>
                <a:schemeClr val="tx1"/>
              </a:buClr>
              <a:buSzPct val="95000"/>
              <a:buFont typeface="Wingdings" panose="05000000000000000000" pitchFamily="2" charset="2"/>
            </a:pPr>
            <a:r>
              <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rPr>
              <a:t>验证</a:t>
            </a:r>
            <a:r>
              <a:rPr lang="en-US" altLang="zh-CN" sz="2400" b="1" dirty="0">
                <a:effectLst>
                  <a:outerShdw blurRad="38100" dist="38100" dir="2700000">
                    <a:srgbClr val="000000"/>
                  </a:outerShdw>
                </a:effectLst>
                <a:latin typeface="幼圆" panose="02010509060101010101" pitchFamily="49" charset="-122"/>
                <a:ea typeface="幼圆" panose="02010509060101010101" pitchFamily="49" charset="-122"/>
              </a:rPr>
              <a:t>:</a:t>
            </a:r>
            <a:endParaRPr lang="en-US" altLang="zh-CN" sz="2400" b="1" dirty="0">
              <a:effectLst>
                <a:outerShdw blurRad="38100" dist="38100" dir="2700000">
                  <a:srgbClr val="000000"/>
                </a:outerShdw>
              </a:effectLst>
              <a:latin typeface="幼圆" panose="02010509060101010101" pitchFamily="49" charset="-122"/>
              <a:ea typeface="幼圆" panose="02010509060101010101" pitchFamily="49" charset="-122"/>
            </a:endParaRPr>
          </a:p>
          <a:p>
            <a:pPr defTabSz="903605">
              <a:spcBef>
                <a:spcPct val="20000"/>
              </a:spcBef>
              <a:buClr>
                <a:schemeClr val="tx1"/>
              </a:buClr>
              <a:buSzPct val="95000"/>
              <a:buFont typeface="Wingdings" panose="05000000000000000000" pitchFamily="2" charset="2"/>
            </a:pPr>
            <a:r>
              <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rPr>
              <a:t>解决方案是否可以成为标准化的行动</a:t>
            </a:r>
            <a:endPar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endParaRPr>
          </a:p>
          <a:p>
            <a:pPr defTabSz="903605">
              <a:spcBef>
                <a:spcPct val="20000"/>
              </a:spcBef>
              <a:buClr>
                <a:schemeClr val="tx1"/>
              </a:buClr>
              <a:buSzPct val="95000"/>
              <a:buFont typeface="Wingdings" panose="05000000000000000000" pitchFamily="2" charset="2"/>
            </a:pPr>
            <a:r>
              <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rPr>
              <a:t>顾客对解决方案是否满意</a:t>
            </a:r>
            <a:endPar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endParaRPr>
          </a:p>
          <a:p>
            <a:pPr defTabSz="903605">
              <a:spcBef>
                <a:spcPct val="20000"/>
              </a:spcBef>
              <a:buClr>
                <a:schemeClr val="tx1"/>
              </a:buClr>
              <a:buSzPct val="95000"/>
              <a:buFont typeface="Wingdings" panose="05000000000000000000" pitchFamily="2" charset="2"/>
            </a:pPr>
            <a:r>
              <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rPr>
              <a:t>改进行动是否将消灭问题。</a:t>
            </a:r>
            <a:endParaRPr lang="zh-CN" altLang="en-US" sz="2400" b="1" dirty="0">
              <a:effectLst>
                <a:outerShdw blurRad="38100" dist="38100" dir="2700000">
                  <a:srgbClr val="000000"/>
                </a:outerShdw>
              </a:effectLst>
              <a:latin typeface="幼圆" panose="02010509060101010101" pitchFamily="49" charset="-122"/>
              <a:ea typeface="幼圆" panose="02010509060101010101" pitchFamily="49" charset="-122"/>
            </a:endParaRPr>
          </a:p>
        </p:txBody>
      </p:sp>
      <p:sp>
        <p:nvSpPr>
          <p:cNvPr id="80899" name="矩形 80898"/>
          <p:cNvSpPr/>
          <p:nvPr/>
        </p:nvSpPr>
        <p:spPr>
          <a:xfrm>
            <a:off x="3200400" y="990600"/>
            <a:ext cx="4114800" cy="914400"/>
          </a:xfrm>
          <a:prstGeom prst="rect">
            <a:avLst/>
          </a:prstGeom>
          <a:noFill/>
          <a:ln w="12700">
            <a:noFill/>
          </a:ln>
        </p:spPr>
        <p:txBody>
          <a:bodyPr anchor="ctr" anchorCtr="0"/>
          <a:p>
            <a:pPr algn="ctr"/>
            <a:r>
              <a:rPr lang="zh-CN" altLang="en-US" sz="44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验证改进行动</a:t>
            </a:r>
            <a:endParaRPr lang="zh-CN" altLang="en-US" sz="4400"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80900" name="文本框 80899"/>
          <p:cNvSpPr txBox="1"/>
          <p:nvPr/>
        </p:nvSpPr>
        <p:spPr>
          <a:xfrm>
            <a:off x="1981200" y="4800600"/>
            <a:ext cx="5562600" cy="879475"/>
          </a:xfrm>
          <a:prstGeom prst="rect">
            <a:avLst/>
          </a:prstGeom>
          <a:solidFill>
            <a:schemeClr val="accent1"/>
          </a:solidFill>
          <a:ln w="57150" cap="flat" cmpd="thinThick">
            <a:solidFill>
              <a:schemeClr val="hlink"/>
            </a:solidFill>
            <a:prstDash val="solid"/>
            <a:miter/>
            <a:headEnd type="none" w="med" len="med"/>
            <a:tailEnd type="none" w="med" len="med"/>
          </a:ln>
        </p:spPr>
        <p:txBody>
          <a:bodyPr>
            <a:spAutoFit/>
          </a:bodyPr>
          <a:p>
            <a:pPr>
              <a:spcBef>
                <a:spcPct val="20000"/>
              </a:spcBef>
              <a:buSzPct val="80000"/>
              <a:buFont typeface="Wingdings" panose="05000000000000000000" pitchFamily="2" charset="2"/>
            </a:pPr>
            <a:r>
              <a:rPr lang="zh-CN" altLang="en-US" sz="2400" i="1" dirty="0">
                <a:solidFill>
                  <a:srgbClr val="FFFFFF"/>
                </a:solidFill>
                <a:latin typeface="Times New Roman" panose="02020603050405020304" pitchFamily="18" charset="0"/>
                <a:ea typeface="幼圆" panose="02010509060101010101" pitchFamily="49" charset="-122"/>
              </a:rPr>
              <a:t>问题解决的过程中，最重要的步骤是验证解决方案是否会真的消灭问题。</a:t>
            </a:r>
            <a:endParaRPr lang="zh-CN" altLang="en-US" sz="2400" i="1" dirty="0">
              <a:solidFill>
                <a:srgbClr val="FFFFFF"/>
              </a:solidFill>
              <a:latin typeface="Times New Roman" panose="02020603050405020304" pitchFamily="18" charset="0"/>
              <a:ea typeface="幼圆" panose="02010509060101010101" pitchFamily="49" charset="-122"/>
            </a:endParaRPr>
          </a:p>
        </p:txBody>
      </p:sp>
      <p:sp>
        <p:nvSpPr>
          <p:cNvPr id="80902" name="文本框 80901" descr="胡桃"/>
          <p:cNvSpPr txBox="1"/>
          <p:nvPr/>
        </p:nvSpPr>
        <p:spPr>
          <a:xfrm>
            <a:off x="5468938" y="2819400"/>
            <a:ext cx="3294062" cy="1552575"/>
          </a:xfrm>
          <a:prstGeom prst="rect">
            <a:avLst/>
          </a:prstGeom>
          <a:blipFill rotWithShape="0">
            <a:blip r:embed="rId2"/>
          </a:blipFill>
          <a:ln w="9525">
            <a:noFill/>
          </a:ln>
        </p:spPr>
        <p:txBody>
          <a:bodyPr>
            <a:spAutoFit/>
          </a:bodyPr>
          <a:p>
            <a:pPr marL="116205" indent="-116205"/>
            <a:r>
              <a:rPr lang="zh-CN" altLang="en-US" sz="2400" b="1" dirty="0">
                <a:latin typeface="幼圆" panose="02010509060101010101" pitchFamily="49" charset="-122"/>
                <a:ea typeface="幼圆" panose="02010509060101010101" pitchFamily="49" charset="-122"/>
              </a:rPr>
              <a:t>验证的方法</a:t>
            </a:r>
            <a:r>
              <a:rPr lang="en-US" altLang="zh-CN" sz="2400" b="1">
                <a:latin typeface="幼圆" panose="02010509060101010101" pitchFamily="49" charset="-122"/>
                <a:ea typeface="幼圆" panose="02010509060101010101" pitchFamily="49" charset="-122"/>
              </a:rPr>
              <a:t>:</a:t>
            </a:r>
            <a:r>
              <a:rPr lang="en-US" altLang="zh-CN" sz="2400">
                <a:latin typeface="幼圆" panose="02010509060101010101" pitchFamily="49" charset="-122"/>
                <a:ea typeface="幼圆" panose="02010509060101010101" pitchFamily="49" charset="-122"/>
              </a:rPr>
              <a:t> </a:t>
            </a:r>
            <a:endParaRPr lang="en-US" altLang="zh-CN" sz="2400">
              <a:latin typeface="幼圆" panose="02010509060101010101" pitchFamily="49" charset="-122"/>
              <a:ea typeface="幼圆" panose="02010509060101010101" pitchFamily="49" charset="-122"/>
            </a:endParaRPr>
          </a:p>
          <a:p>
            <a:pPr marL="116205" indent="-116205"/>
            <a:r>
              <a:rPr lang="zh-CN" altLang="en-US" sz="2400" dirty="0">
                <a:latin typeface="幼圆" panose="02010509060101010101" pitchFamily="49" charset="-122"/>
                <a:ea typeface="幼圆" panose="02010509060101010101" pitchFamily="49" charset="-122"/>
              </a:rPr>
              <a:t>假设测试 </a:t>
            </a:r>
            <a:r>
              <a:rPr lang="en-US" altLang="zh-CN" sz="2400">
                <a:latin typeface="幼圆" panose="02010509060101010101" pitchFamily="49" charset="-122"/>
                <a:ea typeface="幼圆" panose="02010509060101010101" pitchFamily="49" charset="-122"/>
              </a:rPr>
              <a:t>– </a:t>
            </a:r>
            <a:r>
              <a:rPr lang="zh-CN" altLang="en-US" sz="2400" dirty="0">
                <a:latin typeface="幼圆" panose="02010509060101010101" pitchFamily="49" charset="-122"/>
                <a:ea typeface="幼圆" panose="02010509060101010101" pitchFamily="49" charset="-122"/>
              </a:rPr>
              <a:t>数据分析</a:t>
            </a:r>
            <a:endParaRPr lang="zh-CN" altLang="en-US" sz="2400" dirty="0">
              <a:latin typeface="幼圆" panose="02010509060101010101" pitchFamily="49" charset="-122"/>
              <a:ea typeface="幼圆" panose="02010509060101010101" pitchFamily="49" charset="-122"/>
            </a:endParaRPr>
          </a:p>
          <a:p>
            <a:pPr marL="116205" indent="-116205"/>
            <a:r>
              <a:rPr lang="zh-CN" altLang="en-US" sz="2400" dirty="0">
                <a:latin typeface="幼圆" panose="02010509060101010101" pitchFamily="49" charset="-122"/>
                <a:ea typeface="幼圆" panose="02010509060101010101" pitchFamily="49" charset="-122"/>
              </a:rPr>
              <a:t>试样生产和测试</a:t>
            </a:r>
            <a:endParaRPr lang="zh-CN" altLang="en-US" sz="2400" dirty="0">
              <a:latin typeface="幼圆" panose="02010509060101010101" pitchFamily="49" charset="-122"/>
              <a:ea typeface="幼圆" panose="02010509060101010101" pitchFamily="49" charset="-122"/>
            </a:endParaRPr>
          </a:p>
          <a:p>
            <a:pPr marL="116205" indent="-116205"/>
            <a:r>
              <a:rPr lang="zh-CN" altLang="en-US" sz="2400" dirty="0">
                <a:latin typeface="幼圆" panose="02010509060101010101" pitchFamily="49" charset="-122"/>
                <a:ea typeface="幼圆" panose="02010509060101010101" pitchFamily="49" charset="-122"/>
              </a:rPr>
              <a:t>过程的试运行</a:t>
            </a:r>
            <a:endParaRPr lang="zh-CN" altLang="en-US" sz="2400" dirty="0">
              <a:solidFill>
                <a:srgbClr val="FFFFFF"/>
              </a:solidFill>
              <a:latin typeface="幼圆" panose="02010509060101010101" pitchFamily="49" charset="-122"/>
              <a:ea typeface="幼圆" panose="02010509060101010101" pitchFamily="49" charset="-122"/>
            </a:endParaRPr>
          </a:p>
        </p:txBody>
      </p:sp>
      <p:sp>
        <p:nvSpPr>
          <p:cNvPr id="80903" name="右大括号 80902"/>
          <p:cNvSpPr/>
          <p:nvPr/>
        </p:nvSpPr>
        <p:spPr>
          <a:xfrm>
            <a:off x="4419600" y="3636963"/>
            <a:ext cx="374650" cy="1046162"/>
          </a:xfrm>
          <a:prstGeom prst="rightBrace">
            <a:avLst>
              <a:gd name="adj1" fmla="val 23269"/>
              <a:gd name="adj2" fmla="val 50000"/>
            </a:avLst>
          </a:prstGeom>
          <a:noFill/>
          <a:ln w="38100">
            <a:noFill/>
          </a:ln>
        </p:spPr>
        <p:txBody>
          <a:bodyPr/>
          <a:p>
            <a:endParaRPr lang="zh-CN" altLang="en-US"/>
          </a:p>
        </p:txBody>
      </p:sp>
      <p:sp>
        <p:nvSpPr>
          <p:cNvPr id="80908" name="右箭头 80907"/>
          <p:cNvSpPr/>
          <p:nvPr/>
        </p:nvSpPr>
        <p:spPr>
          <a:xfrm>
            <a:off x="5105400" y="3276600"/>
            <a:ext cx="381000" cy="609600"/>
          </a:xfrm>
          <a:prstGeom prst="rightArrow">
            <a:avLst>
              <a:gd name="adj1" fmla="val 50000"/>
              <a:gd name="adj2" fmla="val 25000"/>
            </a:avLst>
          </a:prstGeom>
          <a:solidFill>
            <a:schemeClr val="accent1"/>
          </a:solidFill>
          <a:ln w="9525">
            <a:noFill/>
          </a:ln>
        </p:spPr>
        <p:txBody>
          <a:bodyPr/>
          <a:p>
            <a:endParaRPr lang="zh-CN" altLang="en-US"/>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矩形 82945"/>
          <p:cNvSpPr/>
          <p:nvPr/>
        </p:nvSpPr>
        <p:spPr>
          <a:xfrm>
            <a:off x="2057400" y="2438400"/>
            <a:ext cx="5334000" cy="2009775"/>
          </a:xfrm>
          <a:prstGeom prst="rect">
            <a:avLst/>
          </a:prstGeom>
          <a:noFill/>
          <a:ln w="12700">
            <a:noFill/>
          </a:ln>
        </p:spPr>
        <p:txBody>
          <a:bodyPr lIns="90487" tIns="44450" rIns="90487" bIns="44450">
            <a:spAutoFit/>
          </a:bodyPr>
          <a:p>
            <a:pPr defTabSz="903605" eaLnBrk="0" hangingPunct="0">
              <a:spcBef>
                <a:spcPct val="20000"/>
              </a:spcBef>
              <a:buClr>
                <a:schemeClr val="tx1"/>
              </a:buClr>
              <a:buSzPct val="80000"/>
              <a:buFont typeface="Wingdings" panose="05000000000000000000" pitchFamily="2" charset="2"/>
            </a:pPr>
            <a:r>
              <a:rPr lang="zh-CN" altLang="en-US" sz="3000" b="1" dirty="0">
                <a:effectLst>
                  <a:outerShdw blurRad="38100" dist="38100" dir="2700000">
                    <a:srgbClr val="C0C0C0"/>
                  </a:outerShdw>
                </a:effectLst>
                <a:latin typeface="Times New Roman" panose="02020603050405020304" pitchFamily="18" charset="0"/>
                <a:ea typeface="幼圆" panose="02010509060101010101" pitchFamily="49" charset="-122"/>
              </a:rPr>
              <a:t>量化证实改进行动将会解决问题，并且不会造成任何不期望的负面影响。</a:t>
            </a:r>
            <a:endParaRPr lang="zh-CN" altLang="en-US" sz="3000" b="1" dirty="0">
              <a:effectLst>
                <a:outerShdw blurRad="38100" dist="38100" dir="2700000">
                  <a:srgbClr val="C0C0C0"/>
                </a:outerShdw>
              </a:effectLst>
              <a:latin typeface="Times New Roman" panose="02020603050405020304" pitchFamily="18" charset="0"/>
              <a:ea typeface="幼圆" panose="02010509060101010101" pitchFamily="49" charset="-122"/>
            </a:endParaRPr>
          </a:p>
          <a:p>
            <a:pPr defTabSz="903605" eaLnBrk="0" hangingPunct="0">
              <a:spcBef>
                <a:spcPct val="20000"/>
              </a:spcBef>
              <a:buClr>
                <a:schemeClr val="tx1"/>
              </a:buClr>
              <a:buSzPct val="80000"/>
              <a:buFont typeface="Wingdings" panose="05000000000000000000" pitchFamily="2" charset="2"/>
            </a:pPr>
            <a:r>
              <a:rPr lang="zh-CN" altLang="en-US" sz="3000" b="1" dirty="0">
                <a:effectLst>
                  <a:outerShdw blurRad="38100" dist="38100" dir="2700000">
                    <a:srgbClr val="C0C0C0"/>
                  </a:outerShdw>
                </a:effectLst>
                <a:latin typeface="Times New Roman" panose="02020603050405020304" pitchFamily="18" charset="0"/>
                <a:ea typeface="幼圆" panose="02010509060101010101" pitchFamily="49" charset="-122"/>
              </a:rPr>
              <a:t>根据决策评价，制订应急措施</a:t>
            </a:r>
            <a:endParaRPr lang="zh-CN" altLang="en-US" sz="3000" b="1" dirty="0">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82947" name="矩形 82946"/>
          <p:cNvSpPr/>
          <p:nvPr/>
        </p:nvSpPr>
        <p:spPr>
          <a:xfrm>
            <a:off x="2514600" y="1219200"/>
            <a:ext cx="3886200" cy="909638"/>
          </a:xfrm>
          <a:prstGeom prst="rect">
            <a:avLst/>
          </a:prstGeom>
          <a:noFill/>
          <a:ln w="12700">
            <a:noFill/>
          </a:ln>
        </p:spPr>
        <p:txBody>
          <a:bodyPr lIns="90487" tIns="44450" rIns="90487" bIns="44450" anchor="ctr" anchorCtr="0"/>
          <a:p>
            <a:pPr algn="ctr"/>
            <a:r>
              <a:rPr lang="zh-CN" altLang="en-US" sz="4800" b="1" dirty="0">
                <a:solidFill>
                  <a:srgbClr val="FFFFFF"/>
                </a:solidFill>
                <a:effectLst>
                  <a:outerShdw blurRad="38100" dist="38100" dir="2700000">
                    <a:srgbClr val="C0C0C0"/>
                  </a:outerShdw>
                </a:effectLst>
                <a:latin typeface="Arial" panose="020B0604020202020204" pitchFamily="34" charset="0"/>
                <a:ea typeface="幼圆" panose="02010509060101010101" pitchFamily="49" charset="-122"/>
              </a:rPr>
              <a:t>总    结</a:t>
            </a:r>
            <a:endParaRPr lang="zh-CN" altLang="en-US" sz="4800" b="1" dirty="0">
              <a:solidFill>
                <a:srgbClr val="FFFFFF"/>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文本框 154625"/>
          <p:cNvSpPr txBox="1"/>
          <p:nvPr/>
        </p:nvSpPr>
        <p:spPr>
          <a:xfrm>
            <a:off x="3886200" y="1462088"/>
            <a:ext cx="1676400" cy="519112"/>
          </a:xfrm>
          <a:prstGeom prst="rect">
            <a:avLst/>
          </a:prstGeom>
          <a:noFill/>
          <a:ln w="9525">
            <a:noFill/>
          </a:ln>
        </p:spPr>
        <p:txBody>
          <a:bodyPr>
            <a:spAutoFit/>
          </a:bodyPr>
          <a:p>
            <a:pPr eaLnBrk="0" hangingPunct="0">
              <a:spcBef>
                <a:spcPct val="50000"/>
              </a:spcBef>
            </a:pPr>
            <a:r>
              <a:rPr lang="zh-CN" altLang="en-US" sz="2800" b="1" dirty="0">
                <a:effectLst>
                  <a:outerShdw blurRad="38100" dist="38100" dir="2700000">
                    <a:srgbClr val="C0C0C0"/>
                  </a:outerShdw>
                </a:effectLst>
                <a:latin typeface="Times New Roman" panose="02020603050405020304" pitchFamily="18" charset="0"/>
                <a:ea typeface="幼圆" panose="02010509060101010101" pitchFamily="49" charset="-122"/>
              </a:rPr>
              <a:t>练  习  五</a:t>
            </a:r>
            <a:endParaRPr lang="zh-CN" altLang="en-US" sz="2800" b="1">
              <a:effectLst>
                <a:outerShdw blurRad="38100" dist="38100" dir="2700000">
                  <a:srgbClr val="C0C0C0"/>
                </a:outerShdw>
              </a:effectLst>
              <a:latin typeface="Times New Roman" panose="02020603050405020304" pitchFamily="18" charset="0"/>
              <a:ea typeface="幼圆" panose="02010509060101010101" pitchFamily="49" charset="-122"/>
            </a:endParaRPr>
          </a:p>
        </p:txBody>
      </p:sp>
      <p:sp>
        <p:nvSpPr>
          <p:cNvPr id="154627" name="文本框 154626"/>
          <p:cNvSpPr txBox="1"/>
          <p:nvPr/>
        </p:nvSpPr>
        <p:spPr>
          <a:xfrm>
            <a:off x="2362200" y="2514600"/>
            <a:ext cx="5257800" cy="1739900"/>
          </a:xfrm>
          <a:prstGeom prst="rect">
            <a:avLst/>
          </a:prstGeom>
          <a:noFill/>
          <a:ln w="9525">
            <a:noFill/>
          </a:ln>
        </p:spPr>
        <p:txBody>
          <a:bodyPr>
            <a:spAutoFit/>
          </a:bodyPr>
          <a:p>
            <a:pPr eaLnBrk="0" hangingPunct="0">
              <a:spcBef>
                <a:spcPct val="50000"/>
              </a:spcBef>
            </a:pPr>
            <a:r>
              <a:rPr lang="zh-CN" altLang="en-US" sz="3600" b="1">
                <a:effectLst>
                  <a:outerShdw blurRad="38100" dist="38100" dir="2700000">
                    <a:srgbClr val="C0C0C0"/>
                  </a:outerShdw>
                </a:effectLst>
                <a:latin typeface="幼圆" panose="02010509060101010101" pitchFamily="49" charset="-122"/>
                <a:ea typeface="幼圆" panose="02010509060101010101" pitchFamily="49" charset="-122"/>
              </a:rPr>
              <a:t>就</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现有实际情况的投诉或退货</a:t>
            </a:r>
            <a:r>
              <a:rPr lang="en-US" altLang="zh-CN" sz="3600" b="1"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3600" b="1" dirty="0">
                <a:effectLst>
                  <a:outerShdw blurRad="38100" dist="38100" dir="2700000">
                    <a:srgbClr val="C0C0C0"/>
                  </a:outerShdw>
                </a:effectLst>
                <a:latin typeface="幼圆" panose="02010509060101010101" pitchFamily="49" charset="-122"/>
                <a:ea typeface="幼圆" panose="02010509060101010101" pitchFamily="49" charset="-122"/>
              </a:rPr>
              <a:t>针对已执行的改进措施进行有效性验证</a:t>
            </a:r>
            <a:endParaRPr lang="zh-CN" altLang="en-US" sz="3600" b="1">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云形标注 86018"/>
          <p:cNvSpPr/>
          <p:nvPr/>
        </p:nvSpPr>
        <p:spPr>
          <a:xfrm>
            <a:off x="4876800" y="1752600"/>
            <a:ext cx="2743200" cy="1752600"/>
          </a:xfrm>
          <a:prstGeom prst="cloudCallout">
            <a:avLst>
              <a:gd name="adj1" fmla="val -79806"/>
              <a:gd name="adj2" fmla="val 26810"/>
            </a:avLst>
          </a:prstGeom>
          <a:noFill/>
          <a:ln w="12700" cap="sq" cmpd="sng">
            <a:solidFill>
              <a:schemeClr val="tx1"/>
            </a:solidFill>
            <a:prstDash val="solid"/>
            <a:headEnd type="none" w="lg" len="med"/>
            <a:tailEnd type="none" w="lg" len="med"/>
          </a:ln>
        </p:spPr>
        <p:txBody>
          <a:bodyPr/>
          <a:p>
            <a:pPr algn="ctr"/>
            <a:r>
              <a:rPr lang="en-US" altLang="zh-CN" sz="2400">
                <a:solidFill>
                  <a:srgbClr val="C00025"/>
                </a:solidFill>
                <a:latin typeface="Times New Roman" panose="02020603050405020304" pitchFamily="18" charset="0"/>
              </a:rPr>
              <a:t>6D</a:t>
            </a:r>
            <a:endParaRPr lang="en-US" altLang="zh-CN" sz="2400">
              <a:solidFill>
                <a:srgbClr val="C00025"/>
              </a:solidFill>
              <a:latin typeface="Times New Roman" panose="02020603050405020304" pitchFamily="18" charset="0"/>
            </a:endParaRPr>
          </a:p>
          <a:p>
            <a:pPr algn="ctr"/>
            <a:r>
              <a:rPr lang="zh-CN" altLang="en-US" sz="2000" b="1" dirty="0">
                <a:latin typeface="幼圆" panose="02010509060101010101" pitchFamily="49" charset="-122"/>
                <a:ea typeface="幼圆" panose="02010509060101010101" pitchFamily="49" charset="-122"/>
              </a:rPr>
              <a:t>实施</a:t>
            </a:r>
            <a:endParaRPr lang="zh-CN" altLang="en-US" sz="2000" b="1" dirty="0">
              <a:latin typeface="幼圆" panose="02010509060101010101" pitchFamily="49" charset="-122"/>
              <a:ea typeface="幼圆" panose="02010509060101010101" pitchFamily="49" charset="-122"/>
            </a:endParaRPr>
          </a:p>
          <a:p>
            <a:pPr algn="ctr" eaLnBrk="0" hangingPunct="0"/>
            <a:r>
              <a:rPr lang="zh-CN" altLang="en-US" sz="2000" b="1" dirty="0">
                <a:latin typeface="幼圆" panose="02010509060101010101" pitchFamily="49" charset="-122"/>
                <a:ea typeface="幼圆" panose="02010509060101010101" pitchFamily="49" charset="-122"/>
              </a:rPr>
              <a:t>永久性</a:t>
            </a:r>
            <a:endParaRPr lang="zh-CN" altLang="en-US" sz="2000" b="1" dirty="0">
              <a:latin typeface="幼圆" panose="02010509060101010101" pitchFamily="49" charset="-122"/>
              <a:ea typeface="幼圆" panose="02010509060101010101" pitchFamily="49" charset="-122"/>
            </a:endParaRPr>
          </a:p>
          <a:p>
            <a:pPr algn="ctr" eaLnBrk="0" hangingPunct="0"/>
            <a:r>
              <a:rPr lang="zh-CN" altLang="en-US" sz="2000" b="1" dirty="0">
                <a:latin typeface="幼圆" panose="02010509060101010101" pitchFamily="49" charset="-122"/>
                <a:ea typeface="幼圆" panose="02010509060101010101" pitchFamily="49" charset="-122"/>
              </a:rPr>
              <a:t>改进行动</a:t>
            </a:r>
            <a:endParaRPr lang="zh-CN" altLang="en-US" sz="2000" b="1">
              <a:latin typeface="幼圆" panose="02010509060101010101" pitchFamily="49" charset="-122"/>
              <a:ea typeface="幼圆" panose="02010509060101010101" pitchFamily="49" charset="-122"/>
            </a:endParaRPr>
          </a:p>
        </p:txBody>
      </p:sp>
      <p:pic>
        <p:nvPicPr>
          <p:cNvPr id="86020" name="图片 86019"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2590800" y="2667000"/>
            <a:ext cx="1524000" cy="2590800"/>
          </a:xfrm>
          <a:prstGeom prst="rect">
            <a:avLst/>
          </a:prstGeom>
          <a:noFill/>
          <a:ln w="9525">
            <a:noFill/>
          </a:ln>
        </p:spPr>
      </p:pic>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4013" name="组合 84012"/>
          <p:cNvGrpSpPr/>
          <p:nvPr/>
        </p:nvGrpSpPr>
        <p:grpSpPr>
          <a:xfrm>
            <a:off x="1704975" y="1066800"/>
            <a:ext cx="6677025" cy="4691063"/>
            <a:chOff x="1074" y="672"/>
            <a:chExt cx="4206" cy="2955"/>
          </a:xfrm>
        </p:grpSpPr>
        <p:sp>
          <p:nvSpPr>
            <p:cNvPr id="83971" name="矩形 83970"/>
            <p:cNvSpPr/>
            <p:nvPr/>
          </p:nvSpPr>
          <p:spPr>
            <a:xfrm>
              <a:off x="2435" y="672"/>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83972" name="矩形 83971"/>
            <p:cNvSpPr/>
            <p:nvPr/>
          </p:nvSpPr>
          <p:spPr>
            <a:xfrm>
              <a:off x="1333" y="1371"/>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3973" name="矩形 83972"/>
            <p:cNvSpPr/>
            <p:nvPr/>
          </p:nvSpPr>
          <p:spPr>
            <a:xfrm>
              <a:off x="1074" y="1443"/>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83974" name="矩形 83973"/>
            <p:cNvSpPr/>
            <p:nvPr/>
          </p:nvSpPr>
          <p:spPr>
            <a:xfrm>
              <a:off x="1332" y="2091"/>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83975" name="矩形 83974"/>
            <p:cNvSpPr/>
            <p:nvPr/>
          </p:nvSpPr>
          <p:spPr>
            <a:xfrm>
              <a:off x="1074" y="216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83976" name="矩形 83975"/>
            <p:cNvSpPr/>
            <p:nvPr/>
          </p:nvSpPr>
          <p:spPr>
            <a:xfrm>
              <a:off x="1332" y="2790"/>
              <a:ext cx="894" cy="837"/>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83977" name="矩形 83976"/>
            <p:cNvSpPr/>
            <p:nvPr/>
          </p:nvSpPr>
          <p:spPr>
            <a:xfrm>
              <a:off x="1074" y="313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83978" name="矩形 83977"/>
            <p:cNvSpPr/>
            <p:nvPr/>
          </p:nvSpPr>
          <p:spPr>
            <a:xfrm>
              <a:off x="4181" y="1499"/>
              <a:ext cx="1099" cy="544"/>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3979" name="矩形 83978"/>
            <p:cNvSpPr/>
            <p:nvPr/>
          </p:nvSpPr>
          <p:spPr>
            <a:xfrm>
              <a:off x="4242" y="2379"/>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83980" name="矩形 83979"/>
            <p:cNvSpPr/>
            <p:nvPr/>
          </p:nvSpPr>
          <p:spPr>
            <a:xfrm>
              <a:off x="4194" y="3198"/>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3981" name="矩形 83980"/>
            <p:cNvSpPr/>
            <p:nvPr/>
          </p:nvSpPr>
          <p:spPr>
            <a:xfrm>
              <a:off x="3917" y="89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83982" name="矩形 83981"/>
            <p:cNvSpPr/>
            <p:nvPr/>
          </p:nvSpPr>
          <p:spPr>
            <a:xfrm>
              <a:off x="3906" y="162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83983" name="矩形 83982"/>
            <p:cNvSpPr/>
            <p:nvPr/>
          </p:nvSpPr>
          <p:spPr>
            <a:xfrm>
              <a:off x="3934" y="2349"/>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83984" name="矩形 83983"/>
            <p:cNvSpPr/>
            <p:nvPr/>
          </p:nvSpPr>
          <p:spPr>
            <a:xfrm>
              <a:off x="4192" y="692"/>
              <a:ext cx="1088" cy="391"/>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3985" name="矩形 83984"/>
            <p:cNvSpPr/>
            <p:nvPr/>
          </p:nvSpPr>
          <p:spPr>
            <a:xfrm>
              <a:off x="3945" y="3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83986" name="矩形 83985"/>
            <p:cNvSpPr/>
            <p:nvPr/>
          </p:nvSpPr>
          <p:spPr>
            <a:xfrm>
              <a:off x="2466" y="691"/>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83987" name="矩形 83986"/>
            <p:cNvSpPr/>
            <p:nvPr/>
          </p:nvSpPr>
          <p:spPr>
            <a:xfrm>
              <a:off x="2658" y="1074"/>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83988" name="矩形 83987"/>
            <p:cNvSpPr/>
            <p:nvPr/>
          </p:nvSpPr>
          <p:spPr>
            <a:xfrm>
              <a:off x="2658" y="1749"/>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3989" name="矩形 83988"/>
            <p:cNvSpPr/>
            <p:nvPr/>
          </p:nvSpPr>
          <p:spPr>
            <a:xfrm>
              <a:off x="2688" y="2408"/>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83990" name="矩形 83989"/>
            <p:cNvSpPr/>
            <p:nvPr/>
          </p:nvSpPr>
          <p:spPr>
            <a:xfrm>
              <a:off x="2707" y="3237"/>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83991" name="矩形 83990"/>
            <p:cNvSpPr/>
            <p:nvPr/>
          </p:nvSpPr>
          <p:spPr>
            <a:xfrm>
              <a:off x="3213" y="3003"/>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83992" name="直接连接符 83991"/>
            <p:cNvSpPr/>
            <p:nvPr/>
          </p:nvSpPr>
          <p:spPr>
            <a:xfrm flipV="1">
              <a:off x="2514" y="1563"/>
              <a:ext cx="1" cy="1116"/>
            </a:xfrm>
            <a:prstGeom prst="line">
              <a:avLst/>
            </a:prstGeom>
            <a:ln w="12700" cap="flat" cmpd="sng">
              <a:solidFill>
                <a:srgbClr val="CCFFFF"/>
              </a:solidFill>
              <a:prstDash val="solid"/>
              <a:headEnd type="none" w="med" len="med"/>
              <a:tailEnd type="none" w="med" len="med"/>
            </a:ln>
          </p:spPr>
        </p:sp>
        <p:sp>
          <p:nvSpPr>
            <p:cNvPr id="83993" name="直接连接符 83992"/>
            <p:cNvSpPr/>
            <p:nvPr/>
          </p:nvSpPr>
          <p:spPr>
            <a:xfrm>
              <a:off x="2515" y="1563"/>
              <a:ext cx="528" cy="0"/>
            </a:xfrm>
            <a:prstGeom prst="line">
              <a:avLst/>
            </a:prstGeom>
            <a:ln w="12700" cap="flat" cmpd="sng">
              <a:solidFill>
                <a:srgbClr val="CCFFFF"/>
              </a:solidFill>
              <a:prstDash val="solid"/>
              <a:headEnd type="none" w="med" len="med"/>
              <a:tailEnd type="triangle" w="med" len="med"/>
            </a:ln>
          </p:spPr>
        </p:sp>
        <p:sp>
          <p:nvSpPr>
            <p:cNvPr id="83994" name="矩形 83993"/>
            <p:cNvSpPr/>
            <p:nvPr/>
          </p:nvSpPr>
          <p:spPr>
            <a:xfrm>
              <a:off x="2515" y="2441"/>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83995" name="直接连接符 83994"/>
            <p:cNvSpPr/>
            <p:nvPr/>
          </p:nvSpPr>
          <p:spPr>
            <a:xfrm flipH="1" flipV="1">
              <a:off x="3903" y="891"/>
              <a:ext cx="3" cy="2544"/>
            </a:xfrm>
            <a:prstGeom prst="line">
              <a:avLst/>
            </a:prstGeom>
            <a:ln w="12700" cap="flat" cmpd="sng">
              <a:solidFill>
                <a:srgbClr val="CCFFFF"/>
              </a:solidFill>
              <a:prstDash val="solid"/>
              <a:headEnd type="none" w="med" len="med"/>
              <a:tailEnd type="none" w="med" len="med"/>
            </a:ln>
          </p:spPr>
        </p:sp>
        <p:sp>
          <p:nvSpPr>
            <p:cNvPr id="83996" name="直接连接符 83995"/>
            <p:cNvSpPr/>
            <p:nvPr/>
          </p:nvSpPr>
          <p:spPr>
            <a:xfrm>
              <a:off x="2515" y="2674"/>
              <a:ext cx="173" cy="4"/>
            </a:xfrm>
            <a:prstGeom prst="line">
              <a:avLst/>
            </a:prstGeom>
            <a:ln w="12700" cap="flat" cmpd="sng">
              <a:solidFill>
                <a:schemeClr val="tx1"/>
              </a:solidFill>
              <a:prstDash val="solid"/>
              <a:headEnd type="none" w="med" len="med"/>
              <a:tailEnd type="none" w="med" len="med"/>
            </a:ln>
          </p:spPr>
        </p:sp>
        <p:sp>
          <p:nvSpPr>
            <p:cNvPr id="83997" name="直接连接符 83996"/>
            <p:cNvSpPr/>
            <p:nvPr/>
          </p:nvSpPr>
          <p:spPr>
            <a:xfrm>
              <a:off x="3666" y="3434"/>
              <a:ext cx="240" cy="1"/>
            </a:xfrm>
            <a:prstGeom prst="line">
              <a:avLst/>
            </a:prstGeom>
            <a:ln w="12700" cap="flat" cmpd="sng">
              <a:solidFill>
                <a:schemeClr val="tx1"/>
              </a:solidFill>
              <a:prstDash val="solid"/>
              <a:headEnd type="none" w="med" len="med"/>
              <a:tailEnd type="none" w="med" len="med"/>
            </a:ln>
          </p:spPr>
        </p:sp>
        <p:sp>
          <p:nvSpPr>
            <p:cNvPr id="83998" name="直接连接符 83997"/>
            <p:cNvSpPr/>
            <p:nvPr/>
          </p:nvSpPr>
          <p:spPr>
            <a:xfrm flipV="1">
              <a:off x="3906" y="891"/>
              <a:ext cx="144" cy="1"/>
            </a:xfrm>
            <a:prstGeom prst="line">
              <a:avLst/>
            </a:prstGeom>
            <a:ln w="12700" cap="flat" cmpd="sng">
              <a:solidFill>
                <a:schemeClr val="tx1"/>
              </a:solidFill>
              <a:prstDash val="solid"/>
              <a:headEnd type="none" w="med" len="med"/>
              <a:tailEnd type="triangle" w="med" len="med"/>
            </a:ln>
          </p:spPr>
        </p:sp>
        <p:sp>
          <p:nvSpPr>
            <p:cNvPr id="83999" name="矩形 83998"/>
            <p:cNvSpPr/>
            <p:nvPr/>
          </p:nvSpPr>
          <p:spPr>
            <a:xfrm>
              <a:off x="1333" y="692"/>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4000" name="矩形 83999"/>
            <p:cNvSpPr/>
            <p:nvPr/>
          </p:nvSpPr>
          <p:spPr>
            <a:xfrm>
              <a:off x="1074" y="772"/>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84001" name="下箭头 84000"/>
            <p:cNvSpPr/>
            <p:nvPr/>
          </p:nvSpPr>
          <p:spPr>
            <a:xfrm>
              <a:off x="1602" y="113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2" name="下箭头 84001"/>
            <p:cNvSpPr/>
            <p:nvPr/>
          </p:nvSpPr>
          <p:spPr>
            <a:xfrm>
              <a:off x="1602" y="185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3" name="下箭头 84002"/>
            <p:cNvSpPr/>
            <p:nvPr/>
          </p:nvSpPr>
          <p:spPr>
            <a:xfrm>
              <a:off x="1602" y="255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4" name="下箭头 84003"/>
            <p:cNvSpPr/>
            <p:nvPr/>
          </p:nvSpPr>
          <p:spPr>
            <a:xfrm>
              <a:off x="2995" y="14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5" name="下箭头 84004"/>
            <p:cNvSpPr/>
            <p:nvPr/>
          </p:nvSpPr>
          <p:spPr>
            <a:xfrm>
              <a:off x="2994" y="213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6" name="下箭头 84005"/>
            <p:cNvSpPr/>
            <p:nvPr/>
          </p:nvSpPr>
          <p:spPr>
            <a:xfrm>
              <a:off x="3042" y="295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7" name="下箭头 84006"/>
            <p:cNvSpPr/>
            <p:nvPr/>
          </p:nvSpPr>
          <p:spPr>
            <a:xfrm>
              <a:off x="4626" y="117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8" name="下箭头 84007"/>
            <p:cNvSpPr/>
            <p:nvPr/>
          </p:nvSpPr>
          <p:spPr>
            <a:xfrm>
              <a:off x="4578" y="209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09" name="下箭头 84008"/>
            <p:cNvSpPr/>
            <p:nvPr/>
          </p:nvSpPr>
          <p:spPr>
            <a:xfrm>
              <a:off x="4578" y="290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4010" name="直接连接符 84009"/>
            <p:cNvSpPr/>
            <p:nvPr/>
          </p:nvSpPr>
          <p:spPr>
            <a:xfrm>
              <a:off x="2322" y="891"/>
              <a:ext cx="0" cy="2448"/>
            </a:xfrm>
            <a:prstGeom prst="line">
              <a:avLst/>
            </a:prstGeom>
            <a:ln w="9525" cap="flat" cmpd="sng">
              <a:solidFill>
                <a:schemeClr val="tx1"/>
              </a:solidFill>
              <a:prstDash val="solid"/>
              <a:headEnd type="none" w="med" len="med"/>
              <a:tailEnd type="none" w="med" len="med"/>
            </a:ln>
          </p:spPr>
        </p:sp>
        <p:sp>
          <p:nvSpPr>
            <p:cNvPr id="84011" name="直接连接符 84010"/>
            <p:cNvSpPr/>
            <p:nvPr/>
          </p:nvSpPr>
          <p:spPr>
            <a:xfrm>
              <a:off x="2226" y="3339"/>
              <a:ext cx="96" cy="0"/>
            </a:xfrm>
            <a:prstGeom prst="line">
              <a:avLst/>
            </a:prstGeom>
            <a:ln w="9525" cap="flat" cmpd="sng">
              <a:solidFill>
                <a:schemeClr val="tx1"/>
              </a:solidFill>
              <a:prstDash val="solid"/>
              <a:headEnd type="none" w="med" len="med"/>
              <a:tailEnd type="none" w="med" len="med"/>
            </a:ln>
          </p:spPr>
        </p:sp>
        <p:sp>
          <p:nvSpPr>
            <p:cNvPr id="84012" name="直接连接符 84011"/>
            <p:cNvSpPr/>
            <p:nvPr/>
          </p:nvSpPr>
          <p:spPr>
            <a:xfrm>
              <a:off x="2322" y="891"/>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矩形 84993"/>
          <p:cNvSpPr/>
          <p:nvPr/>
        </p:nvSpPr>
        <p:spPr>
          <a:xfrm>
            <a:off x="2209800" y="762000"/>
            <a:ext cx="5202238" cy="9779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当实施时</a:t>
            </a:r>
            <a:r>
              <a:rPr lang="en-US" altLang="zh-CN" sz="4400" b="1" dirty="0">
                <a:solidFill>
                  <a:schemeClr val="tx2"/>
                </a:solidFill>
                <a:effectLst>
                  <a:outerShdw blurRad="38100" dist="38100" dir="2700000">
                    <a:srgbClr val="C0C0C0"/>
                  </a:outerShdw>
                </a:effectLst>
                <a:latin typeface="Times New Roman" panose="02020603050405020304" pitchFamily="18" charset="0"/>
                <a:ea typeface="幼圆" panose="02010509060101010101" pitchFamily="49" charset="-122"/>
              </a:rPr>
              <a:t>……</a:t>
            </a:r>
            <a:endParaRPr lang="en-US" altLang="zh-CN"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84995" name="矩形 84994"/>
          <p:cNvSpPr/>
          <p:nvPr/>
        </p:nvSpPr>
        <p:spPr>
          <a:xfrm>
            <a:off x="1981200" y="2065338"/>
            <a:ext cx="5867400" cy="3649662"/>
          </a:xfrm>
          <a:prstGeom prst="rect">
            <a:avLst/>
          </a:prstGeom>
          <a:solidFill>
            <a:schemeClr val="hlink"/>
          </a:solidFill>
          <a:ln w="12700"/>
          <a:scene3d>
            <a:camera prst="legacyObliqueTopLeft">
              <a:rot lat="0" lon="0" rev="0"/>
            </a:camera>
            <a:lightRig rig="legacyFlat3" dir="t"/>
          </a:scene3d>
          <a:sp3d extrusionH="430200" prstMaterial="legacyMatte">
            <a:bevelT w="13500" h="13500" prst="angle"/>
            <a:bevelB w="13500" h="13500" prst="angle"/>
            <a:extrusionClr>
              <a:schemeClr val="hlink"/>
            </a:extrusionClr>
          </a:sp3d>
        </p:spPr>
        <p:txBody>
          <a:bodyPr lIns="90487" tIns="44450" rIns="90487" bIns="44450">
            <a:spAutoFit/>
            <a:flatTx/>
          </a:bodyPr>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制定一份详细的实施计划。</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执行持续控制，确保消灭了根本原</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因。 </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纠正先前所有受影响的材料，产品</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和过程。</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使用过程指标来报告问题的减少。</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记录并沟通产生的变化。</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a:p>
            <a:pPr marL="347980" indent="-347980" defTabSz="903605" eaLnBrk="0" hangingPunct="0">
              <a:spcBef>
                <a:spcPct val="5000"/>
              </a:spcBef>
              <a:buFont typeface="Wingdings" panose="05000000000000000000" pitchFamily="2" charset="2"/>
            </a:pPr>
            <a:r>
              <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rPr>
              <a:t>选用能表明顾客满意度的数据。</a:t>
            </a:r>
            <a:endParaRPr lang="zh-CN" altLang="en-US" sz="2800" dirty="0">
              <a:effectLst>
                <a:outerShdw blurRad="38100" dist="38100" dir="2700000">
                  <a:srgbClr val="00000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53" name="云形标注 22552"/>
          <p:cNvSpPr/>
          <p:nvPr/>
        </p:nvSpPr>
        <p:spPr>
          <a:xfrm>
            <a:off x="3657600" y="1066800"/>
            <a:ext cx="3962400" cy="1981200"/>
          </a:xfrm>
          <a:prstGeom prst="cloudCallout">
            <a:avLst>
              <a:gd name="adj1" fmla="val -54690"/>
              <a:gd name="adj2" fmla="val 62019"/>
            </a:avLst>
          </a:prstGeom>
          <a:noFill/>
          <a:ln w="12700" cap="sq" cmpd="sng">
            <a:solidFill>
              <a:schemeClr val="tx1"/>
            </a:solidFill>
            <a:prstDash val="solid"/>
            <a:headEnd type="none" w="lg" len="med"/>
            <a:tailEnd type="none" w="lg" len="med"/>
          </a:ln>
        </p:spPr>
        <p:txBody>
          <a:bodyPr/>
          <a:p>
            <a:pPr algn="ctr"/>
            <a:endParaRPr lang="zh-TW" altLang="en-US" sz="2400" dirty="0">
              <a:solidFill>
                <a:srgbClr val="C00025"/>
              </a:solidFill>
              <a:latin typeface="Times New Roman" panose="02020603050405020304" pitchFamily="18" charset="0"/>
            </a:endParaRPr>
          </a:p>
        </p:txBody>
      </p:sp>
      <p:pic>
        <p:nvPicPr>
          <p:cNvPr id="22554" name="图片 22553" descr="07"/>
          <p:cNvPicPr>
            <a:picLocks noChangeAspect="1"/>
          </p:cNvPicPr>
          <p:nvPr/>
        </p:nvPicPr>
        <p:blipFill>
          <a:blip r:embed="rId1">
            <a:clrChange>
              <a:clrFrom>
                <a:srgbClr val="FFFFFF"/>
              </a:clrFrom>
              <a:clrTo>
                <a:srgbClr val="FFFFFF">
                  <a:alpha val="0"/>
                </a:srgbClr>
              </a:clrTo>
            </a:clrChange>
            <a:lum bright="-23999" contrast="-24001"/>
          </a:blip>
          <a:stretch>
            <a:fillRect/>
          </a:stretch>
        </p:blipFill>
        <p:spPr>
          <a:xfrm>
            <a:off x="1828800" y="2667000"/>
            <a:ext cx="1676400" cy="3657600"/>
          </a:xfrm>
          <a:prstGeom prst="rect">
            <a:avLst/>
          </a:prstGeom>
          <a:noFill/>
          <a:ln w="9525">
            <a:noFill/>
          </a:ln>
        </p:spPr>
      </p:pic>
      <p:sp>
        <p:nvSpPr>
          <p:cNvPr id="22555" name="文本框 22554"/>
          <p:cNvSpPr txBox="1"/>
          <p:nvPr/>
        </p:nvSpPr>
        <p:spPr>
          <a:xfrm>
            <a:off x="5105400" y="1431925"/>
            <a:ext cx="631825" cy="625475"/>
          </a:xfrm>
          <a:prstGeom prst="rect">
            <a:avLst/>
          </a:prstGeom>
          <a:noFill/>
          <a:ln w="9525">
            <a:noFill/>
          </a:ln>
        </p:spPr>
        <p:txBody>
          <a:bodyPr wrap="none" anchor="t" anchorCtr="0">
            <a:spAutoFit/>
          </a:bodyPr>
          <a:p>
            <a:r>
              <a:rPr lang="en-US" altLang="zh-CN" sz="3500" b="1">
                <a:latin typeface="幼圆" panose="02010509060101010101" pitchFamily="49" charset="-122"/>
                <a:ea typeface="幼圆" panose="02010509060101010101" pitchFamily="49" charset="-122"/>
              </a:rPr>
              <a:t>1D</a:t>
            </a:r>
            <a:endParaRPr lang="en-US" altLang="zh-CN" sz="3500" b="1">
              <a:latin typeface="幼圆" panose="02010509060101010101" pitchFamily="49" charset="-122"/>
              <a:ea typeface="幼圆" panose="02010509060101010101" pitchFamily="49" charset="-122"/>
            </a:endParaRPr>
          </a:p>
        </p:txBody>
      </p:sp>
      <p:sp>
        <p:nvSpPr>
          <p:cNvPr id="22556" name="矩形 22555"/>
          <p:cNvSpPr/>
          <p:nvPr/>
        </p:nvSpPr>
        <p:spPr>
          <a:xfrm>
            <a:off x="4419600" y="1828800"/>
            <a:ext cx="2209800" cy="681038"/>
          </a:xfrm>
          <a:prstGeom prst="rect">
            <a:avLst/>
          </a:prstGeom>
          <a:noFill/>
          <a:ln w="38100">
            <a:noFill/>
          </a:ln>
        </p:spPr>
        <p:txBody>
          <a:bodyPr wrap="none" lIns="90487" tIns="44450" rIns="90487" bIns="44450" anchor="ctr" anchorCtr="0"/>
          <a:p>
            <a:pPr algn="ctr" defTabSz="903605" eaLnBrk="0" hangingPunct="0"/>
            <a:r>
              <a:rPr lang="zh-CN" altLang="en-US" sz="2500" b="1" dirty="0">
                <a:solidFill>
                  <a:schemeClr val="hlink"/>
                </a:solidFill>
                <a:latin typeface="幼圆" panose="02010509060101010101" pitchFamily="49" charset="-122"/>
                <a:ea typeface="幼圆" panose="02010509060101010101" pitchFamily="49" charset="-122"/>
              </a:rPr>
              <a:t>采用小组方法</a:t>
            </a:r>
            <a:endParaRPr lang="zh-CN" altLang="en-US" sz="2500" b="1" dirty="0">
              <a:solidFill>
                <a:schemeClr val="hlink"/>
              </a:solidFill>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3" name="图片 87042"/>
          <p:cNvPicPr>
            <a:picLocks noChangeAspect="1"/>
          </p:cNvPicPr>
          <p:nvPr/>
        </p:nvPicPr>
        <p:blipFill>
          <a:blip r:embed="rId1">
            <a:lum bright="-13995"/>
          </a:blip>
          <a:stretch>
            <a:fillRect/>
          </a:stretch>
        </p:blipFill>
        <p:spPr>
          <a:xfrm>
            <a:off x="1219200" y="1787525"/>
            <a:ext cx="3076575" cy="3602038"/>
          </a:xfrm>
          <a:prstGeom prst="rect">
            <a:avLst/>
          </a:prstGeom>
          <a:noFill/>
          <a:ln w="9525" cap="flat" cmpd="sng">
            <a:solidFill>
              <a:srgbClr val="FFFFFF"/>
            </a:solidFill>
            <a:prstDash val="solid"/>
            <a:miter/>
            <a:headEnd type="none" w="med" len="med"/>
            <a:tailEnd type="none" w="med" len="med"/>
          </a:ln>
        </p:spPr>
      </p:pic>
      <p:pic>
        <p:nvPicPr>
          <p:cNvPr id="87044" name="图片 87043"/>
          <p:cNvPicPr>
            <a:picLocks noChangeAspect="1"/>
          </p:cNvPicPr>
          <p:nvPr/>
        </p:nvPicPr>
        <p:blipFill>
          <a:blip r:embed="rId2"/>
          <a:stretch>
            <a:fillRect/>
          </a:stretch>
        </p:blipFill>
        <p:spPr>
          <a:xfrm>
            <a:off x="4419600" y="1612900"/>
            <a:ext cx="3810000" cy="2197100"/>
          </a:xfrm>
          <a:prstGeom prst="rect">
            <a:avLst/>
          </a:prstGeom>
          <a:noFill/>
          <a:ln w="9525" cap="flat" cmpd="sng">
            <a:solidFill>
              <a:srgbClr val="FFFFFF"/>
            </a:solidFill>
            <a:prstDash val="solid"/>
            <a:miter/>
            <a:headEnd type="none" w="med" len="med"/>
            <a:tailEnd type="none" w="med" len="med"/>
          </a:ln>
        </p:spPr>
      </p:pic>
      <p:pic>
        <p:nvPicPr>
          <p:cNvPr id="87045" name="图片 87044"/>
          <p:cNvPicPr>
            <a:picLocks noChangeAspect="1"/>
          </p:cNvPicPr>
          <p:nvPr/>
        </p:nvPicPr>
        <p:blipFill>
          <a:blip r:embed="rId3"/>
          <a:stretch>
            <a:fillRect/>
          </a:stretch>
        </p:blipFill>
        <p:spPr>
          <a:xfrm>
            <a:off x="4419600" y="3962400"/>
            <a:ext cx="3822700" cy="2057400"/>
          </a:xfrm>
          <a:prstGeom prst="rect">
            <a:avLst/>
          </a:prstGeom>
          <a:noFill/>
          <a:ln w="9525" cap="flat" cmpd="sng">
            <a:solidFill>
              <a:srgbClr val="FFFFFF"/>
            </a:solidFill>
            <a:prstDash val="solid"/>
            <a:miter/>
            <a:headEnd type="none" w="med" len="med"/>
            <a:tailEnd type="none" w="med" len="med"/>
          </a:ln>
        </p:spPr>
      </p:pic>
      <p:sp>
        <p:nvSpPr>
          <p:cNvPr id="87046" name="矩形 87045"/>
          <p:cNvSpPr/>
          <p:nvPr/>
        </p:nvSpPr>
        <p:spPr>
          <a:xfrm>
            <a:off x="2971800" y="609600"/>
            <a:ext cx="3403600" cy="9144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确认证据</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1" name="云形标注 89090"/>
          <p:cNvSpPr/>
          <p:nvPr/>
        </p:nvSpPr>
        <p:spPr>
          <a:xfrm>
            <a:off x="4876800" y="1828800"/>
            <a:ext cx="2133600" cy="1371600"/>
          </a:xfrm>
          <a:prstGeom prst="cloudCallout">
            <a:avLst>
              <a:gd name="adj1" fmla="val -88319"/>
              <a:gd name="adj2" fmla="val 48148"/>
            </a:avLst>
          </a:prstGeom>
          <a:noFill/>
          <a:ln w="12700" cap="sq" cmpd="sng">
            <a:solidFill>
              <a:schemeClr val="tx1"/>
            </a:solidFill>
            <a:prstDash val="solid"/>
            <a:headEnd type="none" w="lg" len="med"/>
            <a:tailEnd type="none" w="lg" len="med"/>
          </a:ln>
        </p:spPr>
        <p:txBody>
          <a:bodyPr/>
          <a:p>
            <a:pPr algn="ctr"/>
            <a:r>
              <a:rPr lang="en-US" altLang="zh-CN" sz="2400">
                <a:solidFill>
                  <a:srgbClr val="C00025"/>
                </a:solidFill>
                <a:latin typeface="Times New Roman" panose="02020603050405020304" pitchFamily="18" charset="0"/>
              </a:rPr>
              <a:t>7D</a:t>
            </a:r>
            <a:endParaRPr lang="en-US" altLang="zh-CN" sz="2400">
              <a:solidFill>
                <a:srgbClr val="C00025"/>
              </a:solidFill>
              <a:latin typeface="Times New Roman" panose="02020603050405020304" pitchFamily="18" charset="0"/>
            </a:endParaRPr>
          </a:p>
          <a:p>
            <a:pPr algn="ctr"/>
            <a:r>
              <a:rPr lang="zh-CN" altLang="en-US" sz="2000" b="1" dirty="0">
                <a:latin typeface="幼圆" panose="02010509060101010101" pitchFamily="49" charset="-122"/>
                <a:ea typeface="幼圆" panose="02010509060101010101" pitchFamily="49" charset="-122"/>
              </a:rPr>
              <a:t>预防</a:t>
            </a:r>
            <a:endParaRPr lang="zh-CN" altLang="en-US" sz="2000" b="1" dirty="0">
              <a:latin typeface="幼圆" panose="02010509060101010101" pitchFamily="49" charset="-122"/>
              <a:ea typeface="幼圆" panose="02010509060101010101" pitchFamily="49" charset="-122"/>
            </a:endParaRPr>
          </a:p>
          <a:p>
            <a:pPr algn="ctr" eaLnBrk="0" hangingPunct="0"/>
            <a:r>
              <a:rPr lang="zh-CN" altLang="en-US" sz="2000" b="1" dirty="0">
                <a:latin typeface="幼圆" panose="02010509060101010101" pitchFamily="49" charset="-122"/>
                <a:ea typeface="幼圆" panose="02010509060101010101" pitchFamily="49" charset="-122"/>
              </a:rPr>
              <a:t>问题重现</a:t>
            </a:r>
            <a:endParaRPr lang="zh-CN" altLang="en-US" sz="2000" b="1">
              <a:solidFill>
                <a:srgbClr val="C00025"/>
              </a:solidFill>
              <a:latin typeface="Times New Roman" panose="02020603050405020304" pitchFamily="18" charset="0"/>
            </a:endParaRPr>
          </a:p>
          <a:p>
            <a:pPr algn="ctr"/>
            <a:endParaRPr lang="zh-CN" altLang="en-US" sz="2400">
              <a:solidFill>
                <a:srgbClr val="C00025"/>
              </a:solidFill>
              <a:latin typeface="Times New Roman" panose="02020603050405020304" pitchFamily="18" charset="0"/>
            </a:endParaRPr>
          </a:p>
        </p:txBody>
      </p:sp>
      <p:pic>
        <p:nvPicPr>
          <p:cNvPr id="89092" name="图片 89091"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2819400" y="2743200"/>
            <a:ext cx="1295400" cy="2362200"/>
          </a:xfrm>
          <a:prstGeom prst="rect">
            <a:avLst/>
          </a:prstGeom>
          <a:noFill/>
          <a:ln w="9525">
            <a:noFill/>
          </a:ln>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8109" name="组合 88108"/>
          <p:cNvGrpSpPr/>
          <p:nvPr/>
        </p:nvGrpSpPr>
        <p:grpSpPr>
          <a:xfrm>
            <a:off x="1704975" y="1066800"/>
            <a:ext cx="6677025" cy="4691063"/>
            <a:chOff x="1074" y="672"/>
            <a:chExt cx="4206" cy="2955"/>
          </a:xfrm>
        </p:grpSpPr>
        <p:sp>
          <p:nvSpPr>
            <p:cNvPr id="88067" name="矩形 88066"/>
            <p:cNvSpPr/>
            <p:nvPr/>
          </p:nvSpPr>
          <p:spPr>
            <a:xfrm>
              <a:off x="2435" y="672"/>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88068" name="矩形 88067"/>
            <p:cNvSpPr/>
            <p:nvPr/>
          </p:nvSpPr>
          <p:spPr>
            <a:xfrm>
              <a:off x="1333" y="1371"/>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69" name="矩形 88068"/>
            <p:cNvSpPr/>
            <p:nvPr/>
          </p:nvSpPr>
          <p:spPr>
            <a:xfrm>
              <a:off x="1074" y="1443"/>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88070" name="矩形 88069"/>
            <p:cNvSpPr/>
            <p:nvPr/>
          </p:nvSpPr>
          <p:spPr>
            <a:xfrm>
              <a:off x="1332" y="2091"/>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88071" name="矩形 88070"/>
            <p:cNvSpPr/>
            <p:nvPr/>
          </p:nvSpPr>
          <p:spPr>
            <a:xfrm>
              <a:off x="1074" y="216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88072" name="矩形 88071"/>
            <p:cNvSpPr/>
            <p:nvPr/>
          </p:nvSpPr>
          <p:spPr>
            <a:xfrm>
              <a:off x="1332" y="2790"/>
              <a:ext cx="894" cy="837"/>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88073" name="矩形 88072"/>
            <p:cNvSpPr/>
            <p:nvPr/>
          </p:nvSpPr>
          <p:spPr>
            <a:xfrm>
              <a:off x="1074" y="313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88074" name="矩形 88073"/>
            <p:cNvSpPr/>
            <p:nvPr/>
          </p:nvSpPr>
          <p:spPr>
            <a:xfrm>
              <a:off x="4181" y="1499"/>
              <a:ext cx="1099" cy="544"/>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75" name="矩形 88074"/>
            <p:cNvSpPr/>
            <p:nvPr/>
          </p:nvSpPr>
          <p:spPr>
            <a:xfrm>
              <a:off x="4242" y="2379"/>
              <a:ext cx="1002" cy="432"/>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88076" name="矩形 88075"/>
            <p:cNvSpPr/>
            <p:nvPr/>
          </p:nvSpPr>
          <p:spPr>
            <a:xfrm>
              <a:off x="4194" y="3198"/>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77" name="矩形 88076"/>
            <p:cNvSpPr/>
            <p:nvPr/>
          </p:nvSpPr>
          <p:spPr>
            <a:xfrm>
              <a:off x="3917" y="89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88078" name="矩形 88077"/>
            <p:cNvSpPr/>
            <p:nvPr/>
          </p:nvSpPr>
          <p:spPr>
            <a:xfrm>
              <a:off x="3906" y="162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88079" name="矩形 88078"/>
            <p:cNvSpPr/>
            <p:nvPr/>
          </p:nvSpPr>
          <p:spPr>
            <a:xfrm>
              <a:off x="3934" y="2349"/>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88080" name="矩形 88079"/>
            <p:cNvSpPr/>
            <p:nvPr/>
          </p:nvSpPr>
          <p:spPr>
            <a:xfrm>
              <a:off x="4192" y="692"/>
              <a:ext cx="1088" cy="391"/>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81" name="矩形 88080"/>
            <p:cNvSpPr/>
            <p:nvPr/>
          </p:nvSpPr>
          <p:spPr>
            <a:xfrm>
              <a:off x="3945" y="3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88082" name="矩形 88081"/>
            <p:cNvSpPr/>
            <p:nvPr/>
          </p:nvSpPr>
          <p:spPr>
            <a:xfrm>
              <a:off x="2466" y="691"/>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88083" name="矩形 88082"/>
            <p:cNvSpPr/>
            <p:nvPr/>
          </p:nvSpPr>
          <p:spPr>
            <a:xfrm>
              <a:off x="2658" y="1074"/>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88084" name="矩形 88083"/>
            <p:cNvSpPr/>
            <p:nvPr/>
          </p:nvSpPr>
          <p:spPr>
            <a:xfrm>
              <a:off x="2658" y="1749"/>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85" name="矩形 88084"/>
            <p:cNvSpPr/>
            <p:nvPr/>
          </p:nvSpPr>
          <p:spPr>
            <a:xfrm>
              <a:off x="2688" y="2408"/>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88086" name="矩形 88085"/>
            <p:cNvSpPr/>
            <p:nvPr/>
          </p:nvSpPr>
          <p:spPr>
            <a:xfrm>
              <a:off x="2707" y="3237"/>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88087" name="矩形 88086"/>
            <p:cNvSpPr/>
            <p:nvPr/>
          </p:nvSpPr>
          <p:spPr>
            <a:xfrm>
              <a:off x="3213" y="3003"/>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88088" name="直接连接符 88087"/>
            <p:cNvSpPr/>
            <p:nvPr/>
          </p:nvSpPr>
          <p:spPr>
            <a:xfrm flipV="1">
              <a:off x="2514" y="1563"/>
              <a:ext cx="1" cy="1116"/>
            </a:xfrm>
            <a:prstGeom prst="line">
              <a:avLst/>
            </a:prstGeom>
            <a:ln w="12700" cap="flat" cmpd="sng">
              <a:solidFill>
                <a:srgbClr val="CCFFFF"/>
              </a:solidFill>
              <a:prstDash val="solid"/>
              <a:headEnd type="none" w="med" len="med"/>
              <a:tailEnd type="none" w="med" len="med"/>
            </a:ln>
          </p:spPr>
        </p:sp>
        <p:sp>
          <p:nvSpPr>
            <p:cNvPr id="88089" name="直接连接符 88088"/>
            <p:cNvSpPr/>
            <p:nvPr/>
          </p:nvSpPr>
          <p:spPr>
            <a:xfrm>
              <a:off x="2515" y="1563"/>
              <a:ext cx="528" cy="0"/>
            </a:xfrm>
            <a:prstGeom prst="line">
              <a:avLst/>
            </a:prstGeom>
            <a:ln w="12700" cap="flat" cmpd="sng">
              <a:solidFill>
                <a:srgbClr val="CCFFFF"/>
              </a:solidFill>
              <a:prstDash val="solid"/>
              <a:headEnd type="none" w="med" len="med"/>
              <a:tailEnd type="triangle" w="med" len="med"/>
            </a:ln>
          </p:spPr>
        </p:sp>
        <p:sp>
          <p:nvSpPr>
            <p:cNvPr id="88090" name="矩形 88089"/>
            <p:cNvSpPr/>
            <p:nvPr/>
          </p:nvSpPr>
          <p:spPr>
            <a:xfrm>
              <a:off x="2515" y="2441"/>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88091" name="直接连接符 88090"/>
            <p:cNvSpPr/>
            <p:nvPr/>
          </p:nvSpPr>
          <p:spPr>
            <a:xfrm flipH="1" flipV="1">
              <a:off x="3903" y="891"/>
              <a:ext cx="3" cy="2544"/>
            </a:xfrm>
            <a:prstGeom prst="line">
              <a:avLst/>
            </a:prstGeom>
            <a:ln w="12700" cap="flat" cmpd="sng">
              <a:solidFill>
                <a:srgbClr val="CCFFFF"/>
              </a:solidFill>
              <a:prstDash val="solid"/>
              <a:headEnd type="none" w="med" len="med"/>
              <a:tailEnd type="none" w="med" len="med"/>
            </a:ln>
          </p:spPr>
        </p:sp>
        <p:sp>
          <p:nvSpPr>
            <p:cNvPr id="88092" name="直接连接符 88091"/>
            <p:cNvSpPr/>
            <p:nvPr/>
          </p:nvSpPr>
          <p:spPr>
            <a:xfrm>
              <a:off x="2515" y="2674"/>
              <a:ext cx="173" cy="4"/>
            </a:xfrm>
            <a:prstGeom prst="line">
              <a:avLst/>
            </a:prstGeom>
            <a:ln w="12700" cap="flat" cmpd="sng">
              <a:solidFill>
                <a:schemeClr val="tx1"/>
              </a:solidFill>
              <a:prstDash val="solid"/>
              <a:headEnd type="none" w="med" len="med"/>
              <a:tailEnd type="none" w="med" len="med"/>
            </a:ln>
          </p:spPr>
        </p:sp>
        <p:sp>
          <p:nvSpPr>
            <p:cNvPr id="88093" name="直接连接符 88092"/>
            <p:cNvSpPr/>
            <p:nvPr/>
          </p:nvSpPr>
          <p:spPr>
            <a:xfrm>
              <a:off x="3666" y="3434"/>
              <a:ext cx="240" cy="1"/>
            </a:xfrm>
            <a:prstGeom prst="line">
              <a:avLst/>
            </a:prstGeom>
            <a:ln w="12700" cap="flat" cmpd="sng">
              <a:solidFill>
                <a:schemeClr val="tx1"/>
              </a:solidFill>
              <a:prstDash val="solid"/>
              <a:headEnd type="none" w="med" len="med"/>
              <a:tailEnd type="none" w="med" len="med"/>
            </a:ln>
          </p:spPr>
        </p:sp>
        <p:sp>
          <p:nvSpPr>
            <p:cNvPr id="88094" name="直接连接符 88093"/>
            <p:cNvSpPr/>
            <p:nvPr/>
          </p:nvSpPr>
          <p:spPr>
            <a:xfrm flipV="1">
              <a:off x="3906" y="891"/>
              <a:ext cx="144" cy="1"/>
            </a:xfrm>
            <a:prstGeom prst="line">
              <a:avLst/>
            </a:prstGeom>
            <a:ln w="12700" cap="flat" cmpd="sng">
              <a:solidFill>
                <a:schemeClr val="tx1"/>
              </a:solidFill>
              <a:prstDash val="solid"/>
              <a:headEnd type="none" w="med" len="med"/>
              <a:tailEnd type="triangle" w="med" len="med"/>
            </a:ln>
          </p:spPr>
        </p:sp>
        <p:sp>
          <p:nvSpPr>
            <p:cNvPr id="88095" name="矩形 88094"/>
            <p:cNvSpPr/>
            <p:nvPr/>
          </p:nvSpPr>
          <p:spPr>
            <a:xfrm>
              <a:off x="1333" y="692"/>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88096" name="矩形 88095"/>
            <p:cNvSpPr/>
            <p:nvPr/>
          </p:nvSpPr>
          <p:spPr>
            <a:xfrm>
              <a:off x="1074" y="772"/>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88097" name="下箭头 88096"/>
            <p:cNvSpPr/>
            <p:nvPr/>
          </p:nvSpPr>
          <p:spPr>
            <a:xfrm>
              <a:off x="1602" y="113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098" name="下箭头 88097"/>
            <p:cNvSpPr/>
            <p:nvPr/>
          </p:nvSpPr>
          <p:spPr>
            <a:xfrm>
              <a:off x="1602" y="185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099" name="下箭头 88098"/>
            <p:cNvSpPr/>
            <p:nvPr/>
          </p:nvSpPr>
          <p:spPr>
            <a:xfrm>
              <a:off x="1602" y="255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0" name="下箭头 88099"/>
            <p:cNvSpPr/>
            <p:nvPr/>
          </p:nvSpPr>
          <p:spPr>
            <a:xfrm>
              <a:off x="2995" y="14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1" name="下箭头 88100"/>
            <p:cNvSpPr/>
            <p:nvPr/>
          </p:nvSpPr>
          <p:spPr>
            <a:xfrm>
              <a:off x="2994" y="213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2" name="下箭头 88101"/>
            <p:cNvSpPr/>
            <p:nvPr/>
          </p:nvSpPr>
          <p:spPr>
            <a:xfrm>
              <a:off x="3042" y="295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3" name="下箭头 88102"/>
            <p:cNvSpPr/>
            <p:nvPr/>
          </p:nvSpPr>
          <p:spPr>
            <a:xfrm>
              <a:off x="4626" y="117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4" name="下箭头 88103"/>
            <p:cNvSpPr/>
            <p:nvPr/>
          </p:nvSpPr>
          <p:spPr>
            <a:xfrm>
              <a:off x="4578" y="209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5" name="下箭头 88104"/>
            <p:cNvSpPr/>
            <p:nvPr/>
          </p:nvSpPr>
          <p:spPr>
            <a:xfrm>
              <a:off x="4578" y="290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88106" name="直接连接符 88105"/>
            <p:cNvSpPr/>
            <p:nvPr/>
          </p:nvSpPr>
          <p:spPr>
            <a:xfrm>
              <a:off x="2322" y="891"/>
              <a:ext cx="0" cy="2448"/>
            </a:xfrm>
            <a:prstGeom prst="line">
              <a:avLst/>
            </a:prstGeom>
            <a:ln w="9525" cap="flat" cmpd="sng">
              <a:solidFill>
                <a:schemeClr val="tx1"/>
              </a:solidFill>
              <a:prstDash val="solid"/>
              <a:headEnd type="none" w="med" len="med"/>
              <a:tailEnd type="none" w="med" len="med"/>
            </a:ln>
          </p:spPr>
        </p:sp>
        <p:sp>
          <p:nvSpPr>
            <p:cNvPr id="88107" name="直接连接符 88106"/>
            <p:cNvSpPr/>
            <p:nvPr/>
          </p:nvSpPr>
          <p:spPr>
            <a:xfrm>
              <a:off x="2226" y="3339"/>
              <a:ext cx="96" cy="0"/>
            </a:xfrm>
            <a:prstGeom prst="line">
              <a:avLst/>
            </a:prstGeom>
            <a:ln w="9525" cap="flat" cmpd="sng">
              <a:solidFill>
                <a:schemeClr val="tx1"/>
              </a:solidFill>
              <a:prstDash val="solid"/>
              <a:headEnd type="none" w="med" len="med"/>
              <a:tailEnd type="none" w="med" len="med"/>
            </a:ln>
          </p:spPr>
        </p:sp>
        <p:sp>
          <p:nvSpPr>
            <p:cNvPr id="88108" name="直接连接符 88107"/>
            <p:cNvSpPr/>
            <p:nvPr/>
          </p:nvSpPr>
          <p:spPr>
            <a:xfrm>
              <a:off x="2322" y="891"/>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矩形 90113"/>
          <p:cNvSpPr/>
          <p:nvPr/>
        </p:nvSpPr>
        <p:spPr>
          <a:xfrm>
            <a:off x="2470150" y="990600"/>
            <a:ext cx="4235450" cy="833438"/>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预防问题重现</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90115" name="矩形 90114"/>
          <p:cNvSpPr/>
          <p:nvPr/>
        </p:nvSpPr>
        <p:spPr>
          <a:xfrm>
            <a:off x="1600200" y="2057400"/>
            <a:ext cx="6502400" cy="2708275"/>
          </a:xfrm>
          <a:prstGeom prst="rect">
            <a:avLst/>
          </a:prstGeom>
          <a:noFill/>
          <a:ln w="57150" cap="flat" cmpd="thickThin">
            <a:solidFill>
              <a:schemeClr val="tx1"/>
            </a:solidFill>
            <a:prstDash val="solid"/>
            <a:miter/>
            <a:headEnd type="none" w="med" len="med"/>
            <a:tailEnd type="none" w="med" len="med"/>
          </a:ln>
        </p:spPr>
        <p:txBody>
          <a:bodyPr lIns="90487" tIns="44450" rIns="90487" bIns="44450">
            <a:spAutoFit/>
          </a:bodyPr>
          <a:p>
            <a:pPr defTabSz="903605" eaLnBrk="0" hangingPunct="0">
              <a:spcBef>
                <a:spcPct val="30000"/>
              </a:spcBef>
              <a:buFont typeface="Wingdings" panose="05000000000000000000" pitchFamily="2" charset="2"/>
            </a:pPr>
            <a:r>
              <a:rPr lang="zh-CN" altLang="en-US" sz="2800" dirty="0">
                <a:latin typeface="幼圆" panose="02010509060101010101" pitchFamily="49" charset="-122"/>
                <a:ea typeface="幼圆" panose="02010509060101010101" pitchFamily="49" charset="-122"/>
              </a:rPr>
              <a:t>明确问题何时发生及为什么发生，并采取行动进行预防。</a:t>
            </a:r>
            <a:endParaRPr lang="zh-CN" altLang="en-US" sz="2800" dirty="0">
              <a:latin typeface="幼圆" panose="02010509060101010101" pitchFamily="49" charset="-122"/>
              <a:ea typeface="幼圆" panose="02010509060101010101" pitchFamily="49" charset="-122"/>
            </a:endParaRPr>
          </a:p>
          <a:p>
            <a:pPr defTabSz="903605">
              <a:lnSpc>
                <a:spcPct val="90000"/>
              </a:lnSpc>
              <a:spcBef>
                <a:spcPct val="20000"/>
              </a:spcBef>
              <a:buFont typeface="Wingdings" panose="05000000000000000000" pitchFamily="2" charset="2"/>
            </a:pPr>
            <a:r>
              <a:rPr lang="zh-CN" altLang="en-US" sz="2800" dirty="0">
                <a:latin typeface="幼圆" panose="02010509060101010101" pitchFamily="49" charset="-122"/>
                <a:ea typeface="幼圆" panose="02010509060101010101" pitchFamily="49" charset="-122"/>
              </a:rPr>
              <a:t>确定能够从改进行动中获益的类似产品，过程，实践或程序，并建议实施在其它地方。</a:t>
            </a:r>
            <a:endParaRPr lang="zh-CN" altLang="en-US" sz="2800" dirty="0">
              <a:latin typeface="幼圆" panose="02010509060101010101" pitchFamily="49" charset="-122"/>
              <a:ea typeface="幼圆" panose="02010509060101010101" pitchFamily="49" charset="-122"/>
            </a:endParaRPr>
          </a:p>
          <a:p>
            <a:pPr defTabSz="903605">
              <a:lnSpc>
                <a:spcPct val="90000"/>
              </a:lnSpc>
              <a:spcBef>
                <a:spcPct val="20000"/>
              </a:spcBef>
              <a:buFont typeface="Wingdings" panose="05000000000000000000" pitchFamily="2" charset="2"/>
            </a:pPr>
            <a:r>
              <a:rPr lang="zh-CN" altLang="en-US" sz="2800" dirty="0">
                <a:latin typeface="幼圆" panose="02010509060101010101" pitchFamily="49" charset="-122"/>
                <a:ea typeface="幼圆" panose="02010509060101010101" pitchFamily="49" charset="-122"/>
              </a:rPr>
              <a:t>更新</a:t>
            </a:r>
            <a:r>
              <a:rPr lang="en-US" altLang="zh-CN" sz="2800">
                <a:latin typeface="幼圆" panose="02010509060101010101" pitchFamily="49" charset="-122"/>
                <a:ea typeface="幼圆" panose="02010509060101010101" pitchFamily="49" charset="-122"/>
              </a:rPr>
              <a:t>FMEA</a:t>
            </a:r>
            <a:r>
              <a:rPr lang="zh-CN" altLang="en-US" sz="2800" dirty="0">
                <a:latin typeface="幼圆" panose="02010509060101010101" pitchFamily="49" charset="-122"/>
                <a:ea typeface="幼圆" panose="02010509060101010101" pitchFamily="49" charset="-122"/>
              </a:rPr>
              <a:t>和控制计划以分析并控制原因。</a:t>
            </a:r>
            <a:endParaRPr lang="zh-CN" altLang="en-US" sz="2800" dirty="0">
              <a:latin typeface="幼圆" panose="02010509060101010101" pitchFamily="49" charset="-122"/>
              <a:ea typeface="幼圆" panose="02010509060101010101" pitchFamily="49" charset="-122"/>
            </a:endParaRPr>
          </a:p>
        </p:txBody>
      </p:sp>
      <p:sp>
        <p:nvSpPr>
          <p:cNvPr id="90116" name="文本框 90115"/>
          <p:cNvSpPr txBox="1"/>
          <p:nvPr/>
        </p:nvSpPr>
        <p:spPr>
          <a:xfrm>
            <a:off x="1600200" y="5181600"/>
            <a:ext cx="2209800" cy="787400"/>
          </a:xfrm>
          <a:prstGeom prst="rect">
            <a:avLst/>
          </a:prstGeom>
          <a:gradFill rotWithShape="0">
            <a:gsLst>
              <a:gs pos="0">
                <a:schemeClr val="accent1"/>
              </a:gs>
              <a:gs pos="100000">
                <a:schemeClr val="accent1">
                  <a:gamma/>
                  <a:shade val="46275"/>
                  <a:invGamma/>
                </a:schemeClr>
              </a:gs>
            </a:gsLst>
            <a:path path="shape">
              <a:fillToRect l="50000" t="50000" r="50000" b="50000"/>
            </a:path>
            <a:tileRect/>
          </a:gradFill>
          <a:ln w="9525">
            <a:noFill/>
          </a:ln>
        </p:spPr>
        <p:txBody>
          <a:bodyPr>
            <a:spAutoFit/>
          </a:bodyPr>
          <a:p>
            <a:pPr algn="ctr" eaLnBrk="0" hangingPunct="0">
              <a:lnSpc>
                <a:spcPct val="95000"/>
              </a:lnSpc>
              <a:spcBef>
                <a:spcPct val="30000"/>
              </a:spcBef>
              <a:buFont typeface="Wingdings" panose="05000000000000000000" pitchFamily="2" charset="2"/>
            </a:pPr>
            <a:r>
              <a:rPr lang="zh-CN" altLang="en-US" sz="2400" b="1" dirty="0">
                <a:solidFill>
                  <a:srgbClr val="FFFFFF"/>
                </a:solidFill>
                <a:effectLst>
                  <a:outerShdw blurRad="38100" dist="38100" dir="2700000">
                    <a:srgbClr val="000000"/>
                  </a:outerShdw>
                </a:effectLst>
                <a:latin typeface="Times New Roman" panose="02020603050405020304" pitchFamily="18" charset="0"/>
                <a:ea typeface="幼圆" panose="02010509060101010101" pitchFamily="49" charset="-122"/>
              </a:rPr>
              <a:t>大部分错误都是可以预防的</a:t>
            </a:r>
            <a:endParaRPr lang="zh-CN" altLang="en-US" sz="2400" b="1" dirty="0">
              <a:solidFill>
                <a:srgbClr val="FFFFFF"/>
              </a:solidFill>
              <a:effectLst>
                <a:outerShdw blurRad="38100" dist="38100" dir="2700000">
                  <a:srgbClr val="000000"/>
                </a:outerShdw>
              </a:effectLst>
              <a:latin typeface="Times New Roman" panose="02020603050405020304" pitchFamily="18" charset="0"/>
              <a:ea typeface="幼圆" panose="02010509060101010101" pitchFamily="49" charset="-122"/>
            </a:endParaRP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矩形 91137"/>
          <p:cNvSpPr/>
          <p:nvPr/>
        </p:nvSpPr>
        <p:spPr>
          <a:xfrm>
            <a:off x="1981200" y="1905000"/>
            <a:ext cx="5943600" cy="3962400"/>
          </a:xfrm>
          <a:noFill/>
          <a:ln w="12700">
            <a:noFill/>
          </a:ln>
        </p:spPr>
        <p:txBody>
          <a:bodyPr vert="horz" wrap="square" lIns="90487" tIns="44450" rIns="90487" bIns="44450" anchor="t" anchorCtr="0"/>
          <a:p>
            <a:pPr defTabSz="903605">
              <a:lnSpc>
                <a:spcPct val="90000"/>
              </a:lnSpc>
              <a:spcBef>
                <a:spcPct val="20000"/>
              </a:spcBef>
              <a:buClr>
                <a:schemeClr val="accent2"/>
              </a:buClr>
              <a:buSzPct val="80000"/>
              <a:buFont typeface="Wingdings" panose="05000000000000000000" pitchFamily="2" charset="2"/>
            </a:pP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通常，会要求管理运作系统或过程的变更。</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a:p>
            <a:pPr defTabSz="903605">
              <a:lnSpc>
                <a:spcPct val="90000"/>
              </a:lnSpc>
              <a:spcBef>
                <a:spcPct val="20000"/>
              </a:spcBef>
              <a:buClr>
                <a:schemeClr val="accent2"/>
              </a:buClr>
              <a:buSzPct val="80000"/>
              <a:buFont typeface="Wingdings" panose="05000000000000000000" pitchFamily="2" charset="2"/>
            </a:pP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系统、过程和</a:t>
            </a:r>
            <a:r>
              <a:rPr lang="en-US" altLang="zh-CN" sz="2400" b="1" dirty="0">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或设计的变更要求建立或修订现有标准规范，要考虑：</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a:p>
            <a:pPr marL="577850" lvl="1" indent="-69850" defTabSz="903605">
              <a:lnSpc>
                <a:spcPct val="90000"/>
              </a:lnSpc>
              <a:spcBef>
                <a:spcPct val="20000"/>
              </a:spcBef>
              <a:buClr>
                <a:schemeClr val="tx1"/>
              </a:buClr>
              <a:buSzPct val="90000"/>
            </a:pPr>
            <a:r>
              <a:rPr lang="zh-CN" altLang="en-US" sz="2400" b="1" i="1" dirty="0">
                <a:solidFill>
                  <a:srgbClr val="FF0066"/>
                </a:solidFill>
                <a:latin typeface="幼圆" panose="02010509060101010101" pitchFamily="49" charset="-122"/>
                <a:ea typeface="幼圆" panose="02010509060101010101" pitchFamily="49" charset="-122"/>
              </a:rPr>
              <a:t>人是如何工作的</a:t>
            </a:r>
            <a:r>
              <a:rPr lang="en-US" altLang="zh-CN" sz="2400" b="1" i="1">
                <a:solidFill>
                  <a:srgbClr val="FF0066"/>
                </a:solidFill>
                <a:latin typeface="幼圆" panose="02010509060101010101" pitchFamily="49" charset="-122"/>
                <a:ea typeface="幼圆" panose="02010509060101010101" pitchFamily="49" charset="-122"/>
              </a:rPr>
              <a:t>– </a:t>
            </a:r>
            <a:r>
              <a:rPr lang="zh-CN" altLang="en-US" sz="2400" b="1" i="1" dirty="0">
                <a:solidFill>
                  <a:srgbClr val="FF0066"/>
                </a:solidFill>
                <a:latin typeface="幼圆" panose="02010509060101010101" pitchFamily="49" charset="-122"/>
                <a:ea typeface="幼圆" panose="02010509060101010101" pitchFamily="49" charset="-122"/>
              </a:rPr>
              <a:t>所有的工作都要详细说明。</a:t>
            </a:r>
            <a:endParaRPr lang="zh-CN" altLang="en-US" sz="2400" b="1" i="1" dirty="0">
              <a:solidFill>
                <a:srgbClr val="FF0066"/>
              </a:solidFill>
              <a:latin typeface="幼圆" panose="02010509060101010101" pitchFamily="49" charset="-122"/>
              <a:ea typeface="幼圆" panose="02010509060101010101" pitchFamily="49" charset="-122"/>
            </a:endParaRPr>
          </a:p>
          <a:p>
            <a:pPr marL="577850" lvl="1" indent="-69850" defTabSz="903605">
              <a:lnSpc>
                <a:spcPct val="90000"/>
              </a:lnSpc>
              <a:spcBef>
                <a:spcPct val="20000"/>
              </a:spcBef>
              <a:buClr>
                <a:schemeClr val="tx1"/>
              </a:buClr>
              <a:buSzPct val="90000"/>
            </a:pPr>
            <a:r>
              <a:rPr lang="zh-CN" altLang="en-US" sz="2400" b="1" i="1" dirty="0">
                <a:solidFill>
                  <a:srgbClr val="FF0066"/>
                </a:solidFill>
                <a:latin typeface="幼圆" panose="02010509060101010101" pitchFamily="49" charset="-122"/>
                <a:ea typeface="幼圆" panose="02010509060101010101" pitchFamily="49" charset="-122"/>
              </a:rPr>
              <a:t>人是怎样联合的</a:t>
            </a:r>
            <a:r>
              <a:rPr lang="en-US" altLang="zh-CN" sz="2400" b="1" i="1">
                <a:solidFill>
                  <a:srgbClr val="FF0066"/>
                </a:solidFill>
                <a:latin typeface="幼圆" panose="02010509060101010101" pitchFamily="49" charset="-122"/>
                <a:ea typeface="幼圆" panose="02010509060101010101" pitchFamily="49" charset="-122"/>
              </a:rPr>
              <a:t>– </a:t>
            </a:r>
            <a:r>
              <a:rPr lang="zh-CN" altLang="en-US" sz="2400" b="1" i="1" dirty="0">
                <a:solidFill>
                  <a:srgbClr val="FF0066"/>
                </a:solidFill>
                <a:latin typeface="幼圆" panose="02010509060101010101" pitchFamily="49" charset="-122"/>
                <a:ea typeface="幼圆" panose="02010509060101010101" pitchFamily="49" charset="-122"/>
              </a:rPr>
              <a:t>任何的联系都是清楚和直接的。</a:t>
            </a:r>
            <a:endParaRPr lang="zh-CN" altLang="en-US" sz="2400" b="1" i="1" dirty="0">
              <a:solidFill>
                <a:srgbClr val="FF0066"/>
              </a:solidFill>
              <a:latin typeface="幼圆" panose="02010509060101010101" pitchFamily="49" charset="-122"/>
              <a:ea typeface="幼圆" panose="02010509060101010101" pitchFamily="49" charset="-122"/>
            </a:endParaRPr>
          </a:p>
          <a:p>
            <a:pPr marL="577850" lvl="1" indent="-69850" defTabSz="903605">
              <a:lnSpc>
                <a:spcPct val="90000"/>
              </a:lnSpc>
              <a:spcBef>
                <a:spcPct val="20000"/>
              </a:spcBef>
              <a:buClr>
                <a:schemeClr val="tx1"/>
              </a:buClr>
              <a:buSzPct val="90000"/>
            </a:pPr>
            <a:r>
              <a:rPr lang="zh-CN" altLang="en-US" sz="2400" b="1" i="1" dirty="0">
                <a:solidFill>
                  <a:srgbClr val="FF0066"/>
                </a:solidFill>
                <a:latin typeface="幼圆" panose="02010509060101010101" pitchFamily="49" charset="-122"/>
                <a:ea typeface="幼圆" panose="02010509060101010101" pitchFamily="49" charset="-122"/>
              </a:rPr>
              <a:t>过程流程</a:t>
            </a:r>
            <a:r>
              <a:rPr lang="en-US" altLang="zh-CN" sz="2400" b="1" i="1">
                <a:solidFill>
                  <a:srgbClr val="FF0066"/>
                </a:solidFill>
                <a:latin typeface="幼圆" panose="02010509060101010101" pitchFamily="49" charset="-122"/>
                <a:ea typeface="幼圆" panose="02010509060101010101" pitchFamily="49" charset="-122"/>
              </a:rPr>
              <a:t>– </a:t>
            </a:r>
            <a:r>
              <a:rPr lang="zh-CN" altLang="en-US" sz="2400" b="1" i="1" dirty="0">
                <a:solidFill>
                  <a:srgbClr val="FF0066"/>
                </a:solidFill>
                <a:latin typeface="幼圆" panose="02010509060101010101" pitchFamily="49" charset="-122"/>
                <a:ea typeface="幼圆" panose="02010509060101010101" pitchFamily="49" charset="-122"/>
              </a:rPr>
              <a:t>路经要简单并直接。</a:t>
            </a:r>
            <a:endParaRPr lang="zh-CN" altLang="en-US" sz="2400" b="1" i="1" dirty="0">
              <a:solidFill>
                <a:srgbClr val="FF0066"/>
              </a:solidFill>
              <a:latin typeface="幼圆" panose="02010509060101010101" pitchFamily="49" charset="-122"/>
              <a:ea typeface="幼圆" panose="02010509060101010101" pitchFamily="49" charset="-122"/>
            </a:endParaRPr>
          </a:p>
          <a:p>
            <a:pPr defTabSz="903605">
              <a:lnSpc>
                <a:spcPct val="90000"/>
              </a:lnSpc>
              <a:spcBef>
                <a:spcPct val="20000"/>
              </a:spcBef>
              <a:buClr>
                <a:schemeClr val="accent2"/>
              </a:buClr>
              <a:buSzPct val="80000"/>
              <a:buFont typeface="Wingdings" panose="05000000000000000000" pitchFamily="2" charset="2"/>
            </a:pP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对于变更，寻求所需的小组发起人的支持。</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a:p>
            <a:pPr defTabSz="903605">
              <a:lnSpc>
                <a:spcPct val="90000"/>
              </a:lnSpc>
              <a:spcBef>
                <a:spcPct val="20000"/>
              </a:spcBef>
              <a:buClr>
                <a:schemeClr val="accent2"/>
              </a:buClr>
              <a:buSzPct val="80000"/>
              <a:buFont typeface="Wingdings" panose="05000000000000000000" pitchFamily="2" charset="2"/>
            </a:pPr>
            <a:r>
              <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rPr>
              <a:t>另外的培训经常是需要的。</a:t>
            </a:r>
            <a:endParaRPr lang="zh-CN" altLang="en-US" sz="2400" b="1"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91139" name="矩形 91138"/>
          <p:cNvSpPr/>
          <p:nvPr/>
        </p:nvSpPr>
        <p:spPr>
          <a:xfrm>
            <a:off x="2514600" y="914400"/>
            <a:ext cx="4311650" cy="833438"/>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预防问题重现</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1" name="矩形 92170"/>
          <p:cNvSpPr/>
          <p:nvPr/>
        </p:nvSpPr>
        <p:spPr>
          <a:xfrm>
            <a:off x="3200400" y="762000"/>
            <a:ext cx="3702050" cy="833438"/>
          </a:xfrm>
          <a:prstGeom prst="rect">
            <a:avLst/>
          </a:prstGeom>
          <a:noFill/>
          <a:ln w="12700">
            <a:noFill/>
          </a:ln>
        </p:spPr>
        <p:txBody>
          <a:bodyPr lIns="90487" tIns="44450" rIns="90487" bIns="44450" anchor="ctr" anchorCtr="0"/>
          <a:p>
            <a:pPr algn="ctr"/>
            <a:r>
              <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预防问题重现</a:t>
            </a:r>
            <a:endParaRPr lang="zh-CN" altLang="en-US" sz="40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grpSp>
        <p:nvGrpSpPr>
          <p:cNvPr id="92176" name="组合 92175"/>
          <p:cNvGrpSpPr/>
          <p:nvPr/>
        </p:nvGrpSpPr>
        <p:grpSpPr>
          <a:xfrm>
            <a:off x="1793875" y="1981200"/>
            <a:ext cx="5521325" cy="4114800"/>
            <a:chOff x="1104" y="1296"/>
            <a:chExt cx="3478" cy="2592"/>
          </a:xfrm>
        </p:grpSpPr>
        <p:sp>
          <p:nvSpPr>
            <p:cNvPr id="92162" name="矩形 92161"/>
            <p:cNvSpPr/>
            <p:nvPr/>
          </p:nvSpPr>
          <p:spPr>
            <a:xfrm>
              <a:off x="2518" y="2736"/>
              <a:ext cx="1824" cy="432"/>
            </a:xfrm>
            <a:prstGeom prst="rect">
              <a:avLst/>
            </a:prstGeom>
            <a:noFill/>
            <a:ln w="254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dirty="0">
                  <a:latin typeface="幼圆" panose="02010509060101010101" pitchFamily="49" charset="-122"/>
                  <a:ea typeface="幼圆" panose="02010509060101010101" pitchFamily="49" charset="-122"/>
                </a:rPr>
                <a:t>为预防问题重现</a:t>
              </a:r>
              <a:endParaRPr lang="zh-CN" altLang="en-US" dirty="0">
                <a:latin typeface="幼圆" panose="02010509060101010101" pitchFamily="49" charset="-122"/>
                <a:ea typeface="幼圆" panose="02010509060101010101" pitchFamily="49" charset="-122"/>
              </a:endParaRPr>
            </a:p>
            <a:p>
              <a:pPr algn="ctr" defTabSz="903605" eaLnBrk="0" hangingPunct="0"/>
              <a:r>
                <a:rPr lang="zh-CN" altLang="en-US" dirty="0">
                  <a:latin typeface="幼圆" panose="02010509060101010101" pitchFamily="49" charset="-122"/>
                  <a:ea typeface="幼圆" panose="02010509060101010101" pitchFamily="49" charset="-122"/>
                </a:rPr>
                <a:t>做必要的变更</a:t>
              </a:r>
              <a:endParaRPr lang="zh-CN" altLang="en-US" dirty="0">
                <a:latin typeface="幼圆" panose="02010509060101010101" pitchFamily="49" charset="-122"/>
                <a:ea typeface="幼圆" panose="02010509060101010101" pitchFamily="49" charset="-122"/>
              </a:endParaRPr>
            </a:p>
          </p:txBody>
        </p:sp>
        <p:sp>
          <p:nvSpPr>
            <p:cNvPr id="92165" name="矩形 92164"/>
            <p:cNvSpPr/>
            <p:nvPr/>
          </p:nvSpPr>
          <p:spPr>
            <a:xfrm>
              <a:off x="2278" y="1296"/>
              <a:ext cx="2304" cy="432"/>
            </a:xfrm>
            <a:prstGeom prst="rect">
              <a:avLst/>
            </a:prstGeom>
            <a:noFill/>
            <a:ln w="254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dirty="0">
                  <a:latin typeface="幼圆" panose="02010509060101010101" pitchFamily="49" charset="-122"/>
                  <a:ea typeface="幼圆" panose="02010509060101010101" pitchFamily="49" charset="-122"/>
                </a:rPr>
                <a:t>对所有受改进行动影响的内部</a:t>
              </a:r>
              <a:endParaRPr lang="zh-CN" altLang="en-US" dirty="0">
                <a:latin typeface="幼圆" panose="02010509060101010101" pitchFamily="49" charset="-122"/>
                <a:ea typeface="幼圆" panose="02010509060101010101" pitchFamily="49" charset="-122"/>
              </a:endParaRPr>
            </a:p>
            <a:p>
              <a:pPr algn="ctr" defTabSz="903605" eaLnBrk="0" hangingPunct="0"/>
              <a:r>
                <a:rPr lang="zh-CN" altLang="en-US" dirty="0">
                  <a:latin typeface="幼圆" panose="02010509060101010101" pitchFamily="49" charset="-122"/>
                  <a:ea typeface="幼圆" panose="02010509060101010101" pitchFamily="49" charset="-122"/>
                </a:rPr>
                <a:t>和外部人员进行培训和</a:t>
              </a:r>
              <a:r>
                <a:rPr lang="en-US" altLang="zh-CN" dirty="0">
                  <a:latin typeface="幼圆" panose="02010509060101010101" pitchFamily="49" charset="-122"/>
                  <a:ea typeface="幼圆" panose="02010509060101010101" pitchFamily="49" charset="-122"/>
                </a:rPr>
                <a:t>/</a:t>
              </a:r>
              <a:r>
                <a:rPr lang="zh-CN" altLang="en-US" dirty="0">
                  <a:latin typeface="幼圆" panose="02010509060101010101" pitchFamily="49" charset="-122"/>
                  <a:ea typeface="幼圆" panose="02010509060101010101" pitchFamily="49" charset="-122"/>
                </a:rPr>
                <a:t>或沟通</a:t>
              </a:r>
              <a:endParaRPr lang="zh-CN" altLang="en-US" dirty="0">
                <a:latin typeface="幼圆" panose="02010509060101010101" pitchFamily="49" charset="-122"/>
                <a:ea typeface="幼圆" panose="02010509060101010101" pitchFamily="49" charset="-122"/>
              </a:endParaRPr>
            </a:p>
          </p:txBody>
        </p:sp>
        <p:sp>
          <p:nvSpPr>
            <p:cNvPr id="92167" name="矩形 92166"/>
            <p:cNvSpPr/>
            <p:nvPr/>
          </p:nvSpPr>
          <p:spPr>
            <a:xfrm>
              <a:off x="2766" y="3456"/>
              <a:ext cx="1328" cy="432"/>
            </a:xfrm>
            <a:prstGeom prst="rect">
              <a:avLst/>
            </a:prstGeom>
            <a:noFill/>
            <a:ln w="254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dirty="0">
                  <a:latin typeface="幼圆" panose="02010509060101010101" pitchFamily="49" charset="-122"/>
                  <a:ea typeface="幼圆" panose="02010509060101010101" pitchFamily="49" charset="-122"/>
                </a:rPr>
                <a:t>对新的规范</a:t>
              </a:r>
              <a:endParaRPr lang="zh-CN" altLang="en-US" dirty="0">
                <a:latin typeface="幼圆" panose="02010509060101010101" pitchFamily="49" charset="-122"/>
                <a:ea typeface="幼圆" panose="02010509060101010101" pitchFamily="49" charset="-122"/>
              </a:endParaRPr>
            </a:p>
            <a:p>
              <a:pPr algn="ctr" defTabSz="903605" eaLnBrk="0" hangingPunct="0"/>
              <a:r>
                <a:rPr lang="zh-CN" altLang="en-US" dirty="0">
                  <a:latin typeface="幼圆" panose="02010509060101010101" pitchFamily="49" charset="-122"/>
                  <a:ea typeface="幼圆" panose="02010509060101010101" pitchFamily="49" charset="-122"/>
                </a:rPr>
                <a:t>进行标准化</a:t>
              </a:r>
              <a:endParaRPr lang="zh-CN" altLang="en-US" dirty="0">
                <a:latin typeface="幼圆" panose="02010509060101010101" pitchFamily="49" charset="-122"/>
                <a:ea typeface="幼圆" panose="02010509060101010101" pitchFamily="49" charset="-122"/>
              </a:endParaRPr>
            </a:p>
          </p:txBody>
        </p:sp>
        <p:sp>
          <p:nvSpPr>
            <p:cNvPr id="92168" name="矩形 92167"/>
            <p:cNvSpPr/>
            <p:nvPr/>
          </p:nvSpPr>
          <p:spPr>
            <a:xfrm>
              <a:off x="2326" y="2016"/>
              <a:ext cx="2208" cy="410"/>
            </a:xfrm>
            <a:prstGeom prst="rect">
              <a:avLst/>
            </a:prstGeom>
            <a:noFill/>
            <a:ln w="254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dirty="0">
                  <a:latin typeface="幼圆" panose="02010509060101010101" pitchFamily="49" charset="-122"/>
                  <a:ea typeface="幼圆" panose="02010509060101010101" pitchFamily="49" charset="-122"/>
                </a:rPr>
                <a:t>建立管理或运作系统的流程</a:t>
              </a:r>
              <a:endParaRPr lang="zh-CN" altLang="en-US" dirty="0">
                <a:latin typeface="幼圆" panose="02010509060101010101" pitchFamily="49" charset="-122"/>
                <a:ea typeface="幼圆" panose="02010509060101010101" pitchFamily="49" charset="-122"/>
              </a:endParaRPr>
            </a:p>
          </p:txBody>
        </p:sp>
        <p:sp>
          <p:nvSpPr>
            <p:cNvPr id="92169" name="文本框 92168"/>
            <p:cNvSpPr txBox="1"/>
            <p:nvPr/>
          </p:nvSpPr>
          <p:spPr>
            <a:xfrm>
              <a:off x="1104" y="2688"/>
              <a:ext cx="990" cy="486"/>
            </a:xfrm>
            <a:prstGeom prst="rect">
              <a:avLst/>
            </a:prstGeom>
            <a:noFill/>
            <a:ln w="38100" cap="flat" cmpd="sng">
              <a:solidFill>
                <a:srgbClr val="FFFFFF"/>
              </a:solidFill>
              <a:prstDash val="sysDot"/>
              <a:miter/>
              <a:headEnd type="none" w="med" len="med"/>
              <a:tailEnd type="none" w="med" len="med"/>
            </a:ln>
          </p:spPr>
          <p:txBody>
            <a:bodyPr>
              <a:spAutoFit/>
            </a:bodyPr>
            <a:p>
              <a:pPr algn="ctr" eaLnBrk="0" hangingPunct="0">
                <a:lnSpc>
                  <a:spcPct val="80000"/>
                </a:lnSpc>
                <a:spcBef>
                  <a:spcPct val="50000"/>
                </a:spcBef>
              </a:pPr>
              <a:r>
                <a:rPr lang="zh-CN" altLang="en-US" sz="2000" dirty="0">
                  <a:latin typeface="幼圆" panose="02010509060101010101" pitchFamily="49" charset="-122"/>
                  <a:ea typeface="幼圆" panose="02010509060101010101" pitchFamily="49" charset="-122"/>
                </a:rPr>
                <a:t>修订</a:t>
              </a:r>
              <a:r>
                <a:rPr lang="en-US" altLang="zh-CN" sz="2000">
                  <a:latin typeface="幼圆" panose="02010509060101010101" pitchFamily="49" charset="-122"/>
                  <a:ea typeface="幼圆" panose="02010509060101010101" pitchFamily="49" charset="-122"/>
                </a:rPr>
                <a:t>FMEA&amp;</a:t>
              </a:r>
              <a:endParaRPr lang="en-US" altLang="zh-CN" sz="2000">
                <a:latin typeface="幼圆" panose="02010509060101010101" pitchFamily="49" charset="-122"/>
                <a:ea typeface="幼圆" panose="02010509060101010101" pitchFamily="49" charset="-122"/>
              </a:endParaRPr>
            </a:p>
            <a:p>
              <a:pPr algn="ctr" eaLnBrk="0" hangingPunct="0">
                <a:lnSpc>
                  <a:spcPct val="80000"/>
                </a:lnSpc>
                <a:spcBef>
                  <a:spcPct val="50000"/>
                </a:spcBef>
              </a:pPr>
              <a:r>
                <a:rPr lang="zh-CN" altLang="en-US" sz="2000" dirty="0">
                  <a:latin typeface="幼圆" panose="02010509060101010101" pitchFamily="49" charset="-122"/>
                  <a:ea typeface="幼圆" panose="02010509060101010101" pitchFamily="49" charset="-122"/>
                </a:rPr>
                <a:t>控制计划</a:t>
              </a:r>
              <a:endParaRPr lang="zh-CN" altLang="en-US" sz="2000" dirty="0">
                <a:latin typeface="幼圆" panose="02010509060101010101" pitchFamily="49" charset="-122"/>
                <a:ea typeface="幼圆" panose="02010509060101010101" pitchFamily="49" charset="-122"/>
              </a:endParaRPr>
            </a:p>
          </p:txBody>
        </p:sp>
        <p:sp>
          <p:nvSpPr>
            <p:cNvPr id="92170" name="直接连接符 92169"/>
            <p:cNvSpPr/>
            <p:nvPr/>
          </p:nvSpPr>
          <p:spPr>
            <a:xfrm>
              <a:off x="2086" y="2928"/>
              <a:ext cx="384" cy="0"/>
            </a:xfrm>
            <a:prstGeom prst="line">
              <a:avLst/>
            </a:prstGeom>
            <a:ln w="38100" cap="flat" cmpd="sng">
              <a:solidFill>
                <a:schemeClr val="hlink"/>
              </a:solidFill>
              <a:prstDash val="solid"/>
              <a:headEnd type="triangle" w="med" len="med"/>
              <a:tailEnd type="triangle" w="med" len="med"/>
            </a:ln>
          </p:spPr>
        </p:sp>
        <p:sp>
          <p:nvSpPr>
            <p:cNvPr id="92172" name="下箭头 92171"/>
            <p:cNvSpPr/>
            <p:nvPr/>
          </p:nvSpPr>
          <p:spPr>
            <a:xfrm>
              <a:off x="3216" y="1776"/>
              <a:ext cx="432" cy="240"/>
            </a:xfrm>
            <a:prstGeom prst="downArrow">
              <a:avLst>
                <a:gd name="adj1" fmla="val 50000"/>
                <a:gd name="adj2" fmla="val 25000"/>
              </a:avLst>
            </a:prstGeom>
            <a:solidFill>
              <a:schemeClr val="accent1"/>
            </a:solidFill>
            <a:ln w="9525">
              <a:noFill/>
            </a:ln>
          </p:spPr>
          <p:txBody>
            <a:bodyPr/>
            <a:p>
              <a:endParaRPr lang="zh-CN" altLang="en-US"/>
            </a:p>
          </p:txBody>
        </p:sp>
        <p:sp>
          <p:nvSpPr>
            <p:cNvPr id="92173" name="下箭头 92172"/>
            <p:cNvSpPr/>
            <p:nvPr/>
          </p:nvSpPr>
          <p:spPr>
            <a:xfrm>
              <a:off x="3216" y="2448"/>
              <a:ext cx="432" cy="240"/>
            </a:xfrm>
            <a:prstGeom prst="downArrow">
              <a:avLst>
                <a:gd name="adj1" fmla="val 50000"/>
                <a:gd name="adj2" fmla="val 25000"/>
              </a:avLst>
            </a:prstGeom>
            <a:solidFill>
              <a:schemeClr val="accent1"/>
            </a:solidFill>
            <a:ln w="9525">
              <a:noFill/>
            </a:ln>
          </p:spPr>
          <p:txBody>
            <a:bodyPr/>
            <a:p>
              <a:endParaRPr lang="zh-CN" altLang="en-US"/>
            </a:p>
          </p:txBody>
        </p:sp>
        <p:sp>
          <p:nvSpPr>
            <p:cNvPr id="92174" name="下箭头 92173"/>
            <p:cNvSpPr/>
            <p:nvPr/>
          </p:nvSpPr>
          <p:spPr>
            <a:xfrm>
              <a:off x="3216" y="3216"/>
              <a:ext cx="432" cy="240"/>
            </a:xfrm>
            <a:prstGeom prst="downArrow">
              <a:avLst>
                <a:gd name="adj1" fmla="val 50000"/>
                <a:gd name="adj2" fmla="val 25000"/>
              </a:avLst>
            </a:prstGeom>
            <a:solidFill>
              <a:schemeClr val="accent1"/>
            </a:solidFill>
            <a:ln w="9525">
              <a:noFill/>
            </a:ln>
          </p:spPr>
          <p:txBody>
            <a:bodyPr/>
            <a:p>
              <a:endParaRPr lang="zh-CN" altLang="en-US"/>
            </a:p>
          </p:txBody>
        </p:sp>
      </p:gr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1" name="云形标注 94210"/>
          <p:cNvSpPr/>
          <p:nvPr/>
        </p:nvSpPr>
        <p:spPr>
          <a:xfrm>
            <a:off x="4876800" y="1828800"/>
            <a:ext cx="2133600" cy="1447800"/>
          </a:xfrm>
          <a:prstGeom prst="cloudCallout">
            <a:avLst>
              <a:gd name="adj1" fmla="val -88319"/>
              <a:gd name="adj2" fmla="val 42981"/>
            </a:avLst>
          </a:prstGeom>
          <a:noFill/>
          <a:ln w="12700" cap="sq" cmpd="sng">
            <a:solidFill>
              <a:schemeClr val="tx1"/>
            </a:solidFill>
            <a:prstDash val="solid"/>
            <a:headEnd type="none" w="lg" len="med"/>
            <a:tailEnd type="none" w="lg" len="med"/>
          </a:ln>
        </p:spPr>
        <p:txBody>
          <a:bodyPr/>
          <a:p>
            <a:pPr algn="ctr"/>
            <a:r>
              <a:rPr lang="en-US" altLang="zh-CN" sz="2400">
                <a:solidFill>
                  <a:srgbClr val="C00025"/>
                </a:solidFill>
                <a:latin typeface="Times New Roman" panose="02020603050405020304" pitchFamily="18" charset="0"/>
              </a:rPr>
              <a:t>8D</a:t>
            </a:r>
            <a:endParaRPr lang="en-US" altLang="zh-CN" sz="2400">
              <a:solidFill>
                <a:srgbClr val="C00025"/>
              </a:solidFill>
              <a:latin typeface="Times New Roman" panose="02020603050405020304" pitchFamily="18" charset="0"/>
            </a:endParaRPr>
          </a:p>
          <a:p>
            <a:pPr algn="ctr"/>
            <a:r>
              <a:rPr lang="zh-CN" altLang="en-US" sz="2000" b="1" dirty="0">
                <a:latin typeface="幼圆" panose="02010509060101010101" pitchFamily="49" charset="-122"/>
                <a:ea typeface="幼圆" panose="02010509060101010101" pitchFamily="49" charset="-122"/>
              </a:rPr>
              <a:t>祝贺你的</a:t>
            </a:r>
            <a:endParaRPr lang="zh-CN" altLang="en-US" sz="2000" b="1" dirty="0">
              <a:latin typeface="幼圆" panose="02010509060101010101" pitchFamily="49" charset="-122"/>
              <a:ea typeface="幼圆" panose="02010509060101010101" pitchFamily="49" charset="-122"/>
            </a:endParaRPr>
          </a:p>
          <a:p>
            <a:pPr algn="ctr" eaLnBrk="0" hangingPunct="0"/>
            <a:r>
              <a:rPr lang="zh-CN" altLang="en-US" sz="2000" b="1" dirty="0">
                <a:latin typeface="幼圆" panose="02010509060101010101" pitchFamily="49" charset="-122"/>
                <a:ea typeface="幼圆" panose="02010509060101010101" pitchFamily="49" charset="-122"/>
              </a:rPr>
              <a:t>小组</a:t>
            </a:r>
            <a:endParaRPr lang="zh-CN" altLang="en-US" sz="2000" b="1" dirty="0">
              <a:latin typeface="幼圆" panose="02010509060101010101" pitchFamily="49" charset="-122"/>
              <a:ea typeface="幼圆" panose="02010509060101010101" pitchFamily="49" charset="-122"/>
            </a:endParaRPr>
          </a:p>
          <a:p>
            <a:pPr algn="ctr" eaLnBrk="0" hangingPunct="0"/>
            <a:endParaRPr lang="zh-CN" altLang="en-US" sz="2000" b="1">
              <a:solidFill>
                <a:srgbClr val="C00025"/>
              </a:solidFill>
              <a:latin typeface="Times New Roman" panose="02020603050405020304" pitchFamily="18" charset="0"/>
            </a:endParaRPr>
          </a:p>
        </p:txBody>
      </p:sp>
      <p:pic>
        <p:nvPicPr>
          <p:cNvPr id="94212" name="图片 94211" descr="07"/>
          <p:cNvPicPr>
            <a:picLocks noChangeAspect="1"/>
          </p:cNvPicPr>
          <p:nvPr/>
        </p:nvPicPr>
        <p:blipFill>
          <a:blip r:embed="rId1">
            <a:clrChange>
              <a:clrFrom>
                <a:srgbClr val="FFFFFF"/>
              </a:clrFrom>
              <a:clrTo>
                <a:srgbClr val="FFFFFF">
                  <a:alpha val="0"/>
                </a:srgbClr>
              </a:clrTo>
            </a:clrChange>
            <a:lum contrast="-24001"/>
          </a:blip>
          <a:stretch>
            <a:fillRect/>
          </a:stretch>
        </p:blipFill>
        <p:spPr>
          <a:xfrm>
            <a:off x="2667000" y="2667000"/>
            <a:ext cx="1447800" cy="2743200"/>
          </a:xfrm>
          <a:prstGeom prst="rect">
            <a:avLst/>
          </a:prstGeom>
          <a:noFill/>
          <a:ln w="9525">
            <a:noFill/>
          </a:ln>
        </p:spPr>
      </p:pic>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3229" name="组合 93228"/>
          <p:cNvGrpSpPr/>
          <p:nvPr/>
        </p:nvGrpSpPr>
        <p:grpSpPr>
          <a:xfrm>
            <a:off x="1704975" y="1066800"/>
            <a:ext cx="6677025" cy="4691063"/>
            <a:chOff x="1074" y="672"/>
            <a:chExt cx="4206" cy="2955"/>
          </a:xfrm>
        </p:grpSpPr>
        <p:sp>
          <p:nvSpPr>
            <p:cNvPr id="93187" name="矩形 93186"/>
            <p:cNvSpPr/>
            <p:nvPr/>
          </p:nvSpPr>
          <p:spPr>
            <a:xfrm>
              <a:off x="2435" y="672"/>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93188" name="矩形 93187"/>
            <p:cNvSpPr/>
            <p:nvPr/>
          </p:nvSpPr>
          <p:spPr>
            <a:xfrm>
              <a:off x="1333" y="1371"/>
              <a:ext cx="893" cy="391"/>
            </a:xfrm>
            <a:prstGeom prst="rect">
              <a:avLst/>
            </a:prstGeom>
            <a:noFill/>
            <a:ln w="254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189" name="矩形 93188"/>
            <p:cNvSpPr/>
            <p:nvPr/>
          </p:nvSpPr>
          <p:spPr>
            <a:xfrm>
              <a:off x="1074" y="1443"/>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93190" name="矩形 93189"/>
            <p:cNvSpPr/>
            <p:nvPr/>
          </p:nvSpPr>
          <p:spPr>
            <a:xfrm>
              <a:off x="1332" y="2091"/>
              <a:ext cx="894"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93191" name="矩形 93190"/>
            <p:cNvSpPr/>
            <p:nvPr/>
          </p:nvSpPr>
          <p:spPr>
            <a:xfrm>
              <a:off x="1074" y="216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93192" name="矩形 93191"/>
            <p:cNvSpPr/>
            <p:nvPr/>
          </p:nvSpPr>
          <p:spPr>
            <a:xfrm>
              <a:off x="1332" y="2790"/>
              <a:ext cx="894" cy="837"/>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93193" name="矩形 93192"/>
            <p:cNvSpPr/>
            <p:nvPr/>
          </p:nvSpPr>
          <p:spPr>
            <a:xfrm>
              <a:off x="1074" y="3131"/>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93194" name="矩形 93193"/>
            <p:cNvSpPr/>
            <p:nvPr/>
          </p:nvSpPr>
          <p:spPr>
            <a:xfrm>
              <a:off x="4181" y="1499"/>
              <a:ext cx="1099" cy="544"/>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195" name="矩形 93194"/>
            <p:cNvSpPr/>
            <p:nvPr/>
          </p:nvSpPr>
          <p:spPr>
            <a:xfrm>
              <a:off x="4242" y="2379"/>
              <a:ext cx="1002" cy="432"/>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93196" name="矩形 93195"/>
            <p:cNvSpPr/>
            <p:nvPr/>
          </p:nvSpPr>
          <p:spPr>
            <a:xfrm>
              <a:off x="4176" y="3168"/>
              <a:ext cx="1050" cy="381"/>
            </a:xfrm>
            <a:prstGeom prst="rect">
              <a:avLst/>
            </a:prstGeom>
            <a:solidFill>
              <a:srgbClr val="FF0000"/>
            </a:solidFill>
            <a:ln w="127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197" name="矩形 93196"/>
            <p:cNvSpPr/>
            <p:nvPr/>
          </p:nvSpPr>
          <p:spPr>
            <a:xfrm>
              <a:off x="3917" y="89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93198" name="矩形 93197"/>
            <p:cNvSpPr/>
            <p:nvPr/>
          </p:nvSpPr>
          <p:spPr>
            <a:xfrm>
              <a:off x="3906" y="1628"/>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93199" name="矩形 93198"/>
            <p:cNvSpPr/>
            <p:nvPr/>
          </p:nvSpPr>
          <p:spPr>
            <a:xfrm>
              <a:off x="3934" y="2349"/>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93200" name="矩形 93199"/>
            <p:cNvSpPr/>
            <p:nvPr/>
          </p:nvSpPr>
          <p:spPr>
            <a:xfrm>
              <a:off x="4192" y="692"/>
              <a:ext cx="1088" cy="391"/>
            </a:xfrm>
            <a:prstGeom prst="rect">
              <a:avLst/>
            </a:prstGeom>
            <a:noFill/>
            <a:ln w="12700" cap="flat" cmpd="sng">
              <a:solidFill>
                <a:srgbClr val="FF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201" name="矩形 93200"/>
            <p:cNvSpPr/>
            <p:nvPr/>
          </p:nvSpPr>
          <p:spPr>
            <a:xfrm>
              <a:off x="3945" y="3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93202" name="矩形 93201"/>
            <p:cNvSpPr/>
            <p:nvPr/>
          </p:nvSpPr>
          <p:spPr>
            <a:xfrm>
              <a:off x="2466" y="691"/>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93203" name="矩形 93202"/>
            <p:cNvSpPr/>
            <p:nvPr/>
          </p:nvSpPr>
          <p:spPr>
            <a:xfrm>
              <a:off x="2658" y="1074"/>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93204" name="矩形 93203"/>
            <p:cNvSpPr/>
            <p:nvPr/>
          </p:nvSpPr>
          <p:spPr>
            <a:xfrm>
              <a:off x="2658" y="1749"/>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205" name="矩形 93204"/>
            <p:cNvSpPr/>
            <p:nvPr/>
          </p:nvSpPr>
          <p:spPr>
            <a:xfrm>
              <a:off x="2688" y="2408"/>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93206" name="矩形 93205"/>
            <p:cNvSpPr/>
            <p:nvPr/>
          </p:nvSpPr>
          <p:spPr>
            <a:xfrm>
              <a:off x="2707" y="3237"/>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93207" name="矩形 93206"/>
            <p:cNvSpPr/>
            <p:nvPr/>
          </p:nvSpPr>
          <p:spPr>
            <a:xfrm>
              <a:off x="3213" y="3003"/>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93208" name="直接连接符 93207"/>
            <p:cNvSpPr/>
            <p:nvPr/>
          </p:nvSpPr>
          <p:spPr>
            <a:xfrm flipV="1">
              <a:off x="2514" y="1563"/>
              <a:ext cx="1" cy="1116"/>
            </a:xfrm>
            <a:prstGeom prst="line">
              <a:avLst/>
            </a:prstGeom>
            <a:ln w="12700" cap="flat" cmpd="sng">
              <a:solidFill>
                <a:srgbClr val="CCFFFF"/>
              </a:solidFill>
              <a:prstDash val="solid"/>
              <a:headEnd type="none" w="med" len="med"/>
              <a:tailEnd type="none" w="med" len="med"/>
            </a:ln>
          </p:spPr>
        </p:sp>
        <p:sp>
          <p:nvSpPr>
            <p:cNvPr id="93209" name="直接连接符 93208"/>
            <p:cNvSpPr/>
            <p:nvPr/>
          </p:nvSpPr>
          <p:spPr>
            <a:xfrm>
              <a:off x="2515" y="1563"/>
              <a:ext cx="528" cy="0"/>
            </a:xfrm>
            <a:prstGeom prst="line">
              <a:avLst/>
            </a:prstGeom>
            <a:ln w="12700" cap="flat" cmpd="sng">
              <a:solidFill>
                <a:srgbClr val="CCFFFF"/>
              </a:solidFill>
              <a:prstDash val="solid"/>
              <a:headEnd type="none" w="med" len="med"/>
              <a:tailEnd type="triangle" w="med" len="med"/>
            </a:ln>
          </p:spPr>
        </p:sp>
        <p:sp>
          <p:nvSpPr>
            <p:cNvPr id="93210" name="矩形 93209"/>
            <p:cNvSpPr/>
            <p:nvPr/>
          </p:nvSpPr>
          <p:spPr>
            <a:xfrm>
              <a:off x="2515" y="2441"/>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93211" name="直接连接符 93210"/>
            <p:cNvSpPr/>
            <p:nvPr/>
          </p:nvSpPr>
          <p:spPr>
            <a:xfrm flipH="1" flipV="1">
              <a:off x="3903" y="891"/>
              <a:ext cx="3" cy="2544"/>
            </a:xfrm>
            <a:prstGeom prst="line">
              <a:avLst/>
            </a:prstGeom>
            <a:ln w="12700" cap="flat" cmpd="sng">
              <a:solidFill>
                <a:srgbClr val="CCFFFF"/>
              </a:solidFill>
              <a:prstDash val="solid"/>
              <a:headEnd type="none" w="med" len="med"/>
              <a:tailEnd type="none" w="med" len="med"/>
            </a:ln>
          </p:spPr>
        </p:sp>
        <p:sp>
          <p:nvSpPr>
            <p:cNvPr id="93212" name="直接连接符 93211"/>
            <p:cNvSpPr/>
            <p:nvPr/>
          </p:nvSpPr>
          <p:spPr>
            <a:xfrm>
              <a:off x="2515" y="2674"/>
              <a:ext cx="173" cy="4"/>
            </a:xfrm>
            <a:prstGeom prst="line">
              <a:avLst/>
            </a:prstGeom>
            <a:ln w="12700" cap="flat" cmpd="sng">
              <a:solidFill>
                <a:schemeClr val="tx1"/>
              </a:solidFill>
              <a:prstDash val="solid"/>
              <a:headEnd type="none" w="med" len="med"/>
              <a:tailEnd type="none" w="med" len="med"/>
            </a:ln>
          </p:spPr>
        </p:sp>
        <p:sp>
          <p:nvSpPr>
            <p:cNvPr id="93213" name="直接连接符 93212"/>
            <p:cNvSpPr/>
            <p:nvPr/>
          </p:nvSpPr>
          <p:spPr>
            <a:xfrm>
              <a:off x="3666" y="3434"/>
              <a:ext cx="240" cy="1"/>
            </a:xfrm>
            <a:prstGeom prst="line">
              <a:avLst/>
            </a:prstGeom>
            <a:ln w="12700" cap="flat" cmpd="sng">
              <a:solidFill>
                <a:schemeClr val="tx1"/>
              </a:solidFill>
              <a:prstDash val="solid"/>
              <a:headEnd type="none" w="med" len="med"/>
              <a:tailEnd type="none" w="med" len="med"/>
            </a:ln>
          </p:spPr>
        </p:sp>
        <p:sp>
          <p:nvSpPr>
            <p:cNvPr id="93214" name="直接连接符 93213"/>
            <p:cNvSpPr/>
            <p:nvPr/>
          </p:nvSpPr>
          <p:spPr>
            <a:xfrm flipV="1">
              <a:off x="3906" y="891"/>
              <a:ext cx="144" cy="1"/>
            </a:xfrm>
            <a:prstGeom prst="line">
              <a:avLst/>
            </a:prstGeom>
            <a:ln w="12700" cap="flat" cmpd="sng">
              <a:solidFill>
                <a:schemeClr val="tx1"/>
              </a:solidFill>
              <a:prstDash val="solid"/>
              <a:headEnd type="none" w="med" len="med"/>
              <a:tailEnd type="triangle" w="med" len="med"/>
            </a:ln>
          </p:spPr>
        </p:sp>
        <p:sp>
          <p:nvSpPr>
            <p:cNvPr id="93215" name="矩形 93214"/>
            <p:cNvSpPr/>
            <p:nvPr/>
          </p:nvSpPr>
          <p:spPr>
            <a:xfrm>
              <a:off x="1333" y="692"/>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3216" name="矩形 93215"/>
            <p:cNvSpPr/>
            <p:nvPr/>
          </p:nvSpPr>
          <p:spPr>
            <a:xfrm>
              <a:off x="1074" y="772"/>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93217" name="下箭头 93216"/>
            <p:cNvSpPr/>
            <p:nvPr/>
          </p:nvSpPr>
          <p:spPr>
            <a:xfrm>
              <a:off x="1602" y="113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18" name="下箭头 93217"/>
            <p:cNvSpPr/>
            <p:nvPr/>
          </p:nvSpPr>
          <p:spPr>
            <a:xfrm>
              <a:off x="1602" y="185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19" name="下箭头 93218"/>
            <p:cNvSpPr/>
            <p:nvPr/>
          </p:nvSpPr>
          <p:spPr>
            <a:xfrm>
              <a:off x="1602" y="255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0" name="下箭头 93219"/>
            <p:cNvSpPr/>
            <p:nvPr/>
          </p:nvSpPr>
          <p:spPr>
            <a:xfrm>
              <a:off x="2995" y="146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1" name="下箭头 93220"/>
            <p:cNvSpPr/>
            <p:nvPr/>
          </p:nvSpPr>
          <p:spPr>
            <a:xfrm>
              <a:off x="2994" y="213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2" name="下箭头 93221"/>
            <p:cNvSpPr/>
            <p:nvPr/>
          </p:nvSpPr>
          <p:spPr>
            <a:xfrm>
              <a:off x="3042" y="295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3" name="下箭头 93222"/>
            <p:cNvSpPr/>
            <p:nvPr/>
          </p:nvSpPr>
          <p:spPr>
            <a:xfrm>
              <a:off x="4626" y="1179"/>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4" name="下箭头 93223"/>
            <p:cNvSpPr/>
            <p:nvPr/>
          </p:nvSpPr>
          <p:spPr>
            <a:xfrm>
              <a:off x="4578" y="209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5" name="下箭头 93224"/>
            <p:cNvSpPr/>
            <p:nvPr/>
          </p:nvSpPr>
          <p:spPr>
            <a:xfrm>
              <a:off x="4578" y="290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3226" name="直接连接符 93225"/>
            <p:cNvSpPr/>
            <p:nvPr/>
          </p:nvSpPr>
          <p:spPr>
            <a:xfrm>
              <a:off x="2322" y="891"/>
              <a:ext cx="0" cy="2448"/>
            </a:xfrm>
            <a:prstGeom prst="line">
              <a:avLst/>
            </a:prstGeom>
            <a:ln w="9525" cap="flat" cmpd="sng">
              <a:solidFill>
                <a:schemeClr val="tx1"/>
              </a:solidFill>
              <a:prstDash val="solid"/>
              <a:headEnd type="none" w="med" len="med"/>
              <a:tailEnd type="none" w="med" len="med"/>
            </a:ln>
          </p:spPr>
        </p:sp>
        <p:sp>
          <p:nvSpPr>
            <p:cNvPr id="93227" name="直接连接符 93226"/>
            <p:cNvSpPr/>
            <p:nvPr/>
          </p:nvSpPr>
          <p:spPr>
            <a:xfrm>
              <a:off x="2226" y="3339"/>
              <a:ext cx="96" cy="0"/>
            </a:xfrm>
            <a:prstGeom prst="line">
              <a:avLst/>
            </a:prstGeom>
            <a:ln w="9525" cap="flat" cmpd="sng">
              <a:solidFill>
                <a:schemeClr val="tx1"/>
              </a:solidFill>
              <a:prstDash val="solid"/>
              <a:headEnd type="none" w="med" len="med"/>
              <a:tailEnd type="none" w="med" len="med"/>
            </a:ln>
          </p:spPr>
        </p:sp>
        <p:sp>
          <p:nvSpPr>
            <p:cNvPr id="93228" name="直接连接符 93227"/>
            <p:cNvSpPr/>
            <p:nvPr/>
          </p:nvSpPr>
          <p:spPr>
            <a:xfrm>
              <a:off x="2322" y="891"/>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矩形 95233"/>
          <p:cNvSpPr/>
          <p:nvPr/>
        </p:nvSpPr>
        <p:spPr>
          <a:xfrm>
            <a:off x="2514600" y="762000"/>
            <a:ext cx="3962400" cy="914400"/>
          </a:xfrm>
          <a:prstGeom prst="rect">
            <a:avLst/>
          </a:prstGeom>
          <a:noFill/>
          <a:ln w="12700">
            <a:noFill/>
          </a:ln>
        </p:spPr>
        <p:txBody>
          <a:bodyPr lIns="90487" tIns="44450" rIns="90487" bIns="44450" anchor="ctr" anchorCtr="0"/>
          <a:p>
            <a:pPr algn="ct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祝贺你的小组</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95237" name="矩形 95236"/>
          <p:cNvSpPr/>
          <p:nvPr/>
        </p:nvSpPr>
        <p:spPr>
          <a:xfrm>
            <a:off x="2743200" y="2133600"/>
            <a:ext cx="3778250" cy="1079500"/>
          </a:xfrm>
          <a:prstGeom prst="rect">
            <a:avLst/>
          </a:pr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path path="shape">
              <a:fillToRect l="50000" t="50000" r="50000" b="50000"/>
            </a:path>
            <a:tileRect/>
          </a:gradFill>
          <a:ln w="25400">
            <a:noFill/>
          </a:ln>
        </p:spPr>
        <p:txBody>
          <a:bodyPr wrap="none" lIns="90487" tIns="44450" rIns="90487" bIns="44450" anchor="ctr" anchorCtr="0"/>
          <a:p>
            <a:pPr algn="ctr" eaLnBrk="0" hangingPunct="0"/>
            <a:r>
              <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rPr>
              <a:t>决定合适的方法奖励所</a:t>
            </a:r>
            <a:endPar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endParaRPr>
          </a:p>
          <a:p>
            <a:pPr algn="ctr" eaLnBrk="0" hangingPunct="0"/>
            <a:r>
              <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rPr>
              <a:t>有积极参与的小组成员</a:t>
            </a:r>
            <a:endPar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endParaRPr>
          </a:p>
        </p:txBody>
      </p:sp>
      <p:sp>
        <p:nvSpPr>
          <p:cNvPr id="95238" name="矩形 95237"/>
          <p:cNvSpPr/>
          <p:nvPr/>
        </p:nvSpPr>
        <p:spPr>
          <a:xfrm>
            <a:off x="2774950" y="4191000"/>
            <a:ext cx="3778250" cy="1081088"/>
          </a:xfrm>
          <a:prstGeom prst="rect">
            <a:avLst/>
          </a:pr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path path="shape">
              <a:fillToRect l="50000" t="50000" r="50000" b="50000"/>
            </a:path>
            <a:tileRect/>
          </a:gradFill>
          <a:ln w="25400">
            <a:noFill/>
          </a:ln>
        </p:spPr>
        <p:txBody>
          <a:bodyPr wrap="none" lIns="90487" tIns="44450" rIns="90487" bIns="44450" anchor="ctr" anchorCtr="0"/>
          <a:p>
            <a:pPr algn="ctr" eaLnBrk="0" hangingPunct="0"/>
            <a:r>
              <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rPr>
              <a:t>记录和交流</a:t>
            </a:r>
            <a:endPar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endParaRPr>
          </a:p>
          <a:p>
            <a:pPr algn="ctr" eaLnBrk="0" hangingPunct="0"/>
            <a:r>
              <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rPr>
              <a:t>小组的努力</a:t>
            </a:r>
            <a:endParaRPr lang="zh-CN" altLang="en-US" sz="2400" b="1" dirty="0">
              <a:effectLst>
                <a:outerShdw blurRad="38100" dist="38100" dir="2700000">
                  <a:srgbClr val="000000"/>
                </a:outerShdw>
              </a:effectLst>
              <a:latin typeface="Times New Roman" panose="02020603050405020304" pitchFamily="18" charset="0"/>
              <a:ea typeface="幼圆" panose="02010509060101010101" pitchFamily="49" charset="-122"/>
            </a:endParaRPr>
          </a:p>
        </p:txBody>
      </p:sp>
      <p:sp>
        <p:nvSpPr>
          <p:cNvPr id="95239" name="下箭头 95238"/>
          <p:cNvSpPr/>
          <p:nvPr/>
        </p:nvSpPr>
        <p:spPr>
          <a:xfrm>
            <a:off x="3810000" y="3276600"/>
            <a:ext cx="1676400" cy="838200"/>
          </a:xfrm>
          <a:prstGeom prst="downArrow">
            <a:avLst>
              <a:gd name="adj1" fmla="val 50000"/>
              <a:gd name="adj2" fmla="val 25000"/>
            </a:avLst>
          </a:prstGeom>
          <a:solidFill>
            <a:schemeClr val="accent1"/>
          </a:solidFill>
          <a:ln w="9525">
            <a:noFill/>
          </a:ln>
        </p:spPr>
        <p:txBody>
          <a:bodyPr/>
          <a:p>
            <a:endParaRPr lang="zh-CN" altLang="en-US"/>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6258" name="组合 96257"/>
          <p:cNvGrpSpPr/>
          <p:nvPr/>
        </p:nvGrpSpPr>
        <p:grpSpPr>
          <a:xfrm>
            <a:off x="1552575" y="914400"/>
            <a:ext cx="6677025" cy="4691063"/>
            <a:chOff x="978" y="837"/>
            <a:chExt cx="4206" cy="2955"/>
          </a:xfrm>
        </p:grpSpPr>
        <p:sp>
          <p:nvSpPr>
            <p:cNvPr id="96259" name="矩形 96258"/>
            <p:cNvSpPr/>
            <p:nvPr/>
          </p:nvSpPr>
          <p:spPr>
            <a:xfrm>
              <a:off x="1237" y="1536"/>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60" name="矩形 96259"/>
            <p:cNvSpPr/>
            <p:nvPr/>
          </p:nvSpPr>
          <p:spPr>
            <a:xfrm>
              <a:off x="978" y="1608"/>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96261" name="矩形 96260"/>
            <p:cNvSpPr/>
            <p:nvPr/>
          </p:nvSpPr>
          <p:spPr>
            <a:xfrm>
              <a:off x="1236" y="2256"/>
              <a:ext cx="894"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96262" name="矩形 96261"/>
            <p:cNvSpPr/>
            <p:nvPr/>
          </p:nvSpPr>
          <p:spPr>
            <a:xfrm>
              <a:off x="978" y="2326"/>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96263" name="矩形 96262"/>
            <p:cNvSpPr/>
            <p:nvPr/>
          </p:nvSpPr>
          <p:spPr>
            <a:xfrm>
              <a:off x="1236" y="2955"/>
              <a:ext cx="894" cy="837"/>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96264" name="矩形 96263"/>
            <p:cNvSpPr/>
            <p:nvPr/>
          </p:nvSpPr>
          <p:spPr>
            <a:xfrm>
              <a:off x="978" y="3296"/>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96265" name="矩形 96264"/>
            <p:cNvSpPr/>
            <p:nvPr/>
          </p:nvSpPr>
          <p:spPr>
            <a:xfrm>
              <a:off x="4085" y="1664"/>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66" name="矩形 96265"/>
            <p:cNvSpPr/>
            <p:nvPr/>
          </p:nvSpPr>
          <p:spPr>
            <a:xfrm>
              <a:off x="4146" y="2544"/>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96267" name="矩形 96266"/>
            <p:cNvSpPr/>
            <p:nvPr/>
          </p:nvSpPr>
          <p:spPr>
            <a:xfrm>
              <a:off x="4098" y="3363"/>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68" name="矩形 96267"/>
            <p:cNvSpPr/>
            <p:nvPr/>
          </p:nvSpPr>
          <p:spPr>
            <a:xfrm>
              <a:off x="3821" y="1056"/>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96269" name="矩形 96268"/>
            <p:cNvSpPr/>
            <p:nvPr/>
          </p:nvSpPr>
          <p:spPr>
            <a:xfrm>
              <a:off x="3810" y="1793"/>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96270" name="矩形 96269"/>
            <p:cNvSpPr/>
            <p:nvPr/>
          </p:nvSpPr>
          <p:spPr>
            <a:xfrm>
              <a:off x="3838" y="2514"/>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96271" name="矩形 96270"/>
            <p:cNvSpPr/>
            <p:nvPr/>
          </p:nvSpPr>
          <p:spPr>
            <a:xfrm>
              <a:off x="4096" y="857"/>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72" name="矩形 96271"/>
            <p:cNvSpPr/>
            <p:nvPr/>
          </p:nvSpPr>
          <p:spPr>
            <a:xfrm>
              <a:off x="3849" y="3221"/>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96273" name="矩形 96272"/>
            <p:cNvSpPr/>
            <p:nvPr/>
          </p:nvSpPr>
          <p:spPr>
            <a:xfrm>
              <a:off x="2370" y="856"/>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96274" name="矩形 96273"/>
            <p:cNvSpPr/>
            <p:nvPr/>
          </p:nvSpPr>
          <p:spPr>
            <a:xfrm>
              <a:off x="2562" y="1239"/>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96275" name="矩形 96274"/>
            <p:cNvSpPr/>
            <p:nvPr/>
          </p:nvSpPr>
          <p:spPr>
            <a:xfrm>
              <a:off x="2562" y="1914"/>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76" name="矩形 96275"/>
            <p:cNvSpPr/>
            <p:nvPr/>
          </p:nvSpPr>
          <p:spPr>
            <a:xfrm>
              <a:off x="2592" y="2573"/>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96277" name="矩形 96276"/>
            <p:cNvSpPr/>
            <p:nvPr/>
          </p:nvSpPr>
          <p:spPr>
            <a:xfrm>
              <a:off x="2611" y="3402"/>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96278" name="矩形 96277"/>
            <p:cNvSpPr/>
            <p:nvPr/>
          </p:nvSpPr>
          <p:spPr>
            <a:xfrm>
              <a:off x="3117" y="3168"/>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96279" name="直接连接符 96278"/>
            <p:cNvSpPr/>
            <p:nvPr/>
          </p:nvSpPr>
          <p:spPr>
            <a:xfrm flipV="1">
              <a:off x="2418" y="1728"/>
              <a:ext cx="1" cy="1116"/>
            </a:xfrm>
            <a:prstGeom prst="line">
              <a:avLst/>
            </a:prstGeom>
            <a:ln w="12700" cap="flat" cmpd="sng">
              <a:solidFill>
                <a:srgbClr val="CCFFFF"/>
              </a:solidFill>
              <a:prstDash val="solid"/>
              <a:headEnd type="none" w="med" len="med"/>
              <a:tailEnd type="none" w="med" len="med"/>
            </a:ln>
          </p:spPr>
        </p:sp>
        <p:sp>
          <p:nvSpPr>
            <p:cNvPr id="96280" name="直接连接符 96279"/>
            <p:cNvSpPr/>
            <p:nvPr/>
          </p:nvSpPr>
          <p:spPr>
            <a:xfrm>
              <a:off x="2419" y="1728"/>
              <a:ext cx="528" cy="0"/>
            </a:xfrm>
            <a:prstGeom prst="line">
              <a:avLst/>
            </a:prstGeom>
            <a:ln w="12700" cap="flat" cmpd="sng">
              <a:solidFill>
                <a:srgbClr val="CCFFFF"/>
              </a:solidFill>
              <a:prstDash val="solid"/>
              <a:headEnd type="none" w="med" len="med"/>
              <a:tailEnd type="triangle" w="med" len="med"/>
            </a:ln>
          </p:spPr>
        </p:sp>
        <p:sp>
          <p:nvSpPr>
            <p:cNvPr id="96281" name="矩形 96280"/>
            <p:cNvSpPr/>
            <p:nvPr/>
          </p:nvSpPr>
          <p:spPr>
            <a:xfrm>
              <a:off x="2419" y="2606"/>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96282" name="直接连接符 96281"/>
            <p:cNvSpPr/>
            <p:nvPr/>
          </p:nvSpPr>
          <p:spPr>
            <a:xfrm flipH="1" flipV="1">
              <a:off x="3807" y="1056"/>
              <a:ext cx="3" cy="2544"/>
            </a:xfrm>
            <a:prstGeom prst="line">
              <a:avLst/>
            </a:prstGeom>
            <a:ln w="12700" cap="flat" cmpd="sng">
              <a:solidFill>
                <a:srgbClr val="CCFFFF"/>
              </a:solidFill>
              <a:prstDash val="solid"/>
              <a:headEnd type="none" w="med" len="med"/>
              <a:tailEnd type="none" w="med" len="med"/>
            </a:ln>
          </p:spPr>
        </p:sp>
        <p:sp>
          <p:nvSpPr>
            <p:cNvPr id="96283" name="矩形 96282"/>
            <p:cNvSpPr/>
            <p:nvPr/>
          </p:nvSpPr>
          <p:spPr>
            <a:xfrm>
              <a:off x="2339" y="837"/>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96284" name="直接连接符 96283"/>
            <p:cNvSpPr/>
            <p:nvPr/>
          </p:nvSpPr>
          <p:spPr>
            <a:xfrm>
              <a:off x="2419" y="2839"/>
              <a:ext cx="173" cy="4"/>
            </a:xfrm>
            <a:prstGeom prst="line">
              <a:avLst/>
            </a:prstGeom>
            <a:ln w="12700" cap="flat" cmpd="sng">
              <a:solidFill>
                <a:schemeClr val="tx1"/>
              </a:solidFill>
              <a:prstDash val="solid"/>
              <a:headEnd type="none" w="med" len="med"/>
              <a:tailEnd type="none" w="med" len="med"/>
            </a:ln>
          </p:spPr>
        </p:sp>
        <p:sp>
          <p:nvSpPr>
            <p:cNvPr id="96285" name="直接连接符 96284"/>
            <p:cNvSpPr/>
            <p:nvPr/>
          </p:nvSpPr>
          <p:spPr>
            <a:xfrm>
              <a:off x="3570" y="3599"/>
              <a:ext cx="240" cy="1"/>
            </a:xfrm>
            <a:prstGeom prst="line">
              <a:avLst/>
            </a:prstGeom>
            <a:ln w="12700" cap="flat" cmpd="sng">
              <a:solidFill>
                <a:schemeClr val="tx1"/>
              </a:solidFill>
              <a:prstDash val="solid"/>
              <a:headEnd type="none" w="med" len="med"/>
              <a:tailEnd type="none" w="med" len="med"/>
            </a:ln>
          </p:spPr>
        </p:sp>
        <p:sp>
          <p:nvSpPr>
            <p:cNvPr id="96286" name="直接连接符 96285"/>
            <p:cNvSpPr/>
            <p:nvPr/>
          </p:nvSpPr>
          <p:spPr>
            <a:xfrm flipV="1">
              <a:off x="3810" y="1056"/>
              <a:ext cx="144" cy="1"/>
            </a:xfrm>
            <a:prstGeom prst="line">
              <a:avLst/>
            </a:prstGeom>
            <a:ln w="12700" cap="flat" cmpd="sng">
              <a:solidFill>
                <a:schemeClr val="tx1"/>
              </a:solidFill>
              <a:prstDash val="solid"/>
              <a:headEnd type="none" w="med" len="med"/>
              <a:tailEnd type="triangle" w="med" len="med"/>
            </a:ln>
          </p:spPr>
        </p:sp>
        <p:sp>
          <p:nvSpPr>
            <p:cNvPr id="96287" name="矩形 96286"/>
            <p:cNvSpPr/>
            <p:nvPr/>
          </p:nvSpPr>
          <p:spPr>
            <a:xfrm>
              <a:off x="1237" y="857"/>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96288" name="矩形 96287"/>
            <p:cNvSpPr/>
            <p:nvPr/>
          </p:nvSpPr>
          <p:spPr>
            <a:xfrm>
              <a:off x="978" y="937"/>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96289" name="下箭头 96288"/>
            <p:cNvSpPr/>
            <p:nvPr/>
          </p:nvSpPr>
          <p:spPr>
            <a:xfrm>
              <a:off x="1506" y="129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0" name="下箭头 96289"/>
            <p:cNvSpPr/>
            <p:nvPr/>
          </p:nvSpPr>
          <p:spPr>
            <a:xfrm>
              <a:off x="1506" y="201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1" name="下箭头 96290"/>
            <p:cNvSpPr/>
            <p:nvPr/>
          </p:nvSpPr>
          <p:spPr>
            <a:xfrm>
              <a:off x="1506" y="271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2" name="下箭头 96291"/>
            <p:cNvSpPr/>
            <p:nvPr/>
          </p:nvSpPr>
          <p:spPr>
            <a:xfrm>
              <a:off x="2899" y="163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3" name="下箭头 96292"/>
            <p:cNvSpPr/>
            <p:nvPr/>
          </p:nvSpPr>
          <p:spPr>
            <a:xfrm>
              <a:off x="2898" y="230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4" name="下箭头 96293"/>
            <p:cNvSpPr/>
            <p:nvPr/>
          </p:nvSpPr>
          <p:spPr>
            <a:xfrm>
              <a:off x="2946" y="3120"/>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5" name="下箭头 96294"/>
            <p:cNvSpPr/>
            <p:nvPr/>
          </p:nvSpPr>
          <p:spPr>
            <a:xfrm>
              <a:off x="4530" y="1344"/>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6" name="下箭头 96295"/>
            <p:cNvSpPr/>
            <p:nvPr/>
          </p:nvSpPr>
          <p:spPr>
            <a:xfrm>
              <a:off x="4482" y="225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7" name="下箭头 96296"/>
            <p:cNvSpPr/>
            <p:nvPr/>
          </p:nvSpPr>
          <p:spPr>
            <a:xfrm>
              <a:off x="4482" y="3072"/>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96298" name="直接连接符 96297"/>
            <p:cNvSpPr/>
            <p:nvPr/>
          </p:nvSpPr>
          <p:spPr>
            <a:xfrm>
              <a:off x="2226" y="1056"/>
              <a:ext cx="0" cy="2448"/>
            </a:xfrm>
            <a:prstGeom prst="line">
              <a:avLst/>
            </a:prstGeom>
            <a:ln w="9525" cap="flat" cmpd="sng">
              <a:solidFill>
                <a:schemeClr val="tx1"/>
              </a:solidFill>
              <a:prstDash val="solid"/>
              <a:headEnd type="none" w="med" len="med"/>
              <a:tailEnd type="none" w="med" len="med"/>
            </a:ln>
          </p:spPr>
        </p:sp>
        <p:sp>
          <p:nvSpPr>
            <p:cNvPr id="96299" name="直接连接符 96298"/>
            <p:cNvSpPr/>
            <p:nvPr/>
          </p:nvSpPr>
          <p:spPr>
            <a:xfrm>
              <a:off x="2130" y="3504"/>
              <a:ext cx="96" cy="0"/>
            </a:xfrm>
            <a:prstGeom prst="line">
              <a:avLst/>
            </a:prstGeom>
            <a:ln w="9525" cap="flat" cmpd="sng">
              <a:solidFill>
                <a:schemeClr val="tx1"/>
              </a:solidFill>
              <a:prstDash val="solid"/>
              <a:headEnd type="none" w="med" len="med"/>
              <a:tailEnd type="none" w="med" len="med"/>
            </a:ln>
          </p:spPr>
        </p:sp>
        <p:sp>
          <p:nvSpPr>
            <p:cNvPr id="96300" name="直接连接符 96299"/>
            <p:cNvSpPr/>
            <p:nvPr/>
          </p:nvSpPr>
          <p:spPr>
            <a:xfrm>
              <a:off x="2226" y="1056"/>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625" name="组合 24624"/>
          <p:cNvGrpSpPr/>
          <p:nvPr/>
        </p:nvGrpSpPr>
        <p:grpSpPr>
          <a:xfrm>
            <a:off x="1552575" y="1176338"/>
            <a:ext cx="6677025" cy="4691062"/>
            <a:chOff x="978" y="528"/>
            <a:chExt cx="4206" cy="2955"/>
          </a:xfrm>
        </p:grpSpPr>
        <p:sp>
          <p:nvSpPr>
            <p:cNvPr id="24583" name="矩形 24582"/>
            <p:cNvSpPr/>
            <p:nvPr/>
          </p:nvSpPr>
          <p:spPr>
            <a:xfrm>
              <a:off x="1237" y="1227"/>
              <a:ext cx="893" cy="391"/>
            </a:xfrm>
            <a:prstGeom prst="rect">
              <a:avLst/>
            </a:prstGeom>
            <a:solidFill>
              <a:srgbClr val="FF0000"/>
            </a:solidFill>
            <a:ln w="25400" cap="flat" cmpd="sng">
              <a:solidFill>
                <a:srgbClr val="FF0000"/>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采用</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小组方法</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584" name="矩形 24583"/>
            <p:cNvSpPr/>
            <p:nvPr/>
          </p:nvSpPr>
          <p:spPr>
            <a:xfrm>
              <a:off x="978" y="1299"/>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1.</a:t>
              </a:r>
              <a:endParaRPr lang="en-US" altLang="zh-CN" sz="2000" dirty="0">
                <a:latin typeface="Arial" panose="020B0604020202020204" pitchFamily="34" charset="0"/>
              </a:endParaRPr>
            </a:p>
          </p:txBody>
        </p:sp>
        <p:sp>
          <p:nvSpPr>
            <p:cNvPr id="24585" name="矩形 24584"/>
            <p:cNvSpPr/>
            <p:nvPr/>
          </p:nvSpPr>
          <p:spPr>
            <a:xfrm>
              <a:off x="1236" y="1947"/>
              <a:ext cx="894"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描述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p:txBody>
        </p:sp>
        <p:sp>
          <p:nvSpPr>
            <p:cNvPr id="24586" name="矩形 24585"/>
            <p:cNvSpPr/>
            <p:nvPr/>
          </p:nvSpPr>
          <p:spPr>
            <a:xfrm>
              <a:off x="978" y="2017"/>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2.</a:t>
              </a:r>
              <a:endParaRPr lang="en-US" altLang="zh-CN" sz="2000" dirty="0">
                <a:latin typeface="Arial" panose="020B0604020202020204" pitchFamily="34" charset="0"/>
              </a:endParaRPr>
            </a:p>
          </p:txBody>
        </p:sp>
        <p:sp>
          <p:nvSpPr>
            <p:cNvPr id="24587" name="矩形 24586"/>
            <p:cNvSpPr/>
            <p:nvPr/>
          </p:nvSpPr>
          <p:spPr>
            <a:xfrm>
              <a:off x="1236" y="2646"/>
              <a:ext cx="894" cy="837"/>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和验证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临时</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（限制）行动 </a:t>
              </a:r>
              <a:endParaRPr lang="zh-CN" altLang="en-US" sz="1700" dirty="0">
                <a:latin typeface="幼圆" panose="02010509060101010101" pitchFamily="49" charset="-122"/>
                <a:ea typeface="幼圆" panose="02010509060101010101" pitchFamily="49" charset="-122"/>
              </a:endParaRPr>
            </a:p>
          </p:txBody>
        </p:sp>
        <p:sp>
          <p:nvSpPr>
            <p:cNvPr id="24588" name="矩形 24587"/>
            <p:cNvSpPr/>
            <p:nvPr/>
          </p:nvSpPr>
          <p:spPr>
            <a:xfrm>
              <a:off x="978" y="2987"/>
              <a:ext cx="247" cy="248"/>
            </a:xfrm>
            <a:prstGeom prst="rect">
              <a:avLst/>
            </a:prstGeom>
            <a:noFill/>
            <a:ln w="12700">
              <a:noFill/>
            </a:ln>
          </p:spPr>
          <p:txBody>
            <a:bodyPr wrap="none" lIns="90487" tIns="44450" rIns="90487" bIns="44450">
              <a:spAutoFit/>
            </a:bodyPr>
            <a:p>
              <a:pPr defTabSz="903605" eaLnBrk="0" hangingPunct="0"/>
              <a:r>
                <a:rPr lang="en-US" altLang="zh-CN" sz="2000" dirty="0">
                  <a:latin typeface="Arial" panose="020B0604020202020204" pitchFamily="34" charset="0"/>
                </a:rPr>
                <a:t>3.</a:t>
              </a:r>
              <a:endParaRPr lang="en-US" altLang="zh-CN" sz="2000" dirty="0">
                <a:latin typeface="Arial" panose="020B0604020202020204" pitchFamily="34" charset="0"/>
              </a:endParaRPr>
            </a:p>
          </p:txBody>
        </p:sp>
        <p:sp>
          <p:nvSpPr>
            <p:cNvPr id="24589" name="矩形 24588"/>
            <p:cNvSpPr/>
            <p:nvPr/>
          </p:nvSpPr>
          <p:spPr>
            <a:xfrm>
              <a:off x="4085" y="1355"/>
              <a:ext cx="1099" cy="544"/>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实施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永久性</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590" name="矩形 24589"/>
            <p:cNvSpPr/>
            <p:nvPr/>
          </p:nvSpPr>
          <p:spPr>
            <a:xfrm>
              <a:off x="4146" y="2235"/>
              <a:ext cx="1002" cy="43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预防</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问题重现</a:t>
              </a:r>
              <a:endParaRPr lang="zh-CN" altLang="en-US" sz="1700" dirty="0">
                <a:latin typeface="幼圆" panose="02010509060101010101" pitchFamily="49" charset="-122"/>
                <a:ea typeface="幼圆" panose="02010509060101010101" pitchFamily="49" charset="-122"/>
              </a:endParaRPr>
            </a:p>
          </p:txBody>
        </p:sp>
        <p:sp>
          <p:nvSpPr>
            <p:cNvPr id="24591" name="矩形 24590"/>
            <p:cNvSpPr/>
            <p:nvPr/>
          </p:nvSpPr>
          <p:spPr>
            <a:xfrm>
              <a:off x="4098" y="3054"/>
              <a:ext cx="1050" cy="38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祝贺你的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小组</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592" name="矩形 24591"/>
            <p:cNvSpPr/>
            <p:nvPr/>
          </p:nvSpPr>
          <p:spPr>
            <a:xfrm>
              <a:off x="3821" y="747"/>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5.</a:t>
              </a:r>
              <a:endParaRPr lang="en-US" altLang="zh-CN" sz="2000" b="1" dirty="0">
                <a:latin typeface="幼圆" panose="02010509060101010101" pitchFamily="49" charset="-122"/>
                <a:ea typeface="幼圆" panose="02010509060101010101" pitchFamily="49" charset="-122"/>
              </a:endParaRPr>
            </a:p>
          </p:txBody>
        </p:sp>
        <p:sp>
          <p:nvSpPr>
            <p:cNvPr id="24593" name="矩形 24592"/>
            <p:cNvSpPr/>
            <p:nvPr/>
          </p:nvSpPr>
          <p:spPr>
            <a:xfrm>
              <a:off x="3810" y="1484"/>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6.</a:t>
              </a:r>
              <a:endParaRPr lang="en-US" altLang="zh-CN" sz="2000" b="1" dirty="0">
                <a:latin typeface="幼圆" panose="02010509060101010101" pitchFamily="49" charset="-122"/>
                <a:ea typeface="幼圆" panose="02010509060101010101" pitchFamily="49" charset="-122"/>
              </a:endParaRPr>
            </a:p>
          </p:txBody>
        </p:sp>
        <p:sp>
          <p:nvSpPr>
            <p:cNvPr id="24594" name="矩形 24593"/>
            <p:cNvSpPr/>
            <p:nvPr/>
          </p:nvSpPr>
          <p:spPr>
            <a:xfrm>
              <a:off x="3838" y="2205"/>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7.</a:t>
              </a:r>
              <a:endParaRPr lang="en-US" altLang="zh-CN" sz="2000" b="1" dirty="0">
                <a:latin typeface="幼圆" panose="02010509060101010101" pitchFamily="49" charset="-122"/>
                <a:ea typeface="幼圆" panose="02010509060101010101" pitchFamily="49" charset="-122"/>
              </a:endParaRPr>
            </a:p>
          </p:txBody>
        </p:sp>
        <p:sp>
          <p:nvSpPr>
            <p:cNvPr id="24595" name="矩形 24594"/>
            <p:cNvSpPr/>
            <p:nvPr/>
          </p:nvSpPr>
          <p:spPr>
            <a:xfrm>
              <a:off x="4096" y="548"/>
              <a:ext cx="1088" cy="391"/>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验证</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改进行动</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596" name="矩形 24595"/>
            <p:cNvSpPr/>
            <p:nvPr/>
          </p:nvSpPr>
          <p:spPr>
            <a:xfrm>
              <a:off x="3849" y="2912"/>
              <a:ext cx="276" cy="248"/>
            </a:xfrm>
            <a:prstGeom prst="rect">
              <a:avLst/>
            </a:prstGeom>
            <a:noFill/>
            <a:ln w="12700">
              <a:noFill/>
            </a:ln>
          </p:spPr>
          <p:txBody>
            <a:bodyPr wrap="none" lIns="90487" tIns="44450" rIns="90487" bIns="44450">
              <a:spAutoFit/>
            </a:bodyPr>
            <a:p>
              <a:pPr defTabSz="903605" eaLnBrk="0" hangingPunct="0"/>
              <a:r>
                <a:rPr lang="en-US" altLang="zh-CN" sz="2000" b="1" dirty="0">
                  <a:latin typeface="幼圆" panose="02010509060101010101" pitchFamily="49" charset="-122"/>
                  <a:ea typeface="幼圆" panose="02010509060101010101" pitchFamily="49" charset="-122"/>
                </a:rPr>
                <a:t>8.</a:t>
              </a:r>
              <a:endParaRPr lang="en-US" altLang="zh-CN" sz="2000" b="1" dirty="0">
                <a:latin typeface="幼圆" panose="02010509060101010101" pitchFamily="49" charset="-122"/>
                <a:ea typeface="幼圆" panose="02010509060101010101" pitchFamily="49" charset="-122"/>
              </a:endParaRPr>
            </a:p>
          </p:txBody>
        </p:sp>
        <p:sp>
          <p:nvSpPr>
            <p:cNvPr id="24597" name="矩形 24596"/>
            <p:cNvSpPr/>
            <p:nvPr/>
          </p:nvSpPr>
          <p:spPr>
            <a:xfrm>
              <a:off x="2370" y="547"/>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4.</a:t>
              </a:r>
              <a:endParaRPr lang="en-US" altLang="zh-CN" sz="2000" dirty="0">
                <a:latin typeface="幼圆" panose="02010509060101010101" pitchFamily="49" charset="-122"/>
                <a:ea typeface="幼圆" panose="02010509060101010101" pitchFamily="49" charset="-122"/>
              </a:endParaRPr>
            </a:p>
          </p:txBody>
        </p:sp>
        <p:sp>
          <p:nvSpPr>
            <p:cNvPr id="24598" name="矩形 24597"/>
            <p:cNvSpPr/>
            <p:nvPr/>
          </p:nvSpPr>
          <p:spPr>
            <a:xfrm>
              <a:off x="2562" y="930"/>
              <a:ext cx="893" cy="345"/>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寻找潜在原因</a:t>
              </a:r>
              <a:endParaRPr lang="zh-CN" altLang="en-US" sz="1700" dirty="0">
                <a:latin typeface="幼圆" panose="02010509060101010101" pitchFamily="49" charset="-122"/>
                <a:ea typeface="幼圆" panose="02010509060101010101" pitchFamily="49" charset="-122"/>
              </a:endParaRPr>
            </a:p>
          </p:txBody>
        </p:sp>
        <p:sp>
          <p:nvSpPr>
            <p:cNvPr id="24599" name="矩形 24598"/>
            <p:cNvSpPr/>
            <p:nvPr/>
          </p:nvSpPr>
          <p:spPr>
            <a:xfrm>
              <a:off x="2562" y="1605"/>
              <a:ext cx="893" cy="342"/>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选择可能</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600" name="矩形 24599"/>
            <p:cNvSpPr/>
            <p:nvPr/>
          </p:nvSpPr>
          <p:spPr>
            <a:xfrm>
              <a:off x="2592" y="2264"/>
              <a:ext cx="882" cy="553"/>
            </a:xfrm>
            <a:prstGeom prst="rect">
              <a:avLst/>
            </a:prstGeom>
            <a:noFill/>
            <a:ln w="12700" cap="flat" cmpd="sng">
              <a:solidFill>
                <a:srgbClr val="CCFFFF"/>
              </a:solidFill>
              <a:prstDash val="solid"/>
              <a:miter/>
              <a:headEnd type="none" w="med" len="med"/>
              <a:tailEnd type="none" w="med" len="med"/>
            </a:ln>
          </p:spPr>
          <p:txBody>
            <a:bodyPr lIns="90487" tIns="44450" rIns="90487" bIns="44450">
              <a:spAutoFit/>
            </a:bodyPr>
            <a:p>
              <a:pPr algn="ctr" defTabSz="903605" eaLnBrk="0" hangingPunct="0"/>
              <a:r>
                <a:rPr lang="zh-CN" altLang="en-US" sz="1700" dirty="0">
                  <a:latin typeface="幼圆" panose="02010509060101010101" pitchFamily="49" charset="-122"/>
                  <a:ea typeface="幼圆" panose="02010509060101010101" pitchFamily="49" charset="-122"/>
                </a:rPr>
                <a:t>潜在原因</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是根本</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原因吗？ </a:t>
              </a:r>
              <a:endParaRPr lang="zh-CN" altLang="en-US" sz="1700" dirty="0">
                <a:latin typeface="幼圆" panose="02010509060101010101" pitchFamily="49" charset="-122"/>
                <a:ea typeface="幼圆" panose="02010509060101010101" pitchFamily="49" charset="-122"/>
              </a:endParaRPr>
            </a:p>
          </p:txBody>
        </p:sp>
        <p:sp>
          <p:nvSpPr>
            <p:cNvPr id="24601" name="矩形 24600"/>
            <p:cNvSpPr/>
            <p:nvPr/>
          </p:nvSpPr>
          <p:spPr>
            <a:xfrm>
              <a:off x="2611" y="3093"/>
              <a:ext cx="953" cy="342"/>
            </a:xfrm>
            <a:prstGeom prst="rect">
              <a:avLst/>
            </a:prstGeom>
            <a:noFill/>
            <a:ln w="12700" cap="flat" cmpd="sng">
              <a:solidFill>
                <a:schemeClr val="tx1"/>
              </a:solidFill>
              <a:prstDash val="solid"/>
              <a:miter/>
              <a:headEnd type="none" w="med" len="med"/>
              <a:tailEnd type="none" w="med" len="med"/>
            </a:ln>
          </p:spPr>
          <p:txBody>
            <a:bodyPr wrap="none" lIns="90487" tIns="44450" rIns="90487" bIns="44450" anchor="ctr" anchorCtr="0"/>
            <a:p>
              <a:pPr algn="ctr" defTabSz="903605" eaLnBrk="0" hangingPunct="0"/>
              <a:r>
                <a:rPr lang="zh-CN" altLang="en-US" sz="1700" dirty="0">
                  <a:latin typeface="幼圆" panose="02010509060101010101" pitchFamily="49" charset="-122"/>
                  <a:ea typeface="幼圆" panose="02010509060101010101" pitchFamily="49" charset="-122"/>
                </a:rPr>
                <a:t>寻找可能的</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解决方法</a:t>
              </a:r>
              <a:endParaRPr lang="zh-CN" altLang="en-US" sz="1700" dirty="0">
                <a:latin typeface="幼圆" panose="02010509060101010101" pitchFamily="49" charset="-122"/>
                <a:ea typeface="幼圆" panose="02010509060101010101" pitchFamily="49" charset="-122"/>
              </a:endParaRPr>
            </a:p>
          </p:txBody>
        </p:sp>
        <p:sp>
          <p:nvSpPr>
            <p:cNvPr id="24602" name="矩形 24601"/>
            <p:cNvSpPr/>
            <p:nvPr/>
          </p:nvSpPr>
          <p:spPr>
            <a:xfrm>
              <a:off x="3117" y="2859"/>
              <a:ext cx="309"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ea typeface="幼圆" panose="02010509060101010101" pitchFamily="49" charset="-122"/>
                </a:rPr>
                <a:t>Y</a:t>
              </a:r>
              <a:endParaRPr lang="en-US" altLang="zh-CN" sz="1400">
                <a:latin typeface="Arial" panose="020B0604020202020204" pitchFamily="34" charset="0"/>
                <a:ea typeface="幼圆" panose="02010509060101010101" pitchFamily="49" charset="-122"/>
              </a:endParaRPr>
            </a:p>
          </p:txBody>
        </p:sp>
        <p:sp>
          <p:nvSpPr>
            <p:cNvPr id="24603" name="直接连接符 24602"/>
            <p:cNvSpPr/>
            <p:nvPr/>
          </p:nvSpPr>
          <p:spPr>
            <a:xfrm flipV="1">
              <a:off x="2418" y="1419"/>
              <a:ext cx="1" cy="1116"/>
            </a:xfrm>
            <a:prstGeom prst="line">
              <a:avLst/>
            </a:prstGeom>
            <a:ln w="12700" cap="flat" cmpd="sng">
              <a:solidFill>
                <a:srgbClr val="CCFFFF"/>
              </a:solidFill>
              <a:prstDash val="solid"/>
              <a:headEnd type="none" w="med" len="med"/>
              <a:tailEnd type="none" w="med" len="med"/>
            </a:ln>
          </p:spPr>
        </p:sp>
        <p:sp>
          <p:nvSpPr>
            <p:cNvPr id="24604" name="直接连接符 24603"/>
            <p:cNvSpPr/>
            <p:nvPr/>
          </p:nvSpPr>
          <p:spPr>
            <a:xfrm>
              <a:off x="2419" y="1419"/>
              <a:ext cx="528" cy="0"/>
            </a:xfrm>
            <a:prstGeom prst="line">
              <a:avLst/>
            </a:prstGeom>
            <a:ln w="12700" cap="flat" cmpd="sng">
              <a:solidFill>
                <a:srgbClr val="CCFFFF"/>
              </a:solidFill>
              <a:prstDash val="solid"/>
              <a:headEnd type="none" w="med" len="med"/>
              <a:tailEnd type="triangle" w="med" len="med"/>
            </a:ln>
          </p:spPr>
        </p:sp>
        <p:sp>
          <p:nvSpPr>
            <p:cNvPr id="24605" name="矩形 24604"/>
            <p:cNvSpPr/>
            <p:nvPr/>
          </p:nvSpPr>
          <p:spPr>
            <a:xfrm>
              <a:off x="2419" y="2297"/>
              <a:ext cx="190" cy="190"/>
            </a:xfrm>
            <a:prstGeom prst="rect">
              <a:avLst/>
            </a:prstGeom>
            <a:noFill/>
            <a:ln w="12700">
              <a:noFill/>
            </a:ln>
          </p:spPr>
          <p:txBody>
            <a:bodyPr lIns="90487" tIns="44450" rIns="90487" bIns="44450">
              <a:spAutoFit/>
            </a:bodyPr>
            <a:p>
              <a:pPr algn="ctr" defTabSz="903605" eaLnBrk="0" hangingPunct="0"/>
              <a:r>
                <a:rPr lang="en-US" altLang="zh-CN" sz="1400">
                  <a:latin typeface="Arial" panose="020B0604020202020204" pitchFamily="34" charset="0"/>
                </a:rPr>
                <a:t>N</a:t>
              </a:r>
              <a:endParaRPr lang="en-US" altLang="zh-CN" sz="1400">
                <a:latin typeface="Arial" panose="020B0604020202020204" pitchFamily="34" charset="0"/>
              </a:endParaRPr>
            </a:p>
          </p:txBody>
        </p:sp>
        <p:sp>
          <p:nvSpPr>
            <p:cNvPr id="24606" name="直接连接符 24605"/>
            <p:cNvSpPr/>
            <p:nvPr/>
          </p:nvSpPr>
          <p:spPr>
            <a:xfrm flipH="1" flipV="1">
              <a:off x="3807" y="747"/>
              <a:ext cx="3" cy="2544"/>
            </a:xfrm>
            <a:prstGeom prst="line">
              <a:avLst/>
            </a:prstGeom>
            <a:ln w="12700" cap="flat" cmpd="sng">
              <a:solidFill>
                <a:srgbClr val="CCFFFF"/>
              </a:solidFill>
              <a:prstDash val="solid"/>
              <a:headEnd type="none" w="med" len="med"/>
              <a:tailEnd type="none" w="med" len="med"/>
            </a:ln>
          </p:spPr>
        </p:sp>
        <p:sp>
          <p:nvSpPr>
            <p:cNvPr id="24607" name="矩形 24606"/>
            <p:cNvSpPr/>
            <p:nvPr/>
          </p:nvSpPr>
          <p:spPr>
            <a:xfrm>
              <a:off x="2339" y="528"/>
              <a:ext cx="1327" cy="2955"/>
            </a:xfrm>
            <a:prstGeom prst="rect">
              <a:avLst/>
            </a:prstGeom>
            <a:noFill/>
            <a:ln w="12700" cap="flat" cmpd="sng">
              <a:solidFill>
                <a:srgbClr val="CCFFFF"/>
              </a:solidFill>
              <a:prstDash val="sysDot"/>
              <a:miter/>
              <a:headEnd type="none" w="med" len="med"/>
              <a:tailEnd type="none" w="med" len="med"/>
            </a:ln>
          </p:spPr>
          <p:txBody>
            <a:bodyPr/>
            <a:p>
              <a:endParaRPr lang="zh-CN" altLang="en-US"/>
            </a:p>
          </p:txBody>
        </p:sp>
        <p:sp>
          <p:nvSpPr>
            <p:cNvPr id="24608" name="直接连接符 24607"/>
            <p:cNvSpPr/>
            <p:nvPr/>
          </p:nvSpPr>
          <p:spPr>
            <a:xfrm>
              <a:off x="2419" y="2530"/>
              <a:ext cx="173" cy="4"/>
            </a:xfrm>
            <a:prstGeom prst="line">
              <a:avLst/>
            </a:prstGeom>
            <a:ln w="12700" cap="flat" cmpd="sng">
              <a:solidFill>
                <a:schemeClr val="tx1"/>
              </a:solidFill>
              <a:prstDash val="solid"/>
              <a:headEnd type="none" w="med" len="med"/>
              <a:tailEnd type="none" w="med" len="med"/>
            </a:ln>
          </p:spPr>
        </p:sp>
        <p:sp>
          <p:nvSpPr>
            <p:cNvPr id="24609" name="直接连接符 24608"/>
            <p:cNvSpPr/>
            <p:nvPr/>
          </p:nvSpPr>
          <p:spPr>
            <a:xfrm>
              <a:off x="3570" y="3290"/>
              <a:ext cx="240" cy="1"/>
            </a:xfrm>
            <a:prstGeom prst="line">
              <a:avLst/>
            </a:prstGeom>
            <a:ln w="12700" cap="flat" cmpd="sng">
              <a:solidFill>
                <a:schemeClr val="tx1"/>
              </a:solidFill>
              <a:prstDash val="solid"/>
              <a:headEnd type="none" w="med" len="med"/>
              <a:tailEnd type="none" w="med" len="med"/>
            </a:ln>
          </p:spPr>
        </p:sp>
        <p:sp>
          <p:nvSpPr>
            <p:cNvPr id="24610" name="直接连接符 24609"/>
            <p:cNvSpPr/>
            <p:nvPr/>
          </p:nvSpPr>
          <p:spPr>
            <a:xfrm flipV="1">
              <a:off x="3810" y="747"/>
              <a:ext cx="144" cy="1"/>
            </a:xfrm>
            <a:prstGeom prst="line">
              <a:avLst/>
            </a:prstGeom>
            <a:ln w="12700" cap="flat" cmpd="sng">
              <a:solidFill>
                <a:schemeClr val="tx1"/>
              </a:solidFill>
              <a:prstDash val="solid"/>
              <a:headEnd type="none" w="med" len="med"/>
              <a:tailEnd type="triangle" w="med" len="med"/>
            </a:ln>
          </p:spPr>
        </p:sp>
        <p:sp>
          <p:nvSpPr>
            <p:cNvPr id="24611" name="矩形 24610"/>
            <p:cNvSpPr/>
            <p:nvPr/>
          </p:nvSpPr>
          <p:spPr>
            <a:xfrm>
              <a:off x="1237" y="548"/>
              <a:ext cx="893" cy="391"/>
            </a:xfrm>
            <a:prstGeom prst="rect">
              <a:avLst/>
            </a:prstGeom>
            <a:noFill/>
            <a:ln w="12700" cap="flat" cmpd="sng">
              <a:solidFill>
                <a:srgbClr val="CCFFFF"/>
              </a:solidFill>
              <a:prstDash val="solid"/>
              <a:miter/>
              <a:headEnd type="none" w="med" len="med"/>
              <a:tailEnd type="none" w="med" len="med"/>
            </a:ln>
          </p:spPr>
          <p:txBody>
            <a:bodyPr wrap="none" lIns="90487" tIns="44450" rIns="90487" bIns="44450" anchor="ctr" anchorCtr="0"/>
            <a:p>
              <a:pPr algn="ctr" defTabSz="903605" eaLnBrk="0" hangingPunct="0"/>
              <a:endParaRPr lang="en-US" altLang="zh-CN"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意识到</a:t>
              </a:r>
              <a:endParaRPr lang="zh-CN" altLang="en-US" sz="1700" dirty="0">
                <a:latin typeface="幼圆" panose="02010509060101010101" pitchFamily="49" charset="-122"/>
                <a:ea typeface="幼圆" panose="02010509060101010101" pitchFamily="49" charset="-122"/>
              </a:endParaRPr>
            </a:p>
            <a:p>
              <a:pPr algn="ctr" defTabSz="903605" eaLnBrk="0" hangingPunct="0"/>
              <a:r>
                <a:rPr lang="zh-CN" altLang="en-US" sz="1700" dirty="0">
                  <a:latin typeface="幼圆" panose="02010509060101010101" pitchFamily="49" charset="-122"/>
                  <a:ea typeface="幼圆" panose="02010509060101010101" pitchFamily="49" charset="-122"/>
                </a:rPr>
                <a:t>问题</a:t>
              </a:r>
              <a:endParaRPr lang="zh-CN" altLang="en-US" sz="1700" dirty="0">
                <a:latin typeface="幼圆" panose="02010509060101010101" pitchFamily="49" charset="-122"/>
                <a:ea typeface="幼圆" panose="02010509060101010101" pitchFamily="49" charset="-122"/>
              </a:endParaRPr>
            </a:p>
            <a:p>
              <a:pPr algn="ctr" defTabSz="903605" eaLnBrk="0" hangingPunct="0"/>
              <a:endParaRPr lang="zh-CN" altLang="en-US" sz="1700" dirty="0">
                <a:latin typeface="幼圆" panose="02010509060101010101" pitchFamily="49" charset="-122"/>
                <a:ea typeface="幼圆" panose="02010509060101010101" pitchFamily="49" charset="-122"/>
              </a:endParaRPr>
            </a:p>
          </p:txBody>
        </p:sp>
        <p:sp>
          <p:nvSpPr>
            <p:cNvPr id="24612" name="矩形 24611"/>
            <p:cNvSpPr/>
            <p:nvPr/>
          </p:nvSpPr>
          <p:spPr>
            <a:xfrm>
              <a:off x="978" y="628"/>
              <a:ext cx="274" cy="248"/>
            </a:xfrm>
            <a:prstGeom prst="rect">
              <a:avLst/>
            </a:prstGeom>
            <a:noFill/>
            <a:ln w="12700">
              <a:noFill/>
            </a:ln>
          </p:spPr>
          <p:txBody>
            <a:bodyPr wrap="none" lIns="90487" tIns="44450" rIns="90487" bIns="44450">
              <a:spAutoFit/>
            </a:bodyPr>
            <a:p>
              <a:pPr defTabSz="903605" eaLnBrk="0" hangingPunct="0"/>
              <a:r>
                <a:rPr lang="en-US" altLang="zh-CN" sz="2000" dirty="0">
                  <a:latin typeface="幼圆" panose="02010509060101010101" pitchFamily="49" charset="-122"/>
                  <a:ea typeface="幼圆" panose="02010509060101010101" pitchFamily="49" charset="-122"/>
                </a:rPr>
                <a:t>0.</a:t>
              </a:r>
              <a:endParaRPr lang="en-US" altLang="zh-CN" sz="2000" dirty="0">
                <a:latin typeface="幼圆" panose="02010509060101010101" pitchFamily="49" charset="-122"/>
                <a:ea typeface="幼圆" panose="02010509060101010101" pitchFamily="49" charset="-122"/>
              </a:endParaRPr>
            </a:p>
          </p:txBody>
        </p:sp>
        <p:sp>
          <p:nvSpPr>
            <p:cNvPr id="24613" name="下箭头 24612"/>
            <p:cNvSpPr/>
            <p:nvPr/>
          </p:nvSpPr>
          <p:spPr>
            <a:xfrm>
              <a:off x="1506" y="98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4" name="下箭头 24613"/>
            <p:cNvSpPr/>
            <p:nvPr/>
          </p:nvSpPr>
          <p:spPr>
            <a:xfrm>
              <a:off x="1506" y="170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5" name="下箭头 24614"/>
            <p:cNvSpPr/>
            <p:nvPr/>
          </p:nvSpPr>
          <p:spPr>
            <a:xfrm>
              <a:off x="1506" y="2406"/>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6" name="下箭头 24615"/>
            <p:cNvSpPr/>
            <p:nvPr/>
          </p:nvSpPr>
          <p:spPr>
            <a:xfrm>
              <a:off x="2899" y="1323"/>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7" name="下箭头 24616"/>
            <p:cNvSpPr/>
            <p:nvPr/>
          </p:nvSpPr>
          <p:spPr>
            <a:xfrm>
              <a:off x="2898" y="199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8" name="下箭头 24617"/>
            <p:cNvSpPr/>
            <p:nvPr/>
          </p:nvSpPr>
          <p:spPr>
            <a:xfrm>
              <a:off x="2946" y="2811"/>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19" name="下箭头 24618"/>
            <p:cNvSpPr/>
            <p:nvPr/>
          </p:nvSpPr>
          <p:spPr>
            <a:xfrm>
              <a:off x="4530" y="1035"/>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20" name="下箭头 24619"/>
            <p:cNvSpPr/>
            <p:nvPr/>
          </p:nvSpPr>
          <p:spPr>
            <a:xfrm>
              <a:off x="4482" y="1947"/>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21" name="下箭头 24620"/>
            <p:cNvSpPr/>
            <p:nvPr/>
          </p:nvSpPr>
          <p:spPr>
            <a:xfrm>
              <a:off x="4482" y="2763"/>
              <a:ext cx="240" cy="240"/>
            </a:xfrm>
            <a:prstGeom prst="downArrow">
              <a:avLst>
                <a:gd name="adj1" fmla="val 50000"/>
                <a:gd name="adj2" fmla="val 25000"/>
              </a:avLst>
            </a:prstGeom>
            <a:solidFill>
              <a:srgbClr val="FFFFFF"/>
            </a:solidFill>
            <a:ln w="9525">
              <a:noFill/>
            </a:ln>
          </p:spPr>
          <p:txBody>
            <a:bodyPr/>
            <a:p>
              <a:endParaRPr lang="zh-CN" altLang="en-US"/>
            </a:p>
          </p:txBody>
        </p:sp>
        <p:sp>
          <p:nvSpPr>
            <p:cNvPr id="24622" name="直接连接符 24621"/>
            <p:cNvSpPr/>
            <p:nvPr/>
          </p:nvSpPr>
          <p:spPr>
            <a:xfrm>
              <a:off x="2226" y="747"/>
              <a:ext cx="0" cy="2448"/>
            </a:xfrm>
            <a:prstGeom prst="line">
              <a:avLst/>
            </a:prstGeom>
            <a:ln w="9525" cap="flat" cmpd="sng">
              <a:solidFill>
                <a:schemeClr val="tx1"/>
              </a:solidFill>
              <a:prstDash val="solid"/>
              <a:headEnd type="none" w="med" len="med"/>
              <a:tailEnd type="none" w="med" len="med"/>
            </a:ln>
          </p:spPr>
        </p:sp>
        <p:sp>
          <p:nvSpPr>
            <p:cNvPr id="24623" name="直接连接符 24622"/>
            <p:cNvSpPr/>
            <p:nvPr/>
          </p:nvSpPr>
          <p:spPr>
            <a:xfrm>
              <a:off x="2130" y="3195"/>
              <a:ext cx="96" cy="0"/>
            </a:xfrm>
            <a:prstGeom prst="line">
              <a:avLst/>
            </a:prstGeom>
            <a:ln w="9525" cap="flat" cmpd="sng">
              <a:solidFill>
                <a:schemeClr val="tx1"/>
              </a:solidFill>
              <a:prstDash val="solid"/>
              <a:headEnd type="none" w="med" len="med"/>
              <a:tailEnd type="none" w="med" len="med"/>
            </a:ln>
          </p:spPr>
        </p:sp>
        <p:sp>
          <p:nvSpPr>
            <p:cNvPr id="24624" name="直接连接符 24623"/>
            <p:cNvSpPr/>
            <p:nvPr/>
          </p:nvSpPr>
          <p:spPr>
            <a:xfrm>
              <a:off x="2226" y="747"/>
              <a:ext cx="96" cy="0"/>
            </a:xfrm>
            <a:prstGeom prst="line">
              <a:avLst/>
            </a:prstGeom>
            <a:ln w="9525" cap="flat" cmpd="sng">
              <a:solidFill>
                <a:schemeClr val="tx1"/>
              </a:solidFill>
              <a:prstDash val="solid"/>
              <a:headEnd type="none" w="med" len="med"/>
              <a:tailEnd type="triangle" w="med" len="med"/>
            </a:ln>
          </p:spPr>
        </p:sp>
      </p:gr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文本框 97281"/>
          <p:cNvSpPr txBox="1"/>
          <p:nvPr/>
        </p:nvSpPr>
        <p:spPr>
          <a:xfrm>
            <a:off x="1828800" y="2819400"/>
            <a:ext cx="6477000" cy="914400"/>
          </a:xfrm>
          <a:prstGeom prst="rect">
            <a:avLst/>
          </a:prstGeom>
          <a:gradFill rotWithShape="0">
            <a:gsLst>
              <a:gs pos="0">
                <a:srgbClr val="FFF200">
                  <a:alpha val="100000"/>
                </a:srgbClr>
              </a:gs>
              <a:gs pos="45000">
                <a:srgbClr val="FF7A00">
                  <a:alpha val="100000"/>
                </a:srgbClr>
              </a:gs>
              <a:gs pos="70000">
                <a:srgbClr val="FF0300">
                  <a:alpha val="100000"/>
                </a:srgbClr>
              </a:gs>
              <a:gs pos="100000">
                <a:srgbClr val="4D0808">
                  <a:alpha val="100000"/>
                </a:srgbClr>
              </a:gs>
            </a:gsLst>
            <a:path path="shape">
              <a:fillToRect l="50000" t="50000" r="50000" b="50000"/>
            </a:path>
            <a:tileRect/>
          </a:gradFill>
          <a:ln w="9525">
            <a:noFill/>
          </a:ln>
        </p:spPr>
        <p:txBody>
          <a:bodyPr>
            <a:spAutoFit/>
          </a:bodyPr>
          <a:p>
            <a:pPr eaLnBrk="0" hangingPunct="0">
              <a:spcBef>
                <a:spcPct val="50000"/>
              </a:spcBef>
            </a:pPr>
            <a:r>
              <a:rPr lang="en-US" altLang="zh-CN" sz="5400" b="1">
                <a:effectLst>
                  <a:outerShdw blurRad="38100" dist="38100" dir="2700000">
                    <a:srgbClr val="000000"/>
                  </a:outerShdw>
                </a:effectLst>
                <a:latin typeface="幼圆" panose="02010509060101010101" pitchFamily="49" charset="-122"/>
                <a:ea typeface="幼圆" panose="02010509060101010101" pitchFamily="49" charset="-122"/>
              </a:rPr>
              <a:t>8D</a:t>
            </a:r>
            <a:r>
              <a:rPr lang="zh-CN" altLang="en-US" sz="5400" b="1" dirty="0">
                <a:effectLst>
                  <a:outerShdw blurRad="38100" dist="38100" dir="2700000">
                    <a:srgbClr val="000000"/>
                  </a:outerShdw>
                </a:effectLst>
                <a:latin typeface="幼圆" panose="02010509060101010101" pitchFamily="49" charset="-122"/>
                <a:ea typeface="幼圆" panose="02010509060101010101" pitchFamily="49" charset="-122"/>
              </a:rPr>
              <a:t>方法解决问题案例</a:t>
            </a:r>
            <a:endParaRPr lang="zh-CN" altLang="en-US" sz="5400" b="1" dirty="0">
              <a:effectLst>
                <a:outerShdw blurRad="38100" dist="38100" dir="2700000">
                  <a:srgbClr val="00000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矩形 99329"/>
          <p:cNvSpPr/>
          <p:nvPr/>
        </p:nvSpPr>
        <p:spPr>
          <a:xfrm>
            <a:off x="2438400" y="1981200"/>
            <a:ext cx="4724400" cy="2667000"/>
          </a:xfrm>
          <a:prstGeom prst="rect">
            <a:avLst/>
          </a:prstGeom>
          <a:noFill/>
          <a:ln w="12700">
            <a:noFill/>
          </a:ln>
        </p:spPr>
        <p:txBody>
          <a:bodyPr lIns="90487" tIns="44450" rIns="90487" bIns="44450" anchor="ctr" anchorCtr="0"/>
          <a:p>
            <a:pPr algn="ctr"/>
            <a:r>
              <a:rPr lang="zh-CN" altLang="en-US" sz="55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质量通告</a:t>
            </a:r>
            <a:r>
              <a:rPr lang="en-US" altLang="zh-CN" sz="55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QN</a:t>
            </a:r>
            <a:br>
              <a:rPr lang="en-US" altLang="zh-CN" sz="55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br>
            <a:r>
              <a:rPr lang="zh-CN" altLang="en-US" sz="55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及回复</a:t>
            </a:r>
            <a:endParaRPr lang="zh-CN" altLang="en-US" sz="55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63" name="矩形 100362"/>
          <p:cNvSpPr/>
          <p:nvPr/>
        </p:nvSpPr>
        <p:spPr>
          <a:xfrm>
            <a:off x="3124200" y="1676400"/>
            <a:ext cx="2819400" cy="666750"/>
          </a:xfrm>
          <a:prstGeom prst="rect">
            <a:avLst/>
          </a:prstGeom>
          <a:noFill/>
          <a:ln w="12700">
            <a:noFill/>
          </a:ln>
        </p:spPr>
        <p:txBody>
          <a:bodyPr lIns="90487" tIns="44450" rIns="90487" bIns="44450" anchor="ctr" anchorCtr="0"/>
          <a:p>
            <a:pPr algn="ctr"/>
            <a:r>
              <a:rPr lang="en-US" altLang="zh-CN" sz="4400" b="1">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QN</a:t>
            </a:r>
            <a:r>
              <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的定义</a:t>
            </a:r>
            <a:endPar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00364" name="矩形 100363"/>
          <p:cNvSpPr/>
          <p:nvPr/>
        </p:nvSpPr>
        <p:spPr>
          <a:xfrm>
            <a:off x="1905000" y="2514600"/>
            <a:ext cx="5727700" cy="2841625"/>
          </a:xfrm>
          <a:prstGeom prst="rect">
            <a:avLst/>
          </a:prstGeom>
          <a:noFill/>
          <a:ln w="9525">
            <a:noFill/>
          </a:ln>
        </p:spPr>
        <p:txBody>
          <a:bodyPr/>
          <a:p>
            <a:pPr marL="342900" indent="-342900">
              <a:spcBef>
                <a:spcPct val="20000"/>
              </a:spcBef>
              <a:buClr>
                <a:schemeClr val="accent2"/>
              </a:buClr>
              <a:buSzPct val="80000"/>
              <a:buFont typeface="Wingdings" panose="05000000000000000000" pitchFamily="2" charset="2"/>
            </a:pPr>
            <a:r>
              <a:rPr lang="zh-CN" altLang="en-US" sz="3200" b="1" dirty="0">
                <a:latin typeface="幼圆" panose="02010509060101010101" pitchFamily="49" charset="-122"/>
                <a:ea typeface="幼圆" panose="02010509060101010101" pitchFamily="49" charset="-122"/>
              </a:rPr>
              <a:t>质量通告 </a:t>
            </a:r>
            <a:r>
              <a:rPr lang="en-US" altLang="zh-CN" sz="3200" b="1">
                <a:latin typeface="幼圆" panose="02010509060101010101" pitchFamily="49" charset="-122"/>
                <a:ea typeface="幼圆" panose="02010509060101010101" pitchFamily="49" charset="-122"/>
              </a:rPr>
              <a:t>Quality Notification</a:t>
            </a:r>
            <a:endParaRPr lang="en-US" altLang="zh-CN" sz="3200" b="1">
              <a:latin typeface="幼圆" panose="02010509060101010101" pitchFamily="49" charset="-122"/>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en-US" altLang="zh-CN" sz="2800" b="1" dirty="0">
                <a:latin typeface="幼圆" panose="02010509060101010101" pitchFamily="49" charset="-122"/>
                <a:ea typeface="幼圆" panose="02010509060101010101" pitchFamily="49" charset="-122"/>
              </a:rPr>
              <a:t>  </a:t>
            </a:r>
            <a:r>
              <a:rPr lang="zh-CN" altLang="en-US" sz="2800" b="1" dirty="0">
                <a:latin typeface="幼圆" panose="02010509060101010101" pitchFamily="49" charset="-122"/>
                <a:ea typeface="幼圆" panose="02010509060101010101" pitchFamily="49" charset="-122"/>
              </a:rPr>
              <a:t>当出现与规格不符时会发布质量通告，以防止顾客无法安装，或产品使用时无法达到原来的设计意图。</a:t>
            </a:r>
            <a:endParaRPr lang="zh-CN" altLang="en-US" sz="2800" b="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矩形 101377"/>
          <p:cNvSpPr/>
          <p:nvPr/>
        </p:nvSpPr>
        <p:spPr>
          <a:xfrm>
            <a:off x="2514600" y="2590800"/>
            <a:ext cx="4267200" cy="1752600"/>
          </a:xfrm>
          <a:prstGeom prst="rect">
            <a:avLst/>
          </a:prstGeom>
          <a:noFill/>
          <a:ln w="9525">
            <a:noFill/>
          </a:ln>
        </p:spPr>
        <p:txBody>
          <a:bodyPr/>
          <a:p>
            <a:pPr marL="342900" indent="-342900">
              <a:spcBef>
                <a:spcPct val="20000"/>
              </a:spcBef>
              <a:buClr>
                <a:schemeClr val="accent2"/>
              </a:buClr>
              <a:buSzPct val="80000"/>
              <a:buFont typeface="Wingdings" panose="05000000000000000000" pitchFamily="2" charset="2"/>
            </a:pP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质量通告</a:t>
            </a:r>
            <a:r>
              <a:rPr lang="en-US" altLang="zh-CN" sz="3200" b="1">
                <a:effectLst>
                  <a:outerShdw blurRad="38100" dist="38100" dir="2700000">
                    <a:srgbClr val="C0C0C0"/>
                  </a:outerShdw>
                </a:effectLst>
                <a:latin typeface="幼圆" panose="02010509060101010101" pitchFamily="49" charset="-122"/>
                <a:ea typeface="幼圆" panose="02010509060101010101" pitchFamily="49" charset="-122"/>
              </a:rPr>
              <a:t>QN</a:t>
            </a: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的定义</a:t>
            </a:r>
            <a:endPar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en-US" altLang="zh-CN" sz="3200" b="1">
                <a:effectLst>
                  <a:outerShdw blurRad="38100" dist="38100" dir="2700000">
                    <a:srgbClr val="C0C0C0"/>
                  </a:outerShdw>
                </a:effectLst>
                <a:latin typeface="幼圆" panose="02010509060101010101" pitchFamily="49" charset="-122"/>
                <a:ea typeface="幼圆" panose="02010509060101010101" pitchFamily="49" charset="-122"/>
              </a:rPr>
              <a:t>Moen</a:t>
            </a: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对回复的期望</a:t>
            </a:r>
            <a:endPar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endParaRPr>
          </a:p>
          <a:p>
            <a:pPr marL="342900" indent="-342900">
              <a:spcBef>
                <a:spcPct val="20000"/>
              </a:spcBef>
              <a:buClr>
                <a:schemeClr val="accent2"/>
              </a:buClr>
              <a:buSzPct val="80000"/>
              <a:buFont typeface="Wingdings" panose="05000000000000000000" pitchFamily="2" charset="2"/>
            </a:pP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运用</a:t>
            </a:r>
            <a:r>
              <a:rPr lang="en-US" altLang="zh-CN" sz="3200" b="1">
                <a:effectLst>
                  <a:outerShdw blurRad="38100" dist="38100" dir="2700000">
                    <a:srgbClr val="C0C0C0"/>
                  </a:outerShdw>
                </a:effectLst>
                <a:latin typeface="幼圆" panose="02010509060101010101" pitchFamily="49" charset="-122"/>
                <a:ea typeface="幼圆" panose="02010509060101010101" pitchFamily="49" charset="-122"/>
              </a:rPr>
              <a:t>8D</a:t>
            </a:r>
            <a:r>
              <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rPr>
              <a:t>方法解决问题</a:t>
            </a:r>
            <a:endParaRPr lang="zh-CN" altLang="en-US" sz="3200" b="1"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01379" name="矩形 101378"/>
          <p:cNvSpPr/>
          <p:nvPr/>
        </p:nvSpPr>
        <p:spPr>
          <a:xfrm>
            <a:off x="3276600" y="1462088"/>
            <a:ext cx="1760538" cy="747712"/>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主  题</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矩形 102401"/>
          <p:cNvSpPr/>
          <p:nvPr/>
        </p:nvSpPr>
        <p:spPr>
          <a:xfrm>
            <a:off x="2286000" y="838200"/>
            <a:ext cx="4267200" cy="1143000"/>
          </a:xfrm>
          <a:prstGeom prst="rect">
            <a:avLst/>
          </a:prstGeom>
          <a:noFill/>
          <a:ln w="12700">
            <a:noFill/>
          </a:ln>
        </p:spPr>
        <p:txBody>
          <a:bodyPr lIns="90487" tIns="44450" rIns="90487" bIns="44450" anchor="ctr" anchorCtr="0"/>
          <a:p>
            <a:pPr algn="ctr"/>
            <a:r>
              <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rPr>
              <a:t>发布和回复程序</a:t>
            </a:r>
            <a:endParaRPr lang="zh-CN" altLang="en-US" sz="4400" b="1" dirty="0">
              <a:solidFill>
                <a:schemeClr val="tx2"/>
              </a:solidFill>
              <a:effectLst>
                <a:outerShdw blurRad="38100" dist="38100" dir="2700000">
                  <a:srgbClr val="C0C0C0"/>
                </a:outerShdw>
              </a:effectLst>
              <a:latin typeface="Arial" panose="020B0604020202020204" pitchFamily="34" charset="0"/>
              <a:ea typeface="幼圆" panose="02010509060101010101" pitchFamily="49" charset="-122"/>
            </a:endParaRPr>
          </a:p>
        </p:txBody>
      </p:sp>
      <p:sp>
        <p:nvSpPr>
          <p:cNvPr id="102403" name="矩形 102402"/>
          <p:cNvSpPr/>
          <p:nvPr/>
        </p:nvSpPr>
        <p:spPr>
          <a:xfrm>
            <a:off x="1905000" y="2514600"/>
            <a:ext cx="5791200" cy="2590800"/>
          </a:xfrm>
          <a:prstGeom prst="rect">
            <a:avLst/>
          </a:prstGeom>
          <a:noFill/>
          <a:ln w="9525">
            <a:noFill/>
          </a:ln>
        </p:spPr>
        <p:txBody>
          <a:bodyPr/>
          <a:p>
            <a:pPr>
              <a:spcBef>
                <a:spcPct val="20000"/>
              </a:spcBef>
              <a:buClr>
                <a:schemeClr val="accent2"/>
              </a:buClr>
              <a:buSzPct val="80000"/>
              <a:buFont typeface="Wingdings" panose="05000000000000000000" pitchFamily="2" charset="2"/>
            </a:pPr>
            <a:r>
              <a:rPr lang="zh-CN" altLang="en-US" sz="3600" dirty="0">
                <a:latin typeface="幼圆" panose="02010509060101010101" pitchFamily="49" charset="-122"/>
                <a:ea typeface="幼圆" panose="02010509060101010101" pitchFamily="49" charset="-122"/>
              </a:rPr>
              <a:t>由发出的工厂通知供应商</a:t>
            </a:r>
            <a:r>
              <a:rPr lang="zh-CN" altLang="en-US" sz="3600">
                <a:latin typeface="幼圆" panose="02010509060101010101" pitchFamily="49" charset="-122"/>
                <a:ea typeface="幼圆" panose="02010509060101010101" pitchFamily="49" charset="-122"/>
              </a:rPr>
              <a:t>。</a:t>
            </a:r>
            <a:endParaRPr lang="zh-CN" altLang="en-US" sz="360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3600" dirty="0">
                <a:latin typeface="幼圆" panose="02010509060101010101" pitchFamily="49" charset="-122"/>
                <a:ea typeface="幼圆" panose="02010509060101010101" pitchFamily="49" charset="-122"/>
              </a:rPr>
              <a:t>从收到</a:t>
            </a:r>
            <a:r>
              <a:rPr lang="en-US" altLang="zh-CN" sz="3600">
                <a:latin typeface="幼圆" panose="02010509060101010101" pitchFamily="49" charset="-122"/>
                <a:ea typeface="幼圆" panose="02010509060101010101" pitchFamily="49" charset="-122"/>
              </a:rPr>
              <a:t>QN</a:t>
            </a:r>
            <a:r>
              <a:rPr lang="zh-CN" altLang="en-US" sz="3600" dirty="0">
                <a:latin typeface="幼圆" panose="02010509060101010101" pitchFamily="49" charset="-122"/>
                <a:ea typeface="幼圆" panose="02010509060101010101" pitchFamily="49" charset="-122"/>
              </a:rPr>
              <a:t>起，</a:t>
            </a:r>
            <a:r>
              <a:rPr lang="en-US" altLang="zh-CN" sz="3600" dirty="0">
                <a:latin typeface="幼圆" panose="02010509060101010101" pitchFamily="49" charset="-122"/>
                <a:ea typeface="幼圆" panose="02010509060101010101" pitchFamily="49" charset="-122"/>
              </a:rPr>
              <a:t>24</a:t>
            </a:r>
            <a:r>
              <a:rPr lang="zh-CN" altLang="en-US" sz="3600" dirty="0">
                <a:latin typeface="幼圆" panose="02010509060101010101" pitchFamily="49" charset="-122"/>
                <a:ea typeface="幼圆" panose="02010509060101010101" pitchFamily="49" charset="-122"/>
              </a:rPr>
              <a:t>小时内定义问题并采取限制措施。</a:t>
            </a:r>
            <a:endParaRPr lang="zh-CN" altLang="en-US" sz="36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3600">
                <a:latin typeface="幼圆" panose="02010509060101010101" pitchFamily="49" charset="-122"/>
                <a:ea typeface="幼圆" panose="02010509060101010101" pitchFamily="49" charset="-122"/>
              </a:rPr>
              <a:t>14</a:t>
            </a:r>
            <a:r>
              <a:rPr lang="zh-CN" altLang="en-US" sz="3600" dirty="0">
                <a:latin typeface="幼圆" panose="02010509060101010101" pitchFamily="49" charset="-122"/>
                <a:ea typeface="幼圆" panose="02010509060101010101" pitchFamily="49" charset="-122"/>
              </a:rPr>
              <a:t>天内完成</a:t>
            </a:r>
            <a:r>
              <a:rPr lang="en-US" altLang="zh-CN" sz="3600">
                <a:latin typeface="幼圆" panose="02010509060101010101" pitchFamily="49" charset="-122"/>
                <a:ea typeface="幼圆" panose="02010509060101010101" pitchFamily="49" charset="-122"/>
              </a:rPr>
              <a:t>QN</a:t>
            </a:r>
            <a:r>
              <a:rPr lang="zh-CN" altLang="en-US" sz="3600" dirty="0">
                <a:latin typeface="幼圆" panose="02010509060101010101" pitchFamily="49" charset="-122"/>
                <a:ea typeface="幼圆" panose="02010509060101010101" pitchFamily="49" charset="-122"/>
              </a:rPr>
              <a:t>的回复。</a:t>
            </a:r>
            <a:endParaRPr lang="zh-CN" altLang="en-US" sz="3600"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6" name="图片 103425"/>
          <p:cNvPicPr>
            <a:picLocks noChangeAspect="1"/>
          </p:cNvPicPr>
          <p:nvPr/>
        </p:nvPicPr>
        <p:blipFill>
          <a:blip r:embed="rId1"/>
          <a:stretch>
            <a:fillRect/>
          </a:stretch>
        </p:blipFill>
        <p:spPr>
          <a:xfrm>
            <a:off x="1371600" y="838200"/>
            <a:ext cx="7315200" cy="5105400"/>
          </a:xfrm>
          <a:prstGeom prst="rect">
            <a:avLst/>
          </a:prstGeom>
          <a:noFill/>
          <a:ln w="9525">
            <a:noFill/>
          </a:ln>
        </p:spPr>
      </p:pic>
      <p:sp>
        <p:nvSpPr>
          <p:cNvPr id="2" name="矩形 1"/>
          <p:cNvSpPr/>
          <p:nvPr/>
        </p:nvSpPr>
        <p:spPr>
          <a:xfrm>
            <a:off x="7164705" y="1268730"/>
            <a:ext cx="1367790" cy="36004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矩形 104449"/>
          <p:cNvSpPr/>
          <p:nvPr/>
        </p:nvSpPr>
        <p:spPr>
          <a:xfrm>
            <a:off x="2286000" y="1143000"/>
            <a:ext cx="4495800" cy="914400"/>
          </a:xfrm>
          <a:prstGeom prst="rect">
            <a:avLst/>
          </a:prstGeom>
          <a:noFill/>
          <a:ln w="12700">
            <a:noFill/>
          </a:ln>
        </p:spPr>
        <p:txBody>
          <a:bodyPr lIns="90487" tIns="44450" rIns="90487" bIns="44450" anchor="ctr" anchorCtr="0"/>
          <a:p>
            <a:pPr algn="ctr"/>
            <a:r>
              <a:rPr lang="en-US" altLang="zh-CN"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1.</a:t>
            </a: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准确地定义问题</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04451" name="矩形 104450"/>
          <p:cNvSpPr/>
          <p:nvPr/>
        </p:nvSpPr>
        <p:spPr>
          <a:xfrm>
            <a:off x="1828800" y="2362200"/>
            <a:ext cx="5715000" cy="3048000"/>
          </a:xfrm>
          <a:prstGeom prst="rect">
            <a:avLst/>
          </a:prstGeom>
          <a:noFill/>
          <a:ln w="9525">
            <a:noFill/>
          </a:ln>
        </p:spPr>
        <p:txBody>
          <a:bodyPr/>
          <a:p>
            <a:pPr defTabSz="914400">
              <a:spcBef>
                <a:spcPct val="20000"/>
              </a:spcBef>
              <a:buClr>
                <a:schemeClr val="accent2"/>
              </a:buClr>
              <a:buSzPct val="80000"/>
              <a:buFont typeface="Wingdings" panose="05000000000000000000" pitchFamily="2" charset="2"/>
              <a:tabLst>
                <a:tab pos="485775" algn="l"/>
              </a:tabLst>
            </a:pPr>
            <a:r>
              <a:rPr lang="zh-CN" altLang="en-US" sz="2800" dirty="0">
                <a:latin typeface="幼圆" panose="02010509060101010101" pitchFamily="49" charset="-122"/>
                <a:ea typeface="幼圆" panose="02010509060101010101" pitchFamily="49" charset="-122"/>
              </a:rPr>
              <a:t>包括</a:t>
            </a:r>
            <a:r>
              <a:rPr lang="en-US" altLang="zh-CN" sz="2800">
                <a:latin typeface="幼圆" panose="02010509060101010101" pitchFamily="49" charset="-122"/>
                <a:ea typeface="幼圆" panose="02010509060101010101" pitchFamily="49" charset="-122"/>
              </a:rPr>
              <a:t>Moen</a:t>
            </a:r>
            <a:r>
              <a:rPr lang="zh-CN" altLang="en-US" sz="2800" dirty="0">
                <a:latin typeface="幼圆" panose="02010509060101010101" pitchFamily="49" charset="-122"/>
                <a:ea typeface="幼圆" panose="02010509060101010101" pitchFamily="49" charset="-122"/>
              </a:rPr>
              <a:t>的拒收描述和经过供应商调查所发现的实际问题。</a:t>
            </a:r>
            <a:endParaRPr lang="zh-CN" altLang="en-US" sz="2800">
              <a:latin typeface="幼圆" panose="02010509060101010101" pitchFamily="49" charset="-122"/>
              <a:ea typeface="幼圆" panose="02010509060101010101" pitchFamily="49" charset="-122"/>
            </a:endParaRPr>
          </a:p>
          <a:p>
            <a:pPr defTabSz="914400">
              <a:spcBef>
                <a:spcPct val="20000"/>
              </a:spcBef>
              <a:buClr>
                <a:schemeClr val="accent2"/>
              </a:buClr>
              <a:buSzPct val="80000"/>
              <a:buFont typeface="Wingdings" panose="05000000000000000000" pitchFamily="2" charset="2"/>
              <a:tabLst>
                <a:tab pos="485775" algn="l"/>
              </a:tabLst>
            </a:pPr>
            <a:r>
              <a:rPr lang="en-US" altLang="zh-CN" sz="2800">
                <a:latin typeface="幼圆" panose="02010509060101010101" pitchFamily="49" charset="-122"/>
                <a:ea typeface="幼圆" panose="02010509060101010101" pitchFamily="49" charset="-122"/>
              </a:rPr>
              <a:t>Moen</a:t>
            </a:r>
            <a:r>
              <a:rPr lang="zh-CN" altLang="en-US" sz="2800" dirty="0">
                <a:latin typeface="幼圆" panose="02010509060101010101" pitchFamily="49" charset="-122"/>
                <a:ea typeface="幼圆" panose="02010509060101010101" pitchFamily="49" charset="-122"/>
              </a:rPr>
              <a:t>的拒收描述并不总是正确地鉴别或定义了实际问题。</a:t>
            </a:r>
            <a:endParaRPr lang="zh-CN" altLang="en-US" sz="2800" i="1" dirty="0">
              <a:latin typeface="幼圆" panose="02010509060101010101" pitchFamily="49" charset="-122"/>
              <a:ea typeface="幼圆" panose="02010509060101010101" pitchFamily="49" charset="-122"/>
            </a:endParaRPr>
          </a:p>
          <a:p>
            <a:pPr defTabSz="914400">
              <a:spcBef>
                <a:spcPct val="20000"/>
              </a:spcBef>
              <a:buClr>
                <a:schemeClr val="accent2"/>
              </a:buClr>
              <a:buSzPct val="80000"/>
              <a:buFont typeface="Wingdings" panose="05000000000000000000" pitchFamily="2" charset="2"/>
              <a:tabLst>
                <a:tab pos="485775" algn="l"/>
              </a:tabLst>
            </a:pPr>
            <a:endParaRPr lang="zh-CN" altLang="en-US" sz="2800" i="1" dirty="0">
              <a:latin typeface="幼圆" panose="02010509060101010101" pitchFamily="49" charset="-122"/>
              <a:ea typeface="幼圆" panose="02010509060101010101" pitchFamily="49" charset="-122"/>
            </a:endParaRPr>
          </a:p>
          <a:p>
            <a:pPr defTabSz="914400">
              <a:spcBef>
                <a:spcPct val="20000"/>
              </a:spcBef>
              <a:buClr>
                <a:schemeClr val="accent2"/>
              </a:buClr>
              <a:buSzPct val="80000"/>
              <a:buFont typeface="Wingdings" panose="05000000000000000000" pitchFamily="2" charset="2"/>
              <a:tabLst>
                <a:tab pos="485775" algn="l"/>
              </a:tabLst>
            </a:pPr>
            <a:r>
              <a:rPr lang="zh-CN" altLang="en-US" sz="2800" i="1" dirty="0">
                <a:latin typeface="幼圆" panose="02010509060101010101" pitchFamily="49" charset="-122"/>
                <a:ea typeface="幼圆" panose="02010509060101010101" pitchFamily="49" charset="-122"/>
              </a:rPr>
              <a:t>          如：划化或模具痕</a:t>
            </a:r>
            <a:endParaRPr lang="zh-CN" altLang="en-US" sz="2800" i="1"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474" name="图片 105473"/>
          <p:cNvPicPr>
            <a:picLocks noChangeAspect="1"/>
          </p:cNvPicPr>
          <p:nvPr/>
        </p:nvPicPr>
        <p:blipFill>
          <a:blip r:embed="rId1"/>
          <a:stretch>
            <a:fillRect/>
          </a:stretch>
        </p:blipFill>
        <p:spPr>
          <a:xfrm>
            <a:off x="1295400" y="762000"/>
            <a:ext cx="7391400" cy="5257800"/>
          </a:xfrm>
          <a:prstGeom prst="rect">
            <a:avLst/>
          </a:prstGeom>
          <a:noFill/>
          <a:ln w="9525">
            <a:noFill/>
          </a:ln>
        </p:spPr>
      </p:pic>
      <p:sp>
        <p:nvSpPr>
          <p:cNvPr id="2" name="矩形 1"/>
          <p:cNvSpPr/>
          <p:nvPr>
            <p:custDataLst>
              <p:tags r:id="rId2"/>
            </p:custDataLst>
          </p:nvPr>
        </p:nvSpPr>
        <p:spPr>
          <a:xfrm>
            <a:off x="7164705" y="1268730"/>
            <a:ext cx="1367790" cy="36004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8" name="图片 106497"/>
          <p:cNvPicPr>
            <a:picLocks noChangeAspect="1"/>
          </p:cNvPicPr>
          <p:nvPr/>
        </p:nvPicPr>
        <p:blipFill>
          <a:blip r:embed="rId1"/>
          <a:stretch>
            <a:fillRect/>
          </a:stretch>
        </p:blipFill>
        <p:spPr>
          <a:xfrm>
            <a:off x="1524000" y="914400"/>
            <a:ext cx="7010400" cy="5181600"/>
          </a:xfrm>
          <a:prstGeom prst="rect">
            <a:avLst/>
          </a:prstGeom>
          <a:noFill/>
          <a:ln w="9525" cap="flat" cmpd="sng">
            <a:solidFill>
              <a:schemeClr val="hlink"/>
            </a:solidFill>
            <a:prstDash val="solid"/>
            <a:miter/>
            <a:headEnd type="none" w="med" len="med"/>
            <a:tailEnd type="none" w="med" len="med"/>
          </a:ln>
        </p:spPr>
      </p:pic>
      <p:sp>
        <p:nvSpPr>
          <p:cNvPr id="2" name="矩形 1"/>
          <p:cNvSpPr/>
          <p:nvPr>
            <p:custDataLst>
              <p:tags r:id="rId2"/>
            </p:custDataLst>
          </p:nvPr>
        </p:nvSpPr>
        <p:spPr>
          <a:xfrm>
            <a:off x="7164705" y="1340485"/>
            <a:ext cx="1367790" cy="36004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矩形 107521"/>
          <p:cNvSpPr/>
          <p:nvPr/>
        </p:nvSpPr>
        <p:spPr>
          <a:xfrm>
            <a:off x="1981200" y="838200"/>
            <a:ext cx="4876800" cy="914400"/>
          </a:xfrm>
          <a:prstGeom prst="rect">
            <a:avLst/>
          </a:prstGeom>
          <a:noFill/>
          <a:ln w="12700">
            <a:noFill/>
          </a:ln>
        </p:spPr>
        <p:txBody>
          <a:bodyPr lIns="90487" tIns="44450" rIns="90487" bIns="44450" anchor="ctr" anchorCtr="0"/>
          <a:p>
            <a:pPr algn="ctr"/>
            <a:r>
              <a:rPr lang="en-US" altLang="zh-CN"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2.</a:t>
            </a:r>
            <a:r>
              <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描述限制性行动</a:t>
            </a:r>
            <a:endParaRPr lang="zh-CN" altLang="en-US" sz="44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07523" name="矩形 107522"/>
          <p:cNvSpPr/>
          <p:nvPr/>
        </p:nvSpPr>
        <p:spPr>
          <a:xfrm>
            <a:off x="1676400" y="2133600"/>
            <a:ext cx="6096000" cy="3276600"/>
          </a:xfrm>
          <a:prstGeom prst="rect">
            <a:avLst/>
          </a:prstGeom>
          <a:noFill/>
          <a:ln w="9525">
            <a:noFill/>
          </a:ln>
        </p:spPr>
        <p:txBody>
          <a:bodyPr/>
          <a:p>
            <a:pPr marL="342900" indent="-342900">
              <a:lnSpc>
                <a:spcPct val="90000"/>
              </a:lnSpc>
              <a:spcBef>
                <a:spcPct val="20000"/>
              </a:spcBef>
              <a:buClr>
                <a:schemeClr val="accent2"/>
              </a:buClr>
              <a:buSzPct val="80000"/>
              <a:buFont typeface="Wingdings" panose="05000000000000000000" pitchFamily="2" charset="2"/>
            </a:pPr>
            <a:r>
              <a:rPr lang="zh-CN" altLang="en-US" sz="2600" b="1" dirty="0">
                <a:latin typeface="幼圆" panose="02010509060101010101" pitchFamily="49" charset="-122"/>
                <a:ea typeface="幼圆" panose="02010509060101010101" pitchFamily="49" charset="-122"/>
              </a:rPr>
              <a:t>立即采取限制</a:t>
            </a:r>
            <a:endParaRPr lang="zh-CN" altLang="en-US" sz="2600" b="1" dirty="0">
              <a:latin typeface="幼圆" panose="02010509060101010101" pitchFamily="49" charset="-122"/>
              <a:ea typeface="幼圆" panose="02010509060101010101" pitchFamily="49" charset="-122"/>
            </a:endParaRPr>
          </a:p>
          <a:p>
            <a:pPr marL="577850" lvl="1" indent="-44450">
              <a:lnSpc>
                <a:spcPct val="90000"/>
              </a:lnSpc>
              <a:spcBef>
                <a:spcPct val="20000"/>
              </a:spcBef>
              <a:buClr>
                <a:schemeClr val="tx1"/>
              </a:buClr>
              <a:buSzPct val="90000"/>
            </a:pPr>
            <a:r>
              <a:rPr lang="zh-CN" altLang="en-US" sz="2600" b="1" i="1" dirty="0">
                <a:solidFill>
                  <a:srgbClr val="FF9999"/>
                </a:solidFill>
                <a:latin typeface="幼圆" panose="02010509060101010101" pitchFamily="49" charset="-122"/>
                <a:ea typeface="幼圆" panose="02010509060101010101" pitchFamily="49" charset="-122"/>
              </a:rPr>
              <a:t>对即将发货或正在发往</a:t>
            </a:r>
            <a:r>
              <a:rPr lang="en-US" altLang="zh-CN" sz="2600" b="1" i="1">
                <a:solidFill>
                  <a:srgbClr val="FF9999"/>
                </a:solidFill>
                <a:latin typeface="幼圆" panose="02010509060101010101" pitchFamily="49" charset="-122"/>
                <a:ea typeface="幼圆" panose="02010509060101010101" pitchFamily="49" charset="-122"/>
              </a:rPr>
              <a:t>Moen</a:t>
            </a:r>
            <a:r>
              <a:rPr lang="zh-CN" altLang="en-US" sz="2600" b="1" i="1" dirty="0">
                <a:solidFill>
                  <a:srgbClr val="FF9999"/>
                </a:solidFill>
                <a:latin typeface="幼圆" panose="02010509060101010101" pitchFamily="49" charset="-122"/>
                <a:ea typeface="幼圆" panose="02010509060101010101" pitchFamily="49" charset="-122"/>
              </a:rPr>
              <a:t>途中的产品。</a:t>
            </a:r>
            <a:endParaRPr lang="zh-CN" altLang="en-US" sz="2600" b="1" dirty="0">
              <a:solidFill>
                <a:srgbClr val="FF9999"/>
              </a:solidFill>
              <a:latin typeface="幼圆" panose="02010509060101010101" pitchFamily="49" charset="-122"/>
              <a:ea typeface="幼圆" panose="02010509060101010101" pitchFamily="49" charset="-122"/>
            </a:endParaRPr>
          </a:p>
          <a:p>
            <a:pPr marL="342900" indent="-342900">
              <a:lnSpc>
                <a:spcPct val="90000"/>
              </a:lnSpc>
              <a:spcBef>
                <a:spcPct val="20000"/>
              </a:spcBef>
              <a:buClr>
                <a:schemeClr val="accent2"/>
              </a:buClr>
              <a:buSzPct val="80000"/>
              <a:buFont typeface="Wingdings" panose="05000000000000000000" pitchFamily="2" charset="2"/>
            </a:pPr>
            <a:r>
              <a:rPr lang="zh-CN" altLang="en-US" sz="2600" b="1" dirty="0">
                <a:latin typeface="幼圆" panose="02010509060101010101" pitchFamily="49" charset="-122"/>
                <a:ea typeface="幼圆" panose="02010509060101010101" pitchFamily="49" charset="-122"/>
              </a:rPr>
              <a:t>制订限制行动计划</a:t>
            </a:r>
            <a:endParaRPr lang="zh-CN" altLang="en-US" sz="2600" b="1" dirty="0">
              <a:latin typeface="幼圆" panose="02010509060101010101" pitchFamily="49" charset="-122"/>
              <a:ea typeface="幼圆" panose="02010509060101010101" pitchFamily="49" charset="-122"/>
            </a:endParaRPr>
          </a:p>
          <a:p>
            <a:pPr marL="577850" lvl="1" indent="-44450">
              <a:lnSpc>
                <a:spcPct val="90000"/>
              </a:lnSpc>
              <a:spcBef>
                <a:spcPct val="20000"/>
              </a:spcBef>
              <a:buClr>
                <a:schemeClr val="tx1"/>
              </a:buClr>
              <a:buSzPct val="90000"/>
            </a:pPr>
            <a:r>
              <a:rPr lang="zh-CN" altLang="en-US" sz="2600" b="1" i="1" dirty="0">
                <a:solidFill>
                  <a:srgbClr val="FF9999"/>
                </a:solidFill>
                <a:latin typeface="幼圆" panose="02010509060101010101" pitchFamily="49" charset="-122"/>
                <a:ea typeface="幼圆" panose="02010509060101010101" pitchFamily="49" charset="-122"/>
              </a:rPr>
              <a:t>可能是停止产品在各工序的生产和发货</a:t>
            </a:r>
            <a:endParaRPr lang="zh-CN" altLang="en-US" sz="2600" b="1" i="1" dirty="0">
              <a:solidFill>
                <a:srgbClr val="FF9999"/>
              </a:solidFill>
              <a:latin typeface="幼圆" panose="02010509060101010101" pitchFamily="49" charset="-122"/>
              <a:ea typeface="幼圆" panose="02010509060101010101" pitchFamily="49" charset="-122"/>
            </a:endParaRPr>
          </a:p>
          <a:p>
            <a:pPr marL="577850" lvl="1" indent="-44450">
              <a:lnSpc>
                <a:spcPct val="90000"/>
              </a:lnSpc>
              <a:spcBef>
                <a:spcPct val="20000"/>
              </a:spcBef>
              <a:buClr>
                <a:schemeClr val="tx1"/>
              </a:buClr>
              <a:buSzPct val="90000"/>
            </a:pPr>
            <a:r>
              <a:rPr lang="zh-CN" altLang="en-US" sz="2600" b="1" i="1" dirty="0">
                <a:solidFill>
                  <a:srgbClr val="FF9999"/>
                </a:solidFill>
                <a:latin typeface="幼圆" panose="02010509060101010101" pitchFamily="49" charset="-122"/>
                <a:ea typeface="幼圆" panose="02010509060101010101" pitchFamily="49" charset="-122"/>
              </a:rPr>
              <a:t>保持限制行动有效，直至问题的解决方案得到实施和验证。</a:t>
            </a:r>
            <a:endParaRPr lang="zh-CN" altLang="en-US" sz="2600" b="1" i="1" dirty="0">
              <a:solidFill>
                <a:srgbClr val="FF9999"/>
              </a:solidFill>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矩形 137217"/>
          <p:cNvSpPr/>
          <p:nvPr/>
        </p:nvSpPr>
        <p:spPr>
          <a:xfrm>
            <a:off x="1371600" y="1219200"/>
            <a:ext cx="6324600" cy="825500"/>
          </a:xfrm>
          <a:prstGeom prst="rect">
            <a:avLst/>
          </a:prstGeom>
          <a:noFill/>
          <a:ln w="9525">
            <a:noFill/>
          </a:ln>
        </p:spPr>
        <p:txBody>
          <a:bodyPr anchor="ctr" anchorCtr="0"/>
          <a:p>
            <a:r>
              <a:rPr lang="zh-CN" altLang="en-US" sz="4400" dirty="0">
                <a:solidFill>
                  <a:schemeClr val="tx2"/>
                </a:solidFill>
                <a:latin typeface="幼圆" panose="02010509060101010101" pitchFamily="49" charset="-122"/>
                <a:ea typeface="幼圆" panose="02010509060101010101" pitchFamily="49" charset="-122"/>
              </a:rPr>
              <a:t>我们是谁？</a:t>
            </a:r>
            <a:endParaRPr lang="zh-CN" altLang="en-US" sz="4400" dirty="0">
              <a:solidFill>
                <a:schemeClr val="tx2"/>
              </a:solidFill>
              <a:latin typeface="幼圆" panose="02010509060101010101" pitchFamily="49" charset="-122"/>
              <a:ea typeface="幼圆" panose="02010509060101010101" pitchFamily="49" charset="-122"/>
            </a:endParaRPr>
          </a:p>
        </p:txBody>
      </p:sp>
      <p:sp>
        <p:nvSpPr>
          <p:cNvPr id="137219" name="矩形 137218"/>
          <p:cNvSpPr/>
          <p:nvPr/>
        </p:nvSpPr>
        <p:spPr>
          <a:xfrm>
            <a:off x="1371600" y="2590800"/>
            <a:ext cx="6324600" cy="2971800"/>
          </a:xfrm>
          <a:prstGeom prst="rect">
            <a:avLst/>
          </a:prstGeom>
          <a:noFill/>
          <a:ln w="9525">
            <a:noFill/>
          </a:ln>
        </p:spPr>
        <p:txBody>
          <a:bodyPr/>
          <a:p>
            <a:pPr marL="342900" indent="-342900">
              <a:spcBef>
                <a:spcPct val="20000"/>
              </a:spcBef>
              <a:buClr>
                <a:schemeClr val="tx2"/>
              </a:buClr>
              <a:buSzPct val="90000"/>
              <a:buFont typeface="Symbol" panose="05050102010706020507" pitchFamily="18" charset="2"/>
              <a:buChar char="¨"/>
            </a:pPr>
            <a:r>
              <a:rPr lang="zh-CN" altLang="en-US" sz="3200" dirty="0">
                <a:latin typeface="幼圆" panose="02010509060101010101" pitchFamily="49" charset="-122"/>
                <a:ea typeface="幼圆" panose="02010509060101010101" pitchFamily="49" charset="-122"/>
              </a:rPr>
              <a:t>我们都是同事、领导者、教练和导师。 </a:t>
            </a:r>
            <a:endParaRPr lang="zh-CN" altLang="en-US" sz="3200"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dirty="0">
                <a:latin typeface="幼圆" panose="02010509060101010101" pitchFamily="49" charset="-122"/>
                <a:ea typeface="幼圆" panose="02010509060101010101" pitchFamily="49" charset="-122"/>
              </a:rPr>
              <a:t>我们互相依赖，我们是公司的脊梁。 </a:t>
            </a:r>
            <a:endParaRPr lang="zh-CN" altLang="en-US" sz="3200" dirty="0">
              <a:latin typeface="幼圆" panose="02010509060101010101" pitchFamily="49" charset="-122"/>
              <a:ea typeface="幼圆" panose="02010509060101010101" pitchFamily="49" charset="-122"/>
            </a:endParaRPr>
          </a:p>
          <a:p>
            <a:pPr marL="342900" indent="-342900">
              <a:spcBef>
                <a:spcPct val="20000"/>
              </a:spcBef>
              <a:buClr>
                <a:schemeClr val="tx2"/>
              </a:buClr>
              <a:buSzPct val="90000"/>
              <a:buFont typeface="Symbol" panose="05050102010706020507" pitchFamily="18" charset="2"/>
              <a:buChar char="¨"/>
            </a:pPr>
            <a:r>
              <a:rPr lang="zh-CN" altLang="en-US" sz="3200" dirty="0">
                <a:latin typeface="幼圆" panose="02010509060101010101" pitchFamily="49" charset="-122"/>
                <a:ea typeface="幼圆" panose="02010509060101010101" pitchFamily="49" charset="-122"/>
              </a:rPr>
              <a:t>沟通就是一切！</a:t>
            </a:r>
            <a:endParaRPr lang="zh-CN" altLang="en-US" sz="3200" dirty="0">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图片 108545"/>
          <p:cNvPicPr>
            <a:picLocks noChangeAspect="1"/>
          </p:cNvPicPr>
          <p:nvPr/>
        </p:nvPicPr>
        <p:blipFill>
          <a:blip r:embed="rId1"/>
          <a:stretch>
            <a:fillRect/>
          </a:stretch>
        </p:blipFill>
        <p:spPr>
          <a:xfrm>
            <a:off x="1447800" y="838200"/>
            <a:ext cx="7162800" cy="5105400"/>
          </a:xfrm>
          <a:prstGeom prst="rect">
            <a:avLst/>
          </a:prstGeom>
          <a:noFill/>
          <a:ln w="9525" cap="flat" cmpd="sng">
            <a:solidFill>
              <a:schemeClr val="hlink"/>
            </a:solidFill>
            <a:prstDash val="solid"/>
            <a:miter/>
            <a:headEnd type="none" w="med" len="med"/>
            <a:tailEnd type="none" w="med" len="med"/>
          </a:ln>
        </p:spPr>
      </p:pic>
      <p:sp>
        <p:nvSpPr>
          <p:cNvPr id="108547" name="文本框 108546"/>
          <p:cNvSpPr txBox="1"/>
          <p:nvPr/>
        </p:nvSpPr>
        <p:spPr>
          <a:xfrm>
            <a:off x="3197225" y="4191000"/>
            <a:ext cx="4803775" cy="396875"/>
          </a:xfrm>
          <a:prstGeom prst="rect">
            <a:avLst/>
          </a:prstGeom>
          <a:noFill/>
          <a:ln w="9525">
            <a:noFill/>
          </a:ln>
        </p:spPr>
        <p:txBody>
          <a:bodyPr>
            <a:spAutoFit/>
          </a:bodyPr>
          <a:p>
            <a:pPr eaLnBrk="0" hangingPunct="0">
              <a:spcBef>
                <a:spcPct val="50000"/>
              </a:spcBef>
            </a:pPr>
            <a:r>
              <a:rPr lang="zh-CN" altLang="en-US" sz="2000" b="1" dirty="0">
                <a:solidFill>
                  <a:schemeClr val="bg1"/>
                </a:solidFill>
                <a:latin typeface="Arial" panose="020B0604020202020204" pitchFamily="34" charset="0"/>
                <a:ea typeface="幼圆" panose="02010509060101010101" pitchFamily="49" charset="-122"/>
              </a:rPr>
              <a:t>将检查所有的库存材料以确保直径要求。</a:t>
            </a:r>
            <a:endParaRPr lang="zh-CN" altLang="en-US" sz="2000" b="1" dirty="0">
              <a:solidFill>
                <a:schemeClr val="bg1"/>
              </a:solidFill>
              <a:latin typeface="Arial" panose="020B0604020202020204" pitchFamily="34" charset="0"/>
              <a:ea typeface="幼圆" panose="02010509060101010101" pitchFamily="49" charset="-122"/>
            </a:endParaRPr>
          </a:p>
        </p:txBody>
      </p:sp>
      <p:sp>
        <p:nvSpPr>
          <p:cNvPr id="2" name="矩形 1"/>
          <p:cNvSpPr/>
          <p:nvPr>
            <p:custDataLst>
              <p:tags r:id="rId2"/>
            </p:custDataLst>
          </p:nvPr>
        </p:nvSpPr>
        <p:spPr>
          <a:xfrm>
            <a:off x="7164705" y="1268730"/>
            <a:ext cx="1367790" cy="36004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70" name="图片 109569"/>
          <p:cNvPicPr>
            <a:picLocks noChangeAspect="1"/>
          </p:cNvPicPr>
          <p:nvPr/>
        </p:nvPicPr>
        <p:blipFill>
          <a:blip r:embed="rId1"/>
          <a:stretch>
            <a:fillRect/>
          </a:stretch>
        </p:blipFill>
        <p:spPr>
          <a:xfrm>
            <a:off x="1447800" y="762000"/>
            <a:ext cx="7239000" cy="5181600"/>
          </a:xfrm>
          <a:prstGeom prst="rect">
            <a:avLst/>
          </a:prstGeom>
          <a:noFill/>
          <a:ln w="9525">
            <a:noFill/>
          </a:ln>
        </p:spPr>
      </p:pic>
      <p:sp>
        <p:nvSpPr>
          <p:cNvPr id="109571" name="文本框 109570"/>
          <p:cNvSpPr txBox="1"/>
          <p:nvPr/>
        </p:nvSpPr>
        <p:spPr>
          <a:xfrm>
            <a:off x="3505200" y="2819400"/>
            <a:ext cx="4354513" cy="1739900"/>
          </a:xfrm>
          <a:prstGeom prst="rect">
            <a:avLst/>
          </a:prstGeom>
          <a:solidFill>
            <a:srgbClr val="969696"/>
          </a:solidFill>
          <a:ln w="9525">
            <a:noFill/>
          </a:ln>
        </p:spPr>
        <p:txBody>
          <a:bodyPr>
            <a:spAutoFit/>
          </a:bodyPr>
          <a:p>
            <a:pPr eaLnBrk="0" hangingPunct="0">
              <a:spcBef>
                <a:spcPct val="50000"/>
              </a:spcBef>
            </a:pPr>
            <a:r>
              <a:rPr lang="zh-CN" altLang="en-US" dirty="0">
                <a:solidFill>
                  <a:srgbClr val="FFFFFF"/>
                </a:solidFill>
                <a:latin typeface="幼圆" panose="02010509060101010101" pitchFamily="49" charset="-122"/>
                <a:ea typeface="幼圆" panose="02010509060101010101" pitchFamily="49" charset="-122"/>
              </a:rPr>
              <a:t>所有库存里的产品已检查过符合规格要求。我们正在全检生产线上所有在制品的尺寸。目前没有产品在发往</a:t>
            </a:r>
            <a:r>
              <a:rPr lang="en-US" altLang="zh-CN">
                <a:solidFill>
                  <a:srgbClr val="FFFFFF"/>
                </a:solidFill>
                <a:latin typeface="幼圆" panose="02010509060101010101" pitchFamily="49" charset="-122"/>
                <a:ea typeface="幼圆" panose="02010509060101010101" pitchFamily="49" charset="-122"/>
              </a:rPr>
              <a:t>Moen</a:t>
            </a:r>
            <a:r>
              <a:rPr lang="zh-CN" altLang="en-US" dirty="0">
                <a:solidFill>
                  <a:srgbClr val="FFFFFF"/>
                </a:solidFill>
                <a:latin typeface="幼圆" panose="02010509060101010101" pitchFamily="49" charset="-122"/>
                <a:ea typeface="幼圆" panose="02010509060101010101" pitchFamily="49" charset="-122"/>
              </a:rPr>
              <a:t>的途中。所有合格的产品的统计数据显示</a:t>
            </a:r>
            <a:r>
              <a:rPr lang="en-US" altLang="zh-CN">
                <a:solidFill>
                  <a:srgbClr val="FFFFFF"/>
                </a:solidFill>
                <a:latin typeface="幼圆" panose="02010509060101010101" pitchFamily="49" charset="-122"/>
                <a:ea typeface="幼圆" panose="02010509060101010101" pitchFamily="49" charset="-122"/>
              </a:rPr>
              <a:t>X</a:t>
            </a:r>
            <a:r>
              <a:rPr lang="zh-CN" altLang="en-US" dirty="0">
                <a:solidFill>
                  <a:srgbClr val="FFFFFF"/>
                </a:solidFill>
                <a:latin typeface="幼圆" panose="02010509060101010101" pitchFamily="49" charset="-122"/>
                <a:ea typeface="幼圆" panose="02010509060101010101" pitchFamily="49" charset="-122"/>
              </a:rPr>
              <a:t>值处于绿色范围。除了所发现的缺陷批次外，在</a:t>
            </a:r>
            <a:r>
              <a:rPr lang="en-US" altLang="zh-CN">
                <a:solidFill>
                  <a:srgbClr val="FFFFFF"/>
                </a:solidFill>
                <a:latin typeface="幼圆" panose="02010509060101010101" pitchFamily="49" charset="-122"/>
                <a:ea typeface="幼圆" panose="02010509060101010101" pitchFamily="49" charset="-122"/>
              </a:rPr>
              <a:t>Moen</a:t>
            </a:r>
            <a:r>
              <a:rPr lang="zh-CN" altLang="en-US" dirty="0">
                <a:solidFill>
                  <a:srgbClr val="FFFFFF"/>
                </a:solidFill>
                <a:latin typeface="幼圆" panose="02010509060101010101" pitchFamily="49" charset="-122"/>
                <a:ea typeface="幼圆" panose="02010509060101010101" pitchFamily="49" charset="-122"/>
              </a:rPr>
              <a:t>的系统内没有发现其它的该零件。</a:t>
            </a:r>
            <a:endParaRPr lang="zh-CN" altLang="en-US" dirty="0">
              <a:solidFill>
                <a:srgbClr val="FFFFFF"/>
              </a:solidFill>
              <a:latin typeface="幼圆" panose="02010509060101010101" pitchFamily="49" charset="-122"/>
              <a:ea typeface="幼圆" panose="02010509060101010101" pitchFamily="49" charset="-122"/>
            </a:endParaRPr>
          </a:p>
        </p:txBody>
      </p:sp>
      <p:sp>
        <p:nvSpPr>
          <p:cNvPr id="2" name="矩形 1"/>
          <p:cNvSpPr/>
          <p:nvPr>
            <p:custDataLst>
              <p:tags r:id="rId2"/>
            </p:custDataLst>
          </p:nvPr>
        </p:nvSpPr>
        <p:spPr>
          <a:xfrm>
            <a:off x="7164705" y="1268730"/>
            <a:ext cx="1367790" cy="36004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矩形 110593"/>
          <p:cNvSpPr/>
          <p:nvPr/>
        </p:nvSpPr>
        <p:spPr>
          <a:xfrm>
            <a:off x="2438400" y="762000"/>
            <a:ext cx="4343400" cy="914400"/>
          </a:xfrm>
          <a:prstGeom prst="rect">
            <a:avLst/>
          </a:prstGeom>
          <a:noFill/>
          <a:ln w="12700">
            <a:noFill/>
          </a:ln>
        </p:spPr>
        <p:txBody>
          <a:bodyPr lIns="90487" tIns="44450" rIns="90487" bIns="44450" anchor="ctr" anchorCtr="0"/>
          <a:p>
            <a:pPr algn="ctr"/>
            <a:r>
              <a:rPr lang="en-US" altLang="zh-CN"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3.</a:t>
            </a:r>
            <a:r>
              <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确定根本原因</a:t>
            </a:r>
            <a:endParaRPr lang="zh-CN" altLang="en-US" sz="40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grpSp>
        <p:nvGrpSpPr>
          <p:cNvPr id="110598" name="组合 110597"/>
          <p:cNvGrpSpPr/>
          <p:nvPr/>
        </p:nvGrpSpPr>
        <p:grpSpPr>
          <a:xfrm>
            <a:off x="1371600" y="2057400"/>
            <a:ext cx="7086600" cy="3810000"/>
            <a:chOff x="864" y="1296"/>
            <a:chExt cx="4464" cy="2400"/>
          </a:xfrm>
        </p:grpSpPr>
        <p:sp>
          <p:nvSpPr>
            <p:cNvPr id="110597" name="矩形 110596"/>
            <p:cNvSpPr/>
            <p:nvPr/>
          </p:nvSpPr>
          <p:spPr>
            <a:xfrm>
              <a:off x="864" y="1296"/>
              <a:ext cx="4464" cy="528"/>
            </a:xfrm>
            <a:prstGeom prst="rect">
              <a:avLst/>
            </a:prstGeom>
            <a:solidFill>
              <a:schemeClr val="accent1"/>
            </a:solidFill>
            <a:ln w="9525">
              <a:noFill/>
            </a:ln>
          </p:spPr>
          <p:txBody>
            <a:bodyPr/>
            <a:p>
              <a:endParaRPr lang="zh-CN" altLang="en-US"/>
            </a:p>
          </p:txBody>
        </p:sp>
        <p:sp>
          <p:nvSpPr>
            <p:cNvPr id="110595" name="矩形 110594"/>
            <p:cNvSpPr/>
            <p:nvPr/>
          </p:nvSpPr>
          <p:spPr>
            <a:xfrm>
              <a:off x="864" y="1392"/>
              <a:ext cx="4464" cy="2304"/>
            </a:xfrm>
            <a:prstGeom prst="rect">
              <a:avLst/>
            </a:prstGeom>
            <a:noFill/>
            <a:ln w="9525">
              <a:noFill/>
            </a:ln>
          </p:spPr>
          <p:txBody>
            <a:bodyPr/>
            <a:p>
              <a:pPr algn="ctr" defTabSz="903605">
                <a:lnSpc>
                  <a:spcPct val="90000"/>
                </a:lnSpc>
                <a:spcBef>
                  <a:spcPct val="20000"/>
                </a:spcBef>
                <a:buClr>
                  <a:schemeClr val="accent2"/>
                </a:buClr>
                <a:buSzPct val="80000"/>
                <a:buFont typeface="Wingdings" panose="05000000000000000000" pitchFamily="2" charset="2"/>
              </a:pPr>
              <a:r>
                <a:rPr lang="zh-CN" altLang="en-US" sz="2800" b="1" dirty="0">
                  <a:latin typeface="幼圆" panose="02010509060101010101" pitchFamily="49" charset="-122"/>
                  <a:ea typeface="幼圆" panose="02010509060101010101" pitchFamily="49" charset="-122"/>
                </a:rPr>
                <a:t>有效解决问题的关键是确定实际的根本原因。</a:t>
              </a:r>
              <a:r>
                <a:rPr lang="zh-CN" altLang="en-US" sz="2800" b="1">
                  <a:latin typeface="幼圆" panose="02010509060101010101" pitchFamily="49" charset="-122"/>
                  <a:ea typeface="幼圆" panose="02010509060101010101" pitchFamily="49" charset="-122"/>
                </a:rPr>
                <a:t>   </a:t>
              </a:r>
              <a:endParaRPr lang="zh-CN" altLang="en-US" sz="2800" b="1">
                <a:latin typeface="幼圆" panose="02010509060101010101" pitchFamily="49" charset="-122"/>
                <a:ea typeface="幼圆" panose="02010509060101010101" pitchFamily="49" charset="-122"/>
              </a:endParaRPr>
            </a:p>
            <a:p>
              <a:pPr algn="ctr" defTabSz="903605">
                <a:lnSpc>
                  <a:spcPct val="90000"/>
                </a:lnSpc>
                <a:spcBef>
                  <a:spcPct val="20000"/>
                </a:spcBef>
                <a:buClr>
                  <a:schemeClr val="accent2"/>
                </a:buClr>
                <a:buSzPct val="80000"/>
                <a:buFont typeface="Wingdings" panose="05000000000000000000" pitchFamily="2" charset="2"/>
              </a:pPr>
              <a:endParaRPr lang="zh-CN" altLang="en-US" sz="2800" b="1">
                <a:latin typeface="幼圆" panose="02010509060101010101" pitchFamily="49" charset="-122"/>
                <a:ea typeface="幼圆" panose="02010509060101010101" pitchFamily="49" charset="-122"/>
              </a:endParaRPr>
            </a:p>
            <a:p>
              <a:pPr algn="ctr" defTabSz="903605">
                <a:lnSpc>
                  <a:spcPct val="90000"/>
                </a:lnSpc>
                <a:spcBef>
                  <a:spcPct val="20000"/>
                </a:spcBef>
                <a:buClr>
                  <a:schemeClr val="accent2"/>
                </a:buClr>
                <a:buSzPct val="80000"/>
                <a:buFont typeface="Wingdings" panose="05000000000000000000" pitchFamily="2" charset="2"/>
              </a:pPr>
              <a:r>
                <a:rPr lang="en-US" altLang="zh-CN" sz="2800" b="1">
                  <a:latin typeface="幼圆" panose="02010509060101010101" pitchFamily="49" charset="-122"/>
                  <a:ea typeface="幼圆" panose="02010509060101010101" pitchFamily="49" charset="-122"/>
                </a:rPr>
                <a:t>5</a:t>
              </a:r>
              <a:r>
                <a:rPr lang="zh-CN" altLang="en-US" sz="2800" b="1" dirty="0">
                  <a:latin typeface="幼圆" panose="02010509060101010101" pitchFamily="49" charset="-122"/>
                  <a:ea typeface="幼圆" panose="02010509060101010101" pitchFamily="49" charset="-122"/>
                </a:rPr>
                <a:t>个为什么      统计数据  </a:t>
              </a:r>
              <a:r>
                <a:rPr lang="zh-CN" altLang="en-US" sz="2800" b="1">
                  <a:latin typeface="幼圆" panose="02010509060101010101" pitchFamily="49" charset="-122"/>
                  <a:ea typeface="幼圆" panose="02010509060101010101" pitchFamily="49" charset="-122"/>
                </a:rPr>
                <a:t>     </a:t>
              </a:r>
              <a:endParaRPr lang="zh-CN" altLang="en-US" sz="2800" b="1">
                <a:latin typeface="幼圆" panose="02010509060101010101" pitchFamily="49" charset="-122"/>
                <a:ea typeface="幼圆" panose="02010509060101010101" pitchFamily="49" charset="-122"/>
              </a:endParaRPr>
            </a:p>
            <a:p>
              <a:pPr algn="ctr" defTabSz="903605">
                <a:lnSpc>
                  <a:spcPct val="90000"/>
                </a:lnSpc>
                <a:spcBef>
                  <a:spcPct val="20000"/>
                </a:spcBef>
                <a:buClr>
                  <a:schemeClr val="accent2"/>
                </a:buClr>
                <a:buSzPct val="80000"/>
                <a:buFont typeface="Wingdings" panose="05000000000000000000" pitchFamily="2" charset="2"/>
              </a:pPr>
              <a:r>
                <a:rPr lang="en-US" altLang="zh-CN" sz="2800" b="1">
                  <a:latin typeface="幼圆" panose="02010509060101010101" pitchFamily="49" charset="-122"/>
                  <a:ea typeface="幼圆" panose="02010509060101010101" pitchFamily="49" charset="-122"/>
                </a:rPr>
                <a:t>FMEA           </a:t>
              </a:r>
              <a:r>
                <a:rPr lang="zh-CN" altLang="en-US" sz="2800" b="1" dirty="0">
                  <a:latin typeface="幼圆" panose="02010509060101010101" pitchFamily="49" charset="-122"/>
                  <a:ea typeface="幼圆" panose="02010509060101010101" pitchFamily="49" charset="-122"/>
                </a:rPr>
                <a:t>因果图</a:t>
              </a:r>
              <a:endParaRPr lang="zh-CN" altLang="en-US" sz="2800" b="1" dirty="0">
                <a:latin typeface="幼圆" panose="02010509060101010101" pitchFamily="49" charset="-122"/>
                <a:ea typeface="幼圆" panose="02010509060101010101" pitchFamily="49" charset="-122"/>
              </a:endParaRPr>
            </a:p>
            <a:p>
              <a:pPr algn="ctr" defTabSz="903605">
                <a:lnSpc>
                  <a:spcPct val="90000"/>
                </a:lnSpc>
                <a:spcBef>
                  <a:spcPct val="20000"/>
                </a:spcBef>
                <a:buClr>
                  <a:schemeClr val="accent2"/>
                </a:buClr>
                <a:buSzPct val="80000"/>
                <a:buFont typeface="Wingdings" panose="05000000000000000000" pitchFamily="2" charset="2"/>
              </a:pPr>
              <a:endParaRPr lang="zh-CN" altLang="en-US" sz="2800" b="1" dirty="0">
                <a:latin typeface="幼圆" panose="02010509060101010101" pitchFamily="49" charset="-122"/>
                <a:ea typeface="幼圆" panose="02010509060101010101" pitchFamily="49" charset="-122"/>
              </a:endParaRPr>
            </a:p>
            <a:p>
              <a:pPr defTabSz="903605">
                <a:lnSpc>
                  <a:spcPct val="90000"/>
                </a:lnSpc>
                <a:spcBef>
                  <a:spcPct val="20000"/>
                </a:spcBef>
                <a:buClr>
                  <a:schemeClr val="accent2"/>
                </a:buClr>
                <a:buSzPct val="80000"/>
                <a:buFont typeface="Wingdings" panose="05000000000000000000" pitchFamily="2" charset="2"/>
              </a:pPr>
              <a:r>
                <a:rPr lang="zh-CN" altLang="en-US" sz="2800" b="1" dirty="0">
                  <a:latin typeface="幼圆" panose="02010509060101010101" pitchFamily="49" charset="-122"/>
                  <a:ea typeface="幼圆" panose="02010509060101010101" pitchFamily="49" charset="-122"/>
                </a:rPr>
                <a:t>在回复的表格中，要包括事件和逃逸点（即“为什么问题会发生？”及“为什么问题发生了却没有发现？”）。</a:t>
              </a:r>
              <a:endParaRPr lang="zh-CN" altLang="en-US" sz="2800" b="1" dirty="0">
                <a:latin typeface="幼圆" panose="02010509060101010101" pitchFamily="49" charset="-122"/>
                <a:ea typeface="幼圆" panose="02010509060101010101" pitchFamily="49" charset="-122"/>
              </a:endParaRPr>
            </a:p>
          </p:txBody>
        </p:sp>
      </p:gr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9" name="文本框 111618"/>
          <p:cNvSpPr txBox="1"/>
          <p:nvPr/>
        </p:nvSpPr>
        <p:spPr>
          <a:xfrm>
            <a:off x="4046538" y="2112963"/>
            <a:ext cx="1439862" cy="406400"/>
          </a:xfrm>
          <a:prstGeom prst="rect">
            <a:avLst/>
          </a:prstGeom>
          <a:noFill/>
          <a:ln w="9525" cap="flat" cmpd="sng">
            <a:solidFill>
              <a:schemeClr val="tx1"/>
            </a:solidFill>
            <a:prstDash val="solid"/>
            <a:miter/>
            <a:headEnd type="none" w="med" len="med"/>
            <a:tailEnd type="none" w="med" len="med"/>
          </a:ln>
        </p:spPr>
        <p:txBody>
          <a:bodyPr>
            <a:spAutoFit/>
          </a:bodyPr>
          <a:p>
            <a:pPr eaLnBrk="0" hangingPunct="0">
              <a:spcBef>
                <a:spcPct val="50000"/>
              </a:spcBef>
            </a:pPr>
            <a:r>
              <a:rPr lang="zh-CN" altLang="en-US" sz="2000" b="1" dirty="0">
                <a:solidFill>
                  <a:schemeClr val="bg2"/>
                </a:solidFill>
                <a:latin typeface="Arial" panose="020B0604020202020204" pitchFamily="34" charset="0"/>
                <a:ea typeface="幼圆" panose="02010509060101010101" pitchFamily="49" charset="-122"/>
              </a:rPr>
              <a:t>工装磨损</a:t>
            </a:r>
            <a:endParaRPr lang="zh-CN" altLang="en-US" sz="2000" b="1" dirty="0">
              <a:solidFill>
                <a:schemeClr val="bg2"/>
              </a:solidFill>
              <a:latin typeface="Arial" panose="020B0604020202020204" pitchFamily="34" charset="0"/>
              <a:ea typeface="幼圆" panose="02010509060101010101" pitchFamily="49" charset="-122"/>
            </a:endParaRPr>
          </a:p>
        </p:txBody>
      </p:sp>
      <p:grpSp>
        <p:nvGrpSpPr>
          <p:cNvPr id="3" name="组合 2"/>
          <p:cNvGrpSpPr/>
          <p:nvPr/>
        </p:nvGrpSpPr>
        <p:grpSpPr>
          <a:xfrm>
            <a:off x="1524000" y="838200"/>
            <a:ext cx="6934200" cy="5181600"/>
            <a:chOff x="2400" y="1320"/>
            <a:chExt cx="10920" cy="8160"/>
          </a:xfrm>
        </p:grpSpPr>
        <p:pic>
          <p:nvPicPr>
            <p:cNvPr id="111618" name="图片 111617"/>
            <p:cNvPicPr>
              <a:picLocks noChangeAspect="1"/>
            </p:cNvPicPr>
            <p:nvPr/>
          </p:nvPicPr>
          <p:blipFill>
            <a:blip r:embed="rId1"/>
            <a:stretch>
              <a:fillRect/>
            </a:stretch>
          </p:blipFill>
          <p:spPr>
            <a:xfrm>
              <a:off x="2400" y="1320"/>
              <a:ext cx="10920" cy="8160"/>
            </a:xfrm>
            <a:prstGeom prst="rect">
              <a:avLst/>
            </a:prstGeom>
            <a:noFill/>
            <a:ln w="9525" cap="flat" cmpd="sng">
              <a:solidFill>
                <a:schemeClr val="hlink"/>
              </a:solidFill>
              <a:prstDash val="solid"/>
              <a:miter/>
              <a:headEnd type="none" w="med" len="med"/>
              <a:tailEnd type="none" w="med" len="med"/>
            </a:ln>
          </p:spPr>
        </p:pic>
        <p:sp>
          <p:nvSpPr>
            <p:cNvPr id="2" name="矩形 1"/>
            <p:cNvSpPr/>
            <p:nvPr>
              <p:custDataLst>
                <p:tags r:id="rId2"/>
              </p:custDataLst>
            </p:nvPr>
          </p:nvSpPr>
          <p:spPr>
            <a:xfrm>
              <a:off x="10831" y="1998"/>
              <a:ext cx="2154" cy="56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42" name="图片 112641"/>
          <p:cNvPicPr>
            <a:picLocks noChangeAspect="1"/>
          </p:cNvPicPr>
          <p:nvPr/>
        </p:nvPicPr>
        <p:blipFill>
          <a:blip r:embed="rId1"/>
          <a:stretch>
            <a:fillRect/>
          </a:stretch>
        </p:blipFill>
        <p:spPr>
          <a:xfrm>
            <a:off x="1524000" y="914400"/>
            <a:ext cx="7010400" cy="5181600"/>
          </a:xfrm>
          <a:prstGeom prst="rect">
            <a:avLst/>
          </a:prstGeom>
          <a:noFill/>
          <a:ln w="9525">
            <a:noFill/>
          </a:ln>
        </p:spPr>
      </p:pic>
      <p:sp>
        <p:nvSpPr>
          <p:cNvPr id="112643" name="文本框 112642"/>
          <p:cNvSpPr txBox="1"/>
          <p:nvPr/>
        </p:nvSpPr>
        <p:spPr>
          <a:xfrm>
            <a:off x="3722688" y="2776538"/>
            <a:ext cx="4162425" cy="1320800"/>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p>
            <a:pPr eaLnBrk="0" hangingPunct="0">
              <a:spcBef>
                <a:spcPct val="50000"/>
              </a:spcBef>
            </a:pPr>
            <a:r>
              <a:rPr lang="zh-CN" altLang="en-US" sz="2000" dirty="0">
                <a:latin typeface="Arial" panose="020B0604020202020204" pitchFamily="34" charset="0"/>
                <a:ea typeface="幼圆" panose="02010509060101010101" pitchFamily="49" charset="-122"/>
              </a:rPr>
              <a:t>生产工装磨损导致尺寸超差。目前没有正式的程序监控工装的使用情况。未要求操作员在调试机器时检查工装尺寸。</a:t>
            </a:r>
            <a:endParaRPr lang="zh-CN" altLang="en-US" sz="2000" dirty="0">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3669" name="组合 113668"/>
          <p:cNvGrpSpPr/>
          <p:nvPr/>
        </p:nvGrpSpPr>
        <p:grpSpPr>
          <a:xfrm>
            <a:off x="1371600" y="2057400"/>
            <a:ext cx="7086600" cy="3505200"/>
            <a:chOff x="864" y="1296"/>
            <a:chExt cx="4464" cy="2208"/>
          </a:xfrm>
        </p:grpSpPr>
        <p:sp>
          <p:nvSpPr>
            <p:cNvPr id="113668" name="矩形 113667"/>
            <p:cNvSpPr/>
            <p:nvPr/>
          </p:nvSpPr>
          <p:spPr>
            <a:xfrm>
              <a:off x="864" y="2784"/>
              <a:ext cx="4272" cy="720"/>
            </a:xfrm>
            <a:prstGeom prst="rect">
              <a:avLst/>
            </a:prstGeom>
            <a:solidFill>
              <a:schemeClr val="accent1"/>
            </a:solidFill>
            <a:ln w="9525">
              <a:noFill/>
            </a:ln>
          </p:spPr>
          <p:txBody>
            <a:bodyPr/>
            <a:p>
              <a:endParaRPr lang="zh-CN" altLang="en-US"/>
            </a:p>
          </p:txBody>
        </p:sp>
        <p:sp>
          <p:nvSpPr>
            <p:cNvPr id="113667" name="矩形 113666"/>
            <p:cNvSpPr/>
            <p:nvPr/>
          </p:nvSpPr>
          <p:spPr>
            <a:xfrm>
              <a:off x="864" y="1296"/>
              <a:ext cx="4464" cy="2160"/>
            </a:xfrm>
            <a:prstGeom prst="rect">
              <a:avLst/>
            </a:prstGeom>
            <a:noFill/>
            <a:ln w="9525">
              <a:noFill/>
            </a:ln>
          </p:spPr>
          <p:txBody>
            <a:bodyPr/>
            <a:p>
              <a:pPr>
                <a:spcBef>
                  <a:spcPct val="20000"/>
                </a:spcBef>
                <a:buClr>
                  <a:schemeClr val="accent2"/>
                </a:buClr>
                <a:buSzPct val="80000"/>
                <a:buFont typeface="Wingdings" panose="05000000000000000000" pitchFamily="2" charset="2"/>
              </a:pPr>
              <a:r>
                <a:rPr lang="zh-CN" altLang="en-US" sz="2800" dirty="0">
                  <a:latin typeface="幼圆" panose="02010509060101010101" pitchFamily="49" charset="-122"/>
                  <a:ea typeface="幼圆" panose="02010509060101010101" pitchFamily="49" charset="-122"/>
                </a:rPr>
                <a:t>解决方案可能是小的行动，例如培训员工，也可能是对制造过程的重大变动。</a:t>
              </a:r>
              <a:endParaRPr lang="zh-CN" altLang="en-US" sz="28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dirty="0">
                  <a:latin typeface="幼圆" panose="02010509060101010101" pitchFamily="49" charset="-122"/>
                  <a:ea typeface="幼圆" panose="02010509060101010101" pitchFamily="49" charset="-122"/>
                </a:rPr>
                <a:t>实施计划（包括相应的责任人）应该附在</a:t>
              </a:r>
              <a:r>
                <a:rPr lang="en-US" altLang="zh-CN" sz="2800">
                  <a:latin typeface="幼圆" panose="02010509060101010101" pitchFamily="49" charset="-122"/>
                  <a:ea typeface="幼圆" panose="02010509060101010101" pitchFamily="49" charset="-122"/>
                </a:rPr>
                <a:t>QN</a:t>
              </a:r>
              <a:r>
                <a:rPr lang="zh-CN" altLang="en-US" sz="2800" dirty="0">
                  <a:latin typeface="幼圆" panose="02010509060101010101" pitchFamily="49" charset="-122"/>
                  <a:ea typeface="幼圆" panose="02010509060101010101" pitchFamily="49" charset="-122"/>
                </a:rPr>
                <a:t>的回复表格里。</a:t>
              </a:r>
              <a:endParaRPr lang="zh-CN" altLang="en-US" sz="28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buChar char="l"/>
              </a:pPr>
              <a:endParaRPr lang="zh-CN" altLang="en-US" sz="2800" dirty="0">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b="1" i="1" dirty="0">
                  <a:effectLst>
                    <a:outerShdw blurRad="38100" dist="38100" dir="2700000">
                      <a:srgbClr val="C0C0C0"/>
                    </a:outerShdw>
                  </a:effectLst>
                  <a:latin typeface="幼圆" panose="02010509060101010101" pitchFamily="49" charset="-122"/>
                  <a:ea typeface="幼圆" panose="02010509060101010101" pitchFamily="49" charset="-122"/>
                </a:rPr>
                <a:t>过程的变更应该要求更新</a:t>
              </a:r>
              <a:r>
                <a:rPr lang="en-US" altLang="zh-CN" sz="2800" b="1" i="1">
                  <a:effectLst>
                    <a:outerShdw blurRad="38100" dist="38100" dir="2700000">
                      <a:srgbClr val="C0C0C0"/>
                    </a:outerShdw>
                  </a:effectLst>
                  <a:latin typeface="幼圆" panose="02010509060101010101" pitchFamily="49" charset="-122"/>
                  <a:ea typeface="幼圆" panose="02010509060101010101" pitchFamily="49" charset="-122"/>
                </a:rPr>
                <a:t>FMEA</a:t>
              </a:r>
              <a:r>
                <a:rPr lang="zh-CN" altLang="en-US" sz="2800" b="1" i="1" dirty="0">
                  <a:effectLst>
                    <a:outerShdw blurRad="38100" dist="38100" dir="2700000">
                      <a:srgbClr val="C0C0C0"/>
                    </a:outerShdw>
                  </a:effectLst>
                  <a:latin typeface="幼圆" panose="02010509060101010101" pitchFamily="49" charset="-122"/>
                  <a:ea typeface="幼圆" panose="02010509060101010101" pitchFamily="49" charset="-122"/>
                </a:rPr>
                <a:t>和控制计划。并且可能会要求提交</a:t>
              </a:r>
              <a:r>
                <a:rPr lang="en-US" altLang="zh-CN" sz="2800" b="1" i="1">
                  <a:effectLst>
                    <a:outerShdw blurRad="38100" dist="38100" dir="2700000">
                      <a:srgbClr val="C0C0C0"/>
                    </a:outerShdw>
                  </a:effectLst>
                  <a:latin typeface="幼圆" panose="02010509060101010101" pitchFamily="49" charset="-122"/>
                  <a:ea typeface="幼圆" panose="02010509060101010101" pitchFamily="49" charset="-122"/>
                </a:rPr>
                <a:t>PPAP</a:t>
              </a:r>
              <a:r>
                <a:rPr lang="zh-CN" altLang="en-US" sz="2800" b="1" i="1">
                  <a:effectLst>
                    <a:outerShdw blurRad="38100" dist="38100" dir="2700000">
                      <a:srgbClr val="C0C0C0"/>
                    </a:outerShdw>
                  </a:effectLst>
                  <a:latin typeface="幼圆" panose="02010509060101010101" pitchFamily="49" charset="-122"/>
                  <a:ea typeface="幼圆" panose="02010509060101010101" pitchFamily="49" charset="-122"/>
                </a:rPr>
                <a:t>。</a:t>
              </a:r>
              <a:endParaRPr lang="zh-CN" altLang="en-US" sz="2800" b="1" i="1">
                <a:effectLst>
                  <a:outerShdw blurRad="38100" dist="38100" dir="2700000">
                    <a:srgbClr val="C0C0C0"/>
                  </a:outerShdw>
                </a:effectLst>
                <a:latin typeface="幼圆" panose="02010509060101010101" pitchFamily="49" charset="-122"/>
                <a:ea typeface="幼圆" panose="02010509060101010101" pitchFamily="49" charset="-122"/>
              </a:endParaRPr>
            </a:p>
          </p:txBody>
        </p:sp>
      </p:grpSp>
      <p:sp>
        <p:nvSpPr>
          <p:cNvPr id="113670" name="矩形 113669"/>
          <p:cNvSpPr/>
          <p:nvPr/>
        </p:nvSpPr>
        <p:spPr>
          <a:xfrm>
            <a:off x="2667000" y="914400"/>
            <a:ext cx="3581400" cy="914400"/>
          </a:xfrm>
          <a:prstGeom prst="rect">
            <a:avLst/>
          </a:prstGeom>
          <a:noFill/>
          <a:ln w="12700">
            <a:noFill/>
          </a:ln>
        </p:spPr>
        <p:txBody>
          <a:bodyPr lIns="90487" tIns="44450" rIns="90487" bIns="44450" anchor="ctr" anchorCtr="0"/>
          <a:p>
            <a:pPr algn="ctr"/>
            <a:r>
              <a:rPr lang="en-US" altLang="zh-CN"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4.</a:t>
            </a:r>
            <a:r>
              <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描述解决方案并计</a:t>
            </a:r>
            <a:endPar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a:p>
            <a:pPr algn="ctr"/>
            <a:r>
              <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  划预防问题再发生</a:t>
            </a:r>
            <a:endPar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矩形 114689"/>
          <p:cNvSpPr/>
          <p:nvPr/>
        </p:nvSpPr>
        <p:spPr>
          <a:xfrm>
            <a:off x="2133600" y="2362200"/>
            <a:ext cx="5624513" cy="2971800"/>
          </a:xfrm>
          <a:prstGeom prst="rect">
            <a:avLst/>
          </a:prstGeom>
          <a:noFill/>
          <a:ln w="9525">
            <a:noFill/>
          </a:ln>
        </p:spPr>
        <p:txBody>
          <a:bodyPr/>
          <a:p>
            <a:pPr marL="457200" indent="-457200">
              <a:spcBef>
                <a:spcPct val="20000"/>
              </a:spcBef>
              <a:buClr>
                <a:schemeClr val="accent2"/>
              </a:buClr>
              <a:buSzPct val="80000"/>
              <a:buFont typeface="Wingdings" panose="05000000000000000000" pitchFamily="2" charset="2"/>
            </a:pPr>
            <a:r>
              <a:rPr lang="zh-CN" altLang="en-US" sz="2400" dirty="0">
                <a:latin typeface="幼圆" panose="02010509060101010101" pitchFamily="49" charset="-122"/>
                <a:ea typeface="幼圆" panose="02010509060101010101" pitchFamily="49" charset="-122"/>
              </a:rPr>
              <a:t>通常的预防计划包括：</a:t>
            </a:r>
            <a:endParaRPr lang="zh-CN" altLang="en-US" sz="2400" dirty="0">
              <a:latin typeface="幼圆" panose="02010509060101010101" pitchFamily="49" charset="-122"/>
              <a:ea typeface="幼圆" panose="02010509060101010101" pitchFamily="49" charset="-122"/>
            </a:endParaRPr>
          </a:p>
          <a:p>
            <a:pPr marL="671830" lvl="1" indent="-24130">
              <a:spcBef>
                <a:spcPct val="20000"/>
              </a:spcBef>
              <a:buClr>
                <a:schemeClr val="tx1"/>
              </a:buClr>
              <a:buSzPct val="90000"/>
            </a:pPr>
            <a:r>
              <a:rPr lang="zh-CN" altLang="en-US" sz="2400" b="1" dirty="0">
                <a:solidFill>
                  <a:srgbClr val="FF9999"/>
                </a:solidFill>
                <a:latin typeface="幼圆" panose="02010509060101010101" pitchFamily="49" charset="-122"/>
                <a:ea typeface="幼圆" panose="02010509060101010101" pitchFamily="49" charset="-122"/>
              </a:rPr>
              <a:t>趋势图，柏拉图（</a:t>
            </a:r>
            <a:r>
              <a:rPr lang="en-US" altLang="zh-CN" sz="2400" b="1" dirty="0" err="1">
                <a:solidFill>
                  <a:srgbClr val="FF9999"/>
                </a:solidFill>
                <a:latin typeface="幼圆" panose="02010509060101010101" pitchFamily="49" charset="-122"/>
                <a:ea typeface="幼圆" panose="02010509060101010101" pitchFamily="49" charset="-122"/>
              </a:rPr>
              <a:t>pareto</a:t>
            </a:r>
            <a:r>
              <a:rPr lang="en-US" altLang="zh-CN" sz="2400" b="1">
                <a:solidFill>
                  <a:srgbClr val="FF9999"/>
                </a:solidFill>
                <a:latin typeface="幼圆" panose="02010509060101010101" pitchFamily="49" charset="-122"/>
                <a:ea typeface="幼圆" panose="02010509060101010101" pitchFamily="49" charset="-122"/>
              </a:rPr>
              <a:t> charts</a:t>
            </a:r>
            <a:r>
              <a:rPr lang="zh-CN" altLang="en-US" sz="2400" b="1">
                <a:solidFill>
                  <a:srgbClr val="FF9999"/>
                </a:solidFill>
                <a:latin typeface="幼圆" panose="02010509060101010101" pitchFamily="49" charset="-122"/>
                <a:ea typeface="幼圆" panose="02010509060101010101" pitchFamily="49" charset="-122"/>
              </a:rPr>
              <a:t>）</a:t>
            </a:r>
            <a:r>
              <a:rPr lang="zh-CN" altLang="en-US" sz="2400" b="1" dirty="0">
                <a:solidFill>
                  <a:srgbClr val="FF9999"/>
                </a:solidFill>
                <a:latin typeface="幼圆" panose="02010509060101010101" pitchFamily="49" charset="-122"/>
                <a:ea typeface="幼圆" panose="02010509060101010101" pitchFamily="49" charset="-122"/>
              </a:rPr>
              <a:t>或统计过程控制（</a:t>
            </a:r>
            <a:r>
              <a:rPr lang="en-US" altLang="zh-CN" sz="2400" b="1">
                <a:solidFill>
                  <a:srgbClr val="FF9999"/>
                </a:solidFill>
                <a:latin typeface="幼圆" panose="02010509060101010101" pitchFamily="49" charset="-122"/>
                <a:ea typeface="幼圆" panose="02010509060101010101" pitchFamily="49" charset="-122"/>
              </a:rPr>
              <a:t>SPC data</a:t>
            </a:r>
            <a:r>
              <a:rPr lang="zh-CN" altLang="en-US" sz="2400" b="1">
                <a:solidFill>
                  <a:srgbClr val="FF9999"/>
                </a:solidFill>
                <a:latin typeface="幼圆" panose="02010509060101010101" pitchFamily="49" charset="-122"/>
                <a:ea typeface="幼圆" panose="02010509060101010101" pitchFamily="49" charset="-122"/>
              </a:rPr>
              <a:t>）</a:t>
            </a:r>
            <a:endParaRPr lang="zh-CN" altLang="en-US" sz="2400" b="1">
              <a:solidFill>
                <a:srgbClr val="FF9999"/>
              </a:solidFill>
              <a:latin typeface="幼圆" panose="02010509060101010101" pitchFamily="49" charset="-122"/>
              <a:ea typeface="幼圆" panose="02010509060101010101" pitchFamily="49" charset="-122"/>
            </a:endParaRPr>
          </a:p>
          <a:p>
            <a:pPr marL="671830" lvl="1" indent="-24130">
              <a:spcBef>
                <a:spcPct val="20000"/>
              </a:spcBef>
              <a:buClr>
                <a:schemeClr val="tx1"/>
              </a:buClr>
              <a:buSzPct val="90000"/>
            </a:pPr>
            <a:r>
              <a:rPr lang="en-US" altLang="zh-CN" sz="2400" b="1">
                <a:solidFill>
                  <a:srgbClr val="FF9999"/>
                </a:solidFill>
                <a:latin typeface="幼圆" panose="02010509060101010101" pitchFamily="49" charset="-122"/>
                <a:ea typeface="幼圆" panose="02010509060101010101" pitchFamily="49" charset="-122"/>
              </a:rPr>
              <a:t>FMEA</a:t>
            </a:r>
            <a:r>
              <a:rPr lang="zh-CN" altLang="en-US" sz="2400" b="1">
                <a:solidFill>
                  <a:srgbClr val="FF9999"/>
                </a:solidFill>
                <a:latin typeface="幼圆" panose="02010509060101010101" pitchFamily="49" charset="-122"/>
                <a:ea typeface="幼圆" panose="02010509060101010101" pitchFamily="49" charset="-122"/>
              </a:rPr>
              <a:t>，</a:t>
            </a:r>
            <a:r>
              <a:rPr lang="zh-CN" altLang="en-US" sz="2400" b="1" dirty="0">
                <a:solidFill>
                  <a:srgbClr val="FF9999"/>
                </a:solidFill>
                <a:latin typeface="幼圆" panose="02010509060101010101" pitchFamily="49" charset="-122"/>
                <a:ea typeface="幼圆" panose="02010509060101010101" pitchFamily="49" charset="-122"/>
              </a:rPr>
              <a:t>控制计划和作业指导书的永久性变更</a:t>
            </a:r>
            <a:endParaRPr lang="zh-CN" altLang="en-US" sz="2400" b="1" dirty="0">
              <a:solidFill>
                <a:srgbClr val="FF9999"/>
              </a:solidFill>
              <a:latin typeface="幼圆" panose="02010509060101010101" pitchFamily="49" charset="-122"/>
              <a:ea typeface="幼圆" panose="02010509060101010101" pitchFamily="49" charset="-122"/>
            </a:endParaRPr>
          </a:p>
          <a:p>
            <a:pPr marL="671830" lvl="1" indent="-24130">
              <a:spcBef>
                <a:spcPct val="20000"/>
              </a:spcBef>
              <a:buClr>
                <a:schemeClr val="tx1"/>
              </a:buClr>
              <a:buSzPct val="90000"/>
            </a:pPr>
            <a:r>
              <a:rPr lang="zh-CN" altLang="en-US" sz="2400" b="1" dirty="0">
                <a:solidFill>
                  <a:srgbClr val="FF9999"/>
                </a:solidFill>
                <a:latin typeface="幼圆" panose="02010509060101010101" pitchFamily="49" charset="-122"/>
                <a:ea typeface="幼圆" panose="02010509060101010101" pitchFamily="49" charset="-122"/>
              </a:rPr>
              <a:t>对过程检验安排的调整</a:t>
            </a:r>
            <a:endParaRPr lang="zh-CN" altLang="en-US" sz="2400" b="1" dirty="0">
              <a:solidFill>
                <a:srgbClr val="FF9999"/>
              </a:solidFill>
              <a:latin typeface="幼圆" panose="02010509060101010101" pitchFamily="49" charset="-122"/>
              <a:ea typeface="幼圆" panose="02010509060101010101" pitchFamily="49" charset="-122"/>
            </a:endParaRPr>
          </a:p>
          <a:p>
            <a:pPr marL="671830" lvl="1" indent="-24130">
              <a:spcBef>
                <a:spcPct val="20000"/>
              </a:spcBef>
              <a:buClr>
                <a:schemeClr val="tx1"/>
              </a:buClr>
              <a:buSzPct val="90000"/>
            </a:pPr>
            <a:r>
              <a:rPr lang="zh-CN" altLang="en-US" sz="2400" b="1" dirty="0">
                <a:solidFill>
                  <a:srgbClr val="FF9999"/>
                </a:solidFill>
                <a:latin typeface="幼圆" panose="02010509060101010101" pitchFamily="49" charset="-122"/>
                <a:ea typeface="幼圆" panose="02010509060101010101" pitchFamily="49" charset="-122"/>
              </a:rPr>
              <a:t>工装的调整</a:t>
            </a:r>
            <a:endParaRPr lang="zh-CN" altLang="en-US" sz="2400" b="1" dirty="0">
              <a:solidFill>
                <a:srgbClr val="FF9999"/>
              </a:solidFill>
              <a:latin typeface="幼圆" panose="02010509060101010101" pitchFamily="49" charset="-122"/>
              <a:ea typeface="幼圆" panose="02010509060101010101" pitchFamily="49" charset="-122"/>
            </a:endParaRPr>
          </a:p>
        </p:txBody>
      </p:sp>
      <p:sp>
        <p:nvSpPr>
          <p:cNvPr id="114691" name="矩形 114690"/>
          <p:cNvSpPr/>
          <p:nvPr/>
        </p:nvSpPr>
        <p:spPr>
          <a:xfrm>
            <a:off x="2895600" y="1066800"/>
            <a:ext cx="3581400" cy="914400"/>
          </a:xfrm>
          <a:prstGeom prst="rect">
            <a:avLst/>
          </a:prstGeom>
          <a:noFill/>
          <a:ln w="12700">
            <a:noFill/>
          </a:ln>
        </p:spPr>
        <p:txBody>
          <a:bodyPr lIns="90487" tIns="44450" rIns="90487" bIns="44450" anchor="ctr" anchorCtr="0"/>
          <a:p>
            <a:pPr algn="ctr"/>
            <a:r>
              <a:rPr lang="en-US" altLang="zh-CN"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4.</a:t>
            </a:r>
            <a:r>
              <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描述解决方案并计</a:t>
            </a:r>
            <a:endPar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a:p>
            <a:pPr algn="ctr"/>
            <a:r>
              <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  划预防问题再发生</a:t>
            </a:r>
            <a:endParaRPr lang="zh-CN" altLang="en-US" sz="28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5" name="文本框 115714"/>
          <p:cNvSpPr txBox="1"/>
          <p:nvPr/>
        </p:nvSpPr>
        <p:spPr>
          <a:xfrm>
            <a:off x="3616325" y="2754313"/>
            <a:ext cx="3654425" cy="711200"/>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p>
            <a:pPr eaLnBrk="0" hangingPunct="0">
              <a:spcBef>
                <a:spcPct val="50000"/>
              </a:spcBef>
            </a:pPr>
            <a:r>
              <a:rPr lang="zh-CN" altLang="en-US" sz="2000" b="1" dirty="0">
                <a:latin typeface="Arial" panose="020B0604020202020204" pitchFamily="34" charset="0"/>
                <a:ea typeface="幼圆" panose="02010509060101010101" pitchFamily="49" charset="-122"/>
              </a:rPr>
              <a:t>更换工装，通知操作员在生产前要检查工装没有磨损。</a:t>
            </a:r>
            <a:endParaRPr lang="zh-CN" altLang="en-US" sz="2000" b="1" dirty="0">
              <a:latin typeface="Arial" panose="020B0604020202020204" pitchFamily="34" charset="0"/>
              <a:ea typeface="幼圆" panose="02010509060101010101" pitchFamily="49" charset="-122"/>
            </a:endParaRPr>
          </a:p>
        </p:txBody>
      </p:sp>
      <p:grpSp>
        <p:nvGrpSpPr>
          <p:cNvPr id="3" name="组合 2"/>
          <p:cNvGrpSpPr/>
          <p:nvPr/>
        </p:nvGrpSpPr>
        <p:grpSpPr>
          <a:xfrm>
            <a:off x="1371600" y="685800"/>
            <a:ext cx="7086600" cy="5410200"/>
            <a:chOff x="2160" y="1080"/>
            <a:chExt cx="11160" cy="8520"/>
          </a:xfrm>
        </p:grpSpPr>
        <p:pic>
          <p:nvPicPr>
            <p:cNvPr id="115714" name="图片 115713"/>
            <p:cNvPicPr>
              <a:picLocks noChangeAspect="1"/>
            </p:cNvPicPr>
            <p:nvPr/>
          </p:nvPicPr>
          <p:blipFill>
            <a:blip r:embed="rId1"/>
            <a:stretch>
              <a:fillRect/>
            </a:stretch>
          </p:blipFill>
          <p:spPr>
            <a:xfrm>
              <a:off x="2160" y="1080"/>
              <a:ext cx="11160" cy="8520"/>
            </a:xfrm>
            <a:prstGeom prst="rect">
              <a:avLst/>
            </a:prstGeom>
            <a:noFill/>
            <a:ln w="9525">
              <a:noFill/>
            </a:ln>
          </p:spPr>
        </p:pic>
        <p:sp>
          <p:nvSpPr>
            <p:cNvPr id="2" name="矩形 1"/>
            <p:cNvSpPr/>
            <p:nvPr>
              <p:custDataLst>
                <p:tags r:id="rId2"/>
              </p:custDataLst>
            </p:nvPr>
          </p:nvSpPr>
          <p:spPr>
            <a:xfrm>
              <a:off x="10944" y="1885"/>
              <a:ext cx="2154" cy="56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p>
          </p:txBody>
        </p:sp>
      </p:gr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738" name="图片 116737"/>
          <p:cNvPicPr>
            <a:picLocks noChangeAspect="1"/>
          </p:cNvPicPr>
          <p:nvPr/>
        </p:nvPicPr>
        <p:blipFill>
          <a:blip r:embed="rId1"/>
          <a:stretch>
            <a:fillRect/>
          </a:stretch>
        </p:blipFill>
        <p:spPr>
          <a:xfrm>
            <a:off x="1219200" y="685800"/>
            <a:ext cx="7543800" cy="5410200"/>
          </a:xfrm>
          <a:prstGeom prst="rect">
            <a:avLst/>
          </a:prstGeom>
          <a:noFill/>
          <a:ln w="9525">
            <a:noFill/>
          </a:ln>
        </p:spPr>
      </p:pic>
      <p:sp>
        <p:nvSpPr>
          <p:cNvPr id="116739" name="任意多边形 116738"/>
          <p:cNvSpPr/>
          <p:nvPr/>
        </p:nvSpPr>
        <p:spPr>
          <a:xfrm>
            <a:off x="2108200" y="1703388"/>
            <a:ext cx="6108700" cy="1103312"/>
          </a:xfrm>
          <a:custGeom>
            <a:avLst/>
            <a:gdLst/>
            <a:ahLst/>
            <a:cxnLst/>
            <a:pathLst>
              <a:path w="4320" h="776">
                <a:moveTo>
                  <a:pt x="1880" y="16"/>
                </a:moveTo>
                <a:cubicBezTo>
                  <a:pt x="1440" y="16"/>
                  <a:pt x="1040" y="0"/>
                  <a:pt x="728" y="64"/>
                </a:cubicBezTo>
                <a:cubicBezTo>
                  <a:pt x="416" y="128"/>
                  <a:pt x="16" y="304"/>
                  <a:pt x="8" y="400"/>
                </a:cubicBezTo>
                <a:cubicBezTo>
                  <a:pt x="0" y="496"/>
                  <a:pt x="208" y="584"/>
                  <a:pt x="680" y="640"/>
                </a:cubicBezTo>
                <a:cubicBezTo>
                  <a:pt x="1152" y="696"/>
                  <a:pt x="2248" y="776"/>
                  <a:pt x="2840" y="736"/>
                </a:cubicBezTo>
                <a:cubicBezTo>
                  <a:pt x="3432" y="696"/>
                  <a:pt x="4144" y="512"/>
                  <a:pt x="4232" y="400"/>
                </a:cubicBezTo>
                <a:cubicBezTo>
                  <a:pt x="4320" y="288"/>
                  <a:pt x="3760" y="128"/>
                  <a:pt x="3368" y="64"/>
                </a:cubicBezTo>
                <a:cubicBezTo>
                  <a:pt x="2976" y="0"/>
                  <a:pt x="2320" y="16"/>
                  <a:pt x="1880" y="16"/>
                </a:cubicBezTo>
                <a:close/>
              </a:path>
            </a:pathLst>
          </a:custGeom>
          <a:noFill/>
          <a:ln w="38100" cap="flat" cmpd="sng">
            <a:solidFill>
              <a:srgbClr val="C62606">
                <a:alpha val="100000"/>
              </a:srgbClr>
            </a:solidFill>
            <a:prstDash val="solid"/>
            <a:miter lim="800000"/>
            <a:headEnd type="none" w="med" len="med"/>
            <a:tailEnd type="none" w="med" len="med"/>
          </a:ln>
        </p:spPr>
        <p:txBody>
          <a:bodyPr/>
          <a:p>
            <a:endParaRPr lang="zh-CN" altLang="en-US"/>
          </a:p>
        </p:txBody>
      </p:sp>
      <p:sp>
        <p:nvSpPr>
          <p:cNvPr id="116740" name="文本框 116739"/>
          <p:cNvSpPr txBox="1"/>
          <p:nvPr/>
        </p:nvSpPr>
        <p:spPr>
          <a:xfrm>
            <a:off x="3249613" y="3414713"/>
            <a:ext cx="4598987" cy="1200150"/>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p>
            <a:pPr eaLnBrk="0" hangingPunct="0">
              <a:spcBef>
                <a:spcPct val="50000"/>
              </a:spcBef>
            </a:pPr>
            <a:r>
              <a:rPr lang="zh-CN" altLang="en-US" dirty="0">
                <a:latin typeface="Arial" panose="020B0604020202020204" pitchFamily="34" charset="0"/>
                <a:ea typeface="幼圆" panose="02010509060101010101" pitchFamily="49" charset="-122"/>
              </a:rPr>
              <a:t>维修部将执行正式的系统跟踪所有工装并监控工装的状况。将会要求安排检验工装的尺寸。操作员将会被要求在开机调试时测量和记录工装的尺寸。</a:t>
            </a:r>
            <a:endParaRPr lang="zh-CN" altLang="en-US" dirty="0">
              <a:latin typeface="Arial" panose="020B0604020202020204" pitchFamily="34" charset="0"/>
              <a:ea typeface="幼圆" panose="02010509060101010101" pitchFamily="49" charset="-122"/>
            </a:endParaRPr>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17761"/>
          <p:cNvSpPr/>
          <p:nvPr/>
        </p:nvSpPr>
        <p:spPr>
          <a:xfrm>
            <a:off x="2133600" y="990600"/>
            <a:ext cx="5181600" cy="990600"/>
          </a:xfrm>
          <a:prstGeom prst="rect">
            <a:avLst/>
          </a:prstGeom>
          <a:noFill/>
          <a:ln w="12700">
            <a:noFill/>
          </a:ln>
        </p:spPr>
        <p:txBody>
          <a:bodyPr lIns="90487" tIns="44450" rIns="90487" bIns="44450" anchor="ctr" anchorCtr="0"/>
          <a:p>
            <a:pPr algn="ctr"/>
            <a:r>
              <a:rPr lang="en-US" altLang="zh-CN" sz="36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5.</a:t>
            </a:r>
            <a:r>
              <a:rPr lang="zh-CN" altLang="en-US" sz="36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rPr>
              <a:t>改进行动的完成日期</a:t>
            </a:r>
            <a:endParaRPr lang="zh-CN" altLang="en-US" sz="3600" b="1" dirty="0">
              <a:solidFill>
                <a:schemeClr val="tx2"/>
              </a:solidFill>
              <a:effectLst>
                <a:outerShdw blurRad="38100" dist="38100" dir="2700000">
                  <a:srgbClr val="C0C0C0"/>
                </a:outerShdw>
              </a:effectLst>
              <a:latin typeface="幼圆" panose="02010509060101010101" pitchFamily="49" charset="-122"/>
              <a:ea typeface="幼圆" panose="02010509060101010101" pitchFamily="49" charset="-122"/>
            </a:endParaRPr>
          </a:p>
        </p:txBody>
      </p:sp>
      <p:sp>
        <p:nvSpPr>
          <p:cNvPr id="117763" name="矩形 117762"/>
          <p:cNvSpPr/>
          <p:nvPr/>
        </p:nvSpPr>
        <p:spPr>
          <a:xfrm>
            <a:off x="1905000" y="2362200"/>
            <a:ext cx="6477000" cy="2971800"/>
          </a:xfrm>
          <a:prstGeom prst="rect">
            <a:avLst/>
          </a:prstGeom>
          <a:noFill/>
          <a:ln w="9525">
            <a:noFill/>
          </a:ln>
        </p:spPr>
        <p:txBody>
          <a:bodyPr/>
          <a:p>
            <a:pPr>
              <a:spcBef>
                <a:spcPct val="20000"/>
              </a:spcBef>
              <a:buClr>
                <a:schemeClr val="accent2"/>
              </a:buClr>
              <a:buSzPct val="80000"/>
              <a:buFont typeface="Wingdings" panose="05000000000000000000" pitchFamily="2" charset="2"/>
            </a:pPr>
            <a:r>
              <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rPr>
              <a:t>改进行动将在什么日期完成</a:t>
            </a:r>
            <a:endPar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rPr>
              <a:t>由供应商选择</a:t>
            </a:r>
            <a:endPar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rPr>
              <a:t>供应商网（</a:t>
            </a:r>
            <a:r>
              <a:rPr lang="en-US" altLang="zh-CN" sz="2800" b="1" dirty="0" err="1">
                <a:effectLst>
                  <a:outerShdw blurRad="38100" dist="38100" dir="2700000">
                    <a:srgbClr val="C0C0C0"/>
                  </a:outerShdw>
                </a:effectLst>
                <a:latin typeface="幼圆" panose="02010509060101010101" pitchFamily="49" charset="-122"/>
                <a:ea typeface="幼圆" panose="02010509060101010101" pitchFamily="49" charset="-122"/>
              </a:rPr>
              <a:t>Supplynet</a:t>
            </a:r>
            <a:r>
              <a:rPr lang="zh-CN" altLang="en-US" sz="2800" b="1">
                <a:effectLst>
                  <a:outerShdw blurRad="38100" dist="38100" dir="2700000">
                    <a:srgbClr val="C0C0C0"/>
                  </a:outerShdw>
                </a:effectLst>
                <a:latin typeface="幼圆" panose="02010509060101010101" pitchFamily="49" charset="-122"/>
                <a:ea typeface="幼圆" panose="02010509060101010101" pitchFamily="49" charset="-122"/>
              </a:rPr>
              <a:t>）</a:t>
            </a:r>
            <a:r>
              <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rPr>
              <a:t>会跟踪这个日期，到了这个日子会通知供应商质量工程师（</a:t>
            </a:r>
            <a:r>
              <a:rPr lang="en-US" altLang="zh-CN" sz="2800" b="1">
                <a:effectLst>
                  <a:outerShdw blurRad="38100" dist="38100" dir="2700000">
                    <a:srgbClr val="C0C0C0"/>
                  </a:outerShdw>
                </a:effectLst>
                <a:latin typeface="幼圆" panose="02010509060101010101" pitchFamily="49" charset="-122"/>
                <a:ea typeface="幼圆" panose="02010509060101010101" pitchFamily="49" charset="-122"/>
              </a:rPr>
              <a:t>SQE</a:t>
            </a:r>
            <a:r>
              <a:rPr lang="zh-CN" altLang="en-US" sz="2800" b="1">
                <a:effectLst>
                  <a:outerShdw blurRad="38100" dist="38100" dir="2700000">
                    <a:srgbClr val="C0C0C0"/>
                  </a:outerShdw>
                </a:effectLst>
                <a:latin typeface="幼圆" panose="02010509060101010101" pitchFamily="49" charset="-122"/>
                <a:ea typeface="幼圆" panose="02010509060101010101" pitchFamily="49" charset="-122"/>
              </a:rPr>
              <a:t>）</a:t>
            </a:r>
            <a:endParaRPr lang="zh-CN" altLang="en-US" sz="2800" b="1">
              <a:effectLst>
                <a:outerShdw blurRad="38100" dist="38100" dir="2700000">
                  <a:srgbClr val="C0C0C0"/>
                </a:outerShdw>
              </a:effectLst>
              <a:latin typeface="幼圆" panose="02010509060101010101" pitchFamily="49" charset="-122"/>
              <a:ea typeface="幼圆" panose="02010509060101010101" pitchFamily="49" charset="-122"/>
            </a:endParaRPr>
          </a:p>
          <a:p>
            <a:pPr>
              <a:spcBef>
                <a:spcPct val="20000"/>
              </a:spcBef>
              <a:buClr>
                <a:schemeClr val="accent2"/>
              </a:buClr>
              <a:buSzPct val="80000"/>
              <a:buFont typeface="Wingdings" panose="05000000000000000000" pitchFamily="2" charset="2"/>
            </a:pPr>
            <a:r>
              <a:rPr lang="en-US" altLang="zh-CN" sz="2800" b="1">
                <a:effectLst>
                  <a:outerShdw blurRad="38100" dist="38100" dir="2700000">
                    <a:srgbClr val="C0C0C0"/>
                  </a:outerShdw>
                </a:effectLst>
                <a:latin typeface="幼圆" panose="02010509060101010101" pitchFamily="49" charset="-122"/>
                <a:ea typeface="幼圆" panose="02010509060101010101" pitchFamily="49" charset="-122"/>
              </a:rPr>
              <a:t>SQE</a:t>
            </a:r>
            <a:r>
              <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rPr>
              <a:t>有责任对改进行动进行验证</a:t>
            </a:r>
            <a:endParaRPr lang="zh-CN" altLang="en-US" sz="2800" b="1" dirty="0">
              <a:effectLst>
                <a:outerShdw blurRad="38100" dist="38100" dir="2700000">
                  <a:srgbClr val="C0C0C0"/>
                </a:outerShdw>
              </a:effectLst>
              <a:latin typeface="幼圆" panose="02010509060101010101" pitchFamily="49" charset="-122"/>
              <a:ea typeface="幼圆" panose="02010509060101010101" pitchFamily="49" charset="-122"/>
            </a:endParaRPr>
          </a:p>
        </p:txBody>
      </p:sp>
    </p:spTree>
  </p:cSld>
  <p:clrMapOvr>
    <a:masterClrMapping/>
  </p:clrMapOvr>
  <p:transition>
    <p:random/>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PP_MARK_KEY" val="096529e6-d78f-4114-b184-5b5c32978f30"/>
  <p:tag name="COMMONDATA" val="eyJoZGlkIjoiODc5OTdkZDQxOTMwNGQxNTBmNzRiMmEzNWM0ZjQ1MmMifQ=="/>
</p:tagLst>
</file>

<file path=ppt/theme/theme1.xml><?xml version="1.0" encoding="utf-8"?>
<a:theme xmlns:a="http://schemas.openxmlformats.org/drawingml/2006/main" name="Mountain Top">
  <a:themeElements>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993300"/>
        </a:lt1>
        <a:dk2>
          <a:srgbClr val="CCAA00"/>
        </a:dk2>
        <a:lt2>
          <a:srgbClr val="4C3A1C"/>
        </a:lt2>
        <a:accent1>
          <a:srgbClr val="FF3300"/>
        </a:accent1>
        <a:accent2>
          <a:srgbClr val="9E6600"/>
        </a:accent2>
        <a:accent3>
          <a:srgbClr val="CAADAA"/>
        </a:accent3>
        <a:accent4>
          <a:srgbClr val="DCDCDC"/>
        </a:accent4>
        <a:accent5>
          <a:srgbClr val="FFADAA"/>
        </a:accent5>
        <a:accent6>
          <a:srgbClr val="8D5B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
        <a:dk1>
          <a:srgbClr val="FFFFFF"/>
        </a:dk1>
        <a:lt1>
          <a:srgbClr val="9188B0"/>
        </a:lt1>
        <a:dk2>
          <a:srgbClr val="DDE0DC"/>
        </a:dk2>
        <a:lt2>
          <a:srgbClr val="3D0058"/>
        </a:lt2>
        <a:accent1>
          <a:srgbClr val="FFCC00"/>
        </a:accent1>
        <a:accent2>
          <a:srgbClr val="4C3D78"/>
        </a:accent2>
        <a:accent3>
          <a:srgbClr val="C7C4D4"/>
        </a:accent3>
        <a:accent4>
          <a:srgbClr val="DCDCDC"/>
        </a:accent4>
        <a:accent5>
          <a:srgbClr val="FFE2AA"/>
        </a:accent5>
        <a:accent6>
          <a:srgbClr val="43366B"/>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6CCD4"/>
        </a:dk2>
        <a:lt2>
          <a:srgbClr val="10104C"/>
        </a:lt2>
        <a:accent1>
          <a:srgbClr val="33CCFF"/>
        </a:accent1>
        <a:accent2>
          <a:srgbClr val="5B5B8D"/>
        </a:accent2>
        <a:accent3>
          <a:srgbClr val="AAADB9"/>
        </a:accent3>
        <a:accent4>
          <a:srgbClr val="DCDCDC"/>
        </a:accent4>
        <a:accent5>
          <a:srgbClr val="ADE2FF"/>
        </a:accent5>
        <a:accent6>
          <a:srgbClr val="51517E"/>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B0C8CA"/>
        </a:lt2>
        <a:accent1>
          <a:srgbClr val="89C4FF"/>
        </a:accent1>
        <a:accent2>
          <a:srgbClr val="00008C"/>
        </a:accent2>
        <a:accent3>
          <a:srgbClr val="AAAACA"/>
        </a:accent3>
        <a:accent4>
          <a:srgbClr val="DCDCDC"/>
        </a:accent4>
        <a:accent5>
          <a:srgbClr val="C4DEFF"/>
        </a:accent5>
        <a:accent6>
          <a:srgbClr val="00007D"/>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6699FF"/>
        </a:lt1>
        <a:dk2>
          <a:srgbClr val="B3EDFF"/>
        </a:dk2>
        <a:lt2>
          <a:srgbClr val="809296"/>
        </a:lt2>
        <a:accent1>
          <a:srgbClr val="FF9933"/>
        </a:accent1>
        <a:accent2>
          <a:srgbClr val="FFAA99"/>
        </a:accent2>
        <a:accent3>
          <a:srgbClr val="B9CAFF"/>
        </a:accent3>
        <a:accent4>
          <a:srgbClr val="DCDCDC"/>
        </a:accent4>
        <a:accent5>
          <a:srgbClr val="FFCAAD"/>
        </a:accent5>
        <a:accent6>
          <a:srgbClr val="E59889"/>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5D1E3"/>
        </a:lt1>
        <a:dk2>
          <a:srgbClr val="CCFFFF"/>
        </a:dk2>
        <a:lt2>
          <a:srgbClr val="006666"/>
        </a:lt2>
        <a:accent1>
          <a:srgbClr val="FFCC00"/>
        </a:accent1>
        <a:accent2>
          <a:srgbClr val="00CC99"/>
        </a:accent2>
        <a:accent3>
          <a:srgbClr val="C3E4EE"/>
        </a:accent3>
        <a:accent4>
          <a:srgbClr val="DCDCDC"/>
        </a:accent4>
        <a:accent5>
          <a:srgbClr val="FFE2AA"/>
        </a:accent5>
        <a:accent6>
          <a:srgbClr val="00B789"/>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A7A491"/>
        </a:lt1>
        <a:dk2>
          <a:srgbClr val="CCD0CA"/>
        </a:dk2>
        <a:lt2>
          <a:srgbClr val="404B3D"/>
        </a:lt2>
        <a:accent1>
          <a:srgbClr val="33CCCC"/>
        </a:accent1>
        <a:accent2>
          <a:srgbClr val="004E4C"/>
        </a:accent2>
        <a:accent3>
          <a:srgbClr val="D0CFC7"/>
        </a:accent3>
        <a:accent4>
          <a:srgbClr val="DCDCDC"/>
        </a:accent4>
        <a:accent5>
          <a:srgbClr val="ADE2E2"/>
        </a:accent5>
        <a:accent6>
          <a:srgbClr val="004543"/>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9E2FF"/>
        </a:accent5>
        <a:accent6>
          <a:srgbClr val="B7D3E5"/>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6823</Words>
  <Application>WPS 演示</Application>
  <PresentationFormat>在屏幕上显示</PresentationFormat>
  <Paragraphs>1400</Paragraphs>
  <Slides>107</Slides>
  <Notes>7</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107</vt:i4>
      </vt:variant>
    </vt:vector>
  </HeadingPairs>
  <TitlesOfParts>
    <vt:vector size="127" baseType="lpstr">
      <vt:lpstr>Arial</vt:lpstr>
      <vt:lpstr>宋体</vt:lpstr>
      <vt:lpstr>Wingdings</vt:lpstr>
      <vt:lpstr>Times New Roman</vt:lpstr>
      <vt:lpstr>Symbol</vt:lpstr>
      <vt:lpstr>幼圆</vt:lpstr>
      <vt:lpstr>黑体</vt:lpstr>
      <vt:lpstr>方正姚体</vt:lpstr>
      <vt:lpstr>Times</vt:lpstr>
      <vt:lpstr>仿宋_GB2312</vt:lpstr>
      <vt:lpstr>仿宋</vt:lpstr>
      <vt:lpstr>Arial Narrow</vt:lpstr>
      <vt:lpstr>Arial Black</vt:lpstr>
      <vt:lpstr>Tahoma</vt:lpstr>
      <vt:lpstr>微软雅黑</vt:lpstr>
      <vt:lpstr>Arial Unicode MS</vt:lpstr>
      <vt:lpstr>Impact</vt:lpstr>
      <vt:lpstr>Calibri</vt:lpstr>
      <vt:lpstr>Mountain Top</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HKZJZ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Common</dc:creator>
  <cp:lastModifiedBy>WPS_1670316127</cp:lastModifiedBy>
  <cp:revision>86</cp:revision>
  <dcterms:created xsi:type="dcterms:W3CDTF">2004-01-27T15:18:35Z</dcterms:created>
  <dcterms:modified xsi:type="dcterms:W3CDTF">2023-02-17T03:28:25Z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1E4A3D0B73154B52A408732174A4D2F5</vt:lpwstr>
  </property>
  <property fmtid="{D5CDD505-2E9C-101B-9397-08002B2CF9AE}" pid="3" name="KSOProductBuildVer">
    <vt:lpwstr>2052-11.1.0.13703</vt:lpwstr>
  </property>
</Properties>
</file>