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9"/>
  </p:handoutMasterIdLst>
  <p:sldIdLst>
    <p:sldId id="256" r:id="rId3"/>
    <p:sldId id="641" r:id="rId5"/>
    <p:sldId id="612" r:id="rId6"/>
    <p:sldId id="643" r:id="rId7"/>
    <p:sldId id="644" r:id="rId8"/>
    <p:sldId id="635" r:id="rId9"/>
    <p:sldId id="600" r:id="rId10"/>
    <p:sldId id="632" r:id="rId11"/>
    <p:sldId id="541" r:id="rId12"/>
    <p:sldId id="542" r:id="rId13"/>
    <p:sldId id="618" r:id="rId14"/>
    <p:sldId id="552" r:id="rId15"/>
    <p:sldId id="556" r:id="rId16"/>
    <p:sldId id="558" r:id="rId17"/>
    <p:sldId id="566" r:id="rId18"/>
    <p:sldId id="568" r:id="rId19"/>
    <p:sldId id="569" r:id="rId20"/>
    <p:sldId id="570" r:id="rId21"/>
    <p:sldId id="571" r:id="rId22"/>
    <p:sldId id="573" r:id="rId23"/>
    <p:sldId id="574" r:id="rId24"/>
    <p:sldId id="576" r:id="rId25"/>
    <p:sldId id="578" r:id="rId26"/>
    <p:sldId id="627" r:id="rId27"/>
    <p:sldId id="332" r:id="rId28"/>
  </p:sldIdLst>
  <p:sldSz cx="11315700" cy="8001000"/>
  <p:notesSz cx="6669405" cy="9774555"/>
  <p:custDataLst>
    <p:tags r:id="rId33"/>
  </p:custDataLst>
  <p:defaultTextStyle>
    <a:defPPr>
      <a:defRPr lang="en-US"/>
    </a:defPPr>
    <a:lvl1pPr marL="0" lvl="0"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520" userDrawn="1">
          <p15:clr>
            <a:srgbClr val="A4A3A4"/>
          </p15:clr>
        </p15:guide>
        <p15:guide id="2" pos="35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A50021"/>
    <a:srgbClr val="66FFCC"/>
    <a:srgbClr val="FF0066"/>
    <a:srgbClr val="000099"/>
    <a:srgbClr val="3333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p:restoredLeft sz="23854"/>
    <p:restoredTop sz="99016"/>
  </p:normalViewPr>
  <p:slideViewPr>
    <p:cSldViewPr showGuides="1">
      <p:cViewPr>
        <p:scale>
          <a:sx n="50" d="100"/>
          <a:sy n="50" d="100"/>
        </p:scale>
        <p:origin x="-492" y="-474"/>
      </p:cViewPr>
      <p:guideLst>
        <p:guide orient="horz" pos="2520"/>
        <p:guide pos="3564"/>
      </p:guideLst>
    </p:cSldViewPr>
  </p:slideViewPr>
  <p:outlineViewPr>
    <p:cViewPr>
      <p:scale>
        <a:sx n="30" d="100"/>
        <a:sy n="30"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gs" Target="tags/tag4.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handoutMaster" Target="handoutMasters/handoutMaster1.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页眉占位符 5121"/>
          <p:cNvSpPr>
            <a:spLocks noGrp="1"/>
          </p:cNvSpPr>
          <p:nvPr>
            <p:ph type="hdr" sz="quarter"/>
          </p:nvPr>
        </p:nvSpPr>
        <p:spPr>
          <a:xfrm>
            <a:off x="0" y="0"/>
            <a:ext cx="2889250" cy="488950"/>
          </a:xfrm>
          <a:prstGeom prst="rect">
            <a:avLst/>
          </a:prstGeom>
          <a:noFill/>
          <a:ln w="9525">
            <a:noFill/>
          </a:ln>
        </p:spPr>
        <p:txBody>
          <a:bodyPr/>
          <a:p>
            <a:pPr lvl="0" eaLnBrk="1" hangingPunct="1"/>
            <a:endParaRPr lang="zh-CN" altLang="en-US" sz="1200" dirty="0"/>
          </a:p>
        </p:txBody>
      </p:sp>
      <p:sp>
        <p:nvSpPr>
          <p:cNvPr id="5123" name="日期占位符 5122"/>
          <p:cNvSpPr>
            <a:spLocks noGrp="1"/>
          </p:cNvSpPr>
          <p:nvPr>
            <p:ph type="dt" sz="quarter" idx="1"/>
          </p:nvPr>
        </p:nvSpPr>
        <p:spPr>
          <a:xfrm>
            <a:off x="3779838" y="0"/>
            <a:ext cx="2889250" cy="488950"/>
          </a:xfrm>
          <a:prstGeom prst="rect">
            <a:avLst/>
          </a:prstGeom>
          <a:noFill/>
          <a:ln w="9525">
            <a:noFill/>
          </a:ln>
        </p:spPr>
        <p:txBody>
          <a:bodyPr/>
          <a:p>
            <a:pPr lvl="0" algn="r" eaLnBrk="1" hangingPunct="1"/>
            <a:endParaRPr lang="zh-CN" altLang="en-US" sz="1200" dirty="0"/>
          </a:p>
        </p:txBody>
      </p:sp>
      <p:sp>
        <p:nvSpPr>
          <p:cNvPr id="5124" name="页脚占位符 5123"/>
          <p:cNvSpPr>
            <a:spLocks noGrp="1"/>
          </p:cNvSpPr>
          <p:nvPr>
            <p:ph type="ftr" sz="quarter" idx="2"/>
          </p:nvPr>
        </p:nvSpPr>
        <p:spPr>
          <a:xfrm>
            <a:off x="0" y="9285288"/>
            <a:ext cx="2889250" cy="488950"/>
          </a:xfrm>
          <a:prstGeom prst="rect">
            <a:avLst/>
          </a:prstGeom>
          <a:noFill/>
          <a:ln w="9525">
            <a:noFill/>
          </a:ln>
        </p:spPr>
        <p:txBody>
          <a:bodyPr anchor="b" anchorCtr="0"/>
          <a:p>
            <a:pPr lvl="0" eaLnBrk="1" hangingPunct="1"/>
            <a:endParaRPr lang="zh-CN" altLang="en-US" sz="1200" dirty="0"/>
          </a:p>
        </p:txBody>
      </p:sp>
      <p:sp>
        <p:nvSpPr>
          <p:cNvPr id="5125" name="灯片编号占位符 5124"/>
          <p:cNvSpPr>
            <a:spLocks noGrp="1"/>
          </p:cNvSpPr>
          <p:nvPr>
            <p:ph type="sldNum" sz="quarter" idx="3"/>
          </p:nvPr>
        </p:nvSpPr>
        <p:spPr>
          <a:xfrm>
            <a:off x="3779838" y="9285288"/>
            <a:ext cx="2889250" cy="488950"/>
          </a:xfrm>
          <a:prstGeom prst="rect">
            <a:avLst/>
          </a:prstGeom>
          <a:noFill/>
          <a:ln w="9525">
            <a:noFill/>
          </a:ln>
        </p:spPr>
        <p:txBody>
          <a:bodyPr anchor="b" anchorCtr="0"/>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页眉占位符 4097"/>
          <p:cNvSpPr>
            <a:spLocks noGrp="1"/>
          </p:cNvSpPr>
          <p:nvPr>
            <p:ph type="hdr" sz="quarter"/>
          </p:nvPr>
        </p:nvSpPr>
        <p:spPr>
          <a:xfrm>
            <a:off x="0" y="0"/>
            <a:ext cx="2889250" cy="488950"/>
          </a:xfrm>
          <a:prstGeom prst="rect">
            <a:avLst/>
          </a:prstGeom>
          <a:noFill/>
          <a:ln w="9525">
            <a:noFill/>
          </a:ln>
        </p:spPr>
        <p:txBody>
          <a:bodyPr/>
          <a:p>
            <a:pPr lvl="0" eaLnBrk="1" hangingPunct="1"/>
            <a:endParaRPr lang="zh-CN" altLang="en-US" sz="1200" dirty="0"/>
          </a:p>
        </p:txBody>
      </p:sp>
      <p:sp>
        <p:nvSpPr>
          <p:cNvPr id="4099" name="日期占位符 4098"/>
          <p:cNvSpPr>
            <a:spLocks noGrp="1"/>
          </p:cNvSpPr>
          <p:nvPr>
            <p:ph type="dt" idx="1"/>
          </p:nvPr>
        </p:nvSpPr>
        <p:spPr>
          <a:xfrm>
            <a:off x="3779838" y="0"/>
            <a:ext cx="2889250" cy="488950"/>
          </a:xfrm>
          <a:prstGeom prst="rect">
            <a:avLst/>
          </a:prstGeom>
          <a:noFill/>
          <a:ln w="9525">
            <a:noFill/>
          </a:ln>
        </p:spPr>
        <p:txBody>
          <a:bodyPr/>
          <a:p>
            <a:pPr lvl="0" algn="r" eaLnBrk="1" hangingPunct="1"/>
            <a:endParaRPr lang="zh-CN" altLang="en-US" sz="1200" dirty="0"/>
          </a:p>
        </p:txBody>
      </p:sp>
      <p:sp>
        <p:nvSpPr>
          <p:cNvPr id="4100" name="幻灯片图像占位符 4099"/>
          <p:cNvSpPr/>
          <p:nvPr>
            <p:ph type="sldImg" idx="2"/>
          </p:nvPr>
        </p:nvSpPr>
        <p:spPr>
          <a:xfrm>
            <a:off x="742950" y="733425"/>
            <a:ext cx="5184775" cy="3665538"/>
          </a:xfrm>
          <a:prstGeom prst="rect">
            <a:avLst/>
          </a:prstGeom>
          <a:ln w="9525" cap="flat" cmpd="sng">
            <a:solidFill>
              <a:srgbClr val="000000"/>
            </a:solidFill>
            <a:prstDash val="solid"/>
            <a:miter/>
            <a:headEnd type="none" w="med" len="med"/>
            <a:tailEnd type="none" w="med" len="med"/>
          </a:ln>
        </p:spPr>
      </p:sp>
      <p:sp>
        <p:nvSpPr>
          <p:cNvPr id="4101" name="文本占位符 4100"/>
          <p:cNvSpPr>
            <a:spLocks noGrp="1"/>
          </p:cNvSpPr>
          <p:nvPr>
            <p:ph type="body" sz="quarter" idx="3"/>
          </p:nvPr>
        </p:nvSpPr>
        <p:spPr>
          <a:xfrm>
            <a:off x="889000" y="4643438"/>
            <a:ext cx="4891088" cy="43973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102" name="页脚占位符 4101"/>
          <p:cNvSpPr>
            <a:spLocks noGrp="1"/>
          </p:cNvSpPr>
          <p:nvPr>
            <p:ph type="ftr" sz="quarter" idx="4"/>
          </p:nvPr>
        </p:nvSpPr>
        <p:spPr>
          <a:xfrm>
            <a:off x="0" y="9285288"/>
            <a:ext cx="2889250" cy="488950"/>
          </a:xfrm>
          <a:prstGeom prst="rect">
            <a:avLst/>
          </a:prstGeom>
          <a:noFill/>
          <a:ln w="9525">
            <a:noFill/>
          </a:ln>
        </p:spPr>
        <p:txBody>
          <a:bodyPr anchor="b" anchorCtr="0"/>
          <a:p>
            <a:pPr lvl="0" eaLnBrk="1" hangingPunct="1"/>
            <a:endParaRPr lang="zh-CN" altLang="en-US" sz="1200" dirty="0"/>
          </a:p>
        </p:txBody>
      </p:sp>
      <p:sp>
        <p:nvSpPr>
          <p:cNvPr id="4103" name="灯片编号占位符 4102"/>
          <p:cNvSpPr>
            <a:spLocks noGrp="1"/>
          </p:cNvSpPr>
          <p:nvPr>
            <p:ph type="sldNum" sz="quarter" idx="5"/>
          </p:nvPr>
        </p:nvSpPr>
        <p:spPr>
          <a:xfrm>
            <a:off x="3779838" y="9285288"/>
            <a:ext cx="2889250" cy="488950"/>
          </a:xfrm>
          <a:prstGeom prst="rect">
            <a:avLst/>
          </a:prstGeom>
          <a:noFill/>
          <a:ln w="9525">
            <a:noFill/>
          </a:ln>
        </p:spPr>
        <p:txBody>
          <a:bodyPr anchor="b" anchorCtr="0"/>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eaLnBrk="1" hangingPunct="1"/>
            <a:fld id="{9A0DB2DC-4C9A-4742-B13C-FB6460FD3503}" type="slidenum">
              <a:rPr lang="zh-CN" altLang="en-US" sz="1200" dirty="0"/>
            </a:fld>
            <a:endParaRPr lang="zh-CN" altLang="en-US" sz="1200" dirty="0"/>
          </a:p>
        </p:txBody>
      </p:sp>
      <p:sp>
        <p:nvSpPr>
          <p:cNvPr id="164866" name="幻灯片图像占位符 164865"/>
          <p:cNvSpPr/>
          <p:nvPr>
            <p:ph type="sldImg"/>
          </p:nvPr>
        </p:nvSpPr>
        <p:spPr/>
      </p:sp>
      <p:sp>
        <p:nvSpPr>
          <p:cNvPr id="164867" name="文本占位符 164866"/>
          <p:cNvSpPr>
            <a:spLocks noGrp="1"/>
          </p:cNvSpPr>
          <p:nvPr>
            <p:ph type="body" idx="1"/>
          </p:nvPr>
        </p:nvSpPr>
        <p:spPr/>
        <p:txBody>
          <a:bodyPr/>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a:outerShdw dist="107763" dir="2699999" algn="ctr" rotWithShape="0">
            <a:srgbClr val="020000"/>
          </a:outerShdw>
        </a:effectLst>
      </p:bgPr>
    </p:bg>
    <p:spTree>
      <p:nvGrpSpPr>
        <p:cNvPr id="1" name=""/>
        <p:cNvGrpSpPr/>
        <p:nvPr/>
      </p:nvGrpSpPr>
      <p:grpSpPr/>
      <p:grpSp>
        <p:nvGrpSpPr>
          <p:cNvPr id="10242" name="组合 10241"/>
          <p:cNvGrpSpPr/>
          <p:nvPr userDrawn="1"/>
        </p:nvGrpSpPr>
        <p:grpSpPr>
          <a:xfrm>
            <a:off x="0" y="0"/>
            <a:ext cx="11315700" cy="8001000"/>
            <a:chOff x="0" y="0"/>
            <a:chExt cx="5760" cy="4320"/>
          </a:xfrm>
        </p:grpSpPr>
        <p:sp>
          <p:nvSpPr>
            <p:cNvPr id="10243" name="矩形 10242"/>
            <p:cNvSpPr/>
            <p:nvPr/>
          </p:nvSpPr>
          <p:spPr>
            <a:xfrm>
              <a:off x="0" y="0"/>
              <a:ext cx="5760" cy="535"/>
            </a:xfrm>
            <a:prstGeom prst="rect">
              <a:avLst/>
            </a:prstGeom>
            <a:gradFill rotWithShape="0">
              <a:gsLst>
                <a:gs pos="0">
                  <a:schemeClr val="folHlink"/>
                </a:gs>
                <a:gs pos="100000">
                  <a:schemeClr val="bg1"/>
                </a:gs>
              </a:gsLst>
              <a:lin ang="5400000" scaled="1"/>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44" name="矩形 10243"/>
            <p:cNvSpPr/>
            <p:nvPr/>
          </p:nvSpPr>
          <p:spPr>
            <a:xfrm>
              <a:off x="0" y="3147"/>
              <a:ext cx="5760" cy="1173"/>
            </a:xfrm>
            <a:prstGeom prst="rect">
              <a:avLst/>
            </a:prstGeom>
            <a:gradFill rotWithShape="0">
              <a:gsLst>
                <a:gs pos="0">
                  <a:schemeClr val="bg1"/>
                </a:gs>
                <a:gs pos="100000">
                  <a:schemeClr val="folHlink"/>
                </a:gs>
              </a:gsLst>
              <a:lin ang="5400000" scaled="1"/>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sp>
        <p:nvSpPr>
          <p:cNvPr id="10245" name="标题 10244"/>
          <p:cNvSpPr>
            <a:spLocks noGrp="1"/>
          </p:cNvSpPr>
          <p:nvPr>
            <p:ph type="ctrTitle"/>
          </p:nvPr>
        </p:nvSpPr>
        <p:spPr>
          <a:xfrm>
            <a:off x="1603375" y="1778000"/>
            <a:ext cx="9618663" cy="1333500"/>
          </a:xfrm>
          <a:prstGeom prst="rect">
            <a:avLst/>
          </a:prstGeom>
          <a:noFill/>
          <a:ln w="9525">
            <a:noFill/>
          </a:ln>
        </p:spPr>
        <p:txBody>
          <a:bodyPr lIns="110377" tIns="55189" rIns="110377" bIns="55189" anchor="b" anchorCtr="0"/>
          <a:lstStyle>
            <a:lvl1pPr lvl="0">
              <a:buClrTx/>
              <a:buSzTx/>
              <a:buFontTx/>
              <a:defRPr/>
            </a:lvl1pPr>
          </a:lstStyle>
          <a:p>
            <a:pPr lvl="0"/>
            <a:r>
              <a:rPr lang="zh-CN" altLang="en-US" dirty="0"/>
              <a:t>单击此处编辑母版标题样式</a:t>
            </a:r>
            <a:endParaRPr lang="zh-CN" altLang="zh-CN" dirty="0"/>
          </a:p>
        </p:txBody>
      </p:sp>
      <p:sp>
        <p:nvSpPr>
          <p:cNvPr id="10246" name="副标题 10245"/>
          <p:cNvSpPr>
            <a:spLocks noGrp="1"/>
          </p:cNvSpPr>
          <p:nvPr>
            <p:ph type="subTitle" idx="1"/>
          </p:nvPr>
        </p:nvSpPr>
        <p:spPr>
          <a:xfrm>
            <a:off x="1697038" y="4533900"/>
            <a:ext cx="7921625" cy="2044700"/>
          </a:xfrm>
          <a:prstGeom prst="rect">
            <a:avLst/>
          </a:prstGeom>
          <a:noFill/>
          <a:ln w="9525">
            <a:noFill/>
          </a:ln>
        </p:spPr>
        <p:txBody>
          <a:bodyPr lIns="110377" tIns="55189" rIns="110377" bIns="55189" anchor="t" anchorCtr="0"/>
          <a:lstStyle>
            <a:lvl1pPr marL="0" lvl="0" indent="0">
              <a:buClr>
                <a:schemeClr val="accent1"/>
              </a:buClr>
              <a:buSzPct val="75000"/>
              <a:buFont typeface="Monotype Sorts" pitchFamily="2" charset="2"/>
              <a:buNone/>
              <a:defRPr/>
            </a:lvl1pPr>
            <a:lvl2pPr marL="552450" lvl="1" indent="0" algn="ctr">
              <a:buClr>
                <a:schemeClr val="accent2"/>
              </a:buClr>
              <a:buSzTx/>
              <a:buFontTx/>
              <a:buNone/>
              <a:defRPr/>
            </a:lvl2pPr>
            <a:lvl3pPr marL="1103630" lvl="2" indent="0" algn="ctr">
              <a:buClrTx/>
              <a:buSzTx/>
              <a:buFontTx/>
              <a:buNone/>
              <a:defRPr/>
            </a:lvl3pPr>
            <a:lvl4pPr marL="1656080" lvl="3" indent="0" algn="ctr">
              <a:buClrTx/>
              <a:buSzTx/>
              <a:buFontTx/>
              <a:buNone/>
              <a:defRPr/>
            </a:lvl4pPr>
            <a:lvl5pPr marL="2208530" lvl="4" indent="0" algn="ctr">
              <a:buClrTx/>
              <a:buSzTx/>
              <a:buFontTx/>
              <a:buNone/>
              <a:defRPr/>
            </a:lvl5pPr>
          </a:lstStyle>
          <a:p>
            <a:pPr lvl="0"/>
            <a:r>
              <a:rPr lang="zh-CN" altLang="en-US" dirty="0"/>
              <a:t>单击此处编辑母版副标题样式</a:t>
            </a:r>
            <a:endParaRPr lang="zh-CN" altLang="en-US" dirty="0"/>
          </a:p>
        </p:txBody>
      </p:sp>
      <p:sp>
        <p:nvSpPr>
          <p:cNvPr id="10247" name="日期占位符 10246"/>
          <p:cNvSpPr>
            <a:spLocks noGrp="1"/>
          </p:cNvSpPr>
          <p:nvPr>
            <p:ph type="dt" sz="half" idx="2"/>
          </p:nvPr>
        </p:nvSpPr>
        <p:spPr>
          <a:xfrm>
            <a:off x="1603375" y="7289800"/>
            <a:ext cx="2357438" cy="533400"/>
          </a:xfrm>
          <a:prstGeom prst="rect">
            <a:avLst/>
          </a:prstGeom>
          <a:noFill/>
          <a:ln w="9525">
            <a:noFill/>
          </a:ln>
        </p:spPr>
        <p:txBody>
          <a:bodyPr lIns="110377" tIns="55189" rIns="110377" bIns="55189" anchor="t" anchorCtr="0"/>
          <a:lstStyle>
            <a:lvl1pPr>
              <a:defRPr sz="1700">
                <a:solidFill>
                  <a:srgbClr val="FFFFFF"/>
                </a:solidFill>
                <a:latin typeface="Arial Narrow" panose="020B0606020202030204" pitchFamily="34" charset="0"/>
              </a:defRPr>
            </a:lvl1pPr>
          </a:lstStyle>
          <a:p>
            <a:pPr defTabSz="1103630" eaLnBrk="1" hangingPunct="1">
              <a:spcBef>
                <a:spcPct val="50000"/>
              </a:spcBef>
            </a:pPr>
            <a:endParaRPr lang="zh-CN" altLang="en-US" dirty="0">
              <a:latin typeface="Times New Roman" panose="02020603050405020304" pitchFamily="18" charset="0"/>
            </a:endParaRPr>
          </a:p>
        </p:txBody>
      </p:sp>
      <p:sp>
        <p:nvSpPr>
          <p:cNvPr id="10248" name="页脚占位符 10247"/>
          <p:cNvSpPr>
            <a:spLocks noGrp="1"/>
          </p:cNvSpPr>
          <p:nvPr>
            <p:ph type="ftr" sz="quarter" idx="3"/>
          </p:nvPr>
        </p:nvSpPr>
        <p:spPr>
          <a:xfrm>
            <a:off x="4621213" y="7289800"/>
            <a:ext cx="3582987" cy="533400"/>
          </a:xfrm>
          <a:prstGeom prst="rect">
            <a:avLst/>
          </a:prstGeom>
          <a:noFill/>
          <a:ln w="9525">
            <a:noFill/>
          </a:ln>
        </p:spPr>
        <p:txBody>
          <a:bodyPr lIns="110377" tIns="55189" rIns="110377" bIns="55189" anchor="t" anchorCtr="0"/>
          <a:lstStyle>
            <a:lvl1pPr algn="ctr">
              <a:defRPr sz="1700">
                <a:solidFill>
                  <a:srgbClr val="FFFFFF"/>
                </a:solidFill>
                <a:latin typeface="Arial Narrow" panose="020B0606020202030204" pitchFamily="34" charset="0"/>
              </a:defRPr>
            </a:lvl1pPr>
          </a:lstStyle>
          <a:p>
            <a:pPr defTabSz="1103630" eaLnBrk="1" hangingPunct="1">
              <a:spcBef>
                <a:spcPct val="50000"/>
              </a:spcBef>
            </a:pPr>
            <a:endParaRPr lang="zh-CN" altLang="en-US" dirty="0"/>
          </a:p>
        </p:txBody>
      </p:sp>
      <p:sp>
        <p:nvSpPr>
          <p:cNvPr id="10249" name="灯片编号占位符 10248"/>
          <p:cNvSpPr>
            <a:spLocks noGrp="1"/>
          </p:cNvSpPr>
          <p:nvPr>
            <p:ph type="sldNum" sz="quarter" idx="4"/>
          </p:nvPr>
        </p:nvSpPr>
        <p:spPr>
          <a:xfrm>
            <a:off x="8864600" y="7289800"/>
            <a:ext cx="2357438" cy="533400"/>
          </a:xfrm>
          <a:prstGeom prst="rect">
            <a:avLst/>
          </a:prstGeom>
          <a:noFill/>
          <a:ln w="9525">
            <a:noFill/>
          </a:ln>
        </p:spPr>
        <p:txBody>
          <a:bodyPr lIns="110377" tIns="55189" rIns="110377" bIns="55189" anchor="t" anchorCtr="0"/>
          <a:lstStyle>
            <a:lvl1pPr algn="r">
              <a:defRPr sz="1700">
                <a:solidFill>
                  <a:srgbClr val="FFFFFF"/>
                </a:solidFill>
                <a:latin typeface="Arial Narrow" panose="020B0606020202030204" pitchFamily="34" charset="0"/>
              </a:defRPr>
            </a:lvl1pPr>
          </a:lstStyle>
          <a:p>
            <a:pPr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grpSp>
        <p:nvGrpSpPr>
          <p:cNvPr id="10250" name="组合 10249"/>
          <p:cNvGrpSpPr/>
          <p:nvPr userDrawn="1"/>
        </p:nvGrpSpPr>
        <p:grpSpPr>
          <a:xfrm>
            <a:off x="188913" y="366713"/>
            <a:ext cx="1050925" cy="7634287"/>
            <a:chOff x="96" y="198"/>
            <a:chExt cx="534" cy="4122"/>
          </a:xfrm>
        </p:grpSpPr>
        <p:sp>
          <p:nvSpPr>
            <p:cNvPr id="10251" name="平行四边形 10250"/>
            <p:cNvSpPr/>
            <p:nvPr/>
          </p:nvSpPr>
          <p:spPr>
            <a:xfrm rot="5400000" flipH="1">
              <a:off x="81" y="1994"/>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2" name="平行四边形 10251"/>
            <p:cNvSpPr/>
            <p:nvPr/>
          </p:nvSpPr>
          <p:spPr>
            <a:xfrm rot="5400000" flipH="1">
              <a:off x="81" y="2588"/>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3" name="平行四边形 10252"/>
            <p:cNvSpPr/>
            <p:nvPr/>
          </p:nvSpPr>
          <p:spPr>
            <a:xfrm rot="5400000" flipH="1">
              <a:off x="80" y="3181"/>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4" name="平行四边形 10253"/>
            <p:cNvSpPr/>
            <p:nvPr/>
          </p:nvSpPr>
          <p:spPr>
            <a:xfrm rot="5400000" flipH="1">
              <a:off x="83" y="3774"/>
              <a:ext cx="558" cy="533"/>
            </a:xfrm>
            <a:prstGeom prst="parallelogram">
              <a:avLst>
                <a:gd name="adj" fmla="val 55437"/>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5" name="平行四边形 10254"/>
            <p:cNvSpPr/>
            <p:nvPr/>
          </p:nvSpPr>
          <p:spPr>
            <a:xfrm rot="5400000" flipH="1">
              <a:off x="81" y="21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6" name="平行四边形 10255"/>
            <p:cNvSpPr/>
            <p:nvPr/>
          </p:nvSpPr>
          <p:spPr>
            <a:xfrm rot="5400000" flipH="1">
              <a:off x="80" y="80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7" name="平行四边形 10256"/>
            <p:cNvSpPr/>
            <p:nvPr/>
          </p:nvSpPr>
          <p:spPr>
            <a:xfrm rot="5400000" flipH="1">
              <a:off x="80" y="1399"/>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grpSp>
      <p:sp>
        <p:nvSpPr>
          <p:cNvPr id="10258" name="矩形 10257"/>
          <p:cNvSpPr/>
          <p:nvPr userDrawn="1"/>
        </p:nvSpPr>
        <p:spPr>
          <a:xfrm>
            <a:off x="546100" y="0"/>
            <a:ext cx="341313" cy="8001000"/>
          </a:xfrm>
          <a:prstGeom prst="rect">
            <a:avLst/>
          </a:prstGeom>
          <a:gradFill rotWithShape="0">
            <a:gsLst>
              <a:gs pos="0">
                <a:schemeClr val="bg2"/>
              </a:gs>
              <a:gs pos="50000">
                <a:schemeClr val="folHlink"/>
              </a:gs>
              <a:gs pos="100000">
                <a:schemeClr val="bg2"/>
              </a:gs>
            </a:gsLst>
            <a:lin ang="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9" name="五边形 10258"/>
          <p:cNvSpPr/>
          <p:nvPr userDrawn="1"/>
        </p:nvSpPr>
        <p:spPr>
          <a:xfrm flipH="1">
            <a:off x="677863" y="3170238"/>
            <a:ext cx="10637837" cy="296862"/>
          </a:xfrm>
          <a:prstGeom prst="homePlate">
            <a:avLst>
              <a:gd name="adj" fmla="val 62378"/>
            </a:avLst>
          </a:prstGeom>
          <a:gradFill rotWithShape="0">
            <a:gsLst>
              <a:gs pos="0">
                <a:schemeClr val="bg2"/>
              </a:gs>
              <a:gs pos="50000">
                <a:schemeClr val="folHlink"/>
              </a:gs>
              <a:gs pos="100000">
                <a:schemeClr val="bg2"/>
              </a:gs>
            </a:gsLst>
            <a:lin ang="540000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nvGrpSpPr>
          <p:cNvPr id="10260" name="组合 10259"/>
          <p:cNvGrpSpPr/>
          <p:nvPr userDrawn="1"/>
        </p:nvGrpSpPr>
        <p:grpSpPr>
          <a:xfrm>
            <a:off x="523875" y="3146425"/>
            <a:ext cx="363538" cy="4854575"/>
            <a:chOff x="266" y="1699"/>
            <a:chExt cx="186" cy="2621"/>
          </a:xfrm>
        </p:grpSpPr>
        <p:sp>
          <p:nvSpPr>
            <p:cNvPr id="10261" name="椭圆 10260"/>
            <p:cNvSpPr/>
            <p:nvPr/>
          </p:nvSpPr>
          <p:spPr>
            <a:xfrm>
              <a:off x="266" y="1699"/>
              <a:ext cx="186"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2" name="矩形 10261"/>
            <p:cNvSpPr/>
            <p:nvPr/>
          </p:nvSpPr>
          <p:spPr>
            <a:xfrm>
              <a:off x="292" y="1701"/>
              <a:ext cx="102" cy="2619"/>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10263" name="组合 10262"/>
          <p:cNvGrpSpPr/>
          <p:nvPr userDrawn="1"/>
        </p:nvGrpSpPr>
        <p:grpSpPr>
          <a:xfrm>
            <a:off x="600075" y="3146425"/>
            <a:ext cx="11204575" cy="320675"/>
            <a:chOff x="305" y="1046"/>
            <a:chExt cx="5705" cy="173"/>
          </a:xfrm>
        </p:grpSpPr>
        <p:sp>
          <p:nvSpPr>
            <p:cNvPr id="10264" name="椭圆 10263"/>
            <p:cNvSpPr/>
            <p:nvPr/>
          </p:nvSpPr>
          <p:spPr>
            <a:xfrm>
              <a:off x="5818" y="1046"/>
              <a:ext cx="192"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5" name="矩形 10264"/>
            <p:cNvSpPr/>
            <p:nvPr/>
          </p:nvSpPr>
          <p:spPr>
            <a:xfrm>
              <a:off x="305" y="1086"/>
              <a:ext cx="5513" cy="120"/>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10266" name="组合 10265"/>
          <p:cNvGrpSpPr/>
          <p:nvPr userDrawn="1"/>
        </p:nvGrpSpPr>
        <p:grpSpPr>
          <a:xfrm>
            <a:off x="185738" y="0"/>
            <a:ext cx="1054100" cy="8001000"/>
            <a:chOff x="95" y="0"/>
            <a:chExt cx="535" cy="4320"/>
          </a:xfrm>
        </p:grpSpPr>
        <p:sp>
          <p:nvSpPr>
            <p:cNvPr id="10267" name="平行四边形 10266"/>
            <p:cNvSpPr/>
            <p:nvPr/>
          </p:nvSpPr>
          <p:spPr>
            <a:xfrm rot="-5400000">
              <a:off x="81" y="229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8" name="平行四边形 10267"/>
            <p:cNvSpPr/>
            <p:nvPr/>
          </p:nvSpPr>
          <p:spPr>
            <a:xfrm rot="-5400000">
              <a:off x="81" y="2886"/>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9" name="平行四边形 10268"/>
            <p:cNvSpPr/>
            <p:nvPr/>
          </p:nvSpPr>
          <p:spPr>
            <a:xfrm rot="-5400000">
              <a:off x="80" y="3479"/>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0" name="平行四边形 10269"/>
            <p:cNvSpPr/>
            <p:nvPr/>
          </p:nvSpPr>
          <p:spPr>
            <a:xfrm rot="-5400000">
              <a:off x="81" y="508"/>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1" name="平行四边形 10270"/>
            <p:cNvSpPr/>
            <p:nvPr/>
          </p:nvSpPr>
          <p:spPr>
            <a:xfrm rot="-5400000">
              <a:off x="80" y="110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2" name="平行四边形 10271"/>
            <p:cNvSpPr/>
            <p:nvPr/>
          </p:nvSpPr>
          <p:spPr>
            <a:xfrm rot="-5400000">
              <a:off x="80" y="1697"/>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3" name="任意多边形 10272"/>
            <p:cNvSpPr/>
            <p:nvPr/>
          </p:nvSpPr>
          <p:spPr>
            <a:xfrm>
              <a:off x="98" y="0"/>
              <a:ext cx="532" cy="465"/>
            </a:xfrm>
            <a:custGeom>
              <a:avLst/>
              <a:gdLst/>
              <a:ahLst/>
              <a:cxnLst/>
              <a:pathLst>
                <a:path w="532" h="465">
                  <a:moveTo>
                    <a:pt x="1" y="0"/>
                  </a:moveTo>
                  <a:lnTo>
                    <a:pt x="0" y="166"/>
                  </a:lnTo>
                  <a:lnTo>
                    <a:pt x="532" y="465"/>
                  </a:lnTo>
                  <a:lnTo>
                    <a:pt x="532" y="201"/>
                  </a:lnTo>
                  <a:lnTo>
                    <a:pt x="172" y="0"/>
                  </a:lnTo>
                  <a:lnTo>
                    <a:pt x="1" y="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sp>
          <p:nvSpPr>
            <p:cNvPr id="10274" name="任意多边形 10273"/>
            <p:cNvSpPr/>
            <p:nvPr/>
          </p:nvSpPr>
          <p:spPr>
            <a:xfrm>
              <a:off x="95" y="4060"/>
              <a:ext cx="457" cy="260"/>
            </a:xfrm>
            <a:custGeom>
              <a:avLst/>
              <a:gdLst/>
              <a:ahLst/>
              <a:cxnLst/>
              <a:pathLst>
                <a:path w="457" h="264">
                  <a:moveTo>
                    <a:pt x="457" y="260"/>
                  </a:moveTo>
                  <a:lnTo>
                    <a:pt x="1" y="0"/>
                  </a:lnTo>
                  <a:lnTo>
                    <a:pt x="0" y="264"/>
                  </a:lnTo>
                  <a:lnTo>
                    <a:pt x="457" y="26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grpSp>
      <p:sp>
        <p:nvSpPr>
          <p:cNvPr id="5" name="矩形 4"/>
          <p:cNvSpPr/>
          <p:nvPr userDrawn="1">
            <p:custDataLst>
              <p:tags r:id="rId2"/>
            </p:custDataLst>
          </p:nvPr>
        </p:nvSpPr>
        <p:spPr>
          <a:xfrm>
            <a:off x="1193800" y="2992755"/>
            <a:ext cx="10074910" cy="54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2122" y="488950"/>
            <a:ext cx="2404666" cy="66976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508125" y="488950"/>
            <a:ext cx="7074596" cy="6697663"/>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72061" y="1994694"/>
            <a:ext cx="9759791" cy="3328193"/>
          </a:xfrm>
        </p:spPr>
        <p:txBody>
          <a:bodyPr anchor="b"/>
          <a:lstStyle>
            <a:lvl1pPr>
              <a:defRPr sz="557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72061" y="5354374"/>
            <a:ext cx="9759791" cy="1750218"/>
          </a:xfrm>
        </p:spPr>
        <p:txBody>
          <a:bodyPr/>
          <a:lstStyle>
            <a:lvl1pPr marL="0" indent="0">
              <a:buNone/>
              <a:defRPr sz="2230">
                <a:solidFill>
                  <a:schemeClr val="tx1">
                    <a:tint val="75000"/>
                  </a:schemeClr>
                </a:solidFill>
              </a:defRPr>
            </a:lvl1pPr>
            <a:lvl2pPr marL="424180" indent="0">
              <a:buNone/>
              <a:defRPr sz="1855">
                <a:solidFill>
                  <a:schemeClr val="tx1">
                    <a:tint val="75000"/>
                  </a:schemeClr>
                </a:solidFill>
              </a:defRPr>
            </a:lvl2pPr>
            <a:lvl3pPr marL="848995" indent="0">
              <a:buNone/>
              <a:defRPr sz="1670">
                <a:solidFill>
                  <a:schemeClr val="tx1">
                    <a:tint val="75000"/>
                  </a:schemeClr>
                </a:solidFill>
              </a:defRPr>
            </a:lvl3pPr>
            <a:lvl4pPr marL="1273175" indent="0">
              <a:buNone/>
              <a:defRPr sz="1485">
                <a:solidFill>
                  <a:schemeClr val="tx1">
                    <a:tint val="75000"/>
                  </a:schemeClr>
                </a:solidFill>
              </a:defRPr>
            </a:lvl4pPr>
            <a:lvl5pPr marL="1697355" indent="0">
              <a:buNone/>
              <a:defRPr sz="1485">
                <a:solidFill>
                  <a:schemeClr val="tx1">
                    <a:tint val="75000"/>
                  </a:schemeClr>
                </a:solidFill>
              </a:defRPr>
            </a:lvl5pPr>
            <a:lvl6pPr marL="2121535" indent="0">
              <a:buNone/>
              <a:defRPr sz="1485">
                <a:solidFill>
                  <a:schemeClr val="tx1">
                    <a:tint val="75000"/>
                  </a:schemeClr>
                </a:solidFill>
              </a:defRPr>
            </a:lvl6pPr>
            <a:lvl7pPr marL="2546350" indent="0">
              <a:buNone/>
              <a:defRPr sz="1485">
                <a:solidFill>
                  <a:schemeClr val="tx1">
                    <a:tint val="75000"/>
                  </a:schemeClr>
                </a:solidFill>
              </a:defRPr>
            </a:lvl7pPr>
            <a:lvl8pPr marL="2970530" indent="0">
              <a:buNone/>
              <a:defRPr sz="1485">
                <a:solidFill>
                  <a:schemeClr val="tx1">
                    <a:tint val="75000"/>
                  </a:schemeClr>
                </a:solidFill>
              </a:defRPr>
            </a:lvl8pPr>
            <a:lvl9pPr marL="3394710" indent="0">
              <a:buNone/>
              <a:defRPr sz="1485">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508125" y="2386013"/>
            <a:ext cx="4713145" cy="4800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413643" y="2386013"/>
            <a:ext cx="4713145" cy="4800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7" name="灯片编号占位符 6"/>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79428" y="425979"/>
            <a:ext cx="9759791" cy="1546490"/>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01475" y="2074844"/>
            <a:ext cx="4523286" cy="961231"/>
          </a:xfrm>
        </p:spPr>
        <p:txBody>
          <a:bodyPr anchor="ctr" anchorCtr="0"/>
          <a:lstStyle>
            <a:lvl1pPr marL="0" indent="0">
              <a:buNone/>
              <a:defRPr sz="2600"/>
            </a:lvl1pPr>
            <a:lvl2pPr marL="424180" indent="0">
              <a:buNone/>
              <a:defRPr sz="2230"/>
            </a:lvl2pPr>
            <a:lvl3pPr marL="848995" indent="0">
              <a:buNone/>
              <a:defRPr sz="1855"/>
            </a:lvl3pPr>
            <a:lvl4pPr marL="1273175" indent="0">
              <a:buNone/>
              <a:defRPr sz="1670"/>
            </a:lvl4pPr>
            <a:lvl5pPr marL="1697355" indent="0">
              <a:buNone/>
              <a:defRPr sz="1670"/>
            </a:lvl5pPr>
            <a:lvl6pPr marL="2121535" indent="0">
              <a:buNone/>
              <a:defRPr sz="1670"/>
            </a:lvl6pPr>
            <a:lvl7pPr marL="2546350" indent="0">
              <a:buNone/>
              <a:defRPr sz="1670"/>
            </a:lvl7pPr>
            <a:lvl8pPr marL="2970530" indent="0">
              <a:buNone/>
              <a:defRPr sz="1670"/>
            </a:lvl8pPr>
            <a:lvl9pPr marL="3394710" indent="0">
              <a:buNone/>
              <a:defRPr sz="167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01475" y="3109609"/>
            <a:ext cx="4523286" cy="411166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807221" y="2074844"/>
            <a:ext cx="4545563" cy="961231"/>
          </a:xfrm>
        </p:spPr>
        <p:txBody>
          <a:bodyPr anchor="ctr" anchorCtr="0"/>
          <a:lstStyle>
            <a:lvl1pPr marL="0" indent="0">
              <a:buNone/>
              <a:defRPr sz="2600"/>
            </a:lvl1pPr>
            <a:lvl2pPr marL="424180" indent="0">
              <a:buNone/>
              <a:defRPr sz="2230"/>
            </a:lvl2pPr>
            <a:lvl3pPr marL="848995" indent="0">
              <a:buNone/>
              <a:defRPr sz="1855"/>
            </a:lvl3pPr>
            <a:lvl4pPr marL="1273175" indent="0">
              <a:buNone/>
              <a:defRPr sz="1670"/>
            </a:lvl4pPr>
            <a:lvl5pPr marL="1697355" indent="0">
              <a:buNone/>
              <a:defRPr sz="1670"/>
            </a:lvl5pPr>
            <a:lvl6pPr marL="2121535" indent="0">
              <a:buNone/>
              <a:defRPr sz="1670"/>
            </a:lvl6pPr>
            <a:lvl7pPr marL="2546350" indent="0">
              <a:buNone/>
              <a:defRPr sz="1670"/>
            </a:lvl7pPr>
            <a:lvl8pPr marL="2970530" indent="0">
              <a:buNone/>
              <a:defRPr sz="1670"/>
            </a:lvl8pPr>
            <a:lvl9pPr marL="3394710" indent="0">
              <a:buNone/>
              <a:defRPr sz="167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807221" y="3109609"/>
            <a:ext cx="4545563" cy="411166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9" name="灯片编号占位符 8"/>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5" name="灯片编号占位符 4"/>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4" name="灯片编号占位符 3"/>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
        <p:nvSpPr>
          <p:cNvPr id="5" name="矩形 4"/>
          <p:cNvSpPr/>
          <p:nvPr userDrawn="1"/>
        </p:nvSpPr>
        <p:spPr>
          <a:xfrm>
            <a:off x="1265555" y="1768475"/>
            <a:ext cx="10074910" cy="7918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79428" y="533400"/>
            <a:ext cx="3649607" cy="1866900"/>
          </a:xfrm>
        </p:spPr>
        <p:txBody>
          <a:bodyPr anchor="b"/>
          <a:lstStyle>
            <a:lvl1pPr>
              <a:defRPr sz="297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810646" y="1151996"/>
            <a:ext cx="5728573" cy="5685896"/>
          </a:xfrm>
        </p:spPr>
        <p:txBody>
          <a:bodyPr/>
          <a:lstStyle>
            <a:lvl1pPr>
              <a:defRPr sz="2970"/>
            </a:lvl1pPr>
            <a:lvl2pPr>
              <a:defRPr sz="2600"/>
            </a:lvl2pPr>
            <a:lvl3pPr>
              <a:defRPr sz="2230"/>
            </a:lvl3pPr>
            <a:lvl4pPr>
              <a:defRPr sz="1855"/>
            </a:lvl4pPr>
            <a:lvl5pPr>
              <a:defRPr sz="1855"/>
            </a:lvl5pPr>
            <a:lvl6pPr>
              <a:defRPr sz="1855"/>
            </a:lvl6pPr>
            <a:lvl7pPr>
              <a:defRPr sz="1855"/>
            </a:lvl7pPr>
            <a:lvl8pPr>
              <a:defRPr sz="1855"/>
            </a:lvl8pPr>
            <a:lvl9pPr>
              <a:defRPr sz="185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779428" y="2400300"/>
            <a:ext cx="3649607" cy="4446853"/>
          </a:xfrm>
        </p:spPr>
        <p:txBody>
          <a:bodyPr/>
          <a:lstStyle>
            <a:lvl1pPr marL="0" indent="0">
              <a:buNone/>
              <a:defRPr sz="1485"/>
            </a:lvl1pPr>
            <a:lvl2pPr marL="424180" indent="0">
              <a:buNone/>
              <a:defRPr sz="1300"/>
            </a:lvl2pPr>
            <a:lvl3pPr marL="848995" indent="0">
              <a:buNone/>
              <a:defRPr sz="1115"/>
            </a:lvl3pPr>
            <a:lvl4pPr marL="1273175" indent="0">
              <a:buNone/>
              <a:defRPr sz="930"/>
            </a:lvl4pPr>
            <a:lvl5pPr marL="1697355" indent="0">
              <a:buNone/>
              <a:defRPr sz="930"/>
            </a:lvl5pPr>
            <a:lvl6pPr marL="2121535" indent="0">
              <a:buNone/>
              <a:defRPr sz="930"/>
            </a:lvl6pPr>
            <a:lvl7pPr marL="2546350" indent="0">
              <a:buNone/>
              <a:defRPr sz="930"/>
            </a:lvl7pPr>
            <a:lvl8pPr marL="2970530" indent="0">
              <a:buNone/>
              <a:defRPr sz="930"/>
            </a:lvl8pPr>
            <a:lvl9pPr marL="3394710" indent="0">
              <a:buNone/>
              <a:defRPr sz="93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7" name="灯片编号占位符 6"/>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79428" y="533400"/>
            <a:ext cx="3865965" cy="1866900"/>
          </a:xfrm>
        </p:spPr>
        <p:txBody>
          <a:bodyPr anchor="b"/>
          <a:lstStyle>
            <a:lvl1pPr>
              <a:defRPr sz="297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810646" y="533401"/>
            <a:ext cx="5728573" cy="6304492"/>
          </a:xfrm>
        </p:spPr>
        <p:txBody>
          <a:bodyPr/>
          <a:lstStyle>
            <a:lvl1pPr marL="0" indent="0">
              <a:buNone/>
              <a:defRPr sz="2970"/>
            </a:lvl1pPr>
            <a:lvl2pPr marL="424180" indent="0">
              <a:buNone/>
              <a:defRPr sz="2600"/>
            </a:lvl2pPr>
            <a:lvl3pPr marL="848995" indent="0">
              <a:buNone/>
              <a:defRPr sz="2230"/>
            </a:lvl3pPr>
            <a:lvl4pPr marL="1273175" indent="0">
              <a:buNone/>
              <a:defRPr sz="1855"/>
            </a:lvl4pPr>
            <a:lvl5pPr marL="1697355" indent="0">
              <a:buNone/>
              <a:defRPr sz="1855"/>
            </a:lvl5pPr>
            <a:lvl6pPr marL="2121535" indent="0">
              <a:buNone/>
              <a:defRPr sz="1855"/>
            </a:lvl6pPr>
            <a:lvl7pPr marL="2546350" indent="0">
              <a:buNone/>
              <a:defRPr sz="1855"/>
            </a:lvl7pPr>
            <a:lvl8pPr marL="2970530" indent="0">
              <a:buNone/>
              <a:defRPr sz="1855"/>
            </a:lvl8pPr>
            <a:lvl9pPr marL="3394710" indent="0">
              <a:buNone/>
              <a:defRPr sz="1855"/>
            </a:lvl9pPr>
          </a:lstStyle>
          <a:p>
            <a:endParaRPr lang="zh-CN" altLang="en-US"/>
          </a:p>
        </p:txBody>
      </p:sp>
      <p:sp>
        <p:nvSpPr>
          <p:cNvPr id="4" name="文本占位符 3"/>
          <p:cNvSpPr>
            <a:spLocks noGrp="1"/>
          </p:cNvSpPr>
          <p:nvPr>
            <p:ph type="body" sz="half" idx="2"/>
          </p:nvPr>
        </p:nvSpPr>
        <p:spPr>
          <a:xfrm>
            <a:off x="779428" y="2400300"/>
            <a:ext cx="3865965" cy="4446853"/>
          </a:xfrm>
        </p:spPr>
        <p:txBody>
          <a:bodyPr/>
          <a:lstStyle>
            <a:lvl1pPr marL="0" indent="0">
              <a:buNone/>
              <a:defRPr sz="1855"/>
            </a:lvl1pPr>
            <a:lvl2pPr marL="424180" indent="0">
              <a:buNone/>
              <a:defRPr sz="1670"/>
            </a:lvl2pPr>
            <a:lvl3pPr marL="848995" indent="0">
              <a:buNone/>
              <a:defRPr sz="1485"/>
            </a:lvl3pPr>
            <a:lvl4pPr marL="1273175" indent="0">
              <a:buNone/>
              <a:defRPr sz="1300"/>
            </a:lvl4pPr>
            <a:lvl5pPr marL="1697355" indent="0">
              <a:buNone/>
              <a:defRPr sz="1300"/>
            </a:lvl5pPr>
            <a:lvl6pPr marL="2121535" indent="0">
              <a:buNone/>
              <a:defRPr sz="1300"/>
            </a:lvl6pPr>
            <a:lvl7pPr marL="2546350" indent="0">
              <a:buNone/>
              <a:defRPr sz="1300"/>
            </a:lvl7pPr>
            <a:lvl8pPr marL="2970530" indent="0">
              <a:buNone/>
              <a:defRPr sz="1300"/>
            </a:lvl8pPr>
            <a:lvl9pPr marL="3394710" indent="0">
              <a:buNone/>
              <a:defRPr sz="13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7" name="灯片编号占位符 6"/>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tags" Target="../tags/tag3.xml"/><Relationship Id="rId13" Type="http://schemas.openxmlformats.org/officeDocument/2006/relationships/image" Target="../media/image1.png"/><Relationship Id="rId12" Type="http://schemas.openxmlformats.org/officeDocument/2006/relationships/tags" Target="../tags/tag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699999" algn="ctr" rotWithShape="0">
            <a:srgbClr val="020000"/>
          </a:outerShdw>
        </a:effectLst>
      </p:bgPr>
    </p:bg>
    <p:spTree>
      <p:nvGrpSpPr>
        <p:cNvPr id="1" name=""/>
        <p:cNvGrpSpPr/>
        <p:nvPr/>
      </p:nvGrpSpPr>
      <p:grpSpPr/>
      <p:sp>
        <p:nvSpPr>
          <p:cNvPr id="9218" name="标题 9217"/>
          <p:cNvSpPr>
            <a:spLocks noGrp="1"/>
          </p:cNvSpPr>
          <p:nvPr>
            <p:ph type="title"/>
          </p:nvPr>
        </p:nvSpPr>
        <p:spPr>
          <a:xfrm>
            <a:off x="1508125" y="488950"/>
            <a:ext cx="9618663" cy="1333500"/>
          </a:xfrm>
          <a:prstGeom prst="rect">
            <a:avLst/>
          </a:prstGeom>
          <a:noFill/>
          <a:ln w="9525">
            <a:noFill/>
          </a:ln>
        </p:spPr>
        <p:txBody>
          <a:bodyPr lIns="110377" tIns="55189" rIns="110377" bIns="55189" anchor="b" anchorCtr="0"/>
          <a:p>
            <a:pPr lvl="0"/>
            <a:r>
              <a:rPr lang="zh-CN" altLang="en-US" dirty="0"/>
              <a:t>单击此处编辑母版标题样式</a:t>
            </a:r>
            <a:endParaRPr lang="zh-CN" altLang="en-US" dirty="0"/>
          </a:p>
        </p:txBody>
      </p:sp>
      <p:sp>
        <p:nvSpPr>
          <p:cNvPr id="9219" name="文本占位符 9218"/>
          <p:cNvSpPr>
            <a:spLocks noGrp="1"/>
          </p:cNvSpPr>
          <p:nvPr>
            <p:ph type="body" idx="1"/>
          </p:nvPr>
        </p:nvSpPr>
        <p:spPr>
          <a:xfrm>
            <a:off x="1508125" y="2386013"/>
            <a:ext cx="9618663" cy="4800600"/>
          </a:xfrm>
          <a:prstGeom prst="rect">
            <a:avLst/>
          </a:prstGeom>
          <a:noFill/>
          <a:ln w="9525">
            <a:noFill/>
          </a:ln>
        </p:spPr>
        <p:txBody>
          <a:bodyPr lIns="110377" tIns="55189" rIns="110377" bIns="55189"/>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220" name="日期占位符 9219"/>
          <p:cNvSpPr>
            <a:spLocks noGrp="1"/>
          </p:cNvSpPr>
          <p:nvPr>
            <p:ph type="dt" sz="half" idx="2"/>
          </p:nvPr>
        </p:nvSpPr>
        <p:spPr>
          <a:xfrm>
            <a:off x="1516063" y="7289800"/>
            <a:ext cx="2357437" cy="533400"/>
          </a:xfrm>
          <a:prstGeom prst="rect">
            <a:avLst/>
          </a:prstGeom>
          <a:noFill/>
          <a:ln w="9525">
            <a:noFill/>
          </a:ln>
        </p:spPr>
        <p:txBody>
          <a:bodyPr lIns="110377" tIns="55189" rIns="110377" bIns="55189"/>
          <a:lstStyle>
            <a:lvl1pPr>
              <a:defRPr sz="1700">
                <a:latin typeface="Arial Narrow" panose="020B0606020202030204" pitchFamily="34" charset="0"/>
              </a:defRPr>
            </a:lvl1pPr>
          </a:lstStyle>
          <a:p>
            <a:pPr lvl="0" defTabSz="1103630" eaLnBrk="1" hangingPunct="1">
              <a:spcBef>
                <a:spcPct val="50000"/>
              </a:spcBef>
            </a:pPr>
            <a:endParaRPr lang="zh-CN" altLang="en-US" dirty="0">
              <a:latin typeface="Times New Roman" panose="02020603050405020304" pitchFamily="18" charset="0"/>
            </a:endParaRPr>
          </a:p>
        </p:txBody>
      </p:sp>
      <p:sp>
        <p:nvSpPr>
          <p:cNvPr id="9221" name="页脚占位符 9220"/>
          <p:cNvSpPr>
            <a:spLocks noGrp="1"/>
          </p:cNvSpPr>
          <p:nvPr>
            <p:ph type="ftr" sz="quarter" idx="3"/>
          </p:nvPr>
        </p:nvSpPr>
        <p:spPr>
          <a:xfrm>
            <a:off x="4532313" y="7289800"/>
            <a:ext cx="3584575" cy="533400"/>
          </a:xfrm>
          <a:prstGeom prst="rect">
            <a:avLst/>
          </a:prstGeom>
          <a:noFill/>
          <a:ln w="9525">
            <a:noFill/>
          </a:ln>
        </p:spPr>
        <p:txBody>
          <a:bodyPr lIns="110377" tIns="55189" rIns="110377" bIns="55189"/>
          <a:lstStyle>
            <a:lvl1pPr algn="ctr">
              <a:defRPr sz="1700">
                <a:latin typeface="Arial Narrow" panose="020B0606020202030204" pitchFamily="34" charset="0"/>
              </a:defRPr>
            </a:lvl1pPr>
          </a:lstStyle>
          <a:p>
            <a:pPr lvl="0" defTabSz="1103630" eaLnBrk="1" hangingPunct="1">
              <a:spcBef>
                <a:spcPct val="50000"/>
              </a:spcBef>
            </a:pPr>
            <a:endParaRPr lang="zh-CN" altLang="en-US" dirty="0"/>
          </a:p>
        </p:txBody>
      </p:sp>
      <p:sp>
        <p:nvSpPr>
          <p:cNvPr id="9222" name="灯片编号占位符 9221"/>
          <p:cNvSpPr>
            <a:spLocks noGrp="1"/>
          </p:cNvSpPr>
          <p:nvPr>
            <p:ph type="sldNum" sz="quarter" idx="4"/>
          </p:nvPr>
        </p:nvSpPr>
        <p:spPr>
          <a:xfrm>
            <a:off x="8775700" y="7289800"/>
            <a:ext cx="2357438" cy="533400"/>
          </a:xfrm>
          <a:prstGeom prst="rect">
            <a:avLst/>
          </a:prstGeom>
          <a:noFill/>
          <a:ln w="9525">
            <a:noFill/>
          </a:ln>
        </p:spPr>
        <p:txBody>
          <a:bodyPr lIns="110377" tIns="55189" rIns="110377" bIns="55189"/>
          <a:lstStyle>
            <a:lvl1pPr algn="r">
              <a:defRPr sz="1700">
                <a:latin typeface="Arial Narrow" panose="020B0606020202030204" pitchFamily="34" charset="0"/>
              </a:defRPr>
            </a:lvl1p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grpSp>
        <p:nvGrpSpPr>
          <p:cNvPr id="9223" name="组合 9222"/>
          <p:cNvGrpSpPr/>
          <p:nvPr userDrawn="1"/>
        </p:nvGrpSpPr>
        <p:grpSpPr>
          <a:xfrm>
            <a:off x="188913" y="366713"/>
            <a:ext cx="1050925" cy="7634287"/>
            <a:chOff x="96" y="198"/>
            <a:chExt cx="534" cy="4122"/>
          </a:xfrm>
        </p:grpSpPr>
        <p:sp>
          <p:nvSpPr>
            <p:cNvPr id="9224" name="平行四边形 9223"/>
            <p:cNvSpPr/>
            <p:nvPr/>
          </p:nvSpPr>
          <p:spPr>
            <a:xfrm rot="5400000" flipH="1">
              <a:off x="81" y="1994"/>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5" name="平行四边形 9224"/>
            <p:cNvSpPr/>
            <p:nvPr/>
          </p:nvSpPr>
          <p:spPr>
            <a:xfrm rot="5400000" flipH="1">
              <a:off x="81" y="2588"/>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6" name="平行四边形 9225"/>
            <p:cNvSpPr/>
            <p:nvPr/>
          </p:nvSpPr>
          <p:spPr>
            <a:xfrm rot="5400000" flipH="1">
              <a:off x="80" y="3181"/>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7" name="平行四边形 9226"/>
            <p:cNvSpPr/>
            <p:nvPr/>
          </p:nvSpPr>
          <p:spPr>
            <a:xfrm rot="5400000" flipH="1">
              <a:off x="83" y="3774"/>
              <a:ext cx="558" cy="533"/>
            </a:xfrm>
            <a:prstGeom prst="parallelogram">
              <a:avLst>
                <a:gd name="adj" fmla="val 55437"/>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8" name="平行四边形 9227"/>
            <p:cNvSpPr/>
            <p:nvPr/>
          </p:nvSpPr>
          <p:spPr>
            <a:xfrm rot="5400000" flipH="1">
              <a:off x="81" y="21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9" name="平行四边形 9228"/>
            <p:cNvSpPr/>
            <p:nvPr/>
          </p:nvSpPr>
          <p:spPr>
            <a:xfrm rot="5400000" flipH="1">
              <a:off x="80" y="80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0" name="平行四边形 9229"/>
            <p:cNvSpPr/>
            <p:nvPr/>
          </p:nvSpPr>
          <p:spPr>
            <a:xfrm rot="5400000" flipH="1">
              <a:off x="80" y="1399"/>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grpSp>
      <p:sp>
        <p:nvSpPr>
          <p:cNvPr id="9231" name="矩形 9230"/>
          <p:cNvSpPr/>
          <p:nvPr userDrawn="1"/>
        </p:nvSpPr>
        <p:spPr>
          <a:xfrm>
            <a:off x="546100" y="0"/>
            <a:ext cx="341313" cy="8001000"/>
          </a:xfrm>
          <a:prstGeom prst="rect">
            <a:avLst/>
          </a:prstGeom>
          <a:gradFill rotWithShape="0">
            <a:gsLst>
              <a:gs pos="0">
                <a:schemeClr val="bg2"/>
              </a:gs>
              <a:gs pos="50000">
                <a:schemeClr val="folHlink"/>
              </a:gs>
              <a:gs pos="100000">
                <a:schemeClr val="bg2"/>
              </a:gs>
            </a:gsLst>
            <a:lin ang="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2" name="五边形 9231"/>
          <p:cNvSpPr/>
          <p:nvPr userDrawn="1"/>
        </p:nvSpPr>
        <p:spPr>
          <a:xfrm flipH="1">
            <a:off x="677863" y="1987550"/>
            <a:ext cx="10637837" cy="296863"/>
          </a:xfrm>
          <a:prstGeom prst="homePlate">
            <a:avLst>
              <a:gd name="adj" fmla="val 62377"/>
            </a:avLst>
          </a:prstGeom>
          <a:gradFill rotWithShape="0">
            <a:gsLst>
              <a:gs pos="0">
                <a:schemeClr val="bg2"/>
              </a:gs>
              <a:gs pos="50000">
                <a:schemeClr val="folHlink"/>
              </a:gs>
              <a:gs pos="100000">
                <a:schemeClr val="bg2"/>
              </a:gs>
            </a:gsLst>
            <a:lin ang="540000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nvGrpSpPr>
          <p:cNvPr id="9233" name="组合 9232"/>
          <p:cNvGrpSpPr/>
          <p:nvPr userDrawn="1"/>
        </p:nvGrpSpPr>
        <p:grpSpPr>
          <a:xfrm>
            <a:off x="523875" y="1962150"/>
            <a:ext cx="363538" cy="5727700"/>
            <a:chOff x="266" y="1059"/>
            <a:chExt cx="186" cy="3093"/>
          </a:xfrm>
        </p:grpSpPr>
        <p:sp>
          <p:nvSpPr>
            <p:cNvPr id="9234" name="椭圆 9233"/>
            <p:cNvSpPr/>
            <p:nvPr/>
          </p:nvSpPr>
          <p:spPr>
            <a:xfrm>
              <a:off x="266" y="1059"/>
              <a:ext cx="186"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5" name="矩形 9234"/>
            <p:cNvSpPr/>
            <p:nvPr/>
          </p:nvSpPr>
          <p:spPr>
            <a:xfrm>
              <a:off x="292" y="1205"/>
              <a:ext cx="120" cy="2947"/>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9236" name="组合 9235"/>
          <p:cNvGrpSpPr/>
          <p:nvPr userDrawn="1"/>
        </p:nvGrpSpPr>
        <p:grpSpPr>
          <a:xfrm>
            <a:off x="600075" y="1936750"/>
            <a:ext cx="11204575" cy="320675"/>
            <a:chOff x="305" y="1046"/>
            <a:chExt cx="5705" cy="173"/>
          </a:xfrm>
        </p:grpSpPr>
        <p:sp>
          <p:nvSpPr>
            <p:cNvPr id="9237" name="椭圆 9236"/>
            <p:cNvSpPr/>
            <p:nvPr/>
          </p:nvSpPr>
          <p:spPr>
            <a:xfrm>
              <a:off x="5818" y="1046"/>
              <a:ext cx="192"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8" name="矩形 9237"/>
            <p:cNvSpPr/>
            <p:nvPr/>
          </p:nvSpPr>
          <p:spPr>
            <a:xfrm>
              <a:off x="305" y="1086"/>
              <a:ext cx="5513" cy="120"/>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9239" name="组合 9238"/>
          <p:cNvGrpSpPr/>
          <p:nvPr userDrawn="1"/>
        </p:nvGrpSpPr>
        <p:grpSpPr>
          <a:xfrm>
            <a:off x="185738" y="0"/>
            <a:ext cx="1054100" cy="8001000"/>
            <a:chOff x="95" y="0"/>
            <a:chExt cx="535" cy="4320"/>
          </a:xfrm>
        </p:grpSpPr>
        <p:sp>
          <p:nvSpPr>
            <p:cNvPr id="9240" name="平行四边形 9239"/>
            <p:cNvSpPr/>
            <p:nvPr/>
          </p:nvSpPr>
          <p:spPr>
            <a:xfrm rot="-5400000">
              <a:off x="81" y="229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1" name="平行四边形 9240"/>
            <p:cNvSpPr/>
            <p:nvPr/>
          </p:nvSpPr>
          <p:spPr>
            <a:xfrm rot="-5400000">
              <a:off x="81" y="2886"/>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2" name="平行四边形 9241"/>
            <p:cNvSpPr/>
            <p:nvPr/>
          </p:nvSpPr>
          <p:spPr>
            <a:xfrm rot="-5400000">
              <a:off x="80" y="3479"/>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3" name="平行四边形 9242"/>
            <p:cNvSpPr/>
            <p:nvPr/>
          </p:nvSpPr>
          <p:spPr>
            <a:xfrm rot="-5400000">
              <a:off x="81" y="508"/>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4" name="平行四边形 9243"/>
            <p:cNvSpPr/>
            <p:nvPr/>
          </p:nvSpPr>
          <p:spPr>
            <a:xfrm rot="-5400000">
              <a:off x="80" y="110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5" name="平行四边形 9244"/>
            <p:cNvSpPr/>
            <p:nvPr/>
          </p:nvSpPr>
          <p:spPr>
            <a:xfrm rot="-5400000">
              <a:off x="80" y="1697"/>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6" name="任意多边形 9245"/>
            <p:cNvSpPr/>
            <p:nvPr/>
          </p:nvSpPr>
          <p:spPr>
            <a:xfrm>
              <a:off x="98" y="0"/>
              <a:ext cx="532" cy="465"/>
            </a:xfrm>
            <a:custGeom>
              <a:avLst/>
              <a:gdLst/>
              <a:ahLst/>
              <a:cxnLst/>
              <a:pathLst>
                <a:path w="532" h="465">
                  <a:moveTo>
                    <a:pt x="1" y="0"/>
                  </a:moveTo>
                  <a:lnTo>
                    <a:pt x="0" y="166"/>
                  </a:lnTo>
                  <a:lnTo>
                    <a:pt x="532" y="465"/>
                  </a:lnTo>
                  <a:lnTo>
                    <a:pt x="532" y="201"/>
                  </a:lnTo>
                  <a:lnTo>
                    <a:pt x="172" y="0"/>
                  </a:lnTo>
                  <a:lnTo>
                    <a:pt x="1" y="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sp>
          <p:nvSpPr>
            <p:cNvPr id="9247" name="任意多边形 9246"/>
            <p:cNvSpPr/>
            <p:nvPr/>
          </p:nvSpPr>
          <p:spPr>
            <a:xfrm>
              <a:off x="95" y="4060"/>
              <a:ext cx="457" cy="260"/>
            </a:xfrm>
            <a:custGeom>
              <a:avLst/>
              <a:gdLst/>
              <a:ahLst/>
              <a:cxnLst/>
              <a:pathLst>
                <a:path w="457" h="264">
                  <a:moveTo>
                    <a:pt x="457" y="260"/>
                  </a:moveTo>
                  <a:lnTo>
                    <a:pt x="1" y="0"/>
                  </a:lnTo>
                  <a:lnTo>
                    <a:pt x="0" y="264"/>
                  </a:lnTo>
                  <a:lnTo>
                    <a:pt x="457" y="26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grpSp>
      <p:pic>
        <p:nvPicPr>
          <p:cNvPr id="2" name="图片 1" descr="商标（横）"/>
          <p:cNvPicPr>
            <a:picLocks noChangeAspect="1"/>
          </p:cNvPicPr>
          <p:nvPr userDrawn="1">
            <p:custDataLst>
              <p:tags r:id="rId12"/>
            </p:custDataLst>
          </p:nvPr>
        </p:nvPicPr>
        <p:blipFill>
          <a:blip r:embed="rId13"/>
          <a:stretch>
            <a:fillRect/>
          </a:stretch>
        </p:blipFill>
        <p:spPr>
          <a:xfrm>
            <a:off x="9618345" y="-29210"/>
            <a:ext cx="1645920" cy="608965"/>
          </a:xfrm>
          <a:prstGeom prst="rect">
            <a:avLst/>
          </a:prstGeom>
        </p:spPr>
      </p:pic>
      <p:sp>
        <p:nvSpPr>
          <p:cNvPr id="5" name="矩形 4"/>
          <p:cNvSpPr/>
          <p:nvPr userDrawn="1">
            <p:custDataLst>
              <p:tags r:id="rId14"/>
            </p:custDataLst>
          </p:nvPr>
        </p:nvSpPr>
        <p:spPr>
          <a:xfrm>
            <a:off x="1265555" y="1768475"/>
            <a:ext cx="10074910" cy="54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1103630" rtl="0" eaLnBrk="1" fontAlgn="base" latinLnBrk="0" hangingPunct="1">
        <a:lnSpc>
          <a:spcPct val="100000"/>
        </a:lnSpc>
        <a:spcBef>
          <a:spcPct val="0"/>
        </a:spcBef>
        <a:spcAft>
          <a:spcPct val="0"/>
        </a:spcAft>
        <a:buNone/>
        <a:defRPr sz="5300" b="0" i="0" u="none" kern="1200" baseline="0">
          <a:solidFill>
            <a:schemeClr val="tx2"/>
          </a:solidFill>
          <a:effectLst>
            <a:outerShdw blurRad="38100" dist="38100" dir="2700000">
              <a:srgbClr val="C0C0C0"/>
            </a:outerShdw>
          </a:effectLst>
          <a:latin typeface="+mj-lt"/>
          <a:ea typeface="+mj-ea"/>
          <a:cs typeface="+mj-cs"/>
        </a:defRPr>
      </a:lvl1pPr>
    </p:titleStyle>
    <p:bodyStyle>
      <a:lvl1pPr marL="414655" lvl="0" indent="-414655" algn="l" defTabSz="1103630" rtl="0" eaLnBrk="1" fontAlgn="base" latinLnBrk="0" hangingPunct="1">
        <a:lnSpc>
          <a:spcPct val="100000"/>
        </a:lnSpc>
        <a:spcBef>
          <a:spcPct val="20000"/>
        </a:spcBef>
        <a:spcAft>
          <a:spcPct val="0"/>
        </a:spcAft>
        <a:buClr>
          <a:schemeClr val="accent1"/>
        </a:buClr>
        <a:buSzPct val="75000"/>
        <a:buFont typeface="Monotype Sorts" pitchFamily="2" charset="2"/>
        <a:buChar char="b"/>
        <a:defRPr sz="3900" b="0" i="0" u="none" kern="1200" baseline="0">
          <a:solidFill>
            <a:schemeClr val="tx1"/>
          </a:solidFill>
          <a:effectLst>
            <a:outerShdw blurRad="38100" dist="38100" dir="2700000">
              <a:srgbClr val="C0C0C0"/>
            </a:outerShdw>
          </a:effectLst>
          <a:latin typeface="+mn-lt"/>
          <a:ea typeface="+mn-ea"/>
          <a:cs typeface="+mn-cs"/>
        </a:defRPr>
      </a:lvl1pPr>
      <a:lvl2pPr marL="897255" lvl="1" indent="-344805" algn="l" defTabSz="1103630" rtl="0" eaLnBrk="1" fontAlgn="base" latinLnBrk="0" hangingPunct="1">
        <a:lnSpc>
          <a:spcPct val="100000"/>
        </a:lnSpc>
        <a:spcBef>
          <a:spcPct val="20000"/>
        </a:spcBef>
        <a:spcAft>
          <a:spcPct val="0"/>
        </a:spcAft>
        <a:buClr>
          <a:schemeClr val="accent2"/>
        </a:buClr>
        <a:buSzTx/>
        <a:buFontTx/>
        <a:buChar char="•"/>
        <a:defRPr sz="3400" b="0" i="0" u="none" kern="1200" baseline="0">
          <a:solidFill>
            <a:schemeClr val="tx1"/>
          </a:solidFill>
          <a:effectLst>
            <a:outerShdw blurRad="38100" dist="38100" dir="2700000">
              <a:srgbClr val="C0C0C0"/>
            </a:outerShdw>
          </a:effectLst>
          <a:latin typeface="+mn-lt"/>
          <a:ea typeface="+mn-ea"/>
          <a:cs typeface="+mn-cs"/>
        </a:defRPr>
      </a:lvl2pPr>
      <a:lvl3pPr marL="1379855" lvl="2" indent="-276225" algn="l" defTabSz="1103630" rtl="0" eaLnBrk="1" fontAlgn="base" latinLnBrk="0" hangingPunct="1">
        <a:lnSpc>
          <a:spcPct val="100000"/>
        </a:lnSpc>
        <a:spcBef>
          <a:spcPct val="20000"/>
        </a:spcBef>
        <a:spcAft>
          <a:spcPct val="0"/>
        </a:spcAft>
        <a:buSzTx/>
        <a:buFontTx/>
        <a:buChar char="–"/>
        <a:defRPr sz="2900" b="0" i="0" u="none" kern="1200" baseline="0">
          <a:solidFill>
            <a:schemeClr val="tx1"/>
          </a:solidFill>
          <a:effectLst>
            <a:outerShdw blurRad="38100" dist="38100" dir="2700000">
              <a:srgbClr val="C0C0C0"/>
            </a:outerShdw>
          </a:effectLst>
          <a:latin typeface="+mn-lt"/>
          <a:ea typeface="+mn-ea"/>
          <a:cs typeface="+mn-cs"/>
        </a:defRPr>
      </a:lvl3pPr>
      <a:lvl4pPr marL="1932305" lvl="3" indent="-276225"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4pPr>
      <a:lvl5pPr marL="2482850" lvl="4" indent="-27432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5pPr>
      <a:lvl6pPr marL="2514600" lvl="5"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6pPr>
      <a:lvl7pPr marL="2971800" lvl="6"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7pPr>
      <a:lvl8pPr marL="3429000" lvl="7"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8pPr>
      <a:lvl9pPr marL="3886200" lvl="8"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a:outerShdw dist="107763" dir="2699999" algn="ctr" rotWithShape="0">
            <a:srgbClr val="020000"/>
          </a:outerShdw>
        </a:effectLst>
      </p:bgPr>
    </p:bg>
    <p:spTree>
      <p:nvGrpSpPr>
        <p:cNvPr id="1" name=""/>
        <p:cNvGrpSpPr/>
        <p:nvPr/>
      </p:nvGrpSpPr>
      <p:grpSpPr/>
      <p:sp>
        <p:nvSpPr>
          <p:cNvPr id="8277" name="文本框 8276"/>
          <p:cNvSpPr txBox="1"/>
          <p:nvPr/>
        </p:nvSpPr>
        <p:spPr>
          <a:xfrm>
            <a:off x="616903" y="3927793"/>
            <a:ext cx="10515600" cy="2287587"/>
          </a:xfrm>
          <a:prstGeom prst="rect">
            <a:avLst/>
          </a:prstGeom>
          <a:noFill/>
          <a:ln w="9525">
            <a:noFill/>
          </a:ln>
        </p:spPr>
        <p:txBody>
          <a:bodyPr>
            <a:spAutoFit/>
          </a:bodyPr>
          <a:p>
            <a:pPr algn="ctr">
              <a:spcBef>
                <a:spcPct val="0"/>
              </a:spcBef>
            </a:pPr>
            <a:r>
              <a:rPr lang="en-US" altLang="zh-CN" sz="48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rPr>
              <a:t>Sequencing and</a:t>
            </a:r>
            <a:endParaRPr lang="en-US" altLang="zh-CN" sz="48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endParaRPr>
          </a:p>
          <a:p>
            <a:pPr algn="ctr">
              <a:spcBef>
                <a:spcPct val="0"/>
              </a:spcBef>
            </a:pPr>
            <a:r>
              <a:rPr lang="en-US" altLang="zh-CN" sz="48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rPr>
              <a:t>Shop Floor Scheduling Management</a:t>
            </a:r>
            <a:endParaRPr lang="en-US" altLang="zh-CN" sz="32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endParaRPr>
          </a:p>
        </p:txBody>
      </p:sp>
      <p:sp>
        <p:nvSpPr>
          <p:cNvPr id="8284" name="矩形 8283"/>
          <p:cNvSpPr/>
          <p:nvPr/>
        </p:nvSpPr>
        <p:spPr>
          <a:xfrm>
            <a:off x="2786063" y="1662113"/>
            <a:ext cx="9144000" cy="0"/>
          </a:xfrm>
          <a:prstGeom prst="rect">
            <a:avLst/>
          </a:prstGeom>
          <a:noFill/>
          <a:ln w="9525">
            <a:noFill/>
          </a:ln>
        </p:spPr>
        <p:txBody>
          <a:bodyPr/>
          <a:p>
            <a:endParaRPr lang="zh-CN" altLang="en-US"/>
          </a:p>
        </p:txBody>
      </p:sp>
      <p:sp>
        <p:nvSpPr>
          <p:cNvPr id="8287" name="标题 8286"/>
          <p:cNvSpPr>
            <a:spLocks noGrp="1"/>
          </p:cNvSpPr>
          <p:nvPr>
            <p:ph type="ctrTitle"/>
          </p:nvPr>
        </p:nvSpPr>
        <p:spPr>
          <a:xfrm>
            <a:off x="1625600" y="1191895"/>
            <a:ext cx="9290050" cy="977900"/>
          </a:xfrm>
        </p:spPr>
        <p:txBody>
          <a:bodyPr lIns="110377" tIns="55189" rIns="110377" bIns="55189" anchor="b" anchorCtr="0"/>
          <a:p>
            <a:pPr defTabSz="1103630">
              <a:buSzTx/>
              <a:buFontTx/>
              <a:buNone/>
            </a:pPr>
            <a:r>
              <a:rPr lang="zh-CN" altLang="en-US" sz="6000" b="1" kern="1200" baseline="0" dirty="0">
                <a:solidFill>
                  <a:srgbClr val="FF0000"/>
                </a:solidFill>
                <a:latin typeface="华文细黑" panose="02010600040101010101" pitchFamily="2" charset="-122"/>
                <a:ea typeface="华文细黑" panose="02010600040101010101" pitchFamily="2" charset="-122"/>
              </a:rPr>
              <a:t>作业 排程与车间作业计划</a:t>
            </a:r>
            <a:endParaRPr lang="zh-CN" altLang="en-US" sz="6000" b="1" kern="1200" baseline="0" dirty="0">
              <a:solidFill>
                <a:srgbClr val="FF0000"/>
              </a:solidFill>
              <a:latin typeface="华文细黑" panose="02010600040101010101" pitchFamily="2" charset="-122"/>
              <a:ea typeface="华文细黑" panose="0201060004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1474" name="直接连接符 361473"/>
          <p:cNvSpPr/>
          <p:nvPr/>
        </p:nvSpPr>
        <p:spPr>
          <a:xfrm>
            <a:off x="2438400" y="1295400"/>
            <a:ext cx="0" cy="5181600"/>
          </a:xfrm>
          <a:prstGeom prst="line">
            <a:avLst/>
          </a:prstGeom>
          <a:ln w="12700" cap="flat" cmpd="sng">
            <a:solidFill>
              <a:schemeClr val="tx1"/>
            </a:solidFill>
            <a:prstDash val="solid"/>
            <a:headEnd type="none" w="med" len="med"/>
            <a:tailEnd type="none" w="med" len="med"/>
          </a:ln>
        </p:spPr>
      </p:sp>
      <p:sp>
        <p:nvSpPr>
          <p:cNvPr id="361475" name="直接连接符 361474"/>
          <p:cNvSpPr/>
          <p:nvPr/>
        </p:nvSpPr>
        <p:spPr>
          <a:xfrm>
            <a:off x="1600200" y="1308100"/>
            <a:ext cx="0" cy="5168900"/>
          </a:xfrm>
          <a:prstGeom prst="line">
            <a:avLst/>
          </a:prstGeom>
          <a:ln w="12700" cap="flat" cmpd="sng">
            <a:solidFill>
              <a:schemeClr val="tx1"/>
            </a:solidFill>
            <a:prstDash val="solid"/>
            <a:headEnd type="none" w="med" len="med"/>
            <a:tailEnd type="none" w="med" len="med"/>
          </a:ln>
        </p:spPr>
      </p:sp>
      <p:sp>
        <p:nvSpPr>
          <p:cNvPr id="361476" name="矩形 361475"/>
          <p:cNvSpPr/>
          <p:nvPr/>
        </p:nvSpPr>
        <p:spPr>
          <a:xfrm>
            <a:off x="762000" y="2362200"/>
            <a:ext cx="9753600" cy="457200"/>
          </a:xfrm>
          <a:prstGeom prst="rect">
            <a:avLst/>
          </a:prstGeom>
          <a:solidFill>
            <a:schemeClr val="bg1"/>
          </a:solidFill>
          <a:ln w="38100">
            <a:noFill/>
          </a:ln>
        </p:spPr>
        <p:txBody>
          <a:bodyPr/>
          <a:p>
            <a:endParaRPr lang="zh-CN" altLang="en-US"/>
          </a:p>
        </p:txBody>
      </p:sp>
      <p:sp>
        <p:nvSpPr>
          <p:cNvPr id="361477" name="文本框 361476"/>
          <p:cNvSpPr txBox="1"/>
          <p:nvPr/>
        </p:nvSpPr>
        <p:spPr>
          <a:xfrm>
            <a:off x="3276600" y="1431925"/>
            <a:ext cx="15240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数量</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需用  完成</a:t>
            </a:r>
            <a:endParaRPr lang="zh-CN" altLang="en-US" sz="2000" dirty="0">
              <a:latin typeface="Times New Roman" panose="02020603050405020304" pitchFamily="18" charset="0"/>
            </a:endParaRPr>
          </a:p>
        </p:txBody>
      </p:sp>
      <p:sp>
        <p:nvSpPr>
          <p:cNvPr id="361485" name="标题 361484"/>
          <p:cNvSpPr>
            <a:spLocks noGrp="1"/>
          </p:cNvSpPr>
          <p:nvPr>
            <p:ph type="title" idx="4294967295"/>
          </p:nvPr>
        </p:nvSpPr>
        <p:spPr>
          <a:xfrm>
            <a:off x="2971800" y="6934200"/>
            <a:ext cx="4740275"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派工单的典型格式</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61486" name="矩形 361485"/>
          <p:cNvSpPr/>
          <p:nvPr/>
        </p:nvSpPr>
        <p:spPr>
          <a:xfrm>
            <a:off x="762000" y="2346325"/>
            <a:ext cx="9753600" cy="4130675"/>
          </a:xfrm>
          <a:prstGeom prst="rect">
            <a:avLst/>
          </a:prstGeom>
          <a:solidFill>
            <a:srgbClr val="FFFFCC"/>
          </a:solidFill>
          <a:ln w="38100">
            <a:noFill/>
          </a:ln>
        </p:spPr>
        <p:txBody>
          <a:bodyPr/>
          <a:p>
            <a:endParaRPr lang="zh-CN" altLang="en-US"/>
          </a:p>
        </p:txBody>
      </p:sp>
      <p:sp>
        <p:nvSpPr>
          <p:cNvPr id="361487" name="矩形 361486"/>
          <p:cNvSpPr/>
          <p:nvPr/>
        </p:nvSpPr>
        <p:spPr>
          <a:xfrm>
            <a:off x="762000" y="1308100"/>
            <a:ext cx="9753600" cy="1038225"/>
          </a:xfrm>
          <a:prstGeom prst="rect">
            <a:avLst/>
          </a:prstGeom>
          <a:solidFill>
            <a:srgbClr val="CCFFFF"/>
          </a:solidFill>
          <a:ln w="38100">
            <a:noFill/>
          </a:ln>
        </p:spPr>
        <p:txBody>
          <a:bodyPr/>
          <a:p>
            <a:endParaRPr lang="zh-CN" altLang="en-US"/>
          </a:p>
        </p:txBody>
      </p:sp>
      <p:sp>
        <p:nvSpPr>
          <p:cNvPr id="361488" name="文本框 361487"/>
          <p:cNvSpPr txBox="1"/>
          <p:nvPr/>
        </p:nvSpPr>
        <p:spPr>
          <a:xfrm>
            <a:off x="5181600" y="1433513"/>
            <a:ext cx="26670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计划进度</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开始日期  完工日期</a:t>
            </a:r>
            <a:endParaRPr lang="zh-CN" altLang="en-US" sz="2000" dirty="0">
              <a:latin typeface="Times New Roman" panose="02020603050405020304" pitchFamily="18" charset="0"/>
            </a:endParaRPr>
          </a:p>
        </p:txBody>
      </p:sp>
      <p:sp>
        <p:nvSpPr>
          <p:cNvPr id="361489" name="直接连接符 361488"/>
          <p:cNvSpPr/>
          <p:nvPr/>
        </p:nvSpPr>
        <p:spPr>
          <a:xfrm>
            <a:off x="762000" y="1308100"/>
            <a:ext cx="9753600" cy="0"/>
          </a:xfrm>
          <a:prstGeom prst="line">
            <a:avLst/>
          </a:prstGeom>
          <a:ln w="12700" cap="flat" cmpd="sng">
            <a:solidFill>
              <a:schemeClr val="tx1"/>
            </a:solidFill>
            <a:prstDash val="solid"/>
            <a:headEnd type="none" w="med" len="med"/>
            <a:tailEnd type="none" w="med" len="med"/>
          </a:ln>
        </p:spPr>
      </p:sp>
      <p:sp>
        <p:nvSpPr>
          <p:cNvPr id="361490" name="直接连接符 361489"/>
          <p:cNvSpPr/>
          <p:nvPr/>
        </p:nvSpPr>
        <p:spPr>
          <a:xfrm>
            <a:off x="762000" y="2346325"/>
            <a:ext cx="9753600" cy="0"/>
          </a:xfrm>
          <a:prstGeom prst="line">
            <a:avLst/>
          </a:prstGeom>
          <a:ln w="12700" cap="flat" cmpd="sng">
            <a:solidFill>
              <a:schemeClr val="tx1"/>
            </a:solidFill>
            <a:prstDash val="solid"/>
            <a:headEnd type="none" w="med" len="med"/>
            <a:tailEnd type="none" w="med" len="med"/>
          </a:ln>
        </p:spPr>
      </p:sp>
      <p:sp>
        <p:nvSpPr>
          <p:cNvPr id="361491" name="直接连接符 361490"/>
          <p:cNvSpPr/>
          <p:nvPr/>
        </p:nvSpPr>
        <p:spPr>
          <a:xfrm>
            <a:off x="762000" y="6477000"/>
            <a:ext cx="9753600" cy="0"/>
          </a:xfrm>
          <a:prstGeom prst="line">
            <a:avLst/>
          </a:prstGeom>
          <a:ln w="12700" cap="flat" cmpd="sng">
            <a:solidFill>
              <a:schemeClr val="tx1"/>
            </a:solidFill>
            <a:prstDash val="solid"/>
            <a:headEnd type="none" w="med" len="med"/>
            <a:tailEnd type="none" w="med" len="med"/>
          </a:ln>
        </p:spPr>
      </p:sp>
      <p:sp>
        <p:nvSpPr>
          <p:cNvPr id="361492" name="直接连接符 361491"/>
          <p:cNvSpPr/>
          <p:nvPr/>
        </p:nvSpPr>
        <p:spPr>
          <a:xfrm>
            <a:off x="762000" y="2819400"/>
            <a:ext cx="9753600" cy="0"/>
          </a:xfrm>
          <a:prstGeom prst="line">
            <a:avLst/>
          </a:prstGeom>
          <a:ln w="12700" cap="flat" cmpd="sng">
            <a:solidFill>
              <a:schemeClr val="tx1"/>
            </a:solidFill>
            <a:prstDash val="solid"/>
            <a:headEnd type="none" w="med" len="med"/>
            <a:tailEnd type="none" w="med" len="med"/>
          </a:ln>
        </p:spPr>
      </p:sp>
      <p:sp>
        <p:nvSpPr>
          <p:cNvPr id="361493" name="直接连接符 361492"/>
          <p:cNvSpPr/>
          <p:nvPr/>
        </p:nvSpPr>
        <p:spPr>
          <a:xfrm>
            <a:off x="762000" y="3276600"/>
            <a:ext cx="9753600" cy="0"/>
          </a:xfrm>
          <a:prstGeom prst="line">
            <a:avLst/>
          </a:prstGeom>
          <a:ln w="12700" cap="flat" cmpd="sng">
            <a:solidFill>
              <a:schemeClr val="tx1"/>
            </a:solidFill>
            <a:prstDash val="solid"/>
            <a:headEnd type="none" w="med" len="med"/>
            <a:tailEnd type="none" w="med" len="med"/>
          </a:ln>
        </p:spPr>
      </p:sp>
      <p:sp>
        <p:nvSpPr>
          <p:cNvPr id="361494" name="直接连接符 361493"/>
          <p:cNvSpPr/>
          <p:nvPr/>
        </p:nvSpPr>
        <p:spPr>
          <a:xfrm>
            <a:off x="762000" y="3733800"/>
            <a:ext cx="9753600" cy="0"/>
          </a:xfrm>
          <a:prstGeom prst="line">
            <a:avLst/>
          </a:prstGeom>
          <a:ln w="12700" cap="flat" cmpd="sng">
            <a:solidFill>
              <a:schemeClr val="tx1"/>
            </a:solidFill>
            <a:prstDash val="solid"/>
            <a:headEnd type="none" w="med" len="med"/>
            <a:tailEnd type="none" w="med" len="med"/>
          </a:ln>
        </p:spPr>
      </p:sp>
      <p:sp>
        <p:nvSpPr>
          <p:cNvPr id="361495" name="直接连接符 361494"/>
          <p:cNvSpPr/>
          <p:nvPr/>
        </p:nvSpPr>
        <p:spPr>
          <a:xfrm>
            <a:off x="762000" y="4191000"/>
            <a:ext cx="9753600" cy="0"/>
          </a:xfrm>
          <a:prstGeom prst="line">
            <a:avLst/>
          </a:prstGeom>
          <a:ln w="12700" cap="flat" cmpd="sng">
            <a:solidFill>
              <a:schemeClr val="tx1"/>
            </a:solidFill>
            <a:prstDash val="solid"/>
            <a:headEnd type="none" w="med" len="med"/>
            <a:tailEnd type="none" w="med" len="med"/>
          </a:ln>
        </p:spPr>
      </p:sp>
      <p:sp>
        <p:nvSpPr>
          <p:cNvPr id="361496" name="直接连接符 361495"/>
          <p:cNvSpPr/>
          <p:nvPr/>
        </p:nvSpPr>
        <p:spPr>
          <a:xfrm>
            <a:off x="762000" y="4648200"/>
            <a:ext cx="9753600" cy="0"/>
          </a:xfrm>
          <a:prstGeom prst="line">
            <a:avLst/>
          </a:prstGeom>
          <a:ln w="12700" cap="flat" cmpd="sng">
            <a:solidFill>
              <a:schemeClr val="tx1"/>
            </a:solidFill>
            <a:prstDash val="solid"/>
            <a:headEnd type="none" w="med" len="med"/>
            <a:tailEnd type="none" w="med" len="med"/>
          </a:ln>
        </p:spPr>
      </p:sp>
      <p:sp>
        <p:nvSpPr>
          <p:cNvPr id="361497" name="直接连接符 361496"/>
          <p:cNvSpPr/>
          <p:nvPr/>
        </p:nvSpPr>
        <p:spPr>
          <a:xfrm>
            <a:off x="3429000" y="1308100"/>
            <a:ext cx="0" cy="5168900"/>
          </a:xfrm>
          <a:prstGeom prst="line">
            <a:avLst/>
          </a:prstGeom>
          <a:ln w="12700" cap="flat" cmpd="sng">
            <a:solidFill>
              <a:schemeClr val="tx1"/>
            </a:solidFill>
            <a:prstDash val="solid"/>
            <a:headEnd type="none" w="med" len="med"/>
            <a:tailEnd type="none" w="med" len="med"/>
          </a:ln>
        </p:spPr>
      </p:sp>
      <p:sp>
        <p:nvSpPr>
          <p:cNvPr id="361498" name="直接连接符 361497"/>
          <p:cNvSpPr/>
          <p:nvPr/>
        </p:nvSpPr>
        <p:spPr>
          <a:xfrm>
            <a:off x="4038600" y="1827213"/>
            <a:ext cx="0" cy="4649787"/>
          </a:xfrm>
          <a:prstGeom prst="line">
            <a:avLst/>
          </a:prstGeom>
          <a:ln w="12700" cap="flat" cmpd="sng">
            <a:solidFill>
              <a:schemeClr val="tx1"/>
            </a:solidFill>
            <a:prstDash val="solid"/>
            <a:headEnd type="none" w="med" len="med"/>
            <a:tailEnd type="none" w="med" len="med"/>
          </a:ln>
        </p:spPr>
      </p:sp>
      <p:sp>
        <p:nvSpPr>
          <p:cNvPr id="361499" name="直接连接符 361498"/>
          <p:cNvSpPr/>
          <p:nvPr/>
        </p:nvSpPr>
        <p:spPr>
          <a:xfrm>
            <a:off x="4648200" y="1308100"/>
            <a:ext cx="0" cy="5168900"/>
          </a:xfrm>
          <a:prstGeom prst="line">
            <a:avLst/>
          </a:prstGeom>
          <a:ln w="12700" cap="flat" cmpd="sng">
            <a:solidFill>
              <a:schemeClr val="tx1"/>
            </a:solidFill>
            <a:prstDash val="solid"/>
            <a:headEnd type="none" w="med" len="med"/>
            <a:tailEnd type="none" w="med" len="med"/>
          </a:ln>
        </p:spPr>
      </p:sp>
      <p:sp>
        <p:nvSpPr>
          <p:cNvPr id="361500" name="直接连接符 361499"/>
          <p:cNvSpPr/>
          <p:nvPr/>
        </p:nvSpPr>
        <p:spPr>
          <a:xfrm>
            <a:off x="5410200" y="1308100"/>
            <a:ext cx="0" cy="4757738"/>
          </a:xfrm>
          <a:prstGeom prst="line">
            <a:avLst/>
          </a:prstGeom>
          <a:ln w="12700" cap="flat" cmpd="sng">
            <a:solidFill>
              <a:schemeClr val="tx1"/>
            </a:solidFill>
            <a:prstDash val="solid"/>
            <a:headEnd type="none" w="med" len="med"/>
            <a:tailEnd type="none" w="med" len="med"/>
          </a:ln>
        </p:spPr>
      </p:sp>
      <p:sp>
        <p:nvSpPr>
          <p:cNvPr id="361501" name="直接连接符 361500"/>
          <p:cNvSpPr/>
          <p:nvPr/>
        </p:nvSpPr>
        <p:spPr>
          <a:xfrm>
            <a:off x="5410200" y="1308100"/>
            <a:ext cx="0" cy="5168900"/>
          </a:xfrm>
          <a:prstGeom prst="line">
            <a:avLst/>
          </a:prstGeom>
          <a:ln w="12700" cap="flat" cmpd="sng">
            <a:solidFill>
              <a:schemeClr val="tx1"/>
            </a:solidFill>
            <a:prstDash val="solid"/>
            <a:headEnd type="none" w="med" len="med"/>
            <a:tailEnd type="none" w="med" len="med"/>
          </a:ln>
        </p:spPr>
      </p:sp>
      <p:sp>
        <p:nvSpPr>
          <p:cNvPr id="361502" name="直接连接符 361501"/>
          <p:cNvSpPr/>
          <p:nvPr/>
        </p:nvSpPr>
        <p:spPr>
          <a:xfrm>
            <a:off x="6553200" y="1827213"/>
            <a:ext cx="0" cy="4649787"/>
          </a:xfrm>
          <a:prstGeom prst="line">
            <a:avLst/>
          </a:prstGeom>
          <a:ln w="12700" cap="flat" cmpd="sng">
            <a:solidFill>
              <a:schemeClr val="tx1"/>
            </a:solidFill>
            <a:prstDash val="solid"/>
            <a:headEnd type="none" w="med" len="med"/>
            <a:tailEnd type="none" w="med" len="med"/>
          </a:ln>
        </p:spPr>
      </p:sp>
      <p:sp>
        <p:nvSpPr>
          <p:cNvPr id="361503" name="直接连接符 361502"/>
          <p:cNvSpPr/>
          <p:nvPr/>
        </p:nvSpPr>
        <p:spPr>
          <a:xfrm>
            <a:off x="7696200" y="1308100"/>
            <a:ext cx="0" cy="5168900"/>
          </a:xfrm>
          <a:prstGeom prst="line">
            <a:avLst/>
          </a:prstGeom>
          <a:ln w="12700" cap="flat" cmpd="sng">
            <a:solidFill>
              <a:schemeClr val="tx1"/>
            </a:solidFill>
            <a:prstDash val="solid"/>
            <a:headEnd type="none" w="med" len="med"/>
            <a:tailEnd type="none" w="med" len="med"/>
          </a:ln>
        </p:spPr>
      </p:sp>
      <p:sp>
        <p:nvSpPr>
          <p:cNvPr id="361504" name="文本框 361503"/>
          <p:cNvSpPr txBox="1"/>
          <p:nvPr/>
        </p:nvSpPr>
        <p:spPr>
          <a:xfrm>
            <a:off x="609600" y="1463675"/>
            <a:ext cx="10668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物料号</a:t>
            </a:r>
            <a:endParaRPr lang="zh-CN" altLang="en-US" dirty="0">
              <a:latin typeface="Times New Roman" panose="02020603050405020304" pitchFamily="18" charset="0"/>
            </a:endParaRPr>
          </a:p>
        </p:txBody>
      </p:sp>
      <p:sp>
        <p:nvSpPr>
          <p:cNvPr id="361505" name="文本框 361504"/>
          <p:cNvSpPr txBox="1"/>
          <p:nvPr/>
        </p:nvSpPr>
        <p:spPr>
          <a:xfrm>
            <a:off x="1600200" y="1450975"/>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物料名称</a:t>
            </a:r>
            <a:endParaRPr lang="zh-CN" altLang="en-US" dirty="0">
              <a:latin typeface="Times New Roman" panose="02020603050405020304" pitchFamily="18" charset="0"/>
            </a:endParaRPr>
          </a:p>
        </p:txBody>
      </p:sp>
      <p:sp>
        <p:nvSpPr>
          <p:cNvPr id="361506" name="直接连接符 361505"/>
          <p:cNvSpPr/>
          <p:nvPr/>
        </p:nvSpPr>
        <p:spPr>
          <a:xfrm flipV="1">
            <a:off x="3429000" y="1828800"/>
            <a:ext cx="1219200" cy="0"/>
          </a:xfrm>
          <a:prstGeom prst="line">
            <a:avLst/>
          </a:prstGeom>
          <a:ln w="12700" cap="flat" cmpd="sng">
            <a:solidFill>
              <a:schemeClr val="tx1"/>
            </a:solidFill>
            <a:prstDash val="solid"/>
            <a:headEnd type="none" w="med" len="med"/>
            <a:tailEnd type="none" w="med" len="med"/>
          </a:ln>
        </p:spPr>
      </p:sp>
      <p:sp>
        <p:nvSpPr>
          <p:cNvPr id="361507" name="直接连接符 361506"/>
          <p:cNvSpPr/>
          <p:nvPr/>
        </p:nvSpPr>
        <p:spPr>
          <a:xfrm>
            <a:off x="5410200" y="1827213"/>
            <a:ext cx="3505200" cy="1587"/>
          </a:xfrm>
          <a:prstGeom prst="line">
            <a:avLst/>
          </a:prstGeom>
          <a:ln w="12700" cap="flat" cmpd="sng">
            <a:solidFill>
              <a:schemeClr val="tx1"/>
            </a:solidFill>
            <a:prstDash val="solid"/>
            <a:headEnd type="none" w="med" len="med"/>
            <a:tailEnd type="none" w="med" len="med"/>
          </a:ln>
        </p:spPr>
      </p:sp>
      <p:sp>
        <p:nvSpPr>
          <p:cNvPr id="361508" name="文本框 361507"/>
          <p:cNvSpPr txBox="1"/>
          <p:nvPr/>
        </p:nvSpPr>
        <p:spPr>
          <a:xfrm>
            <a:off x="9906000" y="1563688"/>
            <a:ext cx="533400" cy="457200"/>
          </a:xfrm>
          <a:prstGeom prst="rect">
            <a:avLst/>
          </a:prstGeom>
          <a:noFill/>
          <a:ln w="38100">
            <a:noFill/>
          </a:ln>
        </p:spPr>
        <p:txBody>
          <a:bodyPr anchor="ctr" anchorCtr="0">
            <a:spAutoFit/>
          </a:bodyPr>
          <a:p>
            <a:pPr algn="ctr"/>
            <a:endParaRPr lang="zh-CN" altLang="en-US" dirty="0">
              <a:latin typeface="Times New Roman" panose="02020603050405020304" pitchFamily="18" charset="0"/>
            </a:endParaRPr>
          </a:p>
        </p:txBody>
      </p:sp>
      <p:sp>
        <p:nvSpPr>
          <p:cNvPr id="361509" name="文本框 361508"/>
          <p:cNvSpPr txBox="1"/>
          <p:nvPr/>
        </p:nvSpPr>
        <p:spPr>
          <a:xfrm>
            <a:off x="685800" y="685800"/>
            <a:ext cx="10058400" cy="457200"/>
          </a:xfrm>
          <a:prstGeom prst="rect">
            <a:avLst/>
          </a:prstGeom>
          <a:noFill/>
          <a:ln w="38100">
            <a:noFill/>
          </a:ln>
        </p:spPr>
        <p:txBody>
          <a:bodyPr anchor="ctr" anchorCtr="0">
            <a:spAutoFit/>
          </a:bodyPr>
          <a:p>
            <a:r>
              <a:rPr lang="zh-CN" altLang="en-US" dirty="0">
                <a:latin typeface="黑体" panose="02010609060101010101" pitchFamily="2" charset="-122"/>
                <a:ea typeface="黑体" panose="02010609060101010101" pitchFamily="2" charset="-122"/>
              </a:rPr>
              <a:t>工作中心：</a:t>
            </a:r>
            <a:r>
              <a:rPr lang="zh-TW" altLang="en-US" dirty="0">
                <a:latin typeface="黑体" panose="02010609060101010101" pitchFamily="2" charset="-122"/>
                <a:ea typeface="黑体" panose="02010609060101010101" pitchFamily="2" charset="-122"/>
              </a:rPr>
              <a:t>8513			</a:t>
            </a:r>
            <a:r>
              <a:rPr lang="zh-CN" altLang="en-US" dirty="0">
                <a:latin typeface="黑体" panose="02010609060101010101" pitchFamily="2" charset="-122"/>
                <a:ea typeface="黑体" panose="02010609060101010101" pitchFamily="2" charset="-122"/>
              </a:rPr>
              <a:t>名称：车床</a:t>
            </a:r>
            <a:endParaRPr lang="zh-CN" altLang="en-US" dirty="0">
              <a:latin typeface="黑体" panose="02010609060101010101" pitchFamily="2" charset="-122"/>
              <a:ea typeface="黑体" panose="02010609060101010101" pitchFamily="2" charset="-122"/>
            </a:endParaRPr>
          </a:p>
        </p:txBody>
      </p:sp>
      <p:sp>
        <p:nvSpPr>
          <p:cNvPr id="361510" name="文本框 361509"/>
          <p:cNvSpPr txBox="1"/>
          <p:nvPr/>
        </p:nvSpPr>
        <p:spPr>
          <a:xfrm>
            <a:off x="2514600" y="1447800"/>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加工单号</a:t>
            </a:r>
            <a:endParaRPr lang="zh-CN" altLang="en-US" dirty="0">
              <a:latin typeface="Times New Roman" panose="02020603050405020304" pitchFamily="18" charset="0"/>
            </a:endParaRPr>
          </a:p>
        </p:txBody>
      </p:sp>
      <p:sp>
        <p:nvSpPr>
          <p:cNvPr id="361511" name="文本框 361510"/>
          <p:cNvSpPr txBox="1"/>
          <p:nvPr/>
        </p:nvSpPr>
        <p:spPr>
          <a:xfrm>
            <a:off x="4495800" y="1447800"/>
            <a:ext cx="10668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工序号</a:t>
            </a:r>
            <a:endParaRPr lang="zh-CN" altLang="en-US" dirty="0">
              <a:latin typeface="Times New Roman" panose="02020603050405020304" pitchFamily="18" charset="0"/>
            </a:endParaRPr>
          </a:p>
        </p:txBody>
      </p:sp>
      <p:sp>
        <p:nvSpPr>
          <p:cNvPr id="361512" name="直接连接符 361511"/>
          <p:cNvSpPr/>
          <p:nvPr/>
        </p:nvSpPr>
        <p:spPr>
          <a:xfrm>
            <a:off x="762000" y="5105400"/>
            <a:ext cx="9753600" cy="0"/>
          </a:xfrm>
          <a:prstGeom prst="line">
            <a:avLst/>
          </a:prstGeom>
          <a:ln w="12700" cap="flat" cmpd="sng">
            <a:solidFill>
              <a:schemeClr val="tx1"/>
            </a:solidFill>
            <a:prstDash val="solid"/>
            <a:headEnd type="none" w="med" len="med"/>
            <a:tailEnd type="none" w="med" len="med"/>
          </a:ln>
        </p:spPr>
      </p:sp>
      <p:sp>
        <p:nvSpPr>
          <p:cNvPr id="361513" name="直接连接符 361512"/>
          <p:cNvSpPr/>
          <p:nvPr/>
        </p:nvSpPr>
        <p:spPr>
          <a:xfrm>
            <a:off x="762000" y="5562600"/>
            <a:ext cx="9753600" cy="0"/>
          </a:xfrm>
          <a:prstGeom prst="line">
            <a:avLst/>
          </a:prstGeom>
          <a:ln w="12700" cap="flat" cmpd="sng">
            <a:solidFill>
              <a:schemeClr val="tx1"/>
            </a:solidFill>
            <a:prstDash val="solid"/>
            <a:headEnd type="none" w="med" len="med"/>
            <a:tailEnd type="none" w="med" len="med"/>
          </a:ln>
        </p:spPr>
      </p:sp>
      <p:sp>
        <p:nvSpPr>
          <p:cNvPr id="361514" name="直接连接符 361513"/>
          <p:cNvSpPr/>
          <p:nvPr/>
        </p:nvSpPr>
        <p:spPr>
          <a:xfrm>
            <a:off x="762000" y="6019800"/>
            <a:ext cx="9753600" cy="0"/>
          </a:xfrm>
          <a:prstGeom prst="line">
            <a:avLst/>
          </a:prstGeom>
          <a:ln w="12700" cap="flat" cmpd="sng">
            <a:solidFill>
              <a:schemeClr val="tx1"/>
            </a:solidFill>
            <a:prstDash val="solid"/>
            <a:headEnd type="none" w="med" len="med"/>
            <a:tailEnd type="none" w="med" len="med"/>
          </a:ln>
        </p:spPr>
      </p:sp>
      <p:sp>
        <p:nvSpPr>
          <p:cNvPr id="361515" name="直接连接符 361514"/>
          <p:cNvSpPr/>
          <p:nvPr/>
        </p:nvSpPr>
        <p:spPr>
          <a:xfrm>
            <a:off x="9677400" y="1308100"/>
            <a:ext cx="0" cy="5168900"/>
          </a:xfrm>
          <a:prstGeom prst="line">
            <a:avLst/>
          </a:prstGeom>
          <a:ln w="12700" cap="flat" cmpd="sng">
            <a:solidFill>
              <a:schemeClr val="tx1"/>
            </a:solidFill>
            <a:prstDash val="solid"/>
            <a:headEnd type="none" w="med" len="med"/>
            <a:tailEnd type="none" w="med" len="med"/>
          </a:ln>
        </p:spPr>
      </p:sp>
      <p:sp>
        <p:nvSpPr>
          <p:cNvPr id="361516" name="直接连接符 361515"/>
          <p:cNvSpPr/>
          <p:nvPr/>
        </p:nvSpPr>
        <p:spPr>
          <a:xfrm>
            <a:off x="8915400" y="1308100"/>
            <a:ext cx="0" cy="5168900"/>
          </a:xfrm>
          <a:prstGeom prst="line">
            <a:avLst/>
          </a:prstGeom>
          <a:ln w="12700" cap="flat" cmpd="sng">
            <a:solidFill>
              <a:schemeClr val="tx1"/>
            </a:solidFill>
            <a:prstDash val="solid"/>
            <a:headEnd type="none" w="med" len="med"/>
            <a:tailEnd type="none" w="med" len="med"/>
          </a:ln>
        </p:spPr>
      </p:sp>
      <p:sp>
        <p:nvSpPr>
          <p:cNvPr id="361517" name="直接连接符 361516"/>
          <p:cNvSpPr/>
          <p:nvPr/>
        </p:nvSpPr>
        <p:spPr>
          <a:xfrm>
            <a:off x="8305800" y="1828800"/>
            <a:ext cx="0" cy="4649788"/>
          </a:xfrm>
          <a:prstGeom prst="line">
            <a:avLst/>
          </a:prstGeom>
          <a:ln w="12700" cap="flat" cmpd="sng">
            <a:solidFill>
              <a:schemeClr val="tx1"/>
            </a:solidFill>
            <a:prstDash val="solid"/>
            <a:headEnd type="none" w="med" len="med"/>
            <a:tailEnd type="none" w="med" len="med"/>
          </a:ln>
        </p:spPr>
      </p:sp>
      <p:sp>
        <p:nvSpPr>
          <p:cNvPr id="361518" name="文本框 361517"/>
          <p:cNvSpPr txBox="1"/>
          <p:nvPr/>
        </p:nvSpPr>
        <p:spPr>
          <a:xfrm>
            <a:off x="3352800" y="1431925"/>
            <a:ext cx="14478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数量</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需用 完成</a:t>
            </a:r>
            <a:endParaRPr lang="zh-CN" altLang="en-US" sz="2000" dirty="0">
              <a:latin typeface="Times New Roman" panose="02020603050405020304" pitchFamily="18" charset="0"/>
            </a:endParaRPr>
          </a:p>
        </p:txBody>
      </p:sp>
      <p:sp>
        <p:nvSpPr>
          <p:cNvPr id="361519" name="文本框 361518"/>
          <p:cNvSpPr txBox="1"/>
          <p:nvPr/>
        </p:nvSpPr>
        <p:spPr>
          <a:xfrm>
            <a:off x="7543800" y="1431925"/>
            <a:ext cx="14478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时间</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 准备  加工</a:t>
            </a:r>
            <a:endParaRPr lang="zh-CN" altLang="en-US" sz="2000" dirty="0">
              <a:latin typeface="Times New Roman" panose="02020603050405020304" pitchFamily="18" charset="0"/>
            </a:endParaRPr>
          </a:p>
        </p:txBody>
      </p:sp>
      <p:sp>
        <p:nvSpPr>
          <p:cNvPr id="361520" name="文本框 361519"/>
          <p:cNvSpPr txBox="1"/>
          <p:nvPr/>
        </p:nvSpPr>
        <p:spPr>
          <a:xfrm>
            <a:off x="8915400" y="1447800"/>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上工序</a:t>
            </a:r>
            <a:endParaRPr lang="zh-CN" altLang="en-US" dirty="0">
              <a:latin typeface="Times New Roman" panose="02020603050405020304" pitchFamily="18" charset="0"/>
            </a:endParaRPr>
          </a:p>
        </p:txBody>
      </p:sp>
      <p:sp>
        <p:nvSpPr>
          <p:cNvPr id="361521" name="文本框 361520"/>
          <p:cNvSpPr txBox="1"/>
          <p:nvPr/>
        </p:nvSpPr>
        <p:spPr>
          <a:xfrm>
            <a:off x="9601200" y="1447800"/>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下工序</a:t>
            </a:r>
            <a:endParaRPr lang="zh-CN" altLang="en-US" dirty="0">
              <a:latin typeface="Times New Roman" panose="02020603050405020304" pitchFamily="18" charset="0"/>
            </a:endParaRPr>
          </a:p>
        </p:txBody>
      </p:sp>
      <p:sp>
        <p:nvSpPr>
          <p:cNvPr id="361522" name="文本框 361521"/>
          <p:cNvSpPr txBox="1"/>
          <p:nvPr/>
        </p:nvSpPr>
        <p:spPr>
          <a:xfrm>
            <a:off x="762000" y="2392363"/>
            <a:ext cx="3429000" cy="396875"/>
          </a:xfrm>
          <a:prstGeom prst="rect">
            <a:avLst/>
          </a:prstGeom>
          <a:noFill/>
          <a:ln w="38100">
            <a:noFill/>
          </a:ln>
        </p:spPr>
        <p:txBody>
          <a:bodyPr anchor="ctr" anchorCtr="0">
            <a:spAutoFit/>
          </a:bodyPr>
          <a:p>
            <a:r>
              <a:rPr lang="zh-CN" altLang="en-US" sz="2000" dirty="0">
                <a:latin typeface="Times New Roman" panose="02020603050405020304" pitchFamily="18" charset="0"/>
              </a:rPr>
              <a:t>正加工的工件</a:t>
            </a:r>
            <a:endParaRPr lang="zh-CN" altLang="en-US" sz="2000" dirty="0">
              <a:latin typeface="Times New Roman" panose="02020603050405020304" pitchFamily="18" charset="0"/>
            </a:endParaRPr>
          </a:p>
        </p:txBody>
      </p:sp>
      <p:sp>
        <p:nvSpPr>
          <p:cNvPr id="361523" name="文本框 361522"/>
          <p:cNvSpPr txBox="1"/>
          <p:nvPr/>
        </p:nvSpPr>
        <p:spPr>
          <a:xfrm>
            <a:off x="762000" y="3794125"/>
            <a:ext cx="3429000" cy="396875"/>
          </a:xfrm>
          <a:prstGeom prst="rect">
            <a:avLst/>
          </a:prstGeom>
          <a:noFill/>
          <a:ln w="38100">
            <a:noFill/>
          </a:ln>
        </p:spPr>
        <p:txBody>
          <a:bodyPr anchor="ctr" anchorCtr="0">
            <a:spAutoFit/>
          </a:bodyPr>
          <a:p>
            <a:r>
              <a:rPr lang="zh-CN" altLang="en-US" sz="2000" dirty="0">
                <a:latin typeface="Times New Roman" panose="02020603050405020304" pitchFamily="18" charset="0"/>
              </a:rPr>
              <a:t>已加工的工件</a:t>
            </a:r>
            <a:endParaRPr lang="zh-CN" altLang="en-US" sz="2000" dirty="0">
              <a:latin typeface="Times New Roman" panose="02020603050405020304" pitchFamily="18" charset="0"/>
            </a:endParaRPr>
          </a:p>
        </p:txBody>
      </p:sp>
      <p:sp>
        <p:nvSpPr>
          <p:cNvPr id="361524" name="文本框 361523"/>
          <p:cNvSpPr txBox="1"/>
          <p:nvPr/>
        </p:nvSpPr>
        <p:spPr>
          <a:xfrm>
            <a:off x="762000" y="5165725"/>
            <a:ext cx="3429000" cy="396875"/>
          </a:xfrm>
          <a:prstGeom prst="rect">
            <a:avLst/>
          </a:prstGeom>
          <a:noFill/>
          <a:ln w="38100">
            <a:noFill/>
          </a:ln>
        </p:spPr>
        <p:txBody>
          <a:bodyPr anchor="ctr" anchorCtr="0">
            <a:spAutoFit/>
          </a:bodyPr>
          <a:p>
            <a:r>
              <a:rPr lang="zh-CN" altLang="en-US" sz="2000" dirty="0">
                <a:latin typeface="Times New Roman" panose="02020603050405020304" pitchFamily="18" charset="0"/>
              </a:rPr>
              <a:t>将达到的工件</a:t>
            </a:r>
            <a:endParaRPr lang="zh-CN" altLang="en-US" sz="2000" dirty="0">
              <a:latin typeface="Times New Roman" panose="02020603050405020304" pitchFamily="18" charset="0"/>
            </a:endParaRPr>
          </a:p>
        </p:txBody>
      </p:sp>
      <p:sp>
        <p:nvSpPr>
          <p:cNvPr id="361525" name="文本框 361524"/>
          <p:cNvSpPr txBox="1"/>
          <p:nvPr/>
        </p:nvSpPr>
        <p:spPr>
          <a:xfrm>
            <a:off x="762000" y="2820988"/>
            <a:ext cx="9829800" cy="968375"/>
          </a:xfrm>
          <a:prstGeom prst="rect">
            <a:avLst/>
          </a:prstGeom>
          <a:noFill/>
          <a:ln w="38100">
            <a:noFill/>
          </a:ln>
        </p:spPr>
        <p:txBody>
          <a:bodyPr anchor="ctr" anchorCtr="0">
            <a:spAutoFit/>
          </a:bodyPr>
          <a:p>
            <a:pPr>
              <a:spcBef>
                <a:spcPct val="40000"/>
              </a:spcBef>
            </a:pPr>
            <a:r>
              <a:rPr lang="zh-TW" altLang="en-US" dirty="0">
                <a:latin typeface="Times New Roman" panose="02020603050405020304" pitchFamily="18" charset="0"/>
              </a:rPr>
              <a:t>75831    </a:t>
            </a:r>
            <a:r>
              <a:rPr lang="en-US" altLang="zh-TW">
                <a:latin typeface="Times New Roman" panose="02020603050405020304" pitchFamily="18" charset="0"/>
              </a:rPr>
              <a:t>D     97087    20    16     20     970504   970504          1.0   1028  8601</a:t>
            </a:r>
            <a:endParaRPr lang="en-US" altLang="zh-TW">
              <a:latin typeface="Times New Roman" panose="02020603050405020304" pitchFamily="18" charset="0"/>
            </a:endParaRPr>
          </a:p>
          <a:p>
            <a:pPr>
              <a:spcBef>
                <a:spcPct val="40000"/>
              </a:spcBef>
            </a:pPr>
            <a:r>
              <a:rPr lang="en-US" altLang="zh-TW">
                <a:latin typeface="Times New Roman" panose="02020603050405020304" pitchFamily="18" charset="0"/>
              </a:rPr>
              <a:t>88501    C     97098    50             20     970504   970506  0.2   15    1028  8603       </a:t>
            </a:r>
            <a:endParaRPr lang="en-US" altLang="zh-CN">
              <a:latin typeface="Times New Roman" panose="02020603050405020304" pitchFamily="18" charset="0"/>
            </a:endParaRPr>
          </a:p>
        </p:txBody>
      </p:sp>
      <p:sp>
        <p:nvSpPr>
          <p:cNvPr id="361526" name="文本框 361525"/>
          <p:cNvSpPr txBox="1"/>
          <p:nvPr/>
        </p:nvSpPr>
        <p:spPr>
          <a:xfrm>
            <a:off x="762000" y="4213225"/>
            <a:ext cx="9753600" cy="968375"/>
          </a:xfrm>
          <a:prstGeom prst="rect">
            <a:avLst/>
          </a:prstGeom>
          <a:noFill/>
          <a:ln w="38100">
            <a:noFill/>
          </a:ln>
        </p:spPr>
        <p:txBody>
          <a:bodyPr anchor="ctr" anchorCtr="0">
            <a:spAutoFit/>
          </a:bodyPr>
          <a:p>
            <a:pPr>
              <a:spcBef>
                <a:spcPct val="40000"/>
              </a:spcBef>
            </a:pPr>
            <a:r>
              <a:rPr lang="zh-TW" altLang="en-US" dirty="0">
                <a:latin typeface="Times New Roman" panose="02020603050405020304" pitchFamily="18" charset="0"/>
              </a:rPr>
              <a:t>51888    </a:t>
            </a:r>
            <a:r>
              <a:rPr lang="en-US" altLang="zh-TW">
                <a:latin typeface="Times New Roman" panose="02020603050405020304" pitchFamily="18" charset="0"/>
              </a:rPr>
              <a:t>F     97120     40             40    970506   970507   0.2   10    8420 </a:t>
            </a:r>
            <a:r>
              <a:rPr lang="zh-CN" altLang="zh-CN" dirty="0">
                <a:latin typeface="Times New Roman" panose="02020603050405020304" pitchFamily="18" charset="0"/>
              </a:rPr>
              <a:t>入库</a:t>
            </a:r>
            <a:endParaRPr lang="zh-TW" altLang="en-US">
              <a:latin typeface="Times New Roman" panose="02020603050405020304" pitchFamily="18" charset="0"/>
            </a:endParaRPr>
          </a:p>
          <a:p>
            <a:pPr>
              <a:spcBef>
                <a:spcPct val="40000"/>
              </a:spcBef>
            </a:pPr>
            <a:r>
              <a:rPr lang="en-US" altLang="zh-TW">
                <a:latin typeface="Times New Roman" panose="02020603050405020304" pitchFamily="18" charset="0"/>
              </a:rPr>
              <a:t>16877    G     97376    20             30    970507   970507   0.1   5.0   8510  8523</a:t>
            </a:r>
            <a:endParaRPr lang="en-US" altLang="zh-CN">
              <a:latin typeface="Times New Roman" panose="02020603050405020304" pitchFamily="18" charset="0"/>
            </a:endParaRPr>
          </a:p>
        </p:txBody>
      </p:sp>
      <p:sp>
        <p:nvSpPr>
          <p:cNvPr id="361527" name="文本框 361526"/>
          <p:cNvSpPr txBox="1"/>
          <p:nvPr/>
        </p:nvSpPr>
        <p:spPr>
          <a:xfrm>
            <a:off x="762000" y="5584825"/>
            <a:ext cx="9753600" cy="968375"/>
          </a:xfrm>
          <a:prstGeom prst="rect">
            <a:avLst/>
          </a:prstGeom>
          <a:noFill/>
          <a:ln w="38100">
            <a:noFill/>
          </a:ln>
        </p:spPr>
        <p:txBody>
          <a:bodyPr anchor="ctr" anchorCtr="0">
            <a:spAutoFit/>
          </a:bodyPr>
          <a:p>
            <a:pPr>
              <a:spcBef>
                <a:spcPct val="40000"/>
              </a:spcBef>
            </a:pPr>
            <a:r>
              <a:rPr lang="zh-TW" altLang="en-US" dirty="0">
                <a:latin typeface="Times New Roman" panose="02020603050405020304" pitchFamily="18" charset="0"/>
              </a:rPr>
              <a:t>37414    </a:t>
            </a:r>
            <a:r>
              <a:rPr lang="en-US" altLang="zh-TW">
                <a:latin typeface="Times New Roman" panose="02020603050405020304" pitchFamily="18" charset="0"/>
              </a:rPr>
              <a:t>D     97087    25             15    970510    970511  0.1   8.0   7100  8200  </a:t>
            </a:r>
            <a:endParaRPr lang="en-US" altLang="zh-TW">
              <a:latin typeface="Times New Roman" panose="02020603050405020304" pitchFamily="18" charset="0"/>
            </a:endParaRPr>
          </a:p>
          <a:p>
            <a:pPr>
              <a:spcBef>
                <a:spcPct val="40000"/>
              </a:spcBef>
            </a:pPr>
            <a:r>
              <a:rPr lang="en-US" altLang="zh-TW">
                <a:latin typeface="Times New Roman" panose="02020603050405020304" pitchFamily="18" charset="0"/>
              </a:rPr>
              <a:t>88501    C     97098    10             10    970512    970512  0.1   3.0   7200  8532</a:t>
            </a:r>
            <a:endParaRPr lang="en-US" altLang="zh-CN">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3401" name="标题 443400"/>
          <p:cNvSpPr>
            <a:spLocks noGrp="1"/>
          </p:cNvSpPr>
          <p:nvPr>
            <p:ph type="title" idx="4294967295"/>
          </p:nvPr>
        </p:nvSpPr>
        <p:spPr>
          <a:xfrm>
            <a:off x="2209800" y="6934200"/>
            <a:ext cx="6400800"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作业排序的重要性</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43402" name="文本框 443401"/>
          <p:cNvSpPr txBox="1"/>
          <p:nvPr/>
        </p:nvSpPr>
        <p:spPr>
          <a:xfrm>
            <a:off x="833438" y="1479550"/>
            <a:ext cx="9601200" cy="5035550"/>
          </a:xfrm>
          <a:prstGeom prst="rect">
            <a:avLst/>
          </a:prstGeom>
          <a:solidFill>
            <a:srgbClr val="FFFF99"/>
          </a:solidFill>
          <a:ln w="12700">
            <a:noFill/>
          </a:ln>
        </p:spPr>
        <p:txBody>
          <a:bodyPr>
            <a:spAutoFit/>
          </a:bodyPr>
          <a:p>
            <a:r>
              <a:rPr lang="zh-CN" altLang="en-US" sz="3600" dirty="0">
                <a:solidFill>
                  <a:srgbClr val="3333FF"/>
                </a:solidFill>
                <a:latin typeface="黑体" panose="02010609060101010101" pitchFamily="2" charset="-122"/>
                <a:ea typeface="黑体" panose="02010609060101010101" pitchFamily="2" charset="-122"/>
              </a:rPr>
              <a:t>在排序不恰当的车间，经常会出现作业等待时间占总生产周期的 95%，从而造成一个较长的工作流周期，再加上库存时间和其他时间，就会使现金流周期长</a:t>
            </a:r>
            <a:endParaRPr lang="zh-CN" altLang="en-US" sz="3600" dirty="0">
              <a:solidFill>
                <a:srgbClr val="3333FF"/>
              </a:solidFill>
              <a:latin typeface="黑体" panose="02010609060101010101" pitchFamily="2" charset="-122"/>
              <a:ea typeface="黑体" panose="02010609060101010101" pitchFamily="2" charset="-122"/>
            </a:endParaRPr>
          </a:p>
          <a:p>
            <a:endParaRPr lang="zh-CN" altLang="en-US" sz="3600" dirty="0">
              <a:solidFill>
                <a:srgbClr val="3333FF"/>
              </a:solidFill>
              <a:latin typeface="黑体" panose="02010609060101010101" pitchFamily="2" charset="-122"/>
              <a:ea typeface="黑体" panose="02010609060101010101" pitchFamily="2" charset="-122"/>
            </a:endParaRPr>
          </a:p>
          <a:p>
            <a:r>
              <a:rPr lang="zh-CN" altLang="en-US" sz="3600" dirty="0">
                <a:solidFill>
                  <a:srgbClr val="3333FF"/>
                </a:solidFill>
                <a:latin typeface="黑体" panose="02010609060101010101" pitchFamily="2" charset="-122"/>
                <a:ea typeface="黑体" panose="02010609060101010101" pitchFamily="2" charset="-122"/>
              </a:rPr>
              <a:t>工作流相当于现金流，而作业排序是整个过程的核心。作业排序是安排作业的活动、资源使用或配置设施的时间表</a:t>
            </a:r>
            <a:r>
              <a:rPr lang="zh-CN" altLang="en-US" sz="3600" dirty="0">
                <a:latin typeface="黑体" panose="02010609060101010101" pitchFamily="2" charset="-122"/>
                <a:ea typeface="黑体" panose="02010609060101010101" pitchFamily="2" charset="-122"/>
              </a:rPr>
              <a:t>。</a:t>
            </a:r>
            <a:endParaRPr lang="zh-CN" altLang="en-US" sz="3600" dirty="0">
              <a:latin typeface="黑体" panose="02010609060101010101" pitchFamily="2" charset="-122"/>
              <a:ea typeface="黑体" panose="02010609060101010101" pitchFamily="2" charset="-122"/>
            </a:endParaRPr>
          </a:p>
        </p:txBody>
      </p:sp>
      <p:sp>
        <p:nvSpPr>
          <p:cNvPr id="443403" name="文本框 443402"/>
          <p:cNvSpPr txBox="1"/>
          <p:nvPr/>
        </p:nvSpPr>
        <p:spPr>
          <a:xfrm>
            <a:off x="977900" y="615950"/>
            <a:ext cx="3024188" cy="641350"/>
          </a:xfrm>
          <a:prstGeom prst="rect">
            <a:avLst/>
          </a:prstGeom>
          <a:noFill/>
          <a:ln w="12700">
            <a:noFill/>
          </a:ln>
        </p:spPr>
        <p:txBody>
          <a:bodyPr>
            <a:spAutoFit/>
          </a:bodyPr>
          <a:p>
            <a:r>
              <a:rPr lang="zh-CN" altLang="en-US" sz="3600" dirty="0">
                <a:solidFill>
                  <a:srgbClr val="FF0066"/>
                </a:solidFill>
                <a:latin typeface="Times New Roman" panose="02020603050405020304" pitchFamily="18" charset="0"/>
              </a:rPr>
              <a:t>排序的重要性</a:t>
            </a:r>
            <a:endParaRPr lang="zh-CN" altLang="en-US" sz="3600" dirty="0">
              <a:solidFill>
                <a:srgbClr val="FF0066"/>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3769" name="标题 373768"/>
          <p:cNvSpPr>
            <a:spLocks noGrp="1"/>
          </p:cNvSpPr>
          <p:nvPr>
            <p:ph type="title" idx="4294967295"/>
          </p:nvPr>
        </p:nvSpPr>
        <p:spPr>
          <a:xfrm>
            <a:off x="1752600" y="6934200"/>
            <a:ext cx="6553200" cy="603250"/>
          </a:xfrm>
        </p:spPr>
        <p:txBody>
          <a:bodyPr lIns="110377" tIns="55189" rIns="110377" bIns="55189" anchor="b" anchorCtr="0"/>
          <a:p>
            <a:pPr algn="ctr"/>
            <a:r>
              <a:rPr lang="zh-CN" altLang="en-US" sz="3500" b="1" dirty="0">
                <a:solidFill>
                  <a:schemeClr val="tx1"/>
                </a:solidFill>
                <a:latin typeface="方正姚体" panose="02010601030101010101" pitchFamily="2" charset="-122"/>
                <a:ea typeface="方正姚体" panose="02010601030101010101" pitchFamily="2" charset="-122"/>
              </a:rPr>
              <a:t>车间作业排序的目标</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73773" name="文本框 373772"/>
          <p:cNvSpPr txBox="1"/>
          <p:nvPr/>
        </p:nvSpPr>
        <p:spPr>
          <a:xfrm>
            <a:off x="838200" y="609600"/>
            <a:ext cx="9982200" cy="701675"/>
          </a:xfrm>
          <a:prstGeom prst="rect">
            <a:avLst/>
          </a:prstGeom>
          <a:noFill/>
          <a:ln w="12700">
            <a:noFill/>
          </a:ln>
        </p:spPr>
        <p:txBody>
          <a:bodyPr>
            <a:spAutoFit/>
          </a:bodyPr>
          <a:p>
            <a:r>
              <a:rPr lang="zh-CN" altLang="en-US" sz="4000" dirty="0">
                <a:solidFill>
                  <a:srgbClr val="A50021"/>
                </a:solidFill>
                <a:latin typeface="隶书" panose="02010509060101010101" pitchFamily="49" charset="-122"/>
                <a:ea typeface="隶书" panose="02010509060101010101" pitchFamily="49" charset="-122"/>
              </a:rPr>
              <a:t>工作中心作业排序的目标是：</a:t>
            </a:r>
            <a:endParaRPr lang="zh-CN" altLang="en-US" sz="4000" dirty="0">
              <a:solidFill>
                <a:srgbClr val="A50021"/>
              </a:solidFill>
              <a:latin typeface="隶书" panose="02010509060101010101" pitchFamily="49" charset="-122"/>
              <a:ea typeface="隶书" panose="02010509060101010101" pitchFamily="49" charset="-122"/>
            </a:endParaRPr>
          </a:p>
        </p:txBody>
      </p:sp>
      <p:sp>
        <p:nvSpPr>
          <p:cNvPr id="373784" name="文本框 373783"/>
          <p:cNvSpPr txBox="1"/>
          <p:nvPr/>
        </p:nvSpPr>
        <p:spPr>
          <a:xfrm>
            <a:off x="990600" y="1549400"/>
            <a:ext cx="9677400" cy="5049838"/>
          </a:xfrm>
          <a:prstGeom prst="rect">
            <a:avLst/>
          </a:prstGeom>
          <a:solidFill>
            <a:srgbClr val="FFFF99"/>
          </a:solidFill>
          <a:ln w="12700">
            <a:noFill/>
          </a:ln>
        </p:spPr>
        <p:txBody>
          <a:bodyPr>
            <a:spAutoFit/>
          </a:bodyPr>
          <a:p>
            <a:pPr>
              <a:buFont typeface="Wingdings" panose="05000000000000000000" pitchFamily="2" charset="2"/>
              <a:buChar char="q"/>
            </a:pPr>
            <a:r>
              <a:rPr lang="zh-CN" altLang="en-US" sz="2800" dirty="0">
                <a:latin typeface="黑体" panose="02010609060101010101" pitchFamily="2" charset="-122"/>
                <a:ea typeface="黑体" panose="02010609060101010101" pitchFamily="2" charset="-122"/>
              </a:rPr>
              <a:t> 满足交货期</a:t>
            </a:r>
            <a:endParaRPr lang="zh-CN" altLang="en-US" sz="2800" dirty="0">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solidFill>
                  <a:srgbClr val="3333FF"/>
                </a:solidFill>
                <a:latin typeface="黑体" panose="02010609060101010101" pitchFamily="2" charset="-122"/>
                <a:ea typeface="黑体" panose="02010609060101010101" pitchFamily="2" charset="-122"/>
              </a:rPr>
              <a:t> 极小化提前期</a:t>
            </a:r>
            <a:endParaRPr lang="zh-CN" altLang="en-US" sz="2800" dirty="0">
              <a:solidFill>
                <a:srgbClr val="3333FF"/>
              </a:solidFill>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latin typeface="黑体" panose="02010609060101010101" pitchFamily="2" charset="-122"/>
                <a:ea typeface="黑体" panose="02010609060101010101" pitchFamily="2" charset="-122"/>
              </a:rPr>
              <a:t> 极小化准备时间或成本</a:t>
            </a:r>
            <a:endParaRPr lang="zh-CN" altLang="en-US" sz="2800" dirty="0">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solidFill>
                  <a:srgbClr val="3333FF"/>
                </a:solidFill>
                <a:latin typeface="黑体" panose="02010609060101010101" pitchFamily="2" charset="-122"/>
                <a:ea typeface="黑体" panose="02010609060101010101" pitchFamily="2" charset="-122"/>
              </a:rPr>
              <a:t> 极小化在制品库存</a:t>
            </a:r>
            <a:endParaRPr lang="zh-CN" altLang="en-US" sz="2800" dirty="0">
              <a:solidFill>
                <a:srgbClr val="3333FF"/>
              </a:solidFill>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latin typeface="黑体" panose="02010609060101010101" pitchFamily="2" charset="-122"/>
                <a:ea typeface="黑体" panose="02010609060101010101" pitchFamily="2" charset="-122"/>
              </a:rPr>
              <a:t> 极大化设备或劳动力的利用</a:t>
            </a:r>
            <a:endParaRPr lang="zh-CN" altLang="en-US" sz="2800" dirty="0">
              <a:latin typeface="黑体" panose="02010609060101010101" pitchFamily="2" charset="-122"/>
              <a:ea typeface="黑体" panose="02010609060101010101" pitchFamily="2" charset="-122"/>
            </a:endParaRPr>
          </a:p>
          <a:p>
            <a:pPr algn="dist">
              <a:spcBef>
                <a:spcPct val="120000"/>
              </a:spcBef>
              <a:buFont typeface="Wingdings" panose="05000000000000000000" pitchFamily="2" charset="2"/>
            </a:pPr>
            <a:r>
              <a:rPr lang="zh-CN" altLang="en-US" sz="2800" dirty="0">
                <a:latin typeface="黑体" panose="02010609060101010101" pitchFamily="2" charset="-122"/>
                <a:ea typeface="黑体" panose="02010609060101010101" pitchFamily="2" charset="-122"/>
              </a:rPr>
              <a:t>（注：最后一个目标是有争议的，因为仅仅依靠保持所有设</a:t>
            </a:r>
            <a:endParaRPr lang="zh-CN" altLang="en-US" sz="2800" dirty="0">
              <a:latin typeface="黑体" panose="02010609060101010101" pitchFamily="2" charset="-122"/>
              <a:ea typeface="黑体" panose="02010609060101010101" pitchFamily="2" charset="-122"/>
            </a:endParaRPr>
          </a:p>
          <a:p>
            <a:pPr algn="dist">
              <a:spcBef>
                <a:spcPct val="20000"/>
              </a:spcBef>
              <a:buFont typeface="Wingdings" panose="05000000000000000000" pitchFamily="2" charset="2"/>
            </a:pPr>
            <a:r>
              <a:rPr lang="zh-CN" altLang="en-US" sz="2800" dirty="0">
                <a:latin typeface="黑体" panose="02010609060101010101" pitchFamily="2" charset="-122"/>
                <a:ea typeface="黑体" panose="02010609060101010101" pitchFamily="2" charset="-122"/>
              </a:rPr>
              <a:t>备/或员工处于繁忙的状态可能不是在工序中管理生产的最有</a:t>
            </a:r>
            <a:endParaRPr lang="zh-CN" altLang="en-US" sz="2800" dirty="0">
              <a:latin typeface="黑体" panose="02010609060101010101" pitchFamily="2" charset="-122"/>
              <a:ea typeface="黑体" panose="02010609060101010101" pitchFamily="2" charset="-122"/>
            </a:endParaRPr>
          </a:p>
          <a:p>
            <a:pPr>
              <a:spcBef>
                <a:spcPct val="20000"/>
              </a:spcBef>
              <a:buFont typeface="Wingdings" panose="05000000000000000000" pitchFamily="2" charset="2"/>
            </a:pPr>
            <a:r>
              <a:rPr lang="zh-CN" altLang="en-US" sz="2800" dirty="0">
                <a:latin typeface="黑体" panose="02010609060101010101" pitchFamily="2" charset="-122"/>
                <a:ea typeface="黑体" panose="02010609060101010101" pitchFamily="2" charset="-122"/>
              </a:rPr>
              <a:t>效方法）</a:t>
            </a:r>
            <a:endParaRPr lang="zh-CN" altLang="en-US" sz="2800" dirty="0">
              <a:latin typeface="黑体" panose="02010609060101010101" pitchFamily="2" charset="-122"/>
              <a:ea typeface="黑体" panose="0201060906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7858" name="标题 377857"/>
          <p:cNvSpPr>
            <a:spLocks noGrp="1"/>
          </p:cNvSpPr>
          <p:nvPr>
            <p:ph type="title"/>
          </p:nvPr>
        </p:nvSpPr>
        <p:spPr>
          <a:xfrm>
            <a:off x="2514600" y="6781800"/>
            <a:ext cx="62484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作业排序的优先规则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77868" name="文本框 377867"/>
          <p:cNvSpPr txBox="1"/>
          <p:nvPr/>
        </p:nvSpPr>
        <p:spPr>
          <a:xfrm>
            <a:off x="688975" y="1768475"/>
            <a:ext cx="10153650" cy="579438"/>
          </a:xfrm>
          <a:prstGeom prst="rect">
            <a:avLst/>
          </a:prstGeom>
          <a:noFill/>
          <a:ln w="12700">
            <a:noFill/>
          </a:ln>
        </p:spPr>
        <p:txBody>
          <a:bodyPr>
            <a:spAutoFit/>
          </a:bodyPr>
          <a:p>
            <a:r>
              <a:rPr lang="en-US" altLang="zh-CN" sz="3200">
                <a:solidFill>
                  <a:srgbClr val="3333FF"/>
                </a:solidFill>
                <a:latin typeface="黑体" panose="02010609060101010101" pitchFamily="2" charset="-122"/>
                <a:ea typeface="黑体" panose="02010609060101010101" pitchFamily="2" charset="-122"/>
                <a:sym typeface="Wingdings 2" panose="05020102010507070707" pitchFamily="18" charset="2"/>
              </a:rPr>
              <a:t>1</a:t>
            </a:r>
            <a:r>
              <a:rPr lang="en-US" altLang="zh-CN" sz="3200">
                <a:solidFill>
                  <a:srgbClr val="3333FF"/>
                </a:solidFill>
                <a:latin typeface="Times New Roman" panose="02020603050405020304" pitchFamily="18" charset="0"/>
                <a:sym typeface="Wingdings 2" panose="05020102010507070707" pitchFamily="18" charset="2"/>
              </a:rPr>
              <a:t> </a:t>
            </a: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FCFS（</a:t>
            </a:r>
            <a:r>
              <a:rPr lang="zh-CN" altLang="en-US" sz="3200" dirty="0">
                <a:solidFill>
                  <a:srgbClr val="000099"/>
                </a:solidFill>
                <a:latin typeface="黑体" panose="02010609060101010101" pitchFamily="2" charset="-122"/>
                <a:ea typeface="黑体" panose="02010609060101010101" pitchFamily="2" charset="-122"/>
                <a:sym typeface="Wingdings 2" panose="05020102010507070707" pitchFamily="18" charset="2"/>
              </a:rPr>
              <a:t>先到优先）</a:t>
            </a:r>
            <a:r>
              <a:rPr lang="zh-CN" altLang="en-US" sz="3200" dirty="0">
                <a:latin typeface="Times New Roman" panose="02020603050405020304" pitchFamily="18" charset="0"/>
                <a:sym typeface="Wingdings 2" panose="05020102010507070707" pitchFamily="18" charset="2"/>
              </a:rPr>
              <a:t>：</a:t>
            </a:r>
            <a:r>
              <a:rPr lang="zh-CN" altLang="en-US" sz="3200" dirty="0">
                <a:latin typeface="Times New Roman" panose="02020603050405020304" pitchFamily="18" charset="0"/>
                <a:ea typeface="楷体_GB2312" pitchFamily="49" charset="-122"/>
                <a:sym typeface="Wingdings 2" panose="05020102010507070707" pitchFamily="18" charset="2"/>
              </a:rPr>
              <a:t>按订单送到的先后顺序进行加工</a:t>
            </a:r>
            <a:r>
              <a:rPr lang="en-US" altLang="zh-CN" sz="3200">
                <a:latin typeface="Times New Roman" panose="02020603050405020304" pitchFamily="18" charset="0"/>
                <a:ea typeface="楷体_GB2312" pitchFamily="49" charset="-122"/>
                <a:sym typeface="Wingdings 2" panose="05020102010507070707" pitchFamily="18" charset="2"/>
              </a:rPr>
              <a:t>.</a:t>
            </a:r>
            <a:endParaRPr lang="zh-CN" altLang="en-US" sz="3200" dirty="0">
              <a:latin typeface="Times New Roman" panose="02020603050405020304" pitchFamily="18" charset="0"/>
              <a:ea typeface="楷体_GB2312" pitchFamily="49" charset="-122"/>
            </a:endParaRPr>
          </a:p>
        </p:txBody>
      </p:sp>
      <p:sp>
        <p:nvSpPr>
          <p:cNvPr id="377869" name="文本框 377868"/>
          <p:cNvSpPr txBox="1"/>
          <p:nvPr/>
        </p:nvSpPr>
        <p:spPr>
          <a:xfrm>
            <a:off x="688975" y="2921000"/>
            <a:ext cx="9829800" cy="1066800"/>
          </a:xfrm>
          <a:prstGeom prst="rect">
            <a:avLst/>
          </a:prstGeom>
          <a:noFill/>
          <a:ln w="12700">
            <a:noFill/>
          </a:ln>
        </p:spPr>
        <p:txBody>
          <a:bodyPr>
            <a:spAutoFit/>
          </a:bodyPr>
          <a:p>
            <a:pPr>
              <a:buFont typeface="Wingdings 2" panose="05020102010507070707" pitchFamily="18" charset="2"/>
            </a:pP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2 SOT（</a:t>
            </a:r>
            <a:r>
              <a:rPr lang="zh-CN" altLang="en-US" sz="3200" dirty="0">
                <a:solidFill>
                  <a:srgbClr val="000099"/>
                </a:solidFill>
                <a:latin typeface="黑体" panose="02010609060101010101" pitchFamily="2" charset="-122"/>
                <a:ea typeface="黑体" panose="02010609060101010101" pitchFamily="2" charset="-122"/>
                <a:sym typeface="Wingdings 2" panose="05020102010507070707" pitchFamily="18" charset="2"/>
              </a:rPr>
              <a:t>最短作业时间优先）</a:t>
            </a:r>
            <a:r>
              <a:rPr lang="zh-CN" altLang="en-US" sz="3200" dirty="0">
                <a:latin typeface="Times New Roman" panose="02020603050405020304" pitchFamily="18" charset="0"/>
                <a:sym typeface="Wingdings 2" panose="05020102010507070707" pitchFamily="18" charset="2"/>
              </a:rPr>
              <a:t>：</a:t>
            </a:r>
            <a:r>
              <a:rPr lang="zh-CN" altLang="en-US" sz="3200" dirty="0">
                <a:latin typeface="Times New Roman" panose="02020603050405020304" pitchFamily="18" charset="0"/>
                <a:ea typeface="楷体_GB2312" pitchFamily="49" charset="-122"/>
                <a:sym typeface="Wingdings 2" panose="05020102010507070707" pitchFamily="18" charset="2"/>
              </a:rPr>
              <a:t>这个规则等同于</a:t>
            </a:r>
            <a:endParaRPr lang="zh-CN" altLang="en-US" sz="3200" dirty="0">
              <a:latin typeface="Times New Roman" panose="02020603050405020304" pitchFamily="18" charset="0"/>
              <a:ea typeface="楷体_GB2312" pitchFamily="49" charset="-122"/>
              <a:sym typeface="Wingdings 2" panose="05020102010507070707" pitchFamily="18" charset="2"/>
            </a:endParaRPr>
          </a:p>
          <a:p>
            <a:pPr>
              <a:spcBef>
                <a:spcPct val="0"/>
              </a:spcBef>
              <a:buFont typeface="Wingdings 2" panose="05020102010507070707" pitchFamily="18" charset="2"/>
            </a:pPr>
            <a:r>
              <a:rPr lang="en-US" altLang="zh-CN" sz="3200">
                <a:latin typeface="Times New Roman" panose="02020603050405020304" pitchFamily="18" charset="0"/>
                <a:ea typeface="楷体_GB2312" pitchFamily="49" charset="-122"/>
                <a:sym typeface="Wingdings 2" panose="05020102010507070707" pitchFamily="18" charset="2"/>
              </a:rPr>
              <a:t>                                            SPT（</a:t>
            </a:r>
            <a:r>
              <a:rPr lang="zh-CN" altLang="en-US" sz="3200" dirty="0">
                <a:latin typeface="Times New Roman" panose="02020603050405020304" pitchFamily="18" charset="0"/>
                <a:ea typeface="楷体_GB2312" pitchFamily="49" charset="-122"/>
                <a:sym typeface="Wingdings 2" panose="05020102010507070707" pitchFamily="18" charset="2"/>
              </a:rPr>
              <a:t>最短加工时间）规则。</a:t>
            </a:r>
            <a:endParaRPr lang="zh-CN" altLang="en-US" sz="3200" dirty="0">
              <a:latin typeface="Times New Roman" panose="02020603050405020304" pitchFamily="18" charset="0"/>
              <a:ea typeface="楷体_GB2312" pitchFamily="49" charset="-122"/>
            </a:endParaRPr>
          </a:p>
        </p:txBody>
      </p:sp>
      <p:sp>
        <p:nvSpPr>
          <p:cNvPr id="377870" name="文本框 377869"/>
          <p:cNvSpPr txBox="1"/>
          <p:nvPr/>
        </p:nvSpPr>
        <p:spPr>
          <a:xfrm>
            <a:off x="762000" y="4360863"/>
            <a:ext cx="9982200" cy="579437"/>
          </a:xfrm>
          <a:prstGeom prst="rect">
            <a:avLst/>
          </a:prstGeom>
          <a:noFill/>
          <a:ln w="12700">
            <a:noFill/>
          </a:ln>
        </p:spPr>
        <p:txBody>
          <a:bodyPr>
            <a:spAutoFit/>
          </a:bodyPr>
          <a:p>
            <a:pPr>
              <a:buClr>
                <a:srgbClr val="3333FF"/>
              </a:buClr>
              <a:buFont typeface="Wingdings 2" panose="05020102010507070707" pitchFamily="18" charset="2"/>
            </a:pP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3 </a:t>
            </a:r>
            <a:r>
              <a:rPr lang="en-US" altLang="zh-CN" sz="3200" err="1">
                <a:solidFill>
                  <a:srgbClr val="000099"/>
                </a:solidFill>
                <a:latin typeface="黑体" panose="02010609060101010101" pitchFamily="2" charset="-122"/>
                <a:ea typeface="黑体" panose="02010609060101010101" pitchFamily="2" charset="-122"/>
                <a:sym typeface="Wingdings 2" panose="05020102010507070707" pitchFamily="18" charset="2"/>
              </a:rPr>
              <a:t>Ddate</a:t>
            </a: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a:t>
            </a:r>
            <a:r>
              <a:rPr lang="zh-CN" altLang="en-US" sz="3200" dirty="0">
                <a:solidFill>
                  <a:srgbClr val="000099"/>
                </a:solidFill>
                <a:latin typeface="黑体" panose="02010609060101010101" pitchFamily="2" charset="-122"/>
                <a:ea typeface="黑体" panose="02010609060101010101" pitchFamily="2" charset="-122"/>
                <a:sym typeface="Wingdings 2" panose="05020102010507070707" pitchFamily="18" charset="2"/>
              </a:rPr>
              <a:t>交货期优先</a:t>
            </a: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a:t>
            </a:r>
            <a:r>
              <a:rPr lang="zh-CN" altLang="en-US" sz="3200" dirty="0">
                <a:latin typeface="Times New Roman" panose="02020603050405020304" pitchFamily="18" charset="0"/>
                <a:sym typeface="Wingdings 2" panose="05020102010507070707" pitchFamily="18" charset="2"/>
              </a:rPr>
              <a:t>：</a:t>
            </a:r>
            <a:r>
              <a:rPr lang="zh-CN" altLang="en-US" sz="3200" dirty="0">
                <a:latin typeface="Times New Roman" panose="02020603050405020304" pitchFamily="18" charset="0"/>
                <a:ea typeface="楷体_GB2312" pitchFamily="49" charset="-122"/>
                <a:sym typeface="Wingdings 2" panose="05020102010507070707" pitchFamily="18" charset="2"/>
              </a:rPr>
              <a:t>最早交货期最早加工。</a:t>
            </a:r>
            <a:endParaRPr lang="zh-CN" altLang="en-US" sz="3200" dirty="0">
              <a:latin typeface="Times New Roman" panose="02020603050405020304" pitchFamily="18" charset="0"/>
              <a:ea typeface="楷体_GB2312" pitchFamily="49" charset="-122"/>
            </a:endParaRPr>
          </a:p>
        </p:txBody>
      </p:sp>
      <p:sp>
        <p:nvSpPr>
          <p:cNvPr id="377871" name="文本框 377870"/>
          <p:cNvSpPr txBox="1"/>
          <p:nvPr/>
        </p:nvSpPr>
        <p:spPr>
          <a:xfrm>
            <a:off x="762000" y="5530850"/>
            <a:ext cx="9982200" cy="519113"/>
          </a:xfrm>
          <a:prstGeom prst="rect">
            <a:avLst/>
          </a:prstGeom>
          <a:noFill/>
          <a:ln w="12700">
            <a:noFill/>
          </a:ln>
        </p:spPr>
        <p:txBody>
          <a:bodyPr>
            <a:spAutoFit/>
          </a:bodyPr>
          <a:p>
            <a:pPr lvl="1">
              <a:spcBef>
                <a:spcPct val="50000"/>
              </a:spcBef>
              <a:buClr>
                <a:srgbClr val="3333FF"/>
              </a:buClr>
              <a:buFont typeface="Wingdings 2" panose="05020102010507070707" pitchFamily="18" charset="2"/>
              <a:buChar char="x"/>
            </a:pPr>
            <a:endParaRPr lang="zh-CN" altLang="en-US" sz="2800" dirty="0">
              <a:latin typeface="Times New Roman" panose="02020603050405020304" pitchFamily="18" charset="0"/>
              <a:ea typeface="楷体_GB2312"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9906" name="标题 379905"/>
          <p:cNvSpPr>
            <a:spLocks noGrp="1"/>
          </p:cNvSpPr>
          <p:nvPr>
            <p:ph type="title"/>
          </p:nvPr>
        </p:nvSpPr>
        <p:spPr>
          <a:xfrm>
            <a:off x="2514600" y="6781800"/>
            <a:ext cx="62484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作业排序的优先规则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79914" name="文本框 379913"/>
          <p:cNvSpPr txBox="1"/>
          <p:nvPr/>
        </p:nvSpPr>
        <p:spPr>
          <a:xfrm>
            <a:off x="762000" y="762000"/>
            <a:ext cx="9829800" cy="1220788"/>
          </a:xfrm>
          <a:prstGeom prst="rect">
            <a:avLst/>
          </a:prstGeom>
          <a:noFill/>
          <a:ln w="12700">
            <a:noFill/>
          </a:ln>
        </p:spPr>
        <p:txBody>
          <a:bodyPr>
            <a:spAutoFit/>
          </a:bodyPr>
          <a:p>
            <a:r>
              <a:rPr lang="en-US" altLang="zh-CN" sz="3200">
                <a:solidFill>
                  <a:srgbClr val="FF0066"/>
                </a:solidFill>
                <a:latin typeface="Times New Roman" panose="02020603050405020304" pitchFamily="18" charset="0"/>
                <a:sym typeface="Wingdings 2" panose="05020102010507070707" pitchFamily="18" charset="2"/>
              </a:rPr>
              <a:t>4. </a:t>
            </a:r>
            <a:r>
              <a:rPr lang="en-US" altLang="zh-CN" sz="3200">
                <a:solidFill>
                  <a:srgbClr val="FF0066"/>
                </a:solidFill>
                <a:latin typeface="黑体" panose="02010609060101010101" pitchFamily="2" charset="-122"/>
                <a:ea typeface="黑体" panose="02010609060101010101" pitchFamily="2" charset="-122"/>
                <a:sym typeface="Wingdings 2" panose="05020102010507070707" pitchFamily="18" charset="2"/>
              </a:rPr>
              <a:t>STR（</a:t>
            </a:r>
            <a:r>
              <a:rPr lang="zh-CN" altLang="en-US" sz="3200" dirty="0">
                <a:solidFill>
                  <a:srgbClr val="FF0066"/>
                </a:solidFill>
                <a:latin typeface="黑体" panose="02010609060101010101" pitchFamily="2" charset="-122"/>
                <a:ea typeface="黑体" panose="02010609060101010101" pitchFamily="2" charset="-122"/>
                <a:sym typeface="Wingdings 2" panose="05020102010507070707" pitchFamily="18" charset="2"/>
              </a:rPr>
              <a:t>剩余时间最短优先）</a:t>
            </a:r>
            <a:r>
              <a:rPr lang="zh-CN" altLang="en-US" sz="3200" dirty="0">
                <a:latin typeface="Times New Roman" panose="02020603050405020304" pitchFamily="18" charset="0"/>
                <a:sym typeface="Wingdings 2" panose="05020102010507070707" pitchFamily="18" charset="2"/>
              </a:rPr>
              <a:t>：</a:t>
            </a:r>
            <a:endParaRPr lang="zh-CN" altLang="en-US" sz="3200" dirty="0">
              <a:latin typeface="Times New Roman" panose="02020603050405020304" pitchFamily="18" charset="0"/>
              <a:sym typeface="Wingdings 2" panose="05020102010507070707" pitchFamily="18" charset="2"/>
            </a:endParaRPr>
          </a:p>
          <a:p>
            <a:r>
              <a:rPr lang="zh-CN" altLang="en-US" dirty="0">
                <a:solidFill>
                  <a:srgbClr val="000099"/>
                </a:solidFill>
                <a:latin typeface="Times New Roman" panose="02020603050405020304" pitchFamily="18" charset="0"/>
                <a:sym typeface="Wingdings 2" panose="05020102010507070707" pitchFamily="18" charset="2"/>
              </a:rPr>
              <a:t>剩余时间是指</a:t>
            </a:r>
            <a:r>
              <a:rPr lang="zh-CN" altLang="en-US" sz="2800" dirty="0">
                <a:latin typeface="Times New Roman" panose="02020603050405020304" pitchFamily="18" charset="0"/>
                <a:ea typeface="楷体_GB2312" pitchFamily="49" charset="-122"/>
                <a:sym typeface="Wingdings 2" panose="05020102010507070707" pitchFamily="18" charset="2"/>
              </a:rPr>
              <a:t>交货期前所剩余时间减去加工时间所得的差值。</a:t>
            </a:r>
            <a:endParaRPr lang="zh-CN" altLang="en-US" sz="2800" dirty="0">
              <a:latin typeface="Times New Roman" panose="02020603050405020304" pitchFamily="18" charset="0"/>
              <a:ea typeface="楷体_GB2312" pitchFamily="49" charset="-122"/>
              <a:sym typeface="Wingdings 2" panose="05020102010507070707" pitchFamily="18" charset="2"/>
            </a:endParaRPr>
          </a:p>
        </p:txBody>
      </p:sp>
      <p:sp>
        <p:nvSpPr>
          <p:cNvPr id="379922" name="文本框 379921"/>
          <p:cNvSpPr txBox="1"/>
          <p:nvPr/>
        </p:nvSpPr>
        <p:spPr>
          <a:xfrm>
            <a:off x="2489200" y="5513388"/>
            <a:ext cx="5029200" cy="457200"/>
          </a:xfrm>
          <a:prstGeom prst="rect">
            <a:avLst/>
          </a:prstGeom>
          <a:noFill/>
          <a:ln w="38100">
            <a:noFill/>
          </a:ln>
        </p:spPr>
        <p:txBody>
          <a:bodyPr anchor="ctr" anchorCtr="0">
            <a:spAutoFit/>
          </a:bodyPr>
          <a:p>
            <a:endParaRPr lang="en-US" altLang="zh-CN">
              <a:latin typeface="Times New Roman" panose="02020603050405020304" pitchFamily="18" charset="0"/>
            </a:endParaRPr>
          </a:p>
        </p:txBody>
      </p:sp>
      <p:sp>
        <p:nvSpPr>
          <p:cNvPr id="379925" name="文本框 379924"/>
          <p:cNvSpPr txBox="1"/>
          <p:nvPr/>
        </p:nvSpPr>
        <p:spPr>
          <a:xfrm>
            <a:off x="-1038225" y="2632075"/>
            <a:ext cx="10729913" cy="2530475"/>
          </a:xfrm>
          <a:prstGeom prst="rect">
            <a:avLst/>
          </a:prstGeom>
          <a:noFill/>
          <a:ln w="12700">
            <a:noFill/>
          </a:ln>
        </p:spPr>
        <p:txBody>
          <a:bodyPr>
            <a:spAutoFit/>
          </a:bodyPr>
          <a:p>
            <a:pPr marL="2286000" lvl="4" indent="-457200">
              <a:spcBef>
                <a:spcPct val="50000"/>
              </a:spcBef>
              <a:buClr>
                <a:srgbClr val="3333FF"/>
              </a:buClr>
              <a:buFont typeface="Wingdings 2" panose="05020102010507070707" pitchFamily="18" charset="2"/>
              <a:buAutoNum type="arabicPlain" startAt="5"/>
            </a:pPr>
            <a:r>
              <a:rPr lang="en-US" altLang="zh-CN" sz="3200">
                <a:solidFill>
                  <a:srgbClr val="FF0066"/>
                </a:solidFill>
                <a:latin typeface="Times New Roman" panose="02020603050405020304" pitchFamily="18" charset="0"/>
                <a:sym typeface="Wingdings 2" panose="05020102010507070707" pitchFamily="18" charset="2"/>
              </a:rPr>
              <a:t>RAN(</a:t>
            </a:r>
            <a:r>
              <a:rPr lang="zh-CN" altLang="en-US" sz="3200" dirty="0">
                <a:solidFill>
                  <a:srgbClr val="FF0066"/>
                </a:solidFill>
                <a:latin typeface="Times New Roman" panose="02020603050405020304" pitchFamily="18" charset="0"/>
                <a:sym typeface="Wingdings 2" panose="05020102010507070707" pitchFamily="18" charset="2"/>
              </a:rPr>
              <a:t>随机排序</a:t>
            </a:r>
            <a:r>
              <a:rPr lang="en-US" altLang="zh-CN" sz="3200">
                <a:solidFill>
                  <a:srgbClr val="FF0066"/>
                </a:solidFill>
                <a:latin typeface="Times New Roman" panose="02020603050405020304" pitchFamily="18" charset="0"/>
                <a:sym typeface="Wingdings 2" panose="05020102010507070707" pitchFamily="18" charset="2"/>
              </a:rPr>
              <a:t>)</a:t>
            </a:r>
            <a:endParaRPr lang="en-US" altLang="zh-CN" sz="3200">
              <a:solidFill>
                <a:srgbClr val="FF0066"/>
              </a:solidFill>
              <a:latin typeface="Times New Roman" panose="02020603050405020304" pitchFamily="18" charset="0"/>
              <a:sym typeface="Wingdings 2" panose="05020102010507070707" pitchFamily="18" charset="2"/>
            </a:endParaRPr>
          </a:p>
          <a:p>
            <a:pPr marL="2286000" lvl="4" indent="-457200">
              <a:spcBef>
                <a:spcPct val="50000"/>
              </a:spcBef>
              <a:buClr>
                <a:srgbClr val="3333FF"/>
              </a:buClr>
              <a:buFont typeface="Wingdings 2" panose="05020102010507070707" pitchFamily="18" charset="2"/>
              <a:buNone/>
            </a:pPr>
            <a:r>
              <a:rPr lang="zh-CN" altLang="en-US" sz="3200" dirty="0">
                <a:latin typeface="Times New Roman" panose="02020603050405020304" pitchFamily="18" charset="0"/>
                <a:sym typeface="Wingdings 2" panose="05020102010507070707" pitchFamily="18" charset="2"/>
              </a:rPr>
              <a:t>主管或操作工通常随意选择一件他们喜欢的进行加工。</a:t>
            </a:r>
            <a:endParaRPr lang="zh-CN" altLang="en-US" sz="3200" dirty="0">
              <a:latin typeface="Times New Roman" panose="02020603050405020304" pitchFamily="18" charset="0"/>
            </a:endParaRPr>
          </a:p>
          <a:p>
            <a:pPr marL="457200" indent="-457200" algn="ctr">
              <a:buNone/>
            </a:pPr>
            <a:endParaRPr lang="zh-CN" altLang="en-US" sz="3200" dirty="0">
              <a:latin typeface="Times New Roman" panose="02020603050405020304" pitchFamily="18" charset="0"/>
            </a:endParaRPr>
          </a:p>
        </p:txBody>
      </p:sp>
      <p:sp>
        <p:nvSpPr>
          <p:cNvPr id="379926" name="文本框 379925"/>
          <p:cNvSpPr txBox="1"/>
          <p:nvPr/>
        </p:nvSpPr>
        <p:spPr>
          <a:xfrm>
            <a:off x="617538" y="4432300"/>
            <a:ext cx="9001125" cy="2286000"/>
          </a:xfrm>
          <a:prstGeom prst="rect">
            <a:avLst/>
          </a:prstGeom>
          <a:noFill/>
          <a:ln w="12700">
            <a:noFill/>
          </a:ln>
        </p:spPr>
        <p:txBody>
          <a:bodyPr>
            <a:spAutoFit/>
          </a:bodyPr>
          <a:p>
            <a:pPr marL="457200" indent="-457200"/>
            <a:r>
              <a:rPr lang="en-US" altLang="zh-CN" sz="3200">
                <a:solidFill>
                  <a:srgbClr val="FF0066"/>
                </a:solidFill>
                <a:latin typeface="Times New Roman" panose="02020603050405020304" pitchFamily="18" charset="0"/>
                <a:sym typeface="Wingdings 2" panose="05020102010507070707" pitchFamily="18" charset="2"/>
              </a:rPr>
              <a:t>6    LCFS（</a:t>
            </a:r>
            <a:r>
              <a:rPr lang="zh-CN" altLang="en-US" sz="3200" dirty="0">
                <a:solidFill>
                  <a:srgbClr val="FF0066"/>
                </a:solidFill>
                <a:latin typeface="Times New Roman" panose="02020603050405020304" pitchFamily="18" charset="0"/>
                <a:sym typeface="Wingdings 2" panose="05020102010507070707" pitchFamily="18" charset="2"/>
              </a:rPr>
              <a:t>后到优先）</a:t>
            </a:r>
            <a:r>
              <a:rPr lang="zh-CN" altLang="en-US" sz="3200" dirty="0">
                <a:latin typeface="Times New Roman" panose="02020603050405020304" pitchFamily="18" charset="0"/>
                <a:sym typeface="Wingdings 2" panose="05020102010507070707" pitchFamily="18" charset="2"/>
              </a:rPr>
              <a:t>：该规则经常作为缺省规则使用。因为后来的工单放在先来的上面，操作人员通常是先加工上面的工单。</a:t>
            </a:r>
            <a:endParaRPr lang="zh-CN" altLang="en-US" sz="3200" dirty="0">
              <a:latin typeface="Times New Roman" panose="02020603050405020304" pitchFamily="18" charset="0"/>
            </a:endParaRPr>
          </a:p>
          <a:p>
            <a:pPr marL="457200" indent="-457200" algn="ctr"/>
            <a:endParaRPr lang="zh-CN" altLang="en-US" sz="32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8098" name="标题 388097"/>
          <p:cNvSpPr>
            <a:spLocks noGrp="1"/>
          </p:cNvSpPr>
          <p:nvPr>
            <p:ph type="title"/>
          </p:nvPr>
        </p:nvSpPr>
        <p:spPr>
          <a:xfrm>
            <a:off x="2514600" y="6781800"/>
            <a:ext cx="6934200" cy="755650"/>
          </a:xfrm>
        </p:spPr>
        <p:txBody>
          <a:bodyPr lIns="110377" tIns="55189" rIns="110377" bIns="55189" anchor="b" anchorCtr="0"/>
          <a:p>
            <a:r>
              <a:rPr lang="en-US" altLang="zh-CN" sz="3500" b="1">
                <a:solidFill>
                  <a:schemeClr val="tx1"/>
                </a:solidFill>
                <a:latin typeface="方正姚体" panose="02010601030101010101" pitchFamily="2" charset="-122"/>
                <a:ea typeface="方正姚体" panose="02010601030101010101" pitchFamily="2" charset="-122"/>
              </a:rPr>
              <a:t>N</a:t>
            </a:r>
            <a:r>
              <a:rPr lang="zh-CN" altLang="en-US" sz="3500" b="1" dirty="0">
                <a:solidFill>
                  <a:schemeClr val="tx1"/>
                </a:solidFill>
                <a:latin typeface="方正姚体" panose="02010601030101010101" pitchFamily="2" charset="-122"/>
                <a:ea typeface="方正姚体" panose="02010601030101010101" pitchFamily="2" charset="-122"/>
              </a:rPr>
              <a:t>个作业单台工作中心的排序</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88106" name="文本框 388105"/>
          <p:cNvSpPr txBox="1"/>
          <p:nvPr/>
        </p:nvSpPr>
        <p:spPr>
          <a:xfrm>
            <a:off x="762000" y="685800"/>
            <a:ext cx="9982200" cy="1800225"/>
          </a:xfrm>
          <a:prstGeom prst="rect">
            <a:avLst/>
          </a:prstGeom>
          <a:noFill/>
          <a:ln w="12700">
            <a:noFill/>
          </a:ln>
        </p:spPr>
        <p:txBody>
          <a:bodyPr>
            <a:spAutoFit/>
          </a:bodyPr>
          <a:p>
            <a:pPr algn="dist"/>
            <a:r>
              <a:rPr lang="zh-CN" altLang="en-US" sz="2800">
                <a:latin typeface="华文细黑" panose="02010600040101010101" pitchFamily="2" charset="-122"/>
                <a:ea typeface="华文细黑" panose="02010600040101010101" pitchFamily="2" charset="-122"/>
              </a:rPr>
              <a:t>“</a:t>
            </a:r>
            <a:r>
              <a:rPr lang="en-US" altLang="zh-CN" sz="2800">
                <a:latin typeface="华文细黑" panose="02010600040101010101" pitchFamily="2" charset="-122"/>
                <a:ea typeface="华文细黑" panose="02010600040101010101" pitchFamily="2" charset="-122"/>
              </a:rPr>
              <a:t>n</a:t>
            </a:r>
            <a:r>
              <a:rPr lang="zh-CN" altLang="en-US" sz="2800" dirty="0">
                <a:latin typeface="华文细黑" panose="02010600040101010101" pitchFamily="2" charset="-122"/>
                <a:ea typeface="华文细黑" panose="02010600040101010101" pitchFamily="2" charset="-122"/>
              </a:rPr>
              <a:t>个作业</a:t>
            </a:r>
            <a:r>
              <a:rPr lang="zh-CN" altLang="en-US" sz="2800" dirty="0">
                <a:latin typeface="Times New Roman" panose="02020603050405020304" pitchFamily="18" charset="0"/>
                <a:ea typeface="华文细黑" panose="02010600040101010101" pitchFamily="2" charset="-122"/>
              </a:rPr>
              <a:t>——</a:t>
            </a:r>
            <a:r>
              <a:rPr lang="zh-CN" altLang="en-US" sz="2800" dirty="0">
                <a:latin typeface="华文细黑" panose="02010600040101010101" pitchFamily="2" charset="-122"/>
                <a:ea typeface="华文细黑" panose="02010600040101010101" pitchFamily="2" charset="-122"/>
              </a:rPr>
              <a:t>单台工作中心的问题”或“</a:t>
            </a:r>
            <a:r>
              <a:rPr lang="en-US" altLang="zh-CN" sz="2800">
                <a:latin typeface="华文细黑" panose="02010600040101010101" pitchFamily="2" charset="-122"/>
                <a:ea typeface="华文细黑" panose="02010600040101010101" pitchFamily="2" charset="-122"/>
              </a:rPr>
              <a:t>n/1”，</a:t>
            </a:r>
            <a:r>
              <a:rPr lang="zh-CN" altLang="en-US" sz="2800" dirty="0">
                <a:latin typeface="华文细黑" panose="02010600040101010101" pitchFamily="2" charset="-122"/>
                <a:ea typeface="华文细黑" panose="02010600040101010101" pitchFamily="2" charset="-122"/>
              </a:rPr>
              <a:t>理论上，排序问题的难度随着工作中心数量的增加而增大，而不是随着作业数量的增加而增大，对</a:t>
            </a:r>
            <a:r>
              <a:rPr lang="en-US" altLang="zh-CN" sz="2800">
                <a:latin typeface="华文细黑" panose="02010600040101010101" pitchFamily="2" charset="-122"/>
                <a:ea typeface="华文细黑" panose="02010600040101010101" pitchFamily="2" charset="-122"/>
              </a:rPr>
              <a:t>n</a:t>
            </a:r>
            <a:r>
              <a:rPr lang="zh-CN" altLang="en-US" sz="2800" dirty="0">
                <a:latin typeface="华文细黑" panose="02010600040101010101" pitchFamily="2" charset="-122"/>
                <a:ea typeface="华文细黑" panose="02010600040101010101" pitchFamily="2" charset="-122"/>
              </a:rPr>
              <a:t>的约束是其必须是确定</a:t>
            </a:r>
            <a:endParaRPr lang="zh-CN" altLang="en-US" sz="2800" dirty="0">
              <a:latin typeface="华文细黑" panose="02010600040101010101" pitchFamily="2" charset="-122"/>
              <a:ea typeface="华文细黑" panose="02010600040101010101" pitchFamily="2" charset="-122"/>
            </a:endParaRPr>
          </a:p>
          <a:p>
            <a:pPr>
              <a:spcBef>
                <a:spcPct val="0"/>
              </a:spcBef>
            </a:pPr>
            <a:r>
              <a:rPr lang="zh-CN" altLang="en-US" sz="2800" dirty="0">
                <a:latin typeface="华文细黑" panose="02010600040101010101" pitchFamily="2" charset="-122"/>
                <a:ea typeface="华文细黑" panose="02010600040101010101" pitchFamily="2" charset="-122"/>
              </a:rPr>
              <a:t>的有限的数</a:t>
            </a:r>
            <a:endParaRPr lang="zh-CN" altLang="en-US" sz="2800" dirty="0">
              <a:latin typeface="华文细黑" panose="02010600040101010101" pitchFamily="2" charset="-122"/>
              <a:ea typeface="华文细黑" panose="02010600040101010101" pitchFamily="2" charset="-122"/>
            </a:endParaRPr>
          </a:p>
        </p:txBody>
      </p:sp>
      <p:sp>
        <p:nvSpPr>
          <p:cNvPr id="388107" name="文本框 388106"/>
          <p:cNvSpPr txBox="1"/>
          <p:nvPr/>
        </p:nvSpPr>
        <p:spPr>
          <a:xfrm>
            <a:off x="762000" y="2590800"/>
            <a:ext cx="9982200" cy="884238"/>
          </a:xfrm>
          <a:prstGeom prst="rect">
            <a:avLst/>
          </a:prstGeom>
          <a:noFill/>
          <a:ln w="12700">
            <a:noFill/>
          </a:ln>
        </p:spPr>
        <p:txBody>
          <a:bodyPr>
            <a:spAutoFit/>
          </a:bodyPr>
          <a:p>
            <a:r>
              <a:rPr lang="zh-CN" altLang="en-US" sz="2800" dirty="0">
                <a:solidFill>
                  <a:srgbClr val="3333FF"/>
                </a:solidFill>
                <a:latin typeface="Times New Roman" panose="02020603050405020304" pitchFamily="18" charset="0"/>
                <a:ea typeface="黑体" panose="02010609060101010101" pitchFamily="2" charset="-122"/>
              </a:rPr>
              <a:t>例：</a:t>
            </a:r>
            <a:r>
              <a:rPr lang="en-US" altLang="zh-CN">
                <a:latin typeface="Times New Roman" panose="02020603050405020304" pitchFamily="18" charset="0"/>
              </a:rPr>
              <a:t>n</a:t>
            </a:r>
            <a:r>
              <a:rPr lang="zh-CN" altLang="en-US" dirty="0">
                <a:latin typeface="Times New Roman" panose="02020603050405020304" pitchFamily="18" charset="0"/>
              </a:rPr>
              <a:t>个作业单台工作中心排序问题。在一周的开始，有5位顾客提交了他们的订单。原始数据为：</a:t>
            </a:r>
            <a:endParaRPr lang="zh-CN" altLang="en-US" dirty="0">
              <a:latin typeface="Times New Roman" panose="02020603050405020304" pitchFamily="18" charset="0"/>
            </a:endParaRPr>
          </a:p>
        </p:txBody>
      </p:sp>
      <p:sp>
        <p:nvSpPr>
          <p:cNvPr id="388108" name="直接连接符 388107"/>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88109" name="直接连接符 388108"/>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88110" name="直接连接符 388109"/>
          <p:cNvSpPr/>
          <p:nvPr/>
        </p:nvSpPr>
        <p:spPr>
          <a:xfrm>
            <a:off x="838200" y="4572000"/>
            <a:ext cx="9601200" cy="0"/>
          </a:xfrm>
          <a:prstGeom prst="line">
            <a:avLst/>
          </a:prstGeom>
          <a:ln w="12700" cap="flat" cmpd="sng">
            <a:solidFill>
              <a:schemeClr val="tx1"/>
            </a:solidFill>
            <a:prstDash val="solid"/>
            <a:headEnd type="none" w="med" len="med"/>
            <a:tailEnd type="none" w="med" len="med"/>
          </a:ln>
        </p:spPr>
      </p:sp>
      <p:sp>
        <p:nvSpPr>
          <p:cNvPr id="388111" name="直接连接符 388110"/>
          <p:cNvSpPr/>
          <p:nvPr/>
        </p:nvSpPr>
        <p:spPr>
          <a:xfrm>
            <a:off x="838200" y="5029200"/>
            <a:ext cx="9601200" cy="0"/>
          </a:xfrm>
          <a:prstGeom prst="line">
            <a:avLst/>
          </a:prstGeom>
          <a:ln w="12700" cap="flat" cmpd="sng">
            <a:solidFill>
              <a:schemeClr val="tx1"/>
            </a:solidFill>
            <a:prstDash val="solid"/>
            <a:headEnd type="none" w="med" len="med"/>
            <a:tailEnd type="none" w="med" len="med"/>
          </a:ln>
        </p:spPr>
      </p:sp>
      <p:sp>
        <p:nvSpPr>
          <p:cNvPr id="388112" name="直接连接符 388111"/>
          <p:cNvSpPr/>
          <p:nvPr/>
        </p:nvSpPr>
        <p:spPr>
          <a:xfrm>
            <a:off x="838200" y="5486400"/>
            <a:ext cx="9601200" cy="0"/>
          </a:xfrm>
          <a:prstGeom prst="line">
            <a:avLst/>
          </a:prstGeom>
          <a:ln w="12700" cap="flat" cmpd="sng">
            <a:solidFill>
              <a:schemeClr val="tx1"/>
            </a:solidFill>
            <a:prstDash val="solid"/>
            <a:headEnd type="none" w="med" len="med"/>
            <a:tailEnd type="none" w="med" len="med"/>
          </a:ln>
        </p:spPr>
      </p:sp>
      <p:sp>
        <p:nvSpPr>
          <p:cNvPr id="388113" name="直接连接符 388112"/>
          <p:cNvSpPr/>
          <p:nvPr/>
        </p:nvSpPr>
        <p:spPr>
          <a:xfrm>
            <a:off x="838200" y="5943600"/>
            <a:ext cx="9601200" cy="0"/>
          </a:xfrm>
          <a:prstGeom prst="line">
            <a:avLst/>
          </a:prstGeom>
          <a:ln w="12700" cap="flat" cmpd="sng">
            <a:solidFill>
              <a:schemeClr val="tx1"/>
            </a:solidFill>
            <a:prstDash val="solid"/>
            <a:headEnd type="none" w="med" len="med"/>
            <a:tailEnd type="none" w="med" len="med"/>
          </a:ln>
        </p:spPr>
      </p:sp>
      <p:sp>
        <p:nvSpPr>
          <p:cNvPr id="388114" name="直接连接符 388113"/>
          <p:cNvSpPr/>
          <p:nvPr/>
        </p:nvSpPr>
        <p:spPr>
          <a:xfrm>
            <a:off x="838200" y="6400800"/>
            <a:ext cx="9601200" cy="0"/>
          </a:xfrm>
          <a:prstGeom prst="line">
            <a:avLst/>
          </a:prstGeom>
          <a:ln w="12700" cap="flat" cmpd="sng">
            <a:solidFill>
              <a:schemeClr val="tx1"/>
            </a:solidFill>
            <a:prstDash val="solid"/>
            <a:headEnd type="none" w="med" len="med"/>
            <a:tailEnd type="none" w="med" len="med"/>
          </a:ln>
        </p:spPr>
      </p:sp>
      <p:sp>
        <p:nvSpPr>
          <p:cNvPr id="388115" name="文本框 388114"/>
          <p:cNvSpPr txBox="1"/>
          <p:nvPr/>
        </p:nvSpPr>
        <p:spPr>
          <a:xfrm>
            <a:off x="838200" y="3657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订单（以到达的顺序）           加工时间/天          交货期/天</a:t>
            </a:r>
            <a:endParaRPr lang="zh-CN" altLang="en-US" dirty="0">
              <a:latin typeface="黑体" panose="02010609060101010101" pitchFamily="2" charset="-122"/>
              <a:ea typeface="黑体" panose="02010609060101010101" pitchFamily="2" charset="-122"/>
            </a:endParaRPr>
          </a:p>
        </p:txBody>
      </p:sp>
      <p:sp>
        <p:nvSpPr>
          <p:cNvPr id="388116" name="文本框 388115"/>
          <p:cNvSpPr txBox="1"/>
          <p:nvPr/>
        </p:nvSpPr>
        <p:spPr>
          <a:xfrm>
            <a:off x="1219200" y="4114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ea typeface="黑体" panose="02010609060101010101" pitchFamily="2" charset="-122"/>
              </a:rPr>
              <a:t>A</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B</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C</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D</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E</a:t>
            </a:r>
            <a:endParaRPr lang="zh-CN" altLang="en-US">
              <a:latin typeface="Times New Roman" panose="02020603050405020304" pitchFamily="18" charset="0"/>
            </a:endParaRPr>
          </a:p>
        </p:txBody>
      </p:sp>
      <p:sp>
        <p:nvSpPr>
          <p:cNvPr id="388117" name="文本框 388116"/>
          <p:cNvSpPr txBox="1"/>
          <p:nvPr/>
        </p:nvSpPr>
        <p:spPr>
          <a:xfrm>
            <a:off x="5486400" y="4114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p:txBody>
      </p:sp>
      <p:sp>
        <p:nvSpPr>
          <p:cNvPr id="388118" name="文本框 388117"/>
          <p:cNvSpPr txBox="1"/>
          <p:nvPr/>
        </p:nvSpPr>
        <p:spPr>
          <a:xfrm>
            <a:off x="8458200" y="4114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0146" name="标题 390145"/>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方案一：</a:t>
            </a:r>
            <a:r>
              <a:rPr lang="en-US" altLang="zh-CN" sz="3500" b="1">
                <a:solidFill>
                  <a:schemeClr val="tx1"/>
                </a:solidFill>
                <a:latin typeface="方正姚体" panose="02010601030101010101" pitchFamily="2" charset="-122"/>
                <a:ea typeface="方正姚体" panose="02010601030101010101" pitchFamily="2" charset="-122"/>
              </a:rPr>
              <a:t>FCFS</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0154" name="文本框 390153"/>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方案一	利用</a:t>
            </a:r>
            <a:r>
              <a:rPr lang="en-US" altLang="zh-CN" sz="2800">
                <a:latin typeface="华文细黑" panose="02010600040101010101" pitchFamily="2" charset="-122"/>
                <a:ea typeface="华文细黑" panose="02010600040101010101" pitchFamily="2" charset="-122"/>
              </a:rPr>
              <a:t>FCFS</a:t>
            </a:r>
            <a:r>
              <a:rPr lang="zh-CN" altLang="en-US" sz="2800" dirty="0">
                <a:latin typeface="华文细黑" panose="02010600040101010101" pitchFamily="2" charset="-122"/>
                <a:ea typeface="华文细黑" panose="02010600040101010101" pitchFamily="2" charset="-122"/>
              </a:rPr>
              <a:t>规则，其流程时间的结果如下：</a:t>
            </a:r>
            <a:endParaRPr lang="zh-CN" altLang="en-US" sz="2800" dirty="0">
              <a:latin typeface="华文细黑" panose="02010600040101010101" pitchFamily="2" charset="-122"/>
              <a:ea typeface="华文细黑" panose="02010600040101010101" pitchFamily="2" charset="-122"/>
            </a:endParaRPr>
          </a:p>
        </p:txBody>
      </p:sp>
      <p:sp>
        <p:nvSpPr>
          <p:cNvPr id="390156" name="直接连接符 390155"/>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0157" name="直接连接符 390156"/>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0158" name="直接连接符 390157"/>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0159" name="直接连接符 390158"/>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0160" name="直接连接符 390159"/>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0161" name="直接连接符 390160"/>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0162" name="直接连接符 390161"/>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0163" name="文本框 390162"/>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0164" name="文本框 390163"/>
          <p:cNvSpPr txBox="1"/>
          <p:nvPr/>
        </p:nvSpPr>
        <p:spPr>
          <a:xfrm>
            <a:off x="838200" y="1828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ea typeface="黑体" panose="02010609060101010101" pitchFamily="2" charset="-122"/>
              </a:rPr>
              <a:t>A</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B</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C</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D</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E</a:t>
            </a:r>
            <a:endParaRPr lang="zh-CN" altLang="en-US">
              <a:latin typeface="Times New Roman" panose="02020603050405020304" pitchFamily="18" charset="0"/>
            </a:endParaRPr>
          </a:p>
        </p:txBody>
      </p:sp>
      <p:sp>
        <p:nvSpPr>
          <p:cNvPr id="390165" name="文本框 390164"/>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p:txBody>
      </p:sp>
      <p:sp>
        <p:nvSpPr>
          <p:cNvPr id="390166" name="文本框 390165"/>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p:txBody>
      </p:sp>
      <p:sp>
        <p:nvSpPr>
          <p:cNvPr id="390167" name="文本框 390166"/>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0+3=3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3+4=7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7+2=9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9+6=15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15+1=16</a:t>
            </a:r>
            <a:endParaRPr lang="zh-CN" altLang="en-US" dirty="0">
              <a:latin typeface="Times New Roman" panose="02020603050405020304" pitchFamily="18" charset="0"/>
            </a:endParaRPr>
          </a:p>
        </p:txBody>
      </p:sp>
      <p:sp>
        <p:nvSpPr>
          <p:cNvPr id="390168" name="文本框 390167"/>
          <p:cNvSpPr txBox="1"/>
          <p:nvPr/>
        </p:nvSpPr>
        <p:spPr>
          <a:xfrm>
            <a:off x="762000" y="4267200"/>
            <a:ext cx="9829800" cy="228282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总流程时间=3+7+9+15+16=50（天）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平均流程时间=50/5=10天</a:t>
            </a:r>
            <a:endParaRPr lang="zh-CN" altLang="en-US" dirty="0">
              <a:solidFill>
                <a:srgbClr val="FF0066"/>
              </a:solidFill>
              <a:latin typeface="Times New Roman" panose="02020603050405020304" pitchFamily="18" charset="0"/>
            </a:endParaRPr>
          </a:p>
          <a:p>
            <a:r>
              <a:rPr lang="zh-CN" altLang="en-US" dirty="0">
                <a:latin typeface="Times New Roman" panose="02020603050405020304" pitchFamily="18" charset="0"/>
              </a:rPr>
              <a:t>将每个订单的交货日期与其流程时间相比较，发现只有</a:t>
            </a:r>
            <a:r>
              <a:rPr lang="en-US" altLang="zh-CN">
                <a:latin typeface="Times New Roman" panose="02020603050405020304" pitchFamily="18" charset="0"/>
              </a:rPr>
              <a:t>A</a:t>
            </a:r>
            <a:r>
              <a:rPr lang="zh-CN" altLang="en-US" dirty="0">
                <a:latin typeface="Times New Roman" panose="02020603050405020304" pitchFamily="18" charset="0"/>
              </a:rPr>
              <a:t>订单能按时交货。订单</a:t>
            </a:r>
            <a:r>
              <a:rPr lang="en-US" altLang="zh-CN">
                <a:latin typeface="Times New Roman" panose="02020603050405020304" pitchFamily="18" charset="0"/>
              </a:rPr>
              <a:t>B，C，D</a:t>
            </a:r>
            <a:r>
              <a:rPr lang="zh-CN" altLang="en-US">
                <a:latin typeface="Times New Roman" panose="02020603050405020304" pitchFamily="18" charset="0"/>
              </a:rPr>
              <a:t>和</a:t>
            </a:r>
            <a:r>
              <a:rPr lang="en-US" altLang="zh-CN">
                <a:latin typeface="Times New Roman" panose="02020603050405020304" pitchFamily="18" charset="0"/>
              </a:rPr>
              <a:t>E</a:t>
            </a:r>
            <a:r>
              <a:rPr lang="zh-CN" altLang="en-US" dirty="0">
                <a:latin typeface="Times New Roman" panose="02020603050405020304" pitchFamily="18" charset="0"/>
              </a:rPr>
              <a:t>将会延期交货，延期时间分别为1,2,6,14天。每个订单平均延期</a:t>
            </a:r>
            <a:r>
              <a:rPr lang="zh-CN" altLang="en-US" dirty="0">
                <a:solidFill>
                  <a:srgbClr val="FF0066"/>
                </a:solidFill>
                <a:latin typeface="Times New Roman" panose="02020603050405020304" pitchFamily="18" charset="0"/>
              </a:rPr>
              <a:t>（</a:t>
            </a:r>
            <a:r>
              <a:rPr lang="en-US" altLang="zh-CN">
                <a:solidFill>
                  <a:srgbClr val="FF0066"/>
                </a:solidFill>
                <a:latin typeface="Times New Roman" panose="02020603050405020304" pitchFamily="18" charset="0"/>
              </a:rPr>
              <a:t>0+1+1+2+6+14</a:t>
            </a:r>
            <a:r>
              <a:rPr lang="zh-CN" altLang="en-US" dirty="0">
                <a:solidFill>
                  <a:srgbClr val="FF0066"/>
                </a:solidFill>
                <a:latin typeface="Times New Roman" panose="02020603050405020304" pitchFamily="18" charset="0"/>
              </a:rPr>
              <a:t>）/5=4.6天</a:t>
            </a:r>
            <a:r>
              <a:rPr lang="zh-CN" altLang="en-US" dirty="0">
                <a:latin typeface="Times New Roman" panose="02020603050405020304" pitchFamily="18" charset="0"/>
              </a:rPr>
              <a:t>。</a:t>
            </a:r>
            <a:endParaRPr lang="zh-CN" altLang="en-US" dirty="0">
              <a:latin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1170" name="标题 391169"/>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方案二：</a:t>
            </a:r>
            <a:r>
              <a:rPr lang="en-US" altLang="zh-CN" sz="3500" b="1">
                <a:solidFill>
                  <a:schemeClr val="tx1"/>
                </a:solidFill>
                <a:latin typeface="方正姚体" panose="02010601030101010101" pitchFamily="2" charset="-122"/>
                <a:ea typeface="方正姚体" panose="02010601030101010101" pitchFamily="2" charset="-122"/>
              </a:rPr>
              <a:t>SOT</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1178" name="文本框 391177"/>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方案二	利用</a:t>
            </a:r>
            <a:r>
              <a:rPr lang="en-US" altLang="zh-CN" sz="2800">
                <a:latin typeface="华文细黑" panose="02010600040101010101" pitchFamily="2" charset="-122"/>
                <a:ea typeface="华文细黑" panose="02010600040101010101" pitchFamily="2" charset="-122"/>
              </a:rPr>
              <a:t>SOT（</a:t>
            </a:r>
            <a:r>
              <a:rPr lang="zh-CN" altLang="en-US" sz="2800" dirty="0">
                <a:latin typeface="华文细黑" panose="02010600040101010101" pitchFamily="2" charset="-122"/>
                <a:ea typeface="华文细黑" panose="02010600040101010101" pitchFamily="2" charset="-122"/>
              </a:rPr>
              <a:t>最短作业时间）规则，流程时间为：</a:t>
            </a:r>
            <a:endParaRPr lang="zh-CN" altLang="en-US" sz="2800" dirty="0">
              <a:latin typeface="华文细黑" panose="02010600040101010101" pitchFamily="2" charset="-122"/>
              <a:ea typeface="华文细黑" panose="02010600040101010101" pitchFamily="2" charset="-122"/>
            </a:endParaRPr>
          </a:p>
        </p:txBody>
      </p:sp>
      <p:sp>
        <p:nvSpPr>
          <p:cNvPr id="391191" name="直接连接符 391190"/>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1192" name="直接连接符 391191"/>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1193" name="直接连接符 391192"/>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1194" name="直接连接符 391193"/>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1195" name="直接连接符 391194"/>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1196" name="直接连接符 391195"/>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1197" name="直接连接符 391196"/>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1198" name="文本框 391197"/>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1199" name="文本框 391198"/>
          <p:cNvSpPr txBox="1"/>
          <p:nvPr/>
        </p:nvSpPr>
        <p:spPr>
          <a:xfrm>
            <a:off x="838200" y="1828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D</a:t>
            </a:r>
            <a:endParaRPr lang="en-US" altLang="zh-CN">
              <a:latin typeface="Times New Roman" panose="02020603050405020304" pitchFamily="18" charset="0"/>
            </a:endParaRPr>
          </a:p>
        </p:txBody>
      </p:sp>
      <p:sp>
        <p:nvSpPr>
          <p:cNvPr id="391200" name="文本框 391199"/>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p:txBody>
      </p:sp>
      <p:sp>
        <p:nvSpPr>
          <p:cNvPr id="391201" name="文本框 391200"/>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p:txBody>
      </p:sp>
      <p:sp>
        <p:nvSpPr>
          <p:cNvPr id="391202" name="文本框 391201"/>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1+2=3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3+3=6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6+4=10</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10+6=16</a:t>
            </a:r>
            <a:endParaRPr lang="zh-CN" altLang="en-US" dirty="0">
              <a:latin typeface="Times New Roman" panose="02020603050405020304" pitchFamily="18" charset="0"/>
            </a:endParaRPr>
          </a:p>
        </p:txBody>
      </p:sp>
      <p:sp>
        <p:nvSpPr>
          <p:cNvPr id="391203" name="文本框 391202"/>
          <p:cNvSpPr txBox="1"/>
          <p:nvPr/>
        </p:nvSpPr>
        <p:spPr>
          <a:xfrm>
            <a:off x="762000" y="4267200"/>
            <a:ext cx="9829800" cy="228282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总流程时间=1+3+6+10+16=36（天）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平均流程时间=36/5=7.5天</a:t>
            </a:r>
            <a:endParaRPr lang="zh-CN" altLang="en-US" dirty="0">
              <a:solidFill>
                <a:srgbClr val="FF0066"/>
              </a:solidFill>
              <a:latin typeface="Times New Roman" panose="02020603050405020304" pitchFamily="18" charset="0"/>
            </a:endParaRPr>
          </a:p>
          <a:p>
            <a:r>
              <a:rPr lang="en-US" altLang="zh-CN">
                <a:latin typeface="Times New Roman" panose="02020603050405020304" pitchFamily="18" charset="0"/>
              </a:rPr>
              <a:t>SOT</a:t>
            </a:r>
            <a:r>
              <a:rPr lang="zh-CN" altLang="en-US" dirty="0">
                <a:latin typeface="Times New Roman" panose="02020603050405020304" pitchFamily="18" charset="0"/>
              </a:rPr>
              <a:t>规则的平均流程时间比</a:t>
            </a:r>
            <a:r>
              <a:rPr lang="en-US" altLang="zh-CN">
                <a:latin typeface="Times New Roman" panose="02020603050405020304" pitchFamily="18" charset="0"/>
              </a:rPr>
              <a:t>FCFS</a:t>
            </a:r>
            <a:r>
              <a:rPr lang="zh-CN" altLang="en-US" dirty="0">
                <a:latin typeface="Times New Roman" panose="02020603050405020304" pitchFamily="18" charset="0"/>
              </a:rPr>
              <a:t>规则的平均流程时间小。另外，订单</a:t>
            </a:r>
            <a:r>
              <a:rPr lang="en-US" altLang="zh-CN">
                <a:latin typeface="Times New Roman" panose="02020603050405020304" pitchFamily="18" charset="0"/>
              </a:rPr>
              <a:t>E</a:t>
            </a:r>
            <a:r>
              <a:rPr lang="zh-CN" altLang="en-US">
                <a:latin typeface="Times New Roman" panose="02020603050405020304" pitchFamily="18" charset="0"/>
              </a:rPr>
              <a:t>和</a:t>
            </a:r>
            <a:r>
              <a:rPr lang="en-US" altLang="zh-CN">
                <a:latin typeface="Times New Roman" panose="02020603050405020304" pitchFamily="18" charset="0"/>
              </a:rPr>
              <a:t>C</a:t>
            </a:r>
            <a:r>
              <a:rPr lang="zh-CN" altLang="en-US" dirty="0">
                <a:latin typeface="Times New Roman" panose="02020603050405020304" pitchFamily="18" charset="0"/>
              </a:rPr>
              <a:t>将在交货日期前完成，订单</a:t>
            </a:r>
            <a:r>
              <a:rPr lang="en-US" altLang="zh-CN">
                <a:latin typeface="Times New Roman" panose="02020603050405020304" pitchFamily="18" charset="0"/>
              </a:rPr>
              <a:t>A</a:t>
            </a:r>
            <a:r>
              <a:rPr lang="zh-CN" altLang="en-US" dirty="0">
                <a:latin typeface="Times New Roman" panose="02020603050405020304" pitchFamily="18" charset="0"/>
              </a:rPr>
              <a:t>仅延期1天。每个订单的平均延期时间为</a:t>
            </a:r>
            <a:r>
              <a:rPr lang="zh-CN" altLang="en-US" dirty="0">
                <a:solidFill>
                  <a:srgbClr val="FF0066"/>
                </a:solidFill>
                <a:latin typeface="Times New Roman" panose="02020603050405020304" pitchFamily="18" charset="0"/>
              </a:rPr>
              <a:t>（0+0+1+4+7）/5=2.4天。</a:t>
            </a:r>
            <a:endParaRPr lang="zh-CN" altLang="en-US" dirty="0">
              <a:solidFill>
                <a:srgbClr val="FF0066"/>
              </a:solidFill>
              <a:latin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2194" name="标题 392193"/>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方案三：</a:t>
            </a:r>
            <a:r>
              <a:rPr lang="en-US" altLang="zh-CN" sz="3500" b="1" err="1">
                <a:solidFill>
                  <a:schemeClr val="tx1"/>
                </a:solidFill>
                <a:latin typeface="方正姚体" panose="02010601030101010101" pitchFamily="2" charset="-122"/>
                <a:ea typeface="方正姚体" panose="02010601030101010101" pitchFamily="2" charset="-122"/>
              </a:rPr>
              <a:t>Ddate</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2215" name="直接连接符 392214"/>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2216" name="直接连接符 392215"/>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2217" name="直接连接符 392216"/>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2218" name="直接连接符 392217"/>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2219" name="直接连接符 392218"/>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2220" name="直接连接符 392219"/>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2221" name="直接连接符 392220"/>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2222" name="文本框 392221"/>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2223" name="文本框 392222"/>
          <p:cNvSpPr txBox="1"/>
          <p:nvPr/>
        </p:nvSpPr>
        <p:spPr>
          <a:xfrm>
            <a:off x="838200" y="1828800"/>
            <a:ext cx="1828800" cy="230346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E</a:t>
            </a:r>
            <a:br>
              <a:rPr lang="en-US" altLang="zh-CN">
                <a:latin typeface="Times New Roman" panose="02020603050405020304" pitchFamily="18" charset="0"/>
              </a:rPr>
            </a:b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D</a:t>
            </a:r>
            <a:endParaRPr lang="en-US" altLang="zh-CN">
              <a:latin typeface="Times New Roman" panose="02020603050405020304" pitchFamily="18" charset="0"/>
            </a:endParaRPr>
          </a:p>
        </p:txBody>
      </p:sp>
      <p:sp>
        <p:nvSpPr>
          <p:cNvPr id="392224" name="文本框 392223"/>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p:txBody>
      </p:sp>
      <p:sp>
        <p:nvSpPr>
          <p:cNvPr id="392225" name="文本框 392224"/>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p:txBody>
      </p:sp>
      <p:sp>
        <p:nvSpPr>
          <p:cNvPr id="392226" name="文本框 392225"/>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1+3=4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4+4=8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8+2=10</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10+6=16</a:t>
            </a:r>
            <a:endParaRPr lang="zh-CN" altLang="en-US" dirty="0">
              <a:latin typeface="Times New Roman" panose="02020603050405020304" pitchFamily="18" charset="0"/>
            </a:endParaRPr>
          </a:p>
        </p:txBody>
      </p:sp>
      <p:sp>
        <p:nvSpPr>
          <p:cNvPr id="392227" name="文本框 392226"/>
          <p:cNvSpPr txBox="1"/>
          <p:nvPr/>
        </p:nvSpPr>
        <p:spPr>
          <a:xfrm>
            <a:off x="762000" y="4267200"/>
            <a:ext cx="9829800" cy="1917700"/>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总流程时间=1+4+8+10+16=39（天）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平均流程时间=39/5=7.8天</a:t>
            </a:r>
            <a:endParaRPr lang="zh-CN" altLang="en-US" dirty="0">
              <a:solidFill>
                <a:srgbClr val="FF0066"/>
              </a:solidFill>
              <a:latin typeface="Times New Roman" panose="02020603050405020304" pitchFamily="18" charset="0"/>
            </a:endParaRPr>
          </a:p>
          <a:p>
            <a:r>
              <a:rPr lang="zh-CN" altLang="en-US" dirty="0">
                <a:latin typeface="Times New Roman" panose="02020603050405020304" pitchFamily="18" charset="0"/>
              </a:rPr>
              <a:t>在这种情况下，订单</a:t>
            </a:r>
            <a:r>
              <a:rPr lang="en-US" altLang="zh-CN">
                <a:latin typeface="Times New Roman" panose="02020603050405020304" pitchFamily="18" charset="0"/>
              </a:rPr>
              <a:t>B，C</a:t>
            </a:r>
            <a:r>
              <a:rPr lang="zh-CN" altLang="en-US">
                <a:latin typeface="Times New Roman" panose="02020603050405020304" pitchFamily="18" charset="0"/>
              </a:rPr>
              <a:t>和</a:t>
            </a:r>
            <a:r>
              <a:rPr lang="en-US" altLang="zh-CN">
                <a:latin typeface="Times New Roman" panose="02020603050405020304" pitchFamily="18" charset="0"/>
              </a:rPr>
              <a:t>D</a:t>
            </a:r>
            <a:r>
              <a:rPr lang="zh-CN" altLang="en-US" dirty="0">
                <a:latin typeface="Times New Roman" panose="02020603050405020304" pitchFamily="18" charset="0"/>
              </a:rPr>
              <a:t>将会延期，平均延期时间为</a:t>
            </a:r>
            <a:r>
              <a:rPr lang="zh-CN" altLang="en-US" dirty="0">
                <a:solidFill>
                  <a:srgbClr val="FF0066"/>
                </a:solidFill>
                <a:latin typeface="Times New Roman" panose="02020603050405020304" pitchFamily="18" charset="0"/>
              </a:rPr>
              <a:t>（0+0+2+</a:t>
            </a:r>
            <a:r>
              <a:rPr lang="en-US" altLang="zh-CN">
                <a:solidFill>
                  <a:srgbClr val="FF0066"/>
                </a:solidFill>
                <a:latin typeface="Times New Roman" panose="02020603050405020304" pitchFamily="18" charset="0"/>
              </a:rPr>
              <a:t>3+7</a:t>
            </a:r>
            <a:r>
              <a:rPr lang="zh-CN" altLang="en-US" dirty="0">
                <a:solidFill>
                  <a:srgbClr val="FF0066"/>
                </a:solidFill>
                <a:latin typeface="Times New Roman" panose="02020603050405020304" pitchFamily="18" charset="0"/>
              </a:rPr>
              <a:t>）/5=2.4天。</a:t>
            </a:r>
            <a:endParaRPr lang="zh-CN" altLang="en-US" dirty="0">
              <a:solidFill>
                <a:srgbClr val="FF0066"/>
              </a:solidFill>
              <a:latin typeface="Times New Roman" panose="02020603050405020304" pitchFamily="18" charset="0"/>
            </a:endParaRPr>
          </a:p>
        </p:txBody>
      </p:sp>
      <p:sp>
        <p:nvSpPr>
          <p:cNvPr id="392228" name="文本框 392227"/>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方案三    利用</a:t>
            </a:r>
            <a:r>
              <a:rPr lang="en-US" altLang="zh-CN" sz="2800" err="1">
                <a:latin typeface="华文细黑" panose="02010600040101010101" pitchFamily="2" charset="-122"/>
                <a:ea typeface="华文细黑" panose="02010600040101010101" pitchFamily="2" charset="-122"/>
              </a:rPr>
              <a:t>Ddate</a:t>
            </a:r>
            <a:r>
              <a:rPr lang="en-US" altLang="zh-CN" sz="2800">
                <a:latin typeface="华文细黑" panose="02010600040101010101" pitchFamily="2" charset="-122"/>
                <a:ea typeface="华文细黑" panose="02010600040101010101" pitchFamily="2" charset="-122"/>
              </a:rPr>
              <a:t>(</a:t>
            </a:r>
            <a:r>
              <a:rPr lang="zh-CN" altLang="en-US" sz="2800" dirty="0">
                <a:latin typeface="华文细黑" panose="02010600040101010101" pitchFamily="2" charset="-122"/>
                <a:ea typeface="华文细黑" panose="02010600040101010101" pitchFamily="2" charset="-122"/>
              </a:rPr>
              <a:t>最早交货期最先加工)规则，排序结果为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3218" name="标题 393217"/>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方案四：</a:t>
            </a:r>
            <a:r>
              <a:rPr lang="en-US" altLang="zh-CN" sz="3500" b="1">
                <a:solidFill>
                  <a:schemeClr val="tx1"/>
                </a:solidFill>
                <a:latin typeface="方正姚体" panose="02010601030101010101" pitchFamily="2" charset="-122"/>
                <a:ea typeface="方正姚体" panose="02010601030101010101" pitchFamily="2" charset="-122"/>
              </a:rPr>
              <a:t>LCFS</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3239" name="直接连接符 393238"/>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3240" name="直接连接符 393239"/>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3241" name="直接连接符 393240"/>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3242" name="直接连接符 393241"/>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3243" name="直接连接符 393242"/>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3244" name="直接连接符 393243"/>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3245" name="直接连接符 393244"/>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3246" name="文本框 393245"/>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3247" name="文本框 393246"/>
          <p:cNvSpPr txBox="1"/>
          <p:nvPr/>
        </p:nvSpPr>
        <p:spPr>
          <a:xfrm>
            <a:off x="838200" y="1828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A</a:t>
            </a:r>
            <a:endParaRPr lang="en-US" altLang="zh-CN">
              <a:latin typeface="Times New Roman" panose="02020603050405020304" pitchFamily="18" charset="0"/>
            </a:endParaRPr>
          </a:p>
        </p:txBody>
      </p:sp>
      <p:sp>
        <p:nvSpPr>
          <p:cNvPr id="393248" name="文本框 393247"/>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p:txBody>
      </p:sp>
      <p:sp>
        <p:nvSpPr>
          <p:cNvPr id="393249" name="文本框 393248"/>
          <p:cNvSpPr txBox="1"/>
          <p:nvPr/>
        </p:nvSpPr>
        <p:spPr>
          <a:xfrm>
            <a:off x="5791200" y="182880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endParaRPr lang="zh-CN" altLang="en-US" dirty="0">
              <a:latin typeface="Times New Roman" panose="02020603050405020304" pitchFamily="18" charset="0"/>
            </a:endParaRPr>
          </a:p>
        </p:txBody>
      </p:sp>
      <p:sp>
        <p:nvSpPr>
          <p:cNvPr id="393250" name="文本框 393249"/>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1+6=7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7+2=9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9+4=13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13+3=16</a:t>
            </a:r>
            <a:endParaRPr lang="zh-CN" altLang="en-US" dirty="0">
              <a:latin typeface="Times New Roman" panose="02020603050405020304" pitchFamily="18" charset="0"/>
            </a:endParaRPr>
          </a:p>
        </p:txBody>
      </p:sp>
      <p:sp>
        <p:nvSpPr>
          <p:cNvPr id="393251" name="文本框 393250"/>
          <p:cNvSpPr txBox="1"/>
          <p:nvPr/>
        </p:nvSpPr>
        <p:spPr>
          <a:xfrm>
            <a:off x="762000" y="4267200"/>
            <a:ext cx="9829800" cy="155257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总流程时间=1+7+9+13+16=46（天）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平均流程时间=46/5=9.2天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平均延期=4.0天</a:t>
            </a:r>
            <a:endParaRPr lang="zh-CN" altLang="en-US" dirty="0">
              <a:solidFill>
                <a:srgbClr val="FF0066"/>
              </a:solidFill>
              <a:latin typeface="Times New Roman" panose="02020603050405020304" pitchFamily="18" charset="0"/>
            </a:endParaRPr>
          </a:p>
        </p:txBody>
      </p:sp>
      <p:sp>
        <p:nvSpPr>
          <p:cNvPr id="393252" name="文本框 393251"/>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方案四</a:t>
            </a:r>
            <a:r>
              <a:rPr lang="en-US" altLang="zh-CN" sz="2800">
                <a:latin typeface="华文细黑" panose="02010600040101010101" pitchFamily="2" charset="-122"/>
                <a:ea typeface="华文细黑" panose="02010600040101010101" pitchFamily="2" charset="-122"/>
              </a:rPr>
              <a:t>	</a:t>
            </a:r>
            <a:r>
              <a:rPr lang="zh-CN" altLang="en-US" sz="2800" dirty="0">
                <a:latin typeface="华文细黑" panose="02010600040101010101" pitchFamily="2" charset="-122"/>
                <a:ea typeface="华文细黑" panose="02010600040101010101" pitchFamily="2" charset="-122"/>
              </a:rPr>
              <a:t>利用</a:t>
            </a:r>
            <a:r>
              <a:rPr lang="en-US" altLang="zh-CN" sz="2800">
                <a:latin typeface="华文细黑" panose="02010600040101010101" pitchFamily="2" charset="-122"/>
                <a:ea typeface="华文细黑" panose="02010600040101010101" pitchFamily="2" charset="-122"/>
              </a:rPr>
              <a:t>LCFS（</a:t>
            </a:r>
            <a:r>
              <a:rPr lang="zh-CN" altLang="en-US" sz="2800" dirty="0">
                <a:latin typeface="华文细黑" panose="02010600040101010101" pitchFamily="2" charset="-122"/>
                <a:ea typeface="华文细黑" panose="02010600040101010101" pitchFamily="2" charset="-122"/>
              </a:rPr>
              <a:t>后到先服务）规则，预计流程时间为：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3097" name="标题 473096"/>
          <p:cNvSpPr>
            <a:spLocks noGrp="1"/>
          </p:cNvSpPr>
          <p:nvPr>
            <p:ph type="title" idx="4294967295"/>
          </p:nvPr>
        </p:nvSpPr>
        <p:spPr>
          <a:xfrm>
            <a:off x="2209800" y="6934200"/>
            <a:ext cx="6400800"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车间作业控制的内容和意义</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73098" name="文本框 473097"/>
          <p:cNvSpPr txBox="1"/>
          <p:nvPr/>
        </p:nvSpPr>
        <p:spPr>
          <a:xfrm>
            <a:off x="838200" y="457200"/>
            <a:ext cx="9677400" cy="579438"/>
          </a:xfrm>
          <a:prstGeom prst="rect">
            <a:avLst/>
          </a:prstGeom>
          <a:noFill/>
          <a:ln w="38100">
            <a:noFill/>
          </a:ln>
        </p:spPr>
        <p:txBody>
          <a:bodyPr>
            <a:spAutoFit/>
          </a:bodyPr>
          <a:p>
            <a:pPr algn="ctr">
              <a:spcBef>
                <a:spcPct val="80000"/>
              </a:spcBef>
              <a:buClr>
                <a:srgbClr val="FF0066"/>
              </a:buClr>
              <a:buFont typeface="Wingdings" panose="05000000000000000000" pitchFamily="2" charset="2"/>
            </a:pPr>
            <a:r>
              <a:rPr lang="zh-CN" altLang="en-US" sz="3200" dirty="0">
                <a:solidFill>
                  <a:srgbClr val="0000FF"/>
                </a:solidFill>
                <a:latin typeface="华文隶书" panose="02010800040101010101" pitchFamily="2" charset="-122"/>
                <a:ea typeface="华文隶书" panose="02010800040101010101" pitchFamily="2" charset="-122"/>
              </a:rPr>
              <a:t>车间作业控制（</a:t>
            </a:r>
            <a:r>
              <a:rPr lang="en-US" altLang="zh-CN" sz="3200">
                <a:solidFill>
                  <a:srgbClr val="0000FF"/>
                </a:solidFill>
                <a:latin typeface="华文隶书" panose="02010800040101010101" pitchFamily="2" charset="-122"/>
                <a:ea typeface="华文隶书" panose="02010800040101010101" pitchFamily="2" charset="-122"/>
              </a:rPr>
              <a:t>shop floor control）</a:t>
            </a:r>
            <a:endParaRPr lang="zh-CN" altLang="en-US" sz="3200">
              <a:solidFill>
                <a:srgbClr val="0000FF"/>
              </a:solidFill>
              <a:latin typeface="华文隶书" panose="02010800040101010101" pitchFamily="2" charset="-122"/>
              <a:ea typeface="华文隶书" panose="02010800040101010101" pitchFamily="2" charset="-122"/>
            </a:endParaRPr>
          </a:p>
        </p:txBody>
      </p:sp>
      <p:sp>
        <p:nvSpPr>
          <p:cNvPr id="473099" name="文本框 473098"/>
          <p:cNvSpPr txBox="1"/>
          <p:nvPr/>
        </p:nvSpPr>
        <p:spPr>
          <a:xfrm>
            <a:off x="685800" y="1143000"/>
            <a:ext cx="9982200" cy="2162175"/>
          </a:xfrm>
          <a:prstGeom prst="rect">
            <a:avLst/>
          </a:prstGeom>
          <a:solidFill>
            <a:srgbClr val="FFCC99"/>
          </a:solidFill>
          <a:ln w="38100">
            <a:noFill/>
          </a:ln>
          <a:effectLst>
            <a:outerShdw dist="71842" dir="2699999" algn="ctr" rotWithShape="0">
              <a:schemeClr val="bg2"/>
            </a:outerShdw>
          </a:effectLst>
        </p:spPr>
        <p:txBody>
          <a:bodyPr>
            <a:spAutoFit/>
          </a:bodyPr>
          <a:p>
            <a:r>
              <a:rPr lang="zh-CN" altLang="en-US" sz="2800" dirty="0">
                <a:solidFill>
                  <a:srgbClr val="A50021"/>
                </a:solidFill>
                <a:latin typeface="Times New Roman" panose="02020603050405020304" pitchFamily="18" charset="0"/>
                <a:ea typeface="华文琥珀" panose="02010800040101010101" pitchFamily="2" charset="-122"/>
              </a:rPr>
              <a:t>目的：</a:t>
            </a:r>
            <a:endParaRPr lang="zh-CN" altLang="en-US" sz="2800" dirty="0">
              <a:solidFill>
                <a:srgbClr val="A50021"/>
              </a:solidFill>
              <a:latin typeface="Times New Roman" panose="02020603050405020304" pitchFamily="18" charset="0"/>
              <a:ea typeface="华文琥珀" panose="02010800040101010101" pitchFamily="2" charset="-122"/>
            </a:endParaRPr>
          </a:p>
          <a:p>
            <a:r>
              <a:rPr lang="zh-CN" altLang="en-US" dirty="0">
                <a:latin typeface="Times New Roman" panose="02020603050405020304" pitchFamily="18" charset="0"/>
              </a:rPr>
              <a:t>   — 控制生产作业在执行中不偏离</a:t>
            </a:r>
            <a:r>
              <a:rPr lang="en-US" altLang="zh-CN">
                <a:latin typeface="Times New Roman" panose="02020603050405020304" pitchFamily="18" charset="0"/>
              </a:rPr>
              <a:t>MPS/MRP</a:t>
            </a:r>
            <a:r>
              <a:rPr lang="zh-CN" altLang="en-US" dirty="0">
                <a:latin typeface="Times New Roman" panose="02020603050405020304" pitchFamily="18" charset="0"/>
              </a:rPr>
              <a:t>计划；</a:t>
            </a:r>
            <a:endParaRPr lang="zh-CN" altLang="en-US" dirty="0">
              <a:latin typeface="Times New Roman" panose="02020603050405020304" pitchFamily="18" charset="0"/>
            </a:endParaRPr>
          </a:p>
          <a:p>
            <a:r>
              <a:rPr lang="zh-CN" altLang="en-US" dirty="0">
                <a:latin typeface="Times New Roman" panose="02020603050405020304" pitchFamily="18" charset="0"/>
              </a:rPr>
              <a:t>   — 出现偏离时，采取措施，纠正偏差，若无法纠正，则反馈到计划层；</a:t>
            </a:r>
            <a:endParaRPr lang="zh-CN" altLang="en-US" dirty="0">
              <a:latin typeface="Times New Roman" panose="02020603050405020304" pitchFamily="18" charset="0"/>
            </a:endParaRPr>
          </a:p>
          <a:p>
            <a:r>
              <a:rPr lang="zh-CN" altLang="en-US" dirty="0">
                <a:latin typeface="Times New Roman" panose="02020603050405020304" pitchFamily="18" charset="0"/>
              </a:rPr>
              <a:t>   — 报告生产作业执行结果。</a:t>
            </a:r>
            <a:endParaRPr lang="zh-CN" altLang="en-US" dirty="0">
              <a:latin typeface="Times New Roman" panose="02020603050405020304" pitchFamily="18" charset="0"/>
            </a:endParaRPr>
          </a:p>
        </p:txBody>
      </p:sp>
      <p:sp>
        <p:nvSpPr>
          <p:cNvPr id="473100" name="文本框 473099"/>
          <p:cNvSpPr txBox="1"/>
          <p:nvPr/>
        </p:nvSpPr>
        <p:spPr>
          <a:xfrm>
            <a:off x="685800" y="3657600"/>
            <a:ext cx="9982200" cy="2709863"/>
          </a:xfrm>
          <a:prstGeom prst="rect">
            <a:avLst/>
          </a:prstGeom>
          <a:solidFill>
            <a:srgbClr val="CCFFCC"/>
          </a:solidFill>
          <a:ln w="38100">
            <a:noFill/>
          </a:ln>
          <a:effectLst>
            <a:outerShdw dist="71842" dir="2699999" algn="ctr" rotWithShape="0">
              <a:schemeClr val="bg2"/>
            </a:outerShdw>
          </a:effectLst>
        </p:spPr>
        <p:txBody>
          <a:bodyPr>
            <a:spAutoFit/>
          </a:bodyPr>
          <a:p>
            <a:r>
              <a:rPr lang="zh-CN" altLang="en-US" sz="2800" dirty="0">
                <a:solidFill>
                  <a:srgbClr val="A50021"/>
                </a:solidFill>
                <a:latin typeface="Times New Roman" panose="02020603050405020304" pitchFamily="18" charset="0"/>
                <a:ea typeface="华文琥珀" panose="02010800040101010101" pitchFamily="2" charset="-122"/>
              </a:rPr>
              <a:t>内容：</a:t>
            </a:r>
            <a:endParaRPr lang="zh-CN" altLang="en-US" sz="2800" dirty="0">
              <a:solidFill>
                <a:srgbClr val="A50021"/>
              </a:solidFill>
              <a:latin typeface="Times New Roman" panose="02020603050405020304" pitchFamily="18" charset="0"/>
              <a:ea typeface="华文琥珀" panose="02010800040101010101" pitchFamily="2" charset="-122"/>
            </a:endParaRPr>
          </a:p>
          <a:p>
            <a:r>
              <a:rPr lang="zh-CN" altLang="en-US" dirty="0">
                <a:latin typeface="Times New Roman" panose="02020603050405020304" pitchFamily="18" charset="0"/>
              </a:rPr>
              <a:t>   — 控制加工设备完好</a:t>
            </a:r>
            <a:r>
              <a:rPr lang="en-US" altLang="zh-CN">
                <a:latin typeface="Times New Roman" panose="02020603050405020304" pitchFamily="18" charset="0"/>
              </a:rPr>
              <a:t>,</a:t>
            </a:r>
            <a:r>
              <a:rPr lang="zh-CN" altLang="en-US" dirty="0">
                <a:latin typeface="Times New Roman" panose="02020603050405020304" pitchFamily="18" charset="0"/>
              </a:rPr>
              <a:t>人员出勤；</a:t>
            </a:r>
            <a:endParaRPr lang="zh-CN" altLang="en-US" dirty="0">
              <a:latin typeface="Times New Roman" panose="02020603050405020304" pitchFamily="18" charset="0"/>
            </a:endParaRPr>
          </a:p>
          <a:p>
            <a:r>
              <a:rPr lang="zh-CN" altLang="en-US" dirty="0">
                <a:latin typeface="Times New Roman" panose="02020603050405020304" pitchFamily="18" charset="0"/>
              </a:rPr>
              <a:t>   — 控制加工件在工作中心加工按排定的工序加工；</a:t>
            </a:r>
            <a:endParaRPr lang="zh-CN" altLang="en-US" dirty="0">
              <a:latin typeface="Times New Roman" panose="02020603050405020304" pitchFamily="18" charset="0"/>
            </a:endParaRPr>
          </a:p>
          <a:p>
            <a:r>
              <a:rPr lang="zh-CN" altLang="en-US" dirty="0">
                <a:latin typeface="Times New Roman" panose="02020603050405020304" pitchFamily="18" charset="0"/>
              </a:rPr>
              <a:t>   —保持物流稳定</a:t>
            </a:r>
            <a:r>
              <a:rPr lang="en-US" altLang="zh-CN">
                <a:latin typeface="Times New Roman" panose="02020603050405020304" pitchFamily="18" charset="0"/>
              </a:rPr>
              <a:t>, </a:t>
            </a:r>
            <a:r>
              <a:rPr lang="zh-CN" altLang="en-US" dirty="0">
                <a:latin typeface="Times New Roman" panose="02020603050405020304" pitchFamily="18" charset="0"/>
              </a:rPr>
              <a:t>控制投入和产出的工作量</a:t>
            </a:r>
            <a:r>
              <a:rPr lang="en-US" altLang="zh-CN">
                <a:latin typeface="Times New Roman" panose="02020603050405020304" pitchFamily="18" charset="0"/>
              </a:rPr>
              <a:t>;</a:t>
            </a:r>
            <a:endParaRPr lang="en-US" altLang="zh-CN">
              <a:latin typeface="Times New Roman" panose="02020603050405020304" pitchFamily="18" charset="0"/>
            </a:endParaRPr>
          </a:p>
          <a:p>
            <a:r>
              <a:rPr lang="zh-CN" altLang="en-US" dirty="0">
                <a:latin typeface="Times New Roman" panose="02020603050405020304" pitchFamily="18" charset="0"/>
              </a:rPr>
              <a:t>   — 控制加工成本，结清定单，完成库存事务处理。</a:t>
            </a:r>
            <a:endParaRPr lang="zh-CN" altLang="en-US" dirty="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5266" name="标题 395265"/>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方案五：随机</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5287" name="直接连接符 395286"/>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5288" name="直接连接符 395287"/>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5289" name="直接连接符 395288"/>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5290" name="直接连接符 395289"/>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5291" name="直接连接符 395290"/>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5292" name="直接连接符 395291"/>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5293" name="直接连接符 395292"/>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5294" name="文本框 395293"/>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5295" name="文本框 395294"/>
          <p:cNvSpPr txBox="1"/>
          <p:nvPr/>
        </p:nvSpPr>
        <p:spPr>
          <a:xfrm>
            <a:off x="838200" y="1828800"/>
            <a:ext cx="1828800" cy="230346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A</a:t>
            </a:r>
            <a:br>
              <a:rPr lang="en-US" altLang="zh-CN">
                <a:latin typeface="Times New Roman" panose="02020603050405020304" pitchFamily="18" charset="0"/>
              </a:rPr>
            </a:b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B</a:t>
            </a:r>
            <a:endParaRPr lang="en-US" altLang="zh-CN">
              <a:latin typeface="Times New Roman" panose="02020603050405020304" pitchFamily="18" charset="0"/>
            </a:endParaRPr>
          </a:p>
        </p:txBody>
      </p:sp>
      <p:sp>
        <p:nvSpPr>
          <p:cNvPr id="395296" name="文本框 395295"/>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p:txBody>
      </p:sp>
      <p:sp>
        <p:nvSpPr>
          <p:cNvPr id="395297" name="文本框 395296"/>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p:txBody>
      </p:sp>
      <p:sp>
        <p:nvSpPr>
          <p:cNvPr id="395298" name="文本框 395297"/>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0+6=6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6+2=8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8+3=11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11+1=12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12+4=16</a:t>
            </a:r>
            <a:endParaRPr lang="zh-CN" altLang="en-US" dirty="0">
              <a:latin typeface="Times New Roman" panose="02020603050405020304" pitchFamily="18" charset="0"/>
            </a:endParaRPr>
          </a:p>
        </p:txBody>
      </p:sp>
      <p:sp>
        <p:nvSpPr>
          <p:cNvPr id="395299" name="文本框 395298"/>
          <p:cNvSpPr txBox="1"/>
          <p:nvPr/>
        </p:nvSpPr>
        <p:spPr>
          <a:xfrm>
            <a:off x="762000" y="4267200"/>
            <a:ext cx="9829800" cy="155257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总流程时间=6+8+11+12+16=55（天）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平均流程时间=55/5=11天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平均延期=5.4天</a:t>
            </a:r>
            <a:endParaRPr lang="zh-CN" altLang="en-US" dirty="0">
              <a:solidFill>
                <a:srgbClr val="FF0066"/>
              </a:solidFill>
              <a:latin typeface="Times New Roman" panose="02020603050405020304" pitchFamily="18" charset="0"/>
            </a:endParaRPr>
          </a:p>
        </p:txBody>
      </p:sp>
      <p:sp>
        <p:nvSpPr>
          <p:cNvPr id="395300" name="文本框 395299"/>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方案五</a:t>
            </a:r>
            <a:r>
              <a:rPr lang="en-US" altLang="zh-CN" sz="2800">
                <a:latin typeface="华文细黑" panose="02010600040101010101" pitchFamily="2" charset="-122"/>
                <a:ea typeface="华文细黑" panose="02010600040101010101" pitchFamily="2" charset="-122"/>
              </a:rPr>
              <a:t>	</a:t>
            </a:r>
            <a:r>
              <a:rPr lang="zh-CN" altLang="en-US" sz="2800" dirty="0">
                <a:latin typeface="华文细黑" panose="02010600040101010101" pitchFamily="2" charset="-122"/>
                <a:ea typeface="华文细黑" panose="02010600040101010101" pitchFamily="2" charset="-122"/>
              </a:rPr>
              <a:t>利用随机规则，排序结果为：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6290" name="标题 396289"/>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方案六：</a:t>
            </a:r>
            <a:r>
              <a:rPr lang="en-US" altLang="zh-CN" sz="3500" b="1">
                <a:solidFill>
                  <a:schemeClr val="tx1"/>
                </a:solidFill>
                <a:latin typeface="方正姚体" panose="02010601030101010101" pitchFamily="2" charset="-122"/>
                <a:ea typeface="方正姚体" panose="02010601030101010101" pitchFamily="2" charset="-122"/>
              </a:rPr>
              <a:t>STR</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6311" name="直接连接符 396310"/>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6312" name="直接连接符 396311"/>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6313" name="直接连接符 396312"/>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6314" name="直接连接符 396313"/>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6315" name="直接连接符 396314"/>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6316" name="直接连接符 396315"/>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6317" name="直接连接符 396316"/>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6318" name="文本框 396317"/>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6319" name="文本框 396318"/>
          <p:cNvSpPr txBox="1"/>
          <p:nvPr/>
        </p:nvSpPr>
        <p:spPr>
          <a:xfrm>
            <a:off x="838200" y="1828800"/>
            <a:ext cx="1828800" cy="230346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E</a:t>
            </a:r>
            <a:br>
              <a:rPr lang="en-US" altLang="zh-CN">
                <a:latin typeface="Times New Roman" panose="02020603050405020304" pitchFamily="18" charset="0"/>
              </a:rPr>
            </a:b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C</a:t>
            </a:r>
            <a:endParaRPr lang="en-US" altLang="zh-CN">
              <a:latin typeface="Times New Roman" panose="02020603050405020304" pitchFamily="18" charset="0"/>
            </a:endParaRPr>
          </a:p>
        </p:txBody>
      </p:sp>
      <p:sp>
        <p:nvSpPr>
          <p:cNvPr id="396320" name="文本框 396319"/>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p:txBody>
      </p:sp>
      <p:sp>
        <p:nvSpPr>
          <p:cNvPr id="396321" name="文本框 396320"/>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p:txBody>
      </p:sp>
      <p:sp>
        <p:nvSpPr>
          <p:cNvPr id="396322" name="文本框 396321"/>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0+6=6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1+3=4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4+4=8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8+6=14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14+2=16</a:t>
            </a:r>
            <a:endParaRPr lang="zh-CN" altLang="en-US" dirty="0">
              <a:latin typeface="Times New Roman" panose="02020603050405020304" pitchFamily="18" charset="0"/>
            </a:endParaRPr>
          </a:p>
        </p:txBody>
      </p:sp>
      <p:sp>
        <p:nvSpPr>
          <p:cNvPr id="396323" name="文本框 396322"/>
          <p:cNvSpPr txBox="1"/>
          <p:nvPr/>
        </p:nvSpPr>
        <p:spPr>
          <a:xfrm>
            <a:off x="762000" y="4267200"/>
            <a:ext cx="9829800" cy="155257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总流程时间=6+4+8+14+16=43（天）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平均流程时间=43/5=8.6天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平均延期=3.2天</a:t>
            </a:r>
            <a:endParaRPr lang="zh-CN" altLang="en-US" dirty="0">
              <a:solidFill>
                <a:srgbClr val="FF0066"/>
              </a:solidFill>
              <a:latin typeface="Times New Roman" panose="02020603050405020304" pitchFamily="18" charset="0"/>
            </a:endParaRPr>
          </a:p>
        </p:txBody>
      </p:sp>
      <p:sp>
        <p:nvSpPr>
          <p:cNvPr id="396324" name="文本框 396323"/>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方案六利用</a:t>
            </a:r>
            <a:r>
              <a:rPr lang="en-US" altLang="zh-CN" sz="2800">
                <a:latin typeface="华文细黑" panose="02010600040101010101" pitchFamily="2" charset="-122"/>
                <a:ea typeface="华文细黑" panose="02010600040101010101" pitchFamily="2" charset="-122"/>
              </a:rPr>
              <a:t>STR（</a:t>
            </a:r>
            <a:r>
              <a:rPr lang="zh-CN" altLang="en-US" sz="2800" dirty="0">
                <a:latin typeface="华文细黑" panose="02010600040101010101" pitchFamily="2" charset="-122"/>
                <a:ea typeface="华文细黑" panose="02010600040101010101" pitchFamily="2" charset="-122"/>
              </a:rPr>
              <a:t>剩余松弛时间最短）规则，排序结果为：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8338" name="标题 398337"/>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优先调度规则比较</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8346" name="直接连接符 398345"/>
          <p:cNvSpPr/>
          <p:nvPr/>
        </p:nvSpPr>
        <p:spPr>
          <a:xfrm>
            <a:off x="838200" y="920750"/>
            <a:ext cx="9601200" cy="0"/>
          </a:xfrm>
          <a:prstGeom prst="line">
            <a:avLst/>
          </a:prstGeom>
          <a:ln w="12700" cap="flat" cmpd="sng">
            <a:solidFill>
              <a:schemeClr val="tx1"/>
            </a:solidFill>
            <a:prstDash val="solid"/>
            <a:headEnd type="none" w="med" len="med"/>
            <a:tailEnd type="none" w="med" len="med"/>
          </a:ln>
        </p:spPr>
      </p:sp>
      <p:sp>
        <p:nvSpPr>
          <p:cNvPr id="398347" name="直接连接符 398346"/>
          <p:cNvSpPr/>
          <p:nvPr/>
        </p:nvSpPr>
        <p:spPr>
          <a:xfrm>
            <a:off x="838200" y="1377950"/>
            <a:ext cx="9601200" cy="0"/>
          </a:xfrm>
          <a:prstGeom prst="line">
            <a:avLst/>
          </a:prstGeom>
          <a:ln w="12700" cap="flat" cmpd="sng">
            <a:solidFill>
              <a:schemeClr val="tx1"/>
            </a:solidFill>
            <a:prstDash val="solid"/>
            <a:headEnd type="none" w="med" len="med"/>
            <a:tailEnd type="none" w="med" len="med"/>
          </a:ln>
        </p:spPr>
      </p:sp>
      <p:sp>
        <p:nvSpPr>
          <p:cNvPr id="398348" name="直接连接符 398347"/>
          <p:cNvSpPr/>
          <p:nvPr/>
        </p:nvSpPr>
        <p:spPr>
          <a:xfrm>
            <a:off x="838200" y="1835150"/>
            <a:ext cx="9601200" cy="0"/>
          </a:xfrm>
          <a:prstGeom prst="line">
            <a:avLst/>
          </a:prstGeom>
          <a:ln w="12700" cap="flat" cmpd="sng">
            <a:solidFill>
              <a:schemeClr val="tx1"/>
            </a:solidFill>
            <a:prstDash val="solid"/>
            <a:headEnd type="none" w="med" len="med"/>
            <a:tailEnd type="none" w="med" len="med"/>
          </a:ln>
        </p:spPr>
      </p:sp>
      <p:sp>
        <p:nvSpPr>
          <p:cNvPr id="398349" name="直接连接符 398348"/>
          <p:cNvSpPr/>
          <p:nvPr/>
        </p:nvSpPr>
        <p:spPr>
          <a:xfrm>
            <a:off x="838200" y="2292350"/>
            <a:ext cx="9601200" cy="0"/>
          </a:xfrm>
          <a:prstGeom prst="line">
            <a:avLst/>
          </a:prstGeom>
          <a:ln w="12700" cap="flat" cmpd="sng">
            <a:solidFill>
              <a:schemeClr val="tx1"/>
            </a:solidFill>
            <a:prstDash val="solid"/>
            <a:headEnd type="none" w="med" len="med"/>
            <a:tailEnd type="none" w="med" len="med"/>
          </a:ln>
        </p:spPr>
      </p:sp>
      <p:sp>
        <p:nvSpPr>
          <p:cNvPr id="398350" name="直接连接符 398349"/>
          <p:cNvSpPr/>
          <p:nvPr/>
        </p:nvSpPr>
        <p:spPr>
          <a:xfrm>
            <a:off x="838200" y="2749550"/>
            <a:ext cx="9601200" cy="0"/>
          </a:xfrm>
          <a:prstGeom prst="line">
            <a:avLst/>
          </a:prstGeom>
          <a:ln w="12700" cap="flat" cmpd="sng">
            <a:solidFill>
              <a:schemeClr val="tx1"/>
            </a:solidFill>
            <a:prstDash val="solid"/>
            <a:headEnd type="none" w="med" len="med"/>
            <a:tailEnd type="none" w="med" len="med"/>
          </a:ln>
        </p:spPr>
      </p:sp>
      <p:sp>
        <p:nvSpPr>
          <p:cNvPr id="398351" name="直接连接符 398350"/>
          <p:cNvSpPr/>
          <p:nvPr/>
        </p:nvSpPr>
        <p:spPr>
          <a:xfrm>
            <a:off x="838200" y="3206750"/>
            <a:ext cx="9601200" cy="0"/>
          </a:xfrm>
          <a:prstGeom prst="line">
            <a:avLst/>
          </a:prstGeom>
          <a:ln w="12700" cap="flat" cmpd="sng">
            <a:solidFill>
              <a:schemeClr val="tx1"/>
            </a:solidFill>
            <a:prstDash val="solid"/>
            <a:headEnd type="none" w="med" len="med"/>
            <a:tailEnd type="none" w="med" len="med"/>
          </a:ln>
        </p:spPr>
      </p:sp>
      <p:sp>
        <p:nvSpPr>
          <p:cNvPr id="398352" name="直接连接符 398351"/>
          <p:cNvSpPr/>
          <p:nvPr/>
        </p:nvSpPr>
        <p:spPr>
          <a:xfrm>
            <a:off x="838200" y="3663950"/>
            <a:ext cx="9601200" cy="0"/>
          </a:xfrm>
          <a:prstGeom prst="line">
            <a:avLst/>
          </a:prstGeom>
          <a:ln w="12700" cap="flat" cmpd="sng">
            <a:solidFill>
              <a:schemeClr val="tx1"/>
            </a:solidFill>
            <a:prstDash val="solid"/>
            <a:headEnd type="none" w="med" len="med"/>
            <a:tailEnd type="none" w="med" len="med"/>
          </a:ln>
        </p:spPr>
      </p:sp>
      <p:sp>
        <p:nvSpPr>
          <p:cNvPr id="398353" name="文本框 398352"/>
          <p:cNvSpPr txBox="1"/>
          <p:nvPr/>
        </p:nvSpPr>
        <p:spPr>
          <a:xfrm>
            <a:off x="838200" y="92075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规则       总的完成时间      平均完成时间       平均延期</a:t>
            </a:r>
            <a:endParaRPr lang="zh-CN" altLang="en-US" dirty="0">
              <a:latin typeface="黑体" panose="02010609060101010101" pitchFamily="2" charset="-122"/>
              <a:ea typeface="黑体" panose="02010609060101010101" pitchFamily="2" charset="-122"/>
            </a:endParaRPr>
          </a:p>
        </p:txBody>
      </p:sp>
      <p:sp>
        <p:nvSpPr>
          <p:cNvPr id="398354" name="文本框 398353"/>
          <p:cNvSpPr txBox="1"/>
          <p:nvPr/>
        </p:nvSpPr>
        <p:spPr>
          <a:xfrm>
            <a:off x="838200" y="1377950"/>
            <a:ext cx="1828800" cy="270351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FCFS</a:t>
            </a:r>
            <a:endParaRPr lang="en-US" altLang="zh-CN">
              <a:latin typeface="Times New Roman" panose="02020603050405020304" pitchFamily="18" charset="0"/>
            </a:endParaRPr>
          </a:p>
          <a:p>
            <a:pPr algn="ctr">
              <a:spcBef>
                <a:spcPct val="35000"/>
              </a:spcBef>
            </a:pPr>
            <a:r>
              <a:rPr lang="en-US" altLang="zh-CN">
                <a:solidFill>
                  <a:srgbClr val="FF0066"/>
                </a:solidFill>
                <a:latin typeface="Times New Roman" panose="02020603050405020304" pitchFamily="18" charset="0"/>
              </a:rPr>
              <a:t>SOT(SPT)</a:t>
            </a:r>
            <a:endParaRPr lang="en-US" altLang="zh-CN">
              <a:solidFill>
                <a:srgbClr val="FF0066"/>
              </a:solidFill>
              <a:latin typeface="Times New Roman" panose="02020603050405020304" pitchFamily="18" charset="0"/>
            </a:endParaRPr>
          </a:p>
          <a:p>
            <a:pPr algn="ctr">
              <a:spcBef>
                <a:spcPct val="20000"/>
              </a:spcBef>
            </a:pPr>
            <a:r>
              <a:rPr lang="en-US" altLang="zh-CN" err="1">
                <a:latin typeface="Times New Roman" panose="02020603050405020304" pitchFamily="18" charset="0"/>
              </a:rPr>
              <a:t>DDate</a:t>
            </a:r>
            <a:endParaRPr lang="en-US" altLang="zh-CN">
              <a:latin typeface="Times New Roman" panose="02020603050405020304" pitchFamily="18" charset="0"/>
            </a:endParaRPr>
          </a:p>
          <a:p>
            <a:pPr algn="ctr">
              <a:spcBef>
                <a:spcPct val="20000"/>
              </a:spcBef>
            </a:pPr>
            <a:r>
              <a:rPr lang="en-US" altLang="zh-CN">
                <a:latin typeface="Times New Roman" panose="02020603050405020304" pitchFamily="18" charset="0"/>
              </a:rPr>
              <a:t>LCFS</a:t>
            </a:r>
            <a:endParaRPr lang="en-US" altLang="zh-CN">
              <a:latin typeface="Times New Roman" panose="02020603050405020304" pitchFamily="18" charset="0"/>
            </a:endParaRPr>
          </a:p>
          <a:p>
            <a:pPr algn="ctr">
              <a:spcBef>
                <a:spcPct val="20000"/>
              </a:spcBef>
            </a:pPr>
            <a:r>
              <a:rPr lang="zh-CN" altLang="en-US" dirty="0">
                <a:latin typeface="Times New Roman" panose="02020603050405020304" pitchFamily="18" charset="0"/>
              </a:rPr>
              <a:t>随机</a:t>
            </a:r>
            <a:endParaRPr lang="zh-CN" altLang="en-US" dirty="0">
              <a:latin typeface="Times New Roman" panose="02020603050405020304" pitchFamily="18" charset="0"/>
            </a:endParaRPr>
          </a:p>
          <a:p>
            <a:pPr algn="ctr">
              <a:spcBef>
                <a:spcPct val="20000"/>
              </a:spcBef>
            </a:pPr>
            <a:r>
              <a:rPr lang="en-US" altLang="zh-CN">
                <a:latin typeface="Times New Roman" panose="02020603050405020304" pitchFamily="18" charset="0"/>
              </a:rPr>
              <a:t>STR</a:t>
            </a:r>
            <a:endParaRPr lang="en-US" altLang="zh-CN">
              <a:latin typeface="Times New Roman" panose="02020603050405020304" pitchFamily="18" charset="0"/>
            </a:endParaRPr>
          </a:p>
        </p:txBody>
      </p:sp>
      <p:sp>
        <p:nvSpPr>
          <p:cNvPr id="398355" name="文本框 398354"/>
          <p:cNvSpPr txBox="1"/>
          <p:nvPr/>
        </p:nvSpPr>
        <p:spPr>
          <a:xfrm>
            <a:off x="3048000" y="137795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50</a:t>
            </a:r>
            <a:endParaRPr lang="zh-CN" altLang="en-US" dirty="0">
              <a:latin typeface="Times New Roman" panose="02020603050405020304" pitchFamily="18" charset="0"/>
            </a:endParaRPr>
          </a:p>
          <a:p>
            <a:pPr algn="ctr">
              <a:spcBef>
                <a:spcPct val="30000"/>
              </a:spcBef>
            </a:pPr>
            <a:r>
              <a:rPr lang="zh-CN" altLang="en-US" dirty="0">
                <a:solidFill>
                  <a:srgbClr val="FF0066"/>
                </a:solidFill>
                <a:latin typeface="Times New Roman" panose="02020603050405020304" pitchFamily="18" charset="0"/>
              </a:rPr>
              <a:t>36</a:t>
            </a:r>
            <a:endParaRPr lang="zh-CN" altLang="en-US" dirty="0">
              <a:solidFill>
                <a:srgbClr val="FF0066"/>
              </a:solidFill>
              <a:latin typeface="Times New Roman" panose="02020603050405020304" pitchFamily="18" charset="0"/>
            </a:endParaRPr>
          </a:p>
          <a:p>
            <a:pPr algn="ctr">
              <a:spcBef>
                <a:spcPct val="30000"/>
              </a:spcBef>
            </a:pPr>
            <a:r>
              <a:rPr lang="zh-CN" altLang="en-US" dirty="0">
                <a:latin typeface="Times New Roman" panose="02020603050405020304" pitchFamily="18" charset="0"/>
              </a:rPr>
              <a:t>39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43</a:t>
            </a:r>
            <a:endParaRPr lang="zh-CN" altLang="en-US" dirty="0">
              <a:latin typeface="Times New Roman" panose="02020603050405020304" pitchFamily="18" charset="0"/>
            </a:endParaRPr>
          </a:p>
        </p:txBody>
      </p:sp>
      <p:sp>
        <p:nvSpPr>
          <p:cNvPr id="398356" name="文本框 398355"/>
          <p:cNvSpPr txBox="1"/>
          <p:nvPr/>
        </p:nvSpPr>
        <p:spPr>
          <a:xfrm>
            <a:off x="5791200" y="137795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10</a:t>
            </a:r>
            <a:endParaRPr lang="zh-CN" altLang="en-US" dirty="0">
              <a:latin typeface="Times New Roman" panose="02020603050405020304" pitchFamily="18" charset="0"/>
            </a:endParaRPr>
          </a:p>
          <a:p>
            <a:pPr algn="ctr">
              <a:spcBef>
                <a:spcPct val="30000"/>
              </a:spcBef>
            </a:pPr>
            <a:r>
              <a:rPr lang="zh-CN" altLang="en-US" dirty="0">
                <a:solidFill>
                  <a:srgbClr val="FF0066"/>
                </a:solidFill>
                <a:latin typeface="Times New Roman" panose="02020603050405020304" pitchFamily="18" charset="0"/>
              </a:rPr>
              <a:t>7.2</a:t>
            </a:r>
            <a:endParaRPr lang="zh-CN" altLang="en-US" dirty="0">
              <a:solidFill>
                <a:srgbClr val="FF0066"/>
              </a:solidFill>
              <a:latin typeface="Times New Roman" panose="02020603050405020304" pitchFamily="18" charset="0"/>
            </a:endParaRPr>
          </a:p>
          <a:p>
            <a:pPr algn="ctr">
              <a:spcBef>
                <a:spcPct val="30000"/>
              </a:spcBef>
            </a:pPr>
            <a:r>
              <a:rPr lang="zh-CN" altLang="en-US" dirty="0">
                <a:latin typeface="Times New Roman" panose="02020603050405020304" pitchFamily="18" charset="0"/>
              </a:rPr>
              <a:t>7.8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10.6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8.6</a:t>
            </a:r>
            <a:endParaRPr lang="zh-CN" altLang="en-US" dirty="0">
              <a:latin typeface="Times New Roman" panose="02020603050405020304" pitchFamily="18" charset="0"/>
            </a:endParaRPr>
          </a:p>
        </p:txBody>
      </p:sp>
      <p:sp>
        <p:nvSpPr>
          <p:cNvPr id="398357" name="文本框 398356"/>
          <p:cNvSpPr txBox="1"/>
          <p:nvPr/>
        </p:nvSpPr>
        <p:spPr>
          <a:xfrm>
            <a:off x="8153400" y="137795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4.6</a:t>
            </a:r>
            <a:endParaRPr lang="zh-CN" altLang="en-US" dirty="0">
              <a:latin typeface="Times New Roman" panose="02020603050405020304" pitchFamily="18" charset="0"/>
            </a:endParaRPr>
          </a:p>
          <a:p>
            <a:pPr algn="ctr">
              <a:spcBef>
                <a:spcPct val="30000"/>
              </a:spcBef>
            </a:pPr>
            <a:r>
              <a:rPr lang="zh-CN" altLang="en-US" dirty="0">
                <a:solidFill>
                  <a:srgbClr val="FF0066"/>
                </a:solidFill>
                <a:latin typeface="Times New Roman" panose="02020603050405020304" pitchFamily="18" charset="0"/>
              </a:rPr>
              <a:t>2.4</a:t>
            </a:r>
            <a:endParaRPr lang="zh-CN" altLang="en-US" dirty="0">
              <a:solidFill>
                <a:srgbClr val="FF0066"/>
              </a:solidFill>
              <a:latin typeface="Times New Roman" panose="02020603050405020304" pitchFamily="18" charset="0"/>
            </a:endParaRPr>
          </a:p>
          <a:p>
            <a:pPr algn="ctr">
              <a:spcBef>
                <a:spcPct val="30000"/>
              </a:spcBef>
            </a:pPr>
            <a:r>
              <a:rPr lang="zh-CN" altLang="en-US" dirty="0">
                <a:latin typeface="Times New Roman" panose="02020603050405020304" pitchFamily="18" charset="0"/>
              </a:rPr>
              <a:t>2.4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4.0</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3.2</a:t>
            </a:r>
            <a:endParaRPr lang="zh-CN" altLang="en-US" dirty="0">
              <a:latin typeface="Times New Roman" panose="02020603050405020304" pitchFamily="18" charset="0"/>
            </a:endParaRPr>
          </a:p>
        </p:txBody>
      </p:sp>
      <p:sp>
        <p:nvSpPr>
          <p:cNvPr id="398358" name="文本框 398357"/>
          <p:cNvSpPr txBox="1"/>
          <p:nvPr/>
        </p:nvSpPr>
        <p:spPr>
          <a:xfrm>
            <a:off x="838200" y="4648200"/>
            <a:ext cx="9829800" cy="1552575"/>
          </a:xfrm>
          <a:prstGeom prst="rect">
            <a:avLst/>
          </a:prstGeom>
          <a:noFill/>
          <a:ln w="12700">
            <a:noFill/>
          </a:ln>
        </p:spPr>
        <p:txBody>
          <a:bodyPr>
            <a:spAutoFit/>
          </a:bodyPr>
          <a:p>
            <a:r>
              <a:rPr lang="zh-CN" altLang="en-US" dirty="0">
                <a:latin typeface="Times New Roman" panose="02020603050405020304" pitchFamily="18" charset="0"/>
              </a:rPr>
              <a:t>很明显，此例中</a:t>
            </a:r>
            <a:r>
              <a:rPr lang="en-US" altLang="zh-CN">
                <a:latin typeface="Times New Roman" panose="02020603050405020304" pitchFamily="18" charset="0"/>
              </a:rPr>
              <a:t>SOT</a:t>
            </a:r>
            <a:r>
              <a:rPr lang="zh-CN" altLang="en-US" dirty="0">
                <a:latin typeface="Times New Roman" panose="02020603050405020304" pitchFamily="18" charset="0"/>
              </a:rPr>
              <a:t>比其余的规则都好，但情况总是这样的吗？答案是肯定的。另外，从数学上可以证明，在</a:t>
            </a:r>
            <a:r>
              <a:rPr lang="en-US" altLang="zh-CN">
                <a:latin typeface="Times New Roman" panose="02020603050405020304" pitchFamily="18" charset="0"/>
              </a:rPr>
              <a:t>n/1</a:t>
            </a:r>
            <a:r>
              <a:rPr lang="zh-CN" altLang="en-US" dirty="0">
                <a:latin typeface="Times New Roman" panose="02020603050405020304" pitchFamily="18" charset="0"/>
              </a:rPr>
              <a:t>情况下，用其他的评价准则，如等待时间均值和完成时间均值最小，</a:t>
            </a:r>
            <a:r>
              <a:rPr lang="en-US" altLang="zh-CN">
                <a:latin typeface="Times New Roman" panose="02020603050405020304" pitchFamily="18" charset="0"/>
              </a:rPr>
              <a:t>SOT</a:t>
            </a:r>
            <a:r>
              <a:rPr lang="zh-CN" altLang="en-US" dirty="0">
                <a:latin typeface="Times New Roman" panose="02020603050405020304" pitchFamily="18" charset="0"/>
              </a:rPr>
              <a:t>规则也是最优方案。事实上，这个简单被称为</a:t>
            </a:r>
            <a:r>
              <a:rPr lang="zh-CN" altLang="en-US" dirty="0">
                <a:solidFill>
                  <a:srgbClr val="3333FF"/>
                </a:solidFill>
                <a:latin typeface="Times New Roman" panose="02020603050405020304" pitchFamily="18" charset="0"/>
                <a:ea typeface="黑体" panose="02010609060101010101" pitchFamily="2" charset="-122"/>
              </a:rPr>
              <a:t>“在整个排序学科中最重要的概念”</a:t>
            </a:r>
            <a:endParaRPr lang="zh-CN" altLang="en-US" dirty="0">
              <a:solidFill>
                <a:srgbClr val="3333FF"/>
              </a:solidFill>
              <a:latin typeface="Times New Roman" panose="02020603050405020304" pitchFamily="18" charset="0"/>
              <a:ea typeface="黑体" panose="02010609060101010101" pitchFamily="2" charset="-122"/>
            </a:endParaRPr>
          </a:p>
        </p:txBody>
      </p:sp>
      <p:sp>
        <p:nvSpPr>
          <p:cNvPr id="398360" name="直接连接符 398359"/>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0386" name="标题 400385"/>
          <p:cNvSpPr>
            <a:spLocks noGrp="1"/>
          </p:cNvSpPr>
          <p:nvPr>
            <p:ph type="title"/>
          </p:nvPr>
        </p:nvSpPr>
        <p:spPr>
          <a:xfrm>
            <a:off x="2514600" y="6781800"/>
            <a:ext cx="6934200" cy="755650"/>
          </a:xfrm>
        </p:spPr>
        <p:txBody>
          <a:bodyPr lIns="110377" tIns="55189" rIns="110377" bIns="55189" anchor="b" anchorCtr="0"/>
          <a:p>
            <a:r>
              <a:rPr lang="en-US" altLang="zh-CN" sz="3500" b="1">
                <a:solidFill>
                  <a:schemeClr val="tx1"/>
                </a:solidFill>
                <a:latin typeface="方正姚体" panose="02010601030101010101" pitchFamily="2" charset="-122"/>
                <a:ea typeface="方正姚体" panose="02010601030101010101" pitchFamily="2" charset="-122"/>
              </a:rPr>
              <a:t>N</a:t>
            </a:r>
            <a:r>
              <a:rPr lang="zh-CN" altLang="en-US" sz="3500" b="1" dirty="0">
                <a:solidFill>
                  <a:schemeClr val="tx1"/>
                </a:solidFill>
                <a:latin typeface="方正姚体" panose="02010601030101010101" pitchFamily="2" charset="-122"/>
                <a:ea typeface="方正姚体" panose="02010601030101010101" pitchFamily="2" charset="-122"/>
              </a:rPr>
              <a:t>个作业两台工作中心排序</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00408" name="文本框 400407"/>
          <p:cNvSpPr txBox="1"/>
          <p:nvPr/>
        </p:nvSpPr>
        <p:spPr>
          <a:xfrm>
            <a:off x="838200" y="762000"/>
            <a:ext cx="9677400" cy="1554163"/>
          </a:xfrm>
          <a:prstGeom prst="rect">
            <a:avLst/>
          </a:prstGeom>
          <a:noFill/>
          <a:ln w="12700">
            <a:noFill/>
          </a:ln>
        </p:spPr>
        <p:txBody>
          <a:bodyPr>
            <a:spAutoFit/>
          </a:bodyPr>
          <a:p>
            <a:r>
              <a:rPr lang="en-US" altLang="zh-CN" sz="3200">
                <a:latin typeface="宋体" panose="02010600030101010101" pitchFamily="2" charset="-122"/>
              </a:rPr>
              <a:t>S.M.Johnson</a:t>
            </a:r>
            <a:r>
              <a:rPr lang="zh-CN" altLang="en-US" sz="3200" dirty="0">
                <a:latin typeface="宋体" panose="02010600030101010101" pitchFamily="2" charset="-122"/>
              </a:rPr>
              <a:t>于1954年提出了一个排序方法，其目的是极小化从第一个作业开始到最后一个作业为止的全部流程时间。约翰逊规则包含下列几个步骤：</a:t>
            </a:r>
            <a:endParaRPr lang="zh-CN" altLang="en-US" sz="3200" dirty="0">
              <a:latin typeface="宋体" panose="02010600030101010101" pitchFamily="2" charset="-122"/>
            </a:endParaRPr>
          </a:p>
        </p:txBody>
      </p:sp>
      <p:sp>
        <p:nvSpPr>
          <p:cNvPr id="400409" name="文本框 400408"/>
          <p:cNvSpPr txBox="1"/>
          <p:nvPr/>
        </p:nvSpPr>
        <p:spPr>
          <a:xfrm>
            <a:off x="914400" y="2743200"/>
            <a:ext cx="9677400" cy="3028950"/>
          </a:xfrm>
          <a:prstGeom prst="rect">
            <a:avLst/>
          </a:prstGeom>
          <a:solidFill>
            <a:schemeClr val="tx2"/>
          </a:solidFill>
          <a:ln w="12700" cap="flat" cmpd="sng">
            <a:solidFill>
              <a:schemeClr val="tx2"/>
            </a:solidFill>
            <a:prstDash val="solid"/>
            <a:miter/>
            <a:headEnd type="none" w="med" len="med"/>
            <a:tailEnd type="none" w="med" len="med"/>
          </a:ln>
        </p:spPr>
        <p:txBody>
          <a:bodyPr>
            <a:spAutoFit/>
          </a:bodyPr>
          <a:p>
            <a:pPr marL="457200" indent="-457200">
              <a:spcBef>
                <a:spcPct val="0"/>
              </a:spcBef>
              <a:buAutoNum type="alphaUcPeriod"/>
            </a:pPr>
            <a:r>
              <a:rPr lang="zh-CN" altLang="en-US" sz="3200" dirty="0">
                <a:latin typeface="宋体" panose="02010600030101010101" pitchFamily="2" charset="-122"/>
              </a:rPr>
              <a:t>列出每个作业在两台工作中心上的作业时间表 ；</a:t>
            </a:r>
            <a:endParaRPr lang="zh-CN" altLang="en-US" sz="3200" dirty="0">
              <a:latin typeface="宋体" panose="02010600030101010101" pitchFamily="2" charset="-122"/>
            </a:endParaRPr>
          </a:p>
          <a:p>
            <a:pPr marL="457200" indent="-457200">
              <a:spcBef>
                <a:spcPct val="0"/>
              </a:spcBef>
              <a:buAutoNum type="alphaUcPeriod"/>
            </a:pPr>
            <a:r>
              <a:rPr lang="zh-CN" altLang="en-US" sz="3200" dirty="0">
                <a:latin typeface="宋体" panose="02010600030101010101" pitchFamily="2" charset="-122"/>
              </a:rPr>
              <a:t>找出最短的作业时间；</a:t>
            </a:r>
            <a:endParaRPr lang="zh-CN" altLang="en-US" sz="3200" dirty="0">
              <a:latin typeface="宋体" panose="02010600030101010101" pitchFamily="2" charset="-122"/>
            </a:endParaRPr>
          </a:p>
          <a:p>
            <a:pPr marL="457200" indent="-457200">
              <a:spcBef>
                <a:spcPct val="0"/>
              </a:spcBef>
              <a:buAutoNum type="alphaUcPeriod"/>
            </a:pPr>
            <a:r>
              <a:rPr lang="zh-CN" altLang="en-US" sz="3200" dirty="0">
                <a:latin typeface="宋体" panose="02010600030101010101" pitchFamily="2" charset="-122"/>
              </a:rPr>
              <a:t>如果最短的作业时间来自第一台工作中心，则将它排到前面；如果最短的作业时间来自第二个工作中心，则将该作业排到最后；</a:t>
            </a:r>
            <a:endParaRPr lang="zh-CN" altLang="en-US" sz="3200" dirty="0">
              <a:latin typeface="宋体" panose="02010600030101010101" pitchFamily="2" charset="-122"/>
            </a:endParaRPr>
          </a:p>
          <a:p>
            <a:pPr marL="457200" indent="-457200">
              <a:spcBef>
                <a:spcPct val="0"/>
              </a:spcBef>
              <a:buAutoNum type="alphaUcPeriod"/>
            </a:pPr>
            <a:r>
              <a:rPr lang="zh-CN" altLang="en-US" sz="3200" dirty="0">
                <a:latin typeface="宋体" panose="02010600030101010101" pitchFamily="2" charset="-122"/>
              </a:rPr>
              <a:t>对剩余作业重复进行步骤 </a:t>
            </a:r>
            <a:r>
              <a:rPr lang="en-US" altLang="zh-CN" sz="3200">
                <a:latin typeface="宋体" panose="02010600030101010101" pitchFamily="2" charset="-122"/>
              </a:rPr>
              <a:t>A</a:t>
            </a:r>
            <a:r>
              <a:rPr lang="zh-CN" altLang="en-US" sz="3200" dirty="0">
                <a:latin typeface="宋体" panose="02010600030101010101" pitchFamily="2" charset="-122"/>
              </a:rPr>
              <a:t>和 </a:t>
            </a:r>
            <a:r>
              <a:rPr lang="en-US" altLang="zh-CN" sz="3200">
                <a:latin typeface="宋体" panose="02010600030101010101" pitchFamily="2" charset="-122"/>
              </a:rPr>
              <a:t>B，</a:t>
            </a:r>
            <a:r>
              <a:rPr lang="zh-CN" altLang="en-US" sz="3200" dirty="0">
                <a:latin typeface="宋体" panose="02010600030101010101" pitchFamily="2" charset="-122"/>
              </a:rPr>
              <a:t>直到排序完成。</a:t>
            </a:r>
            <a:endParaRPr lang="zh-CN" altLang="en-US" sz="3200" dirty="0">
              <a:latin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3641" name="标题 453640"/>
          <p:cNvSpPr>
            <a:spLocks noGrp="1"/>
          </p:cNvSpPr>
          <p:nvPr>
            <p:ph type="title" idx="4294967295"/>
          </p:nvPr>
        </p:nvSpPr>
        <p:spPr>
          <a:xfrm>
            <a:off x="2971800" y="6934200"/>
            <a:ext cx="4740275"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练习二</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53680" name="文本框 453679"/>
          <p:cNvSpPr txBox="1"/>
          <p:nvPr/>
        </p:nvSpPr>
        <p:spPr>
          <a:xfrm>
            <a:off x="1193800" y="688975"/>
            <a:ext cx="8718550" cy="2282825"/>
          </a:xfrm>
          <a:prstGeom prst="rect">
            <a:avLst/>
          </a:prstGeom>
          <a:noFill/>
          <a:ln w="12700">
            <a:noFill/>
          </a:ln>
        </p:spPr>
        <p:txBody>
          <a:bodyPr wrap="none" anchor="t" anchorCtr="0">
            <a:spAutoFit/>
          </a:bodyPr>
          <a:p>
            <a:pPr>
              <a:spcBef>
                <a:spcPct val="0"/>
              </a:spcBef>
            </a:pPr>
            <a:r>
              <a:rPr lang="zh-CN" altLang="en-US" dirty="0">
                <a:latin typeface="Times New Roman" panose="02020603050405020304" pitchFamily="18" charset="0"/>
              </a:rPr>
              <a:t>下表为要排序工件的有关情况，这些工件需要在一台机床上加工</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（1）先到先服务排序结果是什么？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（2）最短作业时间排序结果是什么？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（3）剩余松弛时间排序结果是什么？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（4）最早交货日期排序结果是什么？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（5）以上排序的流程时间均值各是多少？</a:t>
            </a:r>
            <a:endParaRPr lang="zh-CN" altLang="en-US" dirty="0">
              <a:latin typeface="Times New Roman" panose="02020603050405020304" pitchFamily="18" charset="0"/>
            </a:endParaRPr>
          </a:p>
        </p:txBody>
      </p:sp>
      <p:sp>
        <p:nvSpPr>
          <p:cNvPr id="453682" name="直接连接符 453681"/>
          <p:cNvSpPr/>
          <p:nvPr/>
        </p:nvSpPr>
        <p:spPr>
          <a:xfrm flipV="1">
            <a:off x="990600" y="3581400"/>
            <a:ext cx="9448800" cy="0"/>
          </a:xfrm>
          <a:prstGeom prst="line">
            <a:avLst/>
          </a:prstGeom>
          <a:ln w="12700" cap="flat" cmpd="sng">
            <a:solidFill>
              <a:schemeClr val="tx1"/>
            </a:solidFill>
            <a:prstDash val="solid"/>
            <a:headEnd type="none" w="med" len="med"/>
            <a:tailEnd type="none" w="med" len="med"/>
          </a:ln>
        </p:spPr>
      </p:sp>
      <p:sp>
        <p:nvSpPr>
          <p:cNvPr id="453685" name="直接连接符 453684"/>
          <p:cNvSpPr/>
          <p:nvPr/>
        </p:nvSpPr>
        <p:spPr>
          <a:xfrm flipV="1">
            <a:off x="990600" y="4038600"/>
            <a:ext cx="9448800" cy="0"/>
          </a:xfrm>
          <a:prstGeom prst="line">
            <a:avLst/>
          </a:prstGeom>
          <a:ln w="12700" cap="flat" cmpd="sng">
            <a:solidFill>
              <a:schemeClr val="tx1"/>
            </a:solidFill>
            <a:prstDash val="solid"/>
            <a:headEnd type="none" w="med" len="med"/>
            <a:tailEnd type="none" w="med" len="med"/>
          </a:ln>
        </p:spPr>
      </p:sp>
      <p:sp>
        <p:nvSpPr>
          <p:cNvPr id="453686" name="直接连接符 453685"/>
          <p:cNvSpPr/>
          <p:nvPr/>
        </p:nvSpPr>
        <p:spPr>
          <a:xfrm flipV="1">
            <a:off x="990600" y="4495800"/>
            <a:ext cx="9448800" cy="0"/>
          </a:xfrm>
          <a:prstGeom prst="line">
            <a:avLst/>
          </a:prstGeom>
          <a:ln w="12700" cap="flat" cmpd="sng">
            <a:solidFill>
              <a:schemeClr val="tx1"/>
            </a:solidFill>
            <a:prstDash val="solid"/>
            <a:headEnd type="none" w="med" len="med"/>
            <a:tailEnd type="none" w="med" len="med"/>
          </a:ln>
        </p:spPr>
      </p:sp>
      <p:sp>
        <p:nvSpPr>
          <p:cNvPr id="453687" name="直接连接符 453686"/>
          <p:cNvSpPr/>
          <p:nvPr/>
        </p:nvSpPr>
        <p:spPr>
          <a:xfrm flipV="1">
            <a:off x="990600" y="4953000"/>
            <a:ext cx="9448800" cy="0"/>
          </a:xfrm>
          <a:prstGeom prst="line">
            <a:avLst/>
          </a:prstGeom>
          <a:ln w="12700" cap="flat" cmpd="sng">
            <a:solidFill>
              <a:schemeClr val="tx1"/>
            </a:solidFill>
            <a:prstDash val="solid"/>
            <a:headEnd type="none" w="med" len="med"/>
            <a:tailEnd type="none" w="med" len="med"/>
          </a:ln>
        </p:spPr>
      </p:sp>
      <p:sp>
        <p:nvSpPr>
          <p:cNvPr id="453688" name="直接连接符 453687"/>
          <p:cNvSpPr/>
          <p:nvPr/>
        </p:nvSpPr>
        <p:spPr>
          <a:xfrm flipV="1">
            <a:off x="990600" y="5410200"/>
            <a:ext cx="9448800" cy="0"/>
          </a:xfrm>
          <a:prstGeom prst="line">
            <a:avLst/>
          </a:prstGeom>
          <a:ln w="12700" cap="flat" cmpd="sng">
            <a:solidFill>
              <a:schemeClr val="tx1"/>
            </a:solidFill>
            <a:prstDash val="solid"/>
            <a:headEnd type="none" w="med" len="med"/>
            <a:tailEnd type="none" w="med" len="med"/>
          </a:ln>
        </p:spPr>
      </p:sp>
      <p:sp>
        <p:nvSpPr>
          <p:cNvPr id="453689" name="直接连接符 453688"/>
          <p:cNvSpPr/>
          <p:nvPr/>
        </p:nvSpPr>
        <p:spPr>
          <a:xfrm flipV="1">
            <a:off x="990600" y="5867400"/>
            <a:ext cx="9448800" cy="0"/>
          </a:xfrm>
          <a:prstGeom prst="line">
            <a:avLst/>
          </a:prstGeom>
          <a:ln w="12700" cap="flat" cmpd="sng">
            <a:solidFill>
              <a:schemeClr val="tx1"/>
            </a:solidFill>
            <a:prstDash val="solid"/>
            <a:headEnd type="none" w="med" len="med"/>
            <a:tailEnd type="none" w="med" len="med"/>
          </a:ln>
        </p:spPr>
      </p:sp>
      <p:sp>
        <p:nvSpPr>
          <p:cNvPr id="453690" name="直接连接符 453689"/>
          <p:cNvSpPr/>
          <p:nvPr/>
        </p:nvSpPr>
        <p:spPr>
          <a:xfrm flipV="1">
            <a:off x="990600" y="6324600"/>
            <a:ext cx="9448800" cy="0"/>
          </a:xfrm>
          <a:prstGeom prst="line">
            <a:avLst/>
          </a:prstGeom>
          <a:ln w="12700" cap="flat" cmpd="sng">
            <a:solidFill>
              <a:schemeClr val="tx1"/>
            </a:solidFill>
            <a:prstDash val="solid"/>
            <a:headEnd type="none" w="med" len="med"/>
            <a:tailEnd type="none" w="med" len="med"/>
          </a:ln>
        </p:spPr>
      </p:sp>
      <p:sp>
        <p:nvSpPr>
          <p:cNvPr id="453691" name="直接连接符 453690"/>
          <p:cNvSpPr/>
          <p:nvPr/>
        </p:nvSpPr>
        <p:spPr>
          <a:xfrm flipV="1">
            <a:off x="990600" y="6781800"/>
            <a:ext cx="9448800" cy="0"/>
          </a:xfrm>
          <a:prstGeom prst="line">
            <a:avLst/>
          </a:prstGeom>
          <a:ln w="12700" cap="flat" cmpd="sng">
            <a:solidFill>
              <a:schemeClr val="tx1"/>
            </a:solidFill>
            <a:prstDash val="solid"/>
            <a:headEnd type="none" w="med" len="med"/>
            <a:tailEnd type="none" w="med" len="med"/>
          </a:ln>
        </p:spPr>
      </p:sp>
      <p:sp>
        <p:nvSpPr>
          <p:cNvPr id="453692" name="直接连接符 453691"/>
          <p:cNvSpPr/>
          <p:nvPr/>
        </p:nvSpPr>
        <p:spPr>
          <a:xfrm flipV="1">
            <a:off x="990600" y="3124200"/>
            <a:ext cx="9448800" cy="0"/>
          </a:xfrm>
          <a:prstGeom prst="line">
            <a:avLst/>
          </a:prstGeom>
          <a:ln w="12700" cap="flat" cmpd="sng">
            <a:solidFill>
              <a:schemeClr val="tx1"/>
            </a:solidFill>
            <a:prstDash val="solid"/>
            <a:headEnd type="none" w="med" len="med"/>
            <a:tailEnd type="none" w="med" len="med"/>
          </a:ln>
        </p:spPr>
      </p:sp>
      <p:sp>
        <p:nvSpPr>
          <p:cNvPr id="453693" name="文本框 453692"/>
          <p:cNvSpPr txBox="1"/>
          <p:nvPr/>
        </p:nvSpPr>
        <p:spPr>
          <a:xfrm>
            <a:off x="1355725" y="3078163"/>
            <a:ext cx="793750" cy="3779837"/>
          </a:xfrm>
          <a:prstGeom prst="rect">
            <a:avLst/>
          </a:prstGeom>
          <a:noFill/>
          <a:ln w="12700">
            <a:noFill/>
          </a:ln>
        </p:spPr>
        <p:txBody>
          <a:bodyPr wrap="none" anchor="t" anchorCtr="0">
            <a:spAutoFit/>
          </a:bodyPr>
          <a:p>
            <a:pPr algn="ctr">
              <a:spcBef>
                <a:spcPct val="30000"/>
              </a:spcBef>
            </a:pPr>
            <a:r>
              <a:rPr lang="zh-CN" altLang="en-US" dirty="0">
                <a:latin typeface="Times New Roman" panose="02020603050405020304" pitchFamily="18" charset="0"/>
              </a:rPr>
              <a:t>工件</a:t>
            </a:r>
            <a:endParaRPr lang="zh-CN" altLang="en-US" dirty="0">
              <a:latin typeface="Times New Roman" panose="02020603050405020304" pitchFamily="18" charset="0"/>
            </a:endParaRPr>
          </a:p>
          <a:p>
            <a:pPr algn="ctr">
              <a:spcBef>
                <a:spcPct val="30000"/>
              </a:spcBef>
            </a:pP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F</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G</a:t>
            </a:r>
            <a:endParaRPr lang="en-US" altLang="zh-CN">
              <a:latin typeface="Times New Roman" panose="02020603050405020304" pitchFamily="18" charset="0"/>
            </a:endParaRPr>
          </a:p>
        </p:txBody>
      </p:sp>
      <p:sp>
        <p:nvSpPr>
          <p:cNvPr id="453694" name="文本框 453693"/>
          <p:cNvSpPr txBox="1"/>
          <p:nvPr/>
        </p:nvSpPr>
        <p:spPr>
          <a:xfrm>
            <a:off x="4837113" y="3098800"/>
            <a:ext cx="1792287" cy="3779838"/>
          </a:xfrm>
          <a:prstGeom prst="rect">
            <a:avLst/>
          </a:prstGeom>
          <a:noFill/>
          <a:ln w="12700">
            <a:noFill/>
          </a:ln>
        </p:spPr>
        <p:txBody>
          <a:bodyPr wrap="none" anchor="t" anchorCtr="0">
            <a:spAutoFit/>
          </a:bodyPr>
          <a:p>
            <a:pPr algn="ctr">
              <a:spcBef>
                <a:spcPct val="30000"/>
              </a:spcBef>
            </a:pPr>
            <a:r>
              <a:rPr lang="zh-CN" altLang="en-US" dirty="0">
                <a:latin typeface="Times New Roman" panose="02020603050405020304" pitchFamily="18" charset="0"/>
              </a:rPr>
              <a:t>加工时间/天</a:t>
            </a:r>
            <a:endParaRPr lang="zh-CN" altLang="en-US" dirty="0">
              <a:latin typeface="Times New Roman" panose="02020603050405020304" pitchFamily="18" charset="0"/>
            </a:endParaRPr>
          </a:p>
          <a:p>
            <a:pPr algn="ctr">
              <a:spcBef>
                <a:spcPct val="30000"/>
              </a:spcBef>
            </a:pPr>
            <a:r>
              <a:rPr lang="en-US" altLang="zh-CN">
                <a:latin typeface="Times New Roman" panose="02020603050405020304" pitchFamily="18" charset="0"/>
              </a:rPr>
              <a:t>4</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12</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2</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11</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10</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3</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6</a:t>
            </a:r>
            <a:endParaRPr lang="en-US" altLang="zh-CN">
              <a:latin typeface="Times New Roman" panose="02020603050405020304" pitchFamily="18" charset="0"/>
            </a:endParaRPr>
          </a:p>
        </p:txBody>
      </p:sp>
      <p:sp>
        <p:nvSpPr>
          <p:cNvPr id="453695" name="文本框 453694"/>
          <p:cNvSpPr txBox="1"/>
          <p:nvPr/>
        </p:nvSpPr>
        <p:spPr>
          <a:xfrm>
            <a:off x="8383588" y="3090863"/>
            <a:ext cx="1403350" cy="3779837"/>
          </a:xfrm>
          <a:prstGeom prst="rect">
            <a:avLst/>
          </a:prstGeom>
          <a:noFill/>
          <a:ln w="12700">
            <a:noFill/>
          </a:ln>
        </p:spPr>
        <p:txBody>
          <a:bodyPr wrap="none" anchor="t" anchorCtr="0">
            <a:spAutoFit/>
          </a:bodyPr>
          <a:p>
            <a:pPr algn="ctr">
              <a:spcBef>
                <a:spcPct val="30000"/>
              </a:spcBef>
            </a:pPr>
            <a:r>
              <a:rPr lang="zh-CN" altLang="en-US" dirty="0">
                <a:latin typeface="Times New Roman" panose="02020603050405020304" pitchFamily="18" charset="0"/>
              </a:rPr>
              <a:t>交货日期</a:t>
            </a:r>
            <a:endParaRPr lang="zh-CN" altLang="en-US" dirty="0">
              <a:latin typeface="Times New Roman" panose="02020603050405020304" pitchFamily="18" charset="0"/>
            </a:endParaRPr>
          </a:p>
          <a:p>
            <a:pPr algn="ctr">
              <a:spcBef>
                <a:spcPct val="30000"/>
              </a:spcBef>
            </a:pPr>
            <a:r>
              <a:rPr lang="en-US" altLang="zh-CN">
                <a:latin typeface="Times New Roman" panose="02020603050405020304" pitchFamily="18" charset="0"/>
              </a:rPr>
              <a:t>20</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30</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15</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16</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18</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5</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9</a:t>
            </a:r>
            <a:endParaRPr lang="en-US" altLang="zh-CN">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35" name="标题 107534"/>
          <p:cNvSpPr>
            <a:spLocks noGrp="1"/>
          </p:cNvSpPr>
          <p:nvPr>
            <p:ph type="title"/>
          </p:nvPr>
        </p:nvSpPr>
        <p:spPr>
          <a:xfrm>
            <a:off x="762000" y="6232525"/>
            <a:ext cx="9618663" cy="1333500"/>
          </a:xfrm>
        </p:spPr>
        <p:txBody>
          <a:bodyPr lIns="110377" tIns="55189" rIns="110377" bIns="55189" anchor="b" anchorCtr="0"/>
          <a:p>
            <a:pPr algn="ctr"/>
            <a:r>
              <a:rPr lang="en-US" altLang="zh-CN" sz="3200" b="1">
                <a:solidFill>
                  <a:srgbClr val="FF3300"/>
                </a:solidFill>
                <a:effectLst/>
                <a:latin typeface="幼圆" panose="02010509060101010101" pitchFamily="49" charset="-122"/>
                <a:ea typeface="幼圆" panose="02010509060101010101" pitchFamily="49" charset="-122"/>
              </a:rPr>
              <a:t>MRP</a:t>
            </a:r>
            <a:r>
              <a:rPr lang="zh-CN" altLang="en-US" sz="3200" b="1" dirty="0">
                <a:solidFill>
                  <a:srgbClr val="FF3300"/>
                </a:solidFill>
                <a:effectLst/>
                <a:latin typeface="幼圆" panose="02010509060101010101" pitchFamily="49" charset="-122"/>
                <a:ea typeface="幼圆" panose="02010509060101010101" pitchFamily="49" charset="-122"/>
              </a:rPr>
              <a:t>习题</a:t>
            </a:r>
            <a:endParaRPr lang="zh-CN" altLang="en-US" sz="3200" b="1" dirty="0">
              <a:solidFill>
                <a:srgbClr val="FF3300"/>
              </a:solidFill>
              <a:effectLst/>
              <a:latin typeface="幼圆" panose="02010509060101010101" pitchFamily="49" charset="-122"/>
              <a:ea typeface="幼圆" panose="02010509060101010101" pitchFamily="49" charset="-122"/>
            </a:endParaRPr>
          </a:p>
        </p:txBody>
      </p:sp>
      <p:sp>
        <p:nvSpPr>
          <p:cNvPr id="107551" name="文本框 107550"/>
          <p:cNvSpPr txBox="1"/>
          <p:nvPr/>
        </p:nvSpPr>
        <p:spPr>
          <a:xfrm>
            <a:off x="1250950" y="2244725"/>
            <a:ext cx="6750050" cy="641350"/>
          </a:xfrm>
          <a:prstGeom prst="rect">
            <a:avLst/>
          </a:prstGeom>
          <a:noFill/>
          <a:ln w="12700">
            <a:noFill/>
          </a:ln>
        </p:spPr>
        <p:txBody>
          <a:bodyPr>
            <a:spAutoFit/>
          </a:bodyPr>
          <a:p>
            <a:pPr eaLnBrk="1" hangingPunct="1">
              <a:lnSpc>
                <a:spcPct val="90000"/>
              </a:lnSpc>
              <a:spcBef>
                <a:spcPct val="35000"/>
              </a:spcBef>
              <a:buClr>
                <a:schemeClr val="accent1"/>
              </a:buClr>
              <a:buSzPct val="75000"/>
              <a:buFont typeface="Monotype Sorts" pitchFamily="2" charset="2"/>
              <a:buBlip>
                <a:blip r:embed="rId1"/>
              </a:buBlip>
            </a:pPr>
            <a:r>
              <a:rPr lang="zh-CN" altLang="en-US" sz="4000" dirty="0">
                <a:latin typeface="黑体" panose="02010609060101010101" pitchFamily="2" charset="-122"/>
                <a:ea typeface="黑体" panose="02010609060101010101" pitchFamily="2" charset="-122"/>
              </a:rPr>
              <a:t>  </a:t>
            </a:r>
            <a:endParaRPr lang="zh-CN" altLang="en-US" sz="4000" dirty="0">
              <a:latin typeface="黑体" panose="02010609060101010101" pitchFamily="2" charset="-122"/>
              <a:ea typeface="黑体" panose="02010609060101010101" pitchFamily="2" charset="-122"/>
            </a:endParaRPr>
          </a:p>
        </p:txBody>
      </p:sp>
      <p:sp>
        <p:nvSpPr>
          <p:cNvPr id="107553" name="文本框 107552"/>
          <p:cNvSpPr txBox="1"/>
          <p:nvPr/>
        </p:nvSpPr>
        <p:spPr>
          <a:xfrm>
            <a:off x="1474788" y="1316038"/>
            <a:ext cx="4470400" cy="825500"/>
          </a:xfrm>
          <a:prstGeom prst="rect">
            <a:avLst/>
          </a:prstGeom>
          <a:noFill/>
          <a:ln w="9525">
            <a:noFill/>
          </a:ln>
        </p:spPr>
        <p:txBody>
          <a:bodyPr>
            <a:spAutoFit/>
          </a:bodyPr>
          <a:p>
            <a:pPr algn="ctr"/>
            <a:r>
              <a:rPr lang="zh-CN" altLang="en-US" sz="1600" dirty="0">
                <a:latin typeface="Times New Roman" panose="02020603050405020304" pitchFamily="18" charset="0"/>
              </a:rPr>
              <a:t>如图所示，制成的桌子由桌面和桌腿组装件所构成，而桌腿组装件是由四条桌腿，两个短横档，两个长横档组成。</a:t>
            </a:r>
            <a:endParaRPr lang="zh-CN" altLang="en-US" dirty="0">
              <a:latin typeface="Times New Roman" panose="02020603050405020304" pitchFamily="18" charset="0"/>
            </a:endParaRPr>
          </a:p>
        </p:txBody>
      </p:sp>
      <p:grpSp>
        <p:nvGrpSpPr>
          <p:cNvPr id="107554" name="组合 107553"/>
          <p:cNvGrpSpPr/>
          <p:nvPr/>
        </p:nvGrpSpPr>
        <p:grpSpPr>
          <a:xfrm>
            <a:off x="6249988" y="777875"/>
            <a:ext cx="2919412" cy="1612900"/>
            <a:chOff x="3858" y="273"/>
            <a:chExt cx="1839" cy="1016"/>
          </a:xfrm>
        </p:grpSpPr>
        <p:grpSp>
          <p:nvGrpSpPr>
            <p:cNvPr id="107555" name="组合 107554"/>
            <p:cNvGrpSpPr/>
            <p:nvPr/>
          </p:nvGrpSpPr>
          <p:grpSpPr>
            <a:xfrm>
              <a:off x="4039" y="346"/>
              <a:ext cx="1062" cy="819"/>
              <a:chOff x="1296" y="1104"/>
              <a:chExt cx="2550" cy="1968"/>
            </a:xfrm>
          </p:grpSpPr>
          <p:sp>
            <p:nvSpPr>
              <p:cNvPr id="107556" name="直接连接符 107555"/>
              <p:cNvSpPr/>
              <p:nvPr/>
            </p:nvSpPr>
            <p:spPr>
              <a:xfrm>
                <a:off x="1968" y="1104"/>
                <a:ext cx="1344" cy="0"/>
              </a:xfrm>
              <a:prstGeom prst="line">
                <a:avLst/>
              </a:prstGeom>
              <a:ln w="9525" cap="flat" cmpd="sng">
                <a:solidFill>
                  <a:schemeClr val="tx1"/>
                </a:solidFill>
                <a:prstDash val="solid"/>
                <a:headEnd type="none" w="med" len="med"/>
                <a:tailEnd type="none" w="med" len="med"/>
              </a:ln>
            </p:spPr>
          </p:sp>
          <p:sp>
            <p:nvSpPr>
              <p:cNvPr id="107557" name="直接连接符 107556"/>
              <p:cNvSpPr/>
              <p:nvPr/>
            </p:nvSpPr>
            <p:spPr>
              <a:xfrm flipH="1">
                <a:off x="1296" y="1104"/>
                <a:ext cx="672" cy="672"/>
              </a:xfrm>
              <a:prstGeom prst="line">
                <a:avLst/>
              </a:prstGeom>
              <a:ln w="9525" cap="flat" cmpd="sng">
                <a:solidFill>
                  <a:schemeClr val="tx1"/>
                </a:solidFill>
                <a:prstDash val="solid"/>
                <a:headEnd type="none" w="med" len="med"/>
                <a:tailEnd type="none" w="med" len="med"/>
              </a:ln>
            </p:spPr>
          </p:sp>
          <p:sp>
            <p:nvSpPr>
              <p:cNvPr id="107558" name="直接连接符 107557"/>
              <p:cNvSpPr/>
              <p:nvPr/>
            </p:nvSpPr>
            <p:spPr>
              <a:xfrm rot="-4989986" flipH="1">
                <a:off x="3270" y="1146"/>
                <a:ext cx="576" cy="576"/>
              </a:xfrm>
              <a:prstGeom prst="line">
                <a:avLst/>
              </a:prstGeom>
              <a:ln w="9525" cap="flat" cmpd="sng">
                <a:solidFill>
                  <a:schemeClr val="tx1"/>
                </a:solidFill>
                <a:prstDash val="solid"/>
                <a:headEnd type="none" w="med" len="med"/>
                <a:tailEnd type="none" w="med" len="med"/>
              </a:ln>
            </p:spPr>
          </p:sp>
          <p:sp>
            <p:nvSpPr>
              <p:cNvPr id="107559" name="直接连接符 107558"/>
              <p:cNvSpPr/>
              <p:nvPr/>
            </p:nvSpPr>
            <p:spPr>
              <a:xfrm>
                <a:off x="1296" y="1776"/>
                <a:ext cx="2544" cy="0"/>
              </a:xfrm>
              <a:prstGeom prst="line">
                <a:avLst/>
              </a:prstGeom>
              <a:ln w="9525" cap="flat" cmpd="sng">
                <a:solidFill>
                  <a:schemeClr val="tx1"/>
                </a:solidFill>
                <a:prstDash val="solid"/>
                <a:headEnd type="none" w="med" len="med"/>
                <a:tailEnd type="none" w="med" len="med"/>
              </a:ln>
            </p:spPr>
          </p:sp>
          <p:sp>
            <p:nvSpPr>
              <p:cNvPr id="107560" name="直接连接符 107559"/>
              <p:cNvSpPr/>
              <p:nvPr/>
            </p:nvSpPr>
            <p:spPr>
              <a:xfrm>
                <a:off x="1296" y="1776"/>
                <a:ext cx="0" cy="48"/>
              </a:xfrm>
              <a:prstGeom prst="line">
                <a:avLst/>
              </a:prstGeom>
              <a:ln w="9525" cap="flat" cmpd="sng">
                <a:solidFill>
                  <a:schemeClr val="tx1"/>
                </a:solidFill>
                <a:prstDash val="solid"/>
                <a:headEnd type="none" w="med" len="med"/>
                <a:tailEnd type="none" w="med" len="med"/>
              </a:ln>
            </p:spPr>
          </p:sp>
          <p:sp>
            <p:nvSpPr>
              <p:cNvPr id="107561" name="直接连接符 107560"/>
              <p:cNvSpPr/>
              <p:nvPr/>
            </p:nvSpPr>
            <p:spPr>
              <a:xfrm>
                <a:off x="1296" y="1824"/>
                <a:ext cx="2544" cy="0"/>
              </a:xfrm>
              <a:prstGeom prst="line">
                <a:avLst/>
              </a:prstGeom>
              <a:ln w="9525" cap="flat" cmpd="sng">
                <a:solidFill>
                  <a:schemeClr val="tx1"/>
                </a:solidFill>
                <a:prstDash val="solid"/>
                <a:headEnd type="none" w="med" len="med"/>
                <a:tailEnd type="none" w="med" len="med"/>
              </a:ln>
            </p:spPr>
          </p:sp>
          <p:sp>
            <p:nvSpPr>
              <p:cNvPr id="107562" name="直接连接符 107561"/>
              <p:cNvSpPr/>
              <p:nvPr/>
            </p:nvSpPr>
            <p:spPr>
              <a:xfrm>
                <a:off x="3840" y="1776"/>
                <a:ext cx="0" cy="48"/>
              </a:xfrm>
              <a:prstGeom prst="line">
                <a:avLst/>
              </a:prstGeom>
              <a:ln w="9525" cap="flat" cmpd="sng">
                <a:solidFill>
                  <a:schemeClr val="tx1"/>
                </a:solidFill>
                <a:prstDash val="solid"/>
                <a:headEnd type="none" w="med" len="med"/>
                <a:tailEnd type="none" w="med" len="med"/>
              </a:ln>
            </p:spPr>
          </p:sp>
          <p:sp>
            <p:nvSpPr>
              <p:cNvPr id="107563" name="直接连接符 107562"/>
              <p:cNvSpPr/>
              <p:nvPr/>
            </p:nvSpPr>
            <p:spPr>
              <a:xfrm>
                <a:off x="1584" y="1824"/>
                <a:ext cx="0" cy="1248"/>
              </a:xfrm>
              <a:prstGeom prst="line">
                <a:avLst/>
              </a:prstGeom>
              <a:ln w="9525" cap="flat" cmpd="sng">
                <a:solidFill>
                  <a:schemeClr val="tx1"/>
                </a:solidFill>
                <a:prstDash val="solid"/>
                <a:headEnd type="none" w="med" len="med"/>
                <a:tailEnd type="none" w="med" len="med"/>
              </a:ln>
            </p:spPr>
          </p:sp>
          <p:sp>
            <p:nvSpPr>
              <p:cNvPr id="107564" name="直接连接符 107563"/>
              <p:cNvSpPr/>
              <p:nvPr/>
            </p:nvSpPr>
            <p:spPr>
              <a:xfrm>
                <a:off x="1584" y="3072"/>
                <a:ext cx="96" cy="0"/>
              </a:xfrm>
              <a:prstGeom prst="line">
                <a:avLst/>
              </a:prstGeom>
              <a:ln w="9525" cap="flat" cmpd="sng">
                <a:solidFill>
                  <a:schemeClr val="tx1"/>
                </a:solidFill>
                <a:prstDash val="solid"/>
                <a:headEnd type="none" w="med" len="med"/>
                <a:tailEnd type="none" w="med" len="med"/>
              </a:ln>
            </p:spPr>
          </p:sp>
          <p:sp>
            <p:nvSpPr>
              <p:cNvPr id="107565" name="直接连接符 107564"/>
              <p:cNvSpPr/>
              <p:nvPr/>
            </p:nvSpPr>
            <p:spPr>
              <a:xfrm>
                <a:off x="1680" y="1920"/>
                <a:ext cx="0" cy="1152"/>
              </a:xfrm>
              <a:prstGeom prst="line">
                <a:avLst/>
              </a:prstGeom>
              <a:ln w="9525" cap="flat" cmpd="sng">
                <a:solidFill>
                  <a:schemeClr val="tx1"/>
                </a:solidFill>
                <a:prstDash val="solid"/>
                <a:headEnd type="none" w="med" len="med"/>
                <a:tailEnd type="none" w="med" len="med"/>
              </a:ln>
            </p:spPr>
          </p:sp>
          <p:sp>
            <p:nvSpPr>
              <p:cNvPr id="107566" name="直接连接符 107565"/>
              <p:cNvSpPr/>
              <p:nvPr/>
            </p:nvSpPr>
            <p:spPr>
              <a:xfrm>
                <a:off x="1680" y="1920"/>
                <a:ext cx="1728" cy="0"/>
              </a:xfrm>
              <a:prstGeom prst="line">
                <a:avLst/>
              </a:prstGeom>
              <a:ln w="9525" cap="flat" cmpd="sng">
                <a:solidFill>
                  <a:schemeClr val="tx1"/>
                </a:solidFill>
                <a:prstDash val="solid"/>
                <a:headEnd type="none" w="med" len="med"/>
                <a:tailEnd type="none" w="med" len="med"/>
              </a:ln>
            </p:spPr>
          </p:sp>
          <p:sp>
            <p:nvSpPr>
              <p:cNvPr id="107567" name="直接连接符 107566"/>
              <p:cNvSpPr/>
              <p:nvPr/>
            </p:nvSpPr>
            <p:spPr>
              <a:xfrm>
                <a:off x="3504" y="1824"/>
                <a:ext cx="0" cy="1248"/>
              </a:xfrm>
              <a:prstGeom prst="line">
                <a:avLst/>
              </a:prstGeom>
              <a:ln w="9525" cap="flat" cmpd="sng">
                <a:solidFill>
                  <a:schemeClr val="tx1"/>
                </a:solidFill>
                <a:prstDash val="solid"/>
                <a:headEnd type="none" w="med" len="med"/>
                <a:tailEnd type="none" w="med" len="med"/>
              </a:ln>
            </p:spPr>
          </p:sp>
          <p:sp>
            <p:nvSpPr>
              <p:cNvPr id="107568" name="直接连接符 107567"/>
              <p:cNvSpPr/>
              <p:nvPr/>
            </p:nvSpPr>
            <p:spPr>
              <a:xfrm>
                <a:off x="3408" y="3072"/>
                <a:ext cx="96" cy="0"/>
              </a:xfrm>
              <a:prstGeom prst="line">
                <a:avLst/>
              </a:prstGeom>
              <a:ln w="9525" cap="flat" cmpd="sng">
                <a:solidFill>
                  <a:schemeClr val="tx1"/>
                </a:solidFill>
                <a:prstDash val="solid"/>
                <a:headEnd type="none" w="med" len="med"/>
                <a:tailEnd type="none" w="med" len="med"/>
              </a:ln>
            </p:spPr>
          </p:sp>
          <p:sp>
            <p:nvSpPr>
              <p:cNvPr id="107569" name="直接连接符 107568"/>
              <p:cNvSpPr/>
              <p:nvPr/>
            </p:nvSpPr>
            <p:spPr>
              <a:xfrm>
                <a:off x="3408" y="1920"/>
                <a:ext cx="0" cy="1152"/>
              </a:xfrm>
              <a:prstGeom prst="line">
                <a:avLst/>
              </a:prstGeom>
              <a:ln w="9525" cap="flat" cmpd="sng">
                <a:solidFill>
                  <a:schemeClr val="tx1"/>
                </a:solidFill>
                <a:prstDash val="solid"/>
                <a:headEnd type="none" w="med" len="med"/>
                <a:tailEnd type="none" w="med" len="med"/>
              </a:ln>
            </p:spPr>
          </p:sp>
          <p:sp>
            <p:nvSpPr>
              <p:cNvPr id="107570" name="直接连接符 107569"/>
              <p:cNvSpPr/>
              <p:nvPr/>
            </p:nvSpPr>
            <p:spPr>
              <a:xfrm flipV="1">
                <a:off x="1680" y="3024"/>
                <a:ext cx="48" cy="48"/>
              </a:xfrm>
              <a:prstGeom prst="line">
                <a:avLst/>
              </a:prstGeom>
              <a:ln w="9525" cap="flat" cmpd="sng">
                <a:solidFill>
                  <a:schemeClr val="tx1"/>
                </a:solidFill>
                <a:prstDash val="solid"/>
                <a:headEnd type="none" w="med" len="med"/>
                <a:tailEnd type="none" w="med" len="med"/>
              </a:ln>
            </p:spPr>
          </p:sp>
          <p:sp>
            <p:nvSpPr>
              <p:cNvPr id="107571" name="直接连接符 107570"/>
              <p:cNvSpPr/>
              <p:nvPr/>
            </p:nvSpPr>
            <p:spPr>
              <a:xfrm>
                <a:off x="1728" y="1920"/>
                <a:ext cx="0" cy="1104"/>
              </a:xfrm>
              <a:prstGeom prst="line">
                <a:avLst/>
              </a:prstGeom>
              <a:ln w="9525" cap="flat" cmpd="sng">
                <a:solidFill>
                  <a:schemeClr val="tx1"/>
                </a:solidFill>
                <a:prstDash val="solid"/>
                <a:headEnd type="none" w="med" len="med"/>
                <a:tailEnd type="none" w="med" len="med"/>
              </a:ln>
            </p:spPr>
          </p:sp>
          <p:sp>
            <p:nvSpPr>
              <p:cNvPr id="107572" name="直接连接符 107571"/>
              <p:cNvSpPr/>
              <p:nvPr/>
            </p:nvSpPr>
            <p:spPr>
              <a:xfrm>
                <a:off x="3360" y="1920"/>
                <a:ext cx="0" cy="1104"/>
              </a:xfrm>
              <a:prstGeom prst="line">
                <a:avLst/>
              </a:prstGeom>
              <a:ln w="9525" cap="flat" cmpd="sng">
                <a:solidFill>
                  <a:schemeClr val="tx1"/>
                </a:solidFill>
                <a:prstDash val="solid"/>
                <a:headEnd type="none" w="med" len="med"/>
                <a:tailEnd type="none" w="med" len="med"/>
              </a:ln>
            </p:spPr>
          </p:sp>
          <p:sp>
            <p:nvSpPr>
              <p:cNvPr id="107573" name="直接连接符 107572"/>
              <p:cNvSpPr/>
              <p:nvPr/>
            </p:nvSpPr>
            <p:spPr>
              <a:xfrm flipH="1" flipV="1">
                <a:off x="3360" y="3024"/>
                <a:ext cx="48" cy="48"/>
              </a:xfrm>
              <a:prstGeom prst="line">
                <a:avLst/>
              </a:prstGeom>
              <a:ln w="9525" cap="flat" cmpd="sng">
                <a:solidFill>
                  <a:schemeClr val="tx1"/>
                </a:solidFill>
                <a:prstDash val="solid"/>
                <a:headEnd type="none" w="med" len="med"/>
                <a:tailEnd type="none" w="med" len="med"/>
              </a:ln>
            </p:spPr>
          </p:sp>
          <p:sp>
            <p:nvSpPr>
              <p:cNvPr id="107574" name="直接连接符 107573"/>
              <p:cNvSpPr/>
              <p:nvPr/>
            </p:nvSpPr>
            <p:spPr>
              <a:xfrm>
                <a:off x="2064" y="1920"/>
                <a:ext cx="0" cy="864"/>
              </a:xfrm>
              <a:prstGeom prst="line">
                <a:avLst/>
              </a:prstGeom>
              <a:ln w="9525" cap="flat" cmpd="sng">
                <a:solidFill>
                  <a:schemeClr val="tx1"/>
                </a:solidFill>
                <a:prstDash val="solid"/>
                <a:headEnd type="none" w="med" len="med"/>
                <a:tailEnd type="none" w="med" len="med"/>
              </a:ln>
            </p:spPr>
          </p:sp>
          <p:sp>
            <p:nvSpPr>
              <p:cNvPr id="107575" name="直接连接符 107574"/>
              <p:cNvSpPr/>
              <p:nvPr/>
            </p:nvSpPr>
            <p:spPr>
              <a:xfrm>
                <a:off x="2064" y="2784"/>
                <a:ext cx="96" cy="0"/>
              </a:xfrm>
              <a:prstGeom prst="line">
                <a:avLst/>
              </a:prstGeom>
              <a:ln w="9525" cap="flat" cmpd="sng">
                <a:solidFill>
                  <a:schemeClr val="tx1"/>
                </a:solidFill>
                <a:prstDash val="solid"/>
                <a:headEnd type="none" w="med" len="med"/>
                <a:tailEnd type="none" w="med" len="med"/>
              </a:ln>
            </p:spPr>
          </p:sp>
          <p:sp>
            <p:nvSpPr>
              <p:cNvPr id="107576" name="直接连接符 107575"/>
              <p:cNvSpPr/>
              <p:nvPr/>
            </p:nvSpPr>
            <p:spPr>
              <a:xfrm>
                <a:off x="2160" y="1942"/>
                <a:ext cx="0" cy="842"/>
              </a:xfrm>
              <a:prstGeom prst="line">
                <a:avLst/>
              </a:prstGeom>
              <a:ln w="9525" cap="flat" cmpd="sng">
                <a:solidFill>
                  <a:schemeClr val="tx1"/>
                </a:solidFill>
                <a:prstDash val="solid"/>
                <a:headEnd type="none" w="med" len="med"/>
                <a:tailEnd type="none" w="med" len="med"/>
              </a:ln>
            </p:spPr>
          </p:sp>
          <p:sp>
            <p:nvSpPr>
              <p:cNvPr id="107577" name="直接连接符 107576"/>
              <p:cNvSpPr/>
              <p:nvPr/>
            </p:nvSpPr>
            <p:spPr>
              <a:xfrm flipV="1">
                <a:off x="2160" y="2749"/>
                <a:ext cx="48" cy="35"/>
              </a:xfrm>
              <a:prstGeom prst="line">
                <a:avLst/>
              </a:prstGeom>
              <a:ln w="9525" cap="flat" cmpd="sng">
                <a:solidFill>
                  <a:schemeClr val="tx1"/>
                </a:solidFill>
                <a:prstDash val="solid"/>
                <a:headEnd type="none" w="med" len="med"/>
                <a:tailEnd type="none" w="med" len="med"/>
              </a:ln>
            </p:spPr>
          </p:sp>
          <p:sp>
            <p:nvSpPr>
              <p:cNvPr id="107578" name="直接连接符 107577"/>
              <p:cNvSpPr/>
              <p:nvPr/>
            </p:nvSpPr>
            <p:spPr>
              <a:xfrm>
                <a:off x="2208" y="1942"/>
                <a:ext cx="0" cy="807"/>
              </a:xfrm>
              <a:prstGeom prst="line">
                <a:avLst/>
              </a:prstGeom>
              <a:ln w="9525" cap="flat" cmpd="sng">
                <a:solidFill>
                  <a:schemeClr val="tx1"/>
                </a:solidFill>
                <a:prstDash val="solid"/>
                <a:headEnd type="none" w="med" len="med"/>
                <a:tailEnd type="none" w="med" len="med"/>
              </a:ln>
            </p:spPr>
          </p:sp>
          <p:sp>
            <p:nvSpPr>
              <p:cNvPr id="107579" name="直接连接符 107578"/>
              <p:cNvSpPr/>
              <p:nvPr/>
            </p:nvSpPr>
            <p:spPr>
              <a:xfrm>
                <a:off x="2832" y="1920"/>
                <a:ext cx="0" cy="864"/>
              </a:xfrm>
              <a:prstGeom prst="line">
                <a:avLst/>
              </a:prstGeom>
              <a:ln w="9525" cap="flat" cmpd="sng">
                <a:solidFill>
                  <a:schemeClr val="tx1"/>
                </a:solidFill>
                <a:prstDash val="solid"/>
                <a:headEnd type="none" w="med" len="med"/>
                <a:tailEnd type="none" w="med" len="med"/>
              </a:ln>
            </p:spPr>
          </p:sp>
          <p:sp>
            <p:nvSpPr>
              <p:cNvPr id="107580" name="直接连接符 107579"/>
              <p:cNvSpPr/>
              <p:nvPr/>
            </p:nvSpPr>
            <p:spPr>
              <a:xfrm>
                <a:off x="2832" y="2784"/>
                <a:ext cx="96" cy="0"/>
              </a:xfrm>
              <a:prstGeom prst="line">
                <a:avLst/>
              </a:prstGeom>
              <a:ln w="9525" cap="flat" cmpd="sng">
                <a:solidFill>
                  <a:schemeClr val="tx1"/>
                </a:solidFill>
                <a:prstDash val="solid"/>
                <a:headEnd type="none" w="med" len="med"/>
                <a:tailEnd type="none" w="med" len="med"/>
              </a:ln>
            </p:spPr>
          </p:sp>
          <p:sp>
            <p:nvSpPr>
              <p:cNvPr id="107581" name="直接连接符 107580"/>
              <p:cNvSpPr/>
              <p:nvPr/>
            </p:nvSpPr>
            <p:spPr>
              <a:xfrm>
                <a:off x="2928" y="1942"/>
                <a:ext cx="0" cy="842"/>
              </a:xfrm>
              <a:prstGeom prst="line">
                <a:avLst/>
              </a:prstGeom>
              <a:ln w="9525" cap="flat" cmpd="sng">
                <a:solidFill>
                  <a:schemeClr val="tx1"/>
                </a:solidFill>
                <a:prstDash val="solid"/>
                <a:headEnd type="none" w="med" len="med"/>
                <a:tailEnd type="none" w="med" len="med"/>
              </a:ln>
            </p:spPr>
          </p:sp>
          <p:sp>
            <p:nvSpPr>
              <p:cNvPr id="107582" name="直接连接符 107581"/>
              <p:cNvSpPr/>
              <p:nvPr/>
            </p:nvSpPr>
            <p:spPr>
              <a:xfrm>
                <a:off x="2784" y="1942"/>
                <a:ext cx="0" cy="807"/>
              </a:xfrm>
              <a:prstGeom prst="line">
                <a:avLst/>
              </a:prstGeom>
              <a:ln w="9525" cap="flat" cmpd="sng">
                <a:solidFill>
                  <a:schemeClr val="tx1"/>
                </a:solidFill>
                <a:prstDash val="solid"/>
                <a:headEnd type="none" w="med" len="med"/>
                <a:tailEnd type="none" w="med" len="med"/>
              </a:ln>
            </p:spPr>
          </p:sp>
          <p:sp>
            <p:nvSpPr>
              <p:cNvPr id="107583" name="直接连接符 107582"/>
              <p:cNvSpPr/>
              <p:nvPr/>
            </p:nvSpPr>
            <p:spPr>
              <a:xfrm flipH="1" flipV="1">
                <a:off x="2784" y="2736"/>
                <a:ext cx="48" cy="48"/>
              </a:xfrm>
              <a:prstGeom prst="line">
                <a:avLst/>
              </a:prstGeom>
              <a:ln w="9525" cap="flat" cmpd="sng">
                <a:solidFill>
                  <a:schemeClr val="tx1"/>
                </a:solidFill>
                <a:prstDash val="solid"/>
                <a:headEnd type="none" w="med" len="med"/>
                <a:tailEnd type="none" w="med" len="med"/>
              </a:ln>
            </p:spPr>
          </p:sp>
          <p:sp>
            <p:nvSpPr>
              <p:cNvPr id="107584" name="直接连接符 107583"/>
              <p:cNvSpPr/>
              <p:nvPr/>
            </p:nvSpPr>
            <p:spPr>
              <a:xfrm flipV="1">
                <a:off x="1728" y="2208"/>
                <a:ext cx="384" cy="240"/>
              </a:xfrm>
              <a:prstGeom prst="line">
                <a:avLst/>
              </a:prstGeom>
              <a:ln w="9525" cap="flat" cmpd="sng">
                <a:solidFill>
                  <a:schemeClr val="tx1"/>
                </a:solidFill>
                <a:prstDash val="solid"/>
                <a:headEnd type="none" w="med" len="med"/>
                <a:tailEnd type="none" w="med" len="med"/>
              </a:ln>
            </p:spPr>
          </p:sp>
          <p:sp>
            <p:nvSpPr>
              <p:cNvPr id="107585" name="直接连接符 107584"/>
              <p:cNvSpPr/>
              <p:nvPr/>
            </p:nvSpPr>
            <p:spPr>
              <a:xfrm flipV="1">
                <a:off x="1728" y="2256"/>
                <a:ext cx="384" cy="240"/>
              </a:xfrm>
              <a:prstGeom prst="line">
                <a:avLst/>
              </a:prstGeom>
              <a:ln w="9525" cap="flat" cmpd="sng">
                <a:solidFill>
                  <a:schemeClr val="tx1"/>
                </a:solidFill>
                <a:prstDash val="solid"/>
                <a:headEnd type="none" w="med" len="med"/>
                <a:tailEnd type="none" w="med" len="med"/>
              </a:ln>
            </p:spPr>
          </p:sp>
          <p:sp>
            <p:nvSpPr>
              <p:cNvPr id="107586" name="直接连接符 107585"/>
              <p:cNvSpPr/>
              <p:nvPr/>
            </p:nvSpPr>
            <p:spPr>
              <a:xfrm>
                <a:off x="2112" y="2208"/>
                <a:ext cx="0" cy="48"/>
              </a:xfrm>
              <a:prstGeom prst="line">
                <a:avLst/>
              </a:prstGeom>
              <a:ln w="9525" cap="flat" cmpd="sng">
                <a:solidFill>
                  <a:schemeClr val="tx1"/>
                </a:solidFill>
                <a:prstDash val="solid"/>
                <a:headEnd type="none" w="med" len="med"/>
                <a:tailEnd type="none" w="med" len="med"/>
              </a:ln>
            </p:spPr>
          </p:sp>
          <p:sp>
            <p:nvSpPr>
              <p:cNvPr id="107587" name="直接连接符 107586"/>
              <p:cNvSpPr/>
              <p:nvPr/>
            </p:nvSpPr>
            <p:spPr>
              <a:xfrm>
                <a:off x="2187" y="2208"/>
                <a:ext cx="624" cy="0"/>
              </a:xfrm>
              <a:prstGeom prst="line">
                <a:avLst/>
              </a:prstGeom>
              <a:ln w="9525" cap="flat" cmpd="sng">
                <a:solidFill>
                  <a:schemeClr val="tx1"/>
                </a:solidFill>
                <a:prstDash val="solid"/>
                <a:headEnd type="none" w="med" len="med"/>
                <a:tailEnd type="none" w="med" len="med"/>
              </a:ln>
            </p:spPr>
          </p:sp>
          <p:sp>
            <p:nvSpPr>
              <p:cNvPr id="107588" name="直接连接符 107587"/>
              <p:cNvSpPr/>
              <p:nvPr/>
            </p:nvSpPr>
            <p:spPr>
              <a:xfrm>
                <a:off x="2187" y="2256"/>
                <a:ext cx="624" cy="0"/>
              </a:xfrm>
              <a:prstGeom prst="line">
                <a:avLst/>
              </a:prstGeom>
              <a:ln w="9525" cap="flat" cmpd="sng">
                <a:solidFill>
                  <a:schemeClr val="tx1"/>
                </a:solidFill>
                <a:prstDash val="solid"/>
                <a:headEnd type="none" w="med" len="med"/>
                <a:tailEnd type="none" w="med" len="med"/>
              </a:ln>
            </p:spPr>
          </p:sp>
          <p:sp>
            <p:nvSpPr>
              <p:cNvPr id="107589" name="直接连接符 107588"/>
              <p:cNvSpPr/>
              <p:nvPr/>
            </p:nvSpPr>
            <p:spPr>
              <a:xfrm>
                <a:off x="1719" y="2459"/>
                <a:ext cx="1673" cy="0"/>
              </a:xfrm>
              <a:prstGeom prst="line">
                <a:avLst/>
              </a:prstGeom>
              <a:ln w="9525" cap="flat" cmpd="sng">
                <a:solidFill>
                  <a:schemeClr val="tx1"/>
                </a:solidFill>
                <a:prstDash val="solid"/>
                <a:headEnd type="none" w="med" len="med"/>
                <a:tailEnd type="none" w="med" len="med"/>
              </a:ln>
            </p:spPr>
          </p:sp>
          <p:sp>
            <p:nvSpPr>
              <p:cNvPr id="107590" name="直接连接符 107589"/>
              <p:cNvSpPr/>
              <p:nvPr/>
            </p:nvSpPr>
            <p:spPr>
              <a:xfrm>
                <a:off x="1719" y="2505"/>
                <a:ext cx="1673" cy="0"/>
              </a:xfrm>
              <a:prstGeom prst="line">
                <a:avLst/>
              </a:prstGeom>
              <a:ln w="9525" cap="flat" cmpd="sng">
                <a:solidFill>
                  <a:schemeClr val="tx1"/>
                </a:solidFill>
                <a:prstDash val="solid"/>
                <a:headEnd type="none" w="med" len="med"/>
                <a:tailEnd type="none" w="med" len="med"/>
              </a:ln>
            </p:spPr>
          </p:sp>
          <p:sp>
            <p:nvSpPr>
              <p:cNvPr id="107591" name="直接连接符 107590"/>
              <p:cNvSpPr/>
              <p:nvPr/>
            </p:nvSpPr>
            <p:spPr>
              <a:xfrm>
                <a:off x="2880" y="2213"/>
                <a:ext cx="495" cy="192"/>
              </a:xfrm>
              <a:prstGeom prst="line">
                <a:avLst/>
              </a:prstGeom>
              <a:ln w="9525" cap="flat" cmpd="sng">
                <a:solidFill>
                  <a:schemeClr val="tx1"/>
                </a:solidFill>
                <a:prstDash val="solid"/>
                <a:headEnd type="none" w="med" len="med"/>
                <a:tailEnd type="none" w="med" len="med"/>
              </a:ln>
            </p:spPr>
          </p:sp>
          <p:sp>
            <p:nvSpPr>
              <p:cNvPr id="107592" name="直接连接符 107591"/>
              <p:cNvSpPr/>
              <p:nvPr/>
            </p:nvSpPr>
            <p:spPr>
              <a:xfrm>
                <a:off x="2880" y="2259"/>
                <a:ext cx="495" cy="192"/>
              </a:xfrm>
              <a:prstGeom prst="line">
                <a:avLst/>
              </a:prstGeom>
              <a:ln w="9525" cap="flat" cmpd="sng">
                <a:solidFill>
                  <a:schemeClr val="tx1"/>
                </a:solidFill>
                <a:prstDash val="solid"/>
                <a:headEnd type="none" w="med" len="med"/>
                <a:tailEnd type="none" w="med" len="med"/>
              </a:ln>
            </p:spPr>
          </p:sp>
        </p:grpSp>
        <p:sp>
          <p:nvSpPr>
            <p:cNvPr id="107593" name="文本框 107592"/>
            <p:cNvSpPr txBox="1"/>
            <p:nvPr/>
          </p:nvSpPr>
          <p:spPr>
            <a:xfrm>
              <a:off x="4946" y="273"/>
              <a:ext cx="430" cy="192"/>
            </a:xfrm>
            <a:prstGeom prst="rect">
              <a:avLst/>
            </a:prstGeom>
            <a:noFill/>
            <a:ln w="9525">
              <a:noFill/>
            </a:ln>
          </p:spPr>
          <p:txBody>
            <a:bodyPr>
              <a:spAutoFit/>
            </a:bodyPr>
            <a:p>
              <a:pPr algn="ctr"/>
              <a:r>
                <a:rPr lang="zh-CN" altLang="en-US" sz="1400" dirty="0">
                  <a:latin typeface="Times New Roman" panose="02020603050405020304" pitchFamily="18" charset="0"/>
                </a:rPr>
                <a:t>桌面</a:t>
              </a:r>
              <a:endParaRPr lang="zh-CN" altLang="en-US" dirty="0">
                <a:latin typeface="Times New Roman" panose="02020603050405020304" pitchFamily="18" charset="0"/>
              </a:endParaRPr>
            </a:p>
          </p:txBody>
        </p:sp>
        <p:sp>
          <p:nvSpPr>
            <p:cNvPr id="107594" name="文本框 107593"/>
            <p:cNvSpPr txBox="1"/>
            <p:nvPr/>
          </p:nvSpPr>
          <p:spPr>
            <a:xfrm>
              <a:off x="4965" y="720"/>
              <a:ext cx="229" cy="326"/>
            </a:xfrm>
            <a:prstGeom prst="rect">
              <a:avLst/>
            </a:prstGeom>
            <a:noFill/>
            <a:ln w="9525">
              <a:noFill/>
            </a:ln>
          </p:spPr>
          <p:txBody>
            <a:bodyPr>
              <a:spAutoFit/>
            </a:bodyPr>
            <a:p>
              <a:pPr algn="ctr"/>
              <a:r>
                <a:rPr lang="zh-CN" altLang="en-US" sz="1400" dirty="0">
                  <a:latin typeface="Times New Roman" panose="02020603050405020304" pitchFamily="18" charset="0"/>
                </a:rPr>
                <a:t>桌腿</a:t>
              </a:r>
              <a:endParaRPr lang="zh-CN" altLang="en-US" dirty="0">
                <a:latin typeface="Times New Roman" panose="02020603050405020304" pitchFamily="18" charset="0"/>
              </a:endParaRPr>
            </a:p>
          </p:txBody>
        </p:sp>
        <p:sp>
          <p:nvSpPr>
            <p:cNvPr id="107595" name="文本框 107594"/>
            <p:cNvSpPr txBox="1"/>
            <p:nvPr/>
          </p:nvSpPr>
          <p:spPr>
            <a:xfrm>
              <a:off x="4343" y="1070"/>
              <a:ext cx="539" cy="192"/>
            </a:xfrm>
            <a:prstGeom prst="rect">
              <a:avLst/>
            </a:prstGeom>
            <a:noFill/>
            <a:ln w="9525">
              <a:noFill/>
            </a:ln>
          </p:spPr>
          <p:txBody>
            <a:bodyPr>
              <a:spAutoFit/>
            </a:bodyPr>
            <a:p>
              <a:pPr algn="ctr"/>
              <a:r>
                <a:rPr lang="zh-CN" altLang="en-US" sz="1400" dirty="0">
                  <a:latin typeface="Times New Roman" panose="02020603050405020304" pitchFamily="18" charset="0"/>
                </a:rPr>
                <a:t>长横档</a:t>
              </a:r>
              <a:endParaRPr lang="zh-CN" altLang="en-US" dirty="0">
                <a:latin typeface="Times New Roman" panose="02020603050405020304" pitchFamily="18" charset="0"/>
              </a:endParaRPr>
            </a:p>
          </p:txBody>
        </p:sp>
        <p:sp>
          <p:nvSpPr>
            <p:cNvPr id="107596" name="直接连接符 107595"/>
            <p:cNvSpPr/>
            <p:nvPr/>
          </p:nvSpPr>
          <p:spPr>
            <a:xfrm flipH="1">
              <a:off x="4535" y="942"/>
              <a:ext cx="64" cy="173"/>
            </a:xfrm>
            <a:prstGeom prst="line">
              <a:avLst/>
            </a:prstGeom>
            <a:ln w="9525" cap="flat" cmpd="sng">
              <a:solidFill>
                <a:schemeClr val="tx1"/>
              </a:solidFill>
              <a:prstDash val="solid"/>
              <a:headEnd type="none" w="med" len="med"/>
              <a:tailEnd type="none" w="med" len="med"/>
            </a:ln>
          </p:spPr>
        </p:sp>
        <p:sp>
          <p:nvSpPr>
            <p:cNvPr id="107597" name="文本框 107596"/>
            <p:cNvSpPr txBox="1"/>
            <p:nvPr/>
          </p:nvSpPr>
          <p:spPr>
            <a:xfrm>
              <a:off x="3877" y="634"/>
              <a:ext cx="219" cy="460"/>
            </a:xfrm>
            <a:prstGeom prst="rect">
              <a:avLst/>
            </a:prstGeom>
            <a:noFill/>
            <a:ln w="9525">
              <a:noFill/>
            </a:ln>
          </p:spPr>
          <p:txBody>
            <a:bodyPr>
              <a:spAutoFit/>
            </a:bodyPr>
            <a:p>
              <a:pPr algn="ctr"/>
              <a:r>
                <a:rPr lang="zh-CN" altLang="en-US" sz="1400" dirty="0">
                  <a:latin typeface="Times New Roman" panose="02020603050405020304" pitchFamily="18" charset="0"/>
                </a:rPr>
                <a:t>短横档</a:t>
              </a:r>
              <a:endParaRPr lang="zh-CN" altLang="en-US" dirty="0">
                <a:latin typeface="Times New Roman" panose="02020603050405020304" pitchFamily="18" charset="0"/>
              </a:endParaRPr>
            </a:p>
          </p:txBody>
        </p:sp>
        <p:sp>
          <p:nvSpPr>
            <p:cNvPr id="107598" name="直接连接符 107597"/>
            <p:cNvSpPr/>
            <p:nvPr/>
          </p:nvSpPr>
          <p:spPr>
            <a:xfrm flipH="1" flipV="1">
              <a:off x="4041" y="823"/>
              <a:ext cx="229" cy="36"/>
            </a:xfrm>
            <a:prstGeom prst="line">
              <a:avLst/>
            </a:prstGeom>
            <a:ln w="9525" cap="flat" cmpd="sng">
              <a:solidFill>
                <a:schemeClr val="tx1"/>
              </a:solidFill>
              <a:prstDash val="solid"/>
              <a:headEnd type="none" w="med" len="med"/>
              <a:tailEnd type="none" w="med" len="med"/>
            </a:ln>
          </p:spPr>
        </p:sp>
        <p:sp>
          <p:nvSpPr>
            <p:cNvPr id="107599" name="矩形 107598"/>
            <p:cNvSpPr/>
            <p:nvPr/>
          </p:nvSpPr>
          <p:spPr>
            <a:xfrm>
              <a:off x="3858" y="667"/>
              <a:ext cx="1363" cy="622"/>
            </a:xfrm>
            <a:prstGeom prst="rect">
              <a:avLst/>
            </a:prstGeom>
            <a:noFill/>
            <a:ln w="19050" cap="flat" cmpd="sng">
              <a:solidFill>
                <a:schemeClr val="tx1"/>
              </a:solidFill>
              <a:prstDash val="dash"/>
              <a:miter/>
              <a:headEnd type="none" w="med" len="med"/>
              <a:tailEnd type="none" w="med" len="med"/>
            </a:ln>
          </p:spPr>
          <p:txBody>
            <a:bodyPr/>
            <a:p>
              <a:endParaRPr lang="zh-CN" altLang="en-US"/>
            </a:p>
          </p:txBody>
        </p:sp>
        <p:sp>
          <p:nvSpPr>
            <p:cNvPr id="107600" name="文本框 107599"/>
            <p:cNvSpPr txBox="1"/>
            <p:nvPr/>
          </p:nvSpPr>
          <p:spPr>
            <a:xfrm>
              <a:off x="5212" y="829"/>
              <a:ext cx="485" cy="326"/>
            </a:xfrm>
            <a:prstGeom prst="rect">
              <a:avLst/>
            </a:prstGeom>
            <a:noFill/>
            <a:ln w="9525">
              <a:noFill/>
            </a:ln>
          </p:spPr>
          <p:txBody>
            <a:bodyPr>
              <a:spAutoFit/>
            </a:bodyPr>
            <a:p>
              <a:pPr algn="ctr"/>
              <a:r>
                <a:rPr lang="zh-CN" altLang="en-US" sz="1400" dirty="0">
                  <a:latin typeface="Times New Roman" panose="02020603050405020304" pitchFamily="18" charset="0"/>
                </a:rPr>
                <a:t>桌腿  组装件</a:t>
              </a:r>
              <a:endParaRPr lang="zh-CN" altLang="en-US" dirty="0">
                <a:latin typeface="Times New Roman" panose="02020603050405020304" pitchFamily="18" charset="0"/>
              </a:endParaRPr>
            </a:p>
          </p:txBody>
        </p:sp>
      </p:grpSp>
      <p:sp>
        <p:nvSpPr>
          <p:cNvPr id="107601" name="文本框 107600"/>
          <p:cNvSpPr txBox="1"/>
          <p:nvPr/>
        </p:nvSpPr>
        <p:spPr>
          <a:xfrm>
            <a:off x="1460500" y="2419350"/>
            <a:ext cx="6053138" cy="336550"/>
          </a:xfrm>
          <a:prstGeom prst="rect">
            <a:avLst/>
          </a:prstGeom>
          <a:noFill/>
          <a:ln w="9525">
            <a:noFill/>
          </a:ln>
        </p:spPr>
        <p:txBody>
          <a:bodyPr>
            <a:spAutoFit/>
          </a:bodyPr>
          <a:p>
            <a:pPr algn="ctr"/>
            <a:r>
              <a:rPr lang="zh-CN" altLang="en-US" sz="1600" dirty="0">
                <a:latin typeface="Times New Roman" panose="02020603050405020304" pitchFamily="18" charset="0"/>
              </a:rPr>
              <a:t>时间安排表如表</a:t>
            </a:r>
            <a:r>
              <a:rPr lang="en-US" altLang="zh-CN" sz="1600">
                <a:latin typeface="Times New Roman" panose="02020603050405020304" pitchFamily="18" charset="0"/>
              </a:rPr>
              <a:t>1</a:t>
            </a:r>
            <a:r>
              <a:rPr lang="zh-CN" altLang="en-US" sz="1600" dirty="0">
                <a:latin typeface="Times New Roman" panose="02020603050405020304" pitchFamily="18" charset="0"/>
              </a:rPr>
              <a:t>所示，主生产计划对桌子制成品需求如表</a:t>
            </a:r>
            <a:r>
              <a:rPr lang="en-US" altLang="zh-CN" sz="1600">
                <a:latin typeface="Times New Roman" panose="02020603050405020304" pitchFamily="18" charset="0"/>
              </a:rPr>
              <a:t>2</a:t>
            </a:r>
            <a:r>
              <a:rPr lang="zh-CN" altLang="en-US" sz="1600" dirty="0">
                <a:latin typeface="Times New Roman" panose="02020603050405020304" pitchFamily="18" charset="0"/>
              </a:rPr>
              <a:t>：</a:t>
            </a:r>
            <a:endParaRPr lang="zh-CN" altLang="en-US" dirty="0">
              <a:latin typeface="Times New Roman" panose="02020603050405020304" pitchFamily="18" charset="0"/>
            </a:endParaRPr>
          </a:p>
        </p:txBody>
      </p:sp>
      <p:sp>
        <p:nvSpPr>
          <p:cNvPr id="107602" name="文本框 107601"/>
          <p:cNvSpPr txBox="1"/>
          <p:nvPr/>
        </p:nvSpPr>
        <p:spPr>
          <a:xfrm>
            <a:off x="3427413" y="3068638"/>
            <a:ext cx="406400" cy="336550"/>
          </a:xfrm>
          <a:prstGeom prst="rect">
            <a:avLst/>
          </a:prstGeom>
          <a:noFill/>
          <a:ln w="9525">
            <a:noFill/>
          </a:ln>
        </p:spPr>
        <p:txBody>
          <a:bodyPr>
            <a:spAutoFit/>
          </a:bodyPr>
          <a:p>
            <a:pPr algn="ctr"/>
            <a:r>
              <a:rPr lang="zh-CN" altLang="en-US" sz="1600" dirty="0">
                <a:latin typeface="Times New Roman" panose="02020603050405020304" pitchFamily="18" charset="0"/>
              </a:rPr>
              <a:t>周</a:t>
            </a:r>
            <a:endParaRPr lang="zh-CN" altLang="en-US" dirty="0">
              <a:latin typeface="Times New Roman" panose="02020603050405020304" pitchFamily="18" charset="0"/>
            </a:endParaRPr>
          </a:p>
        </p:txBody>
      </p:sp>
      <p:sp>
        <p:nvSpPr>
          <p:cNvPr id="107603" name="直接连接符 107602"/>
          <p:cNvSpPr/>
          <p:nvPr/>
        </p:nvSpPr>
        <p:spPr>
          <a:xfrm>
            <a:off x="1576388" y="3127375"/>
            <a:ext cx="2481262" cy="0"/>
          </a:xfrm>
          <a:prstGeom prst="line">
            <a:avLst/>
          </a:prstGeom>
          <a:ln w="25400" cap="flat" cmpd="sng">
            <a:solidFill>
              <a:schemeClr val="tx1"/>
            </a:solidFill>
            <a:prstDash val="solid"/>
            <a:headEnd type="none" w="med" len="med"/>
            <a:tailEnd type="none" w="med" len="med"/>
          </a:ln>
        </p:spPr>
      </p:sp>
      <p:sp>
        <p:nvSpPr>
          <p:cNvPr id="107604" name="直接连接符 107603"/>
          <p:cNvSpPr/>
          <p:nvPr/>
        </p:nvSpPr>
        <p:spPr>
          <a:xfrm>
            <a:off x="1576388" y="3417888"/>
            <a:ext cx="2481262" cy="0"/>
          </a:xfrm>
          <a:prstGeom prst="line">
            <a:avLst/>
          </a:prstGeom>
          <a:ln w="9525" cap="flat" cmpd="sng">
            <a:solidFill>
              <a:schemeClr val="tx1"/>
            </a:solidFill>
            <a:prstDash val="solid"/>
            <a:headEnd type="none" w="med" len="med"/>
            <a:tailEnd type="none" w="med" len="med"/>
          </a:ln>
        </p:spPr>
      </p:sp>
      <p:sp>
        <p:nvSpPr>
          <p:cNvPr id="107605" name="文本框 107604"/>
          <p:cNvSpPr txBox="1"/>
          <p:nvPr/>
        </p:nvSpPr>
        <p:spPr>
          <a:xfrm>
            <a:off x="3427413" y="3444875"/>
            <a:ext cx="406400" cy="2170113"/>
          </a:xfrm>
          <a:prstGeom prst="rect">
            <a:avLst/>
          </a:prstGeom>
          <a:noFill/>
          <a:ln w="9525">
            <a:noFill/>
          </a:ln>
        </p:spPr>
        <p:txBody>
          <a:bodyPr>
            <a:spAutoFit/>
          </a:bodyPr>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2</a:t>
            </a:r>
            <a:endParaRPr lang="en-US" altLang="zh-CN">
              <a:latin typeface="Times New Roman" panose="02020603050405020304" pitchFamily="18" charset="0"/>
            </a:endParaRPr>
          </a:p>
        </p:txBody>
      </p:sp>
      <p:sp>
        <p:nvSpPr>
          <p:cNvPr id="107606" name="文本框 107605"/>
          <p:cNvSpPr txBox="1"/>
          <p:nvPr/>
        </p:nvSpPr>
        <p:spPr>
          <a:xfrm>
            <a:off x="1598613" y="3444875"/>
            <a:ext cx="1914525" cy="2170113"/>
          </a:xfrm>
          <a:prstGeom prst="rect">
            <a:avLst/>
          </a:prstGeom>
          <a:noFill/>
          <a:ln w="9525">
            <a:noFill/>
          </a:ln>
        </p:spPr>
        <p:txBody>
          <a:bodyPr>
            <a:spAutoFit/>
          </a:bodyPr>
          <a:p>
            <a:pPr algn="ctr"/>
            <a:r>
              <a:rPr lang="zh-CN" altLang="en-US" sz="1600" dirty="0">
                <a:latin typeface="Times New Roman" panose="02020603050405020304" pitchFamily="18" charset="0"/>
              </a:rPr>
              <a:t>组装桌子</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完成桌腿组装件*</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购买桌腿</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购买短横档</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购买长横档</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购买桌面</a:t>
            </a:r>
            <a:endParaRPr lang="zh-CN" altLang="en-US" dirty="0">
              <a:latin typeface="Times New Roman" panose="02020603050405020304" pitchFamily="18" charset="0"/>
            </a:endParaRPr>
          </a:p>
        </p:txBody>
      </p:sp>
      <p:sp>
        <p:nvSpPr>
          <p:cNvPr id="107607" name="直接连接符 107606"/>
          <p:cNvSpPr/>
          <p:nvPr/>
        </p:nvSpPr>
        <p:spPr>
          <a:xfrm>
            <a:off x="1576388" y="5348288"/>
            <a:ext cx="2481262" cy="0"/>
          </a:xfrm>
          <a:prstGeom prst="line">
            <a:avLst/>
          </a:prstGeom>
          <a:ln w="9525" cap="flat" cmpd="sng">
            <a:solidFill>
              <a:schemeClr val="tx1"/>
            </a:solidFill>
            <a:prstDash val="solid"/>
            <a:headEnd type="none" w="med" len="med"/>
            <a:tailEnd type="none" w="med" len="med"/>
          </a:ln>
        </p:spPr>
      </p:sp>
      <p:sp>
        <p:nvSpPr>
          <p:cNvPr id="107608" name="文本框 107607"/>
          <p:cNvSpPr txBox="1"/>
          <p:nvPr/>
        </p:nvSpPr>
        <p:spPr>
          <a:xfrm>
            <a:off x="1265238" y="5729288"/>
            <a:ext cx="3771900" cy="623887"/>
          </a:xfrm>
          <a:prstGeom prst="rect">
            <a:avLst/>
          </a:prstGeom>
          <a:noFill/>
          <a:ln w="9525">
            <a:noFill/>
          </a:ln>
        </p:spPr>
        <p:txBody>
          <a:bodyPr>
            <a:spAutoFit/>
          </a:bodyPr>
          <a:p>
            <a:pPr algn="ct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 桌面</a:t>
            </a:r>
            <a:r>
              <a:rPr lang="en-US" altLang="zh-CN" sz="1400">
                <a:latin typeface="Times New Roman" panose="02020603050405020304" pitchFamily="18" charset="0"/>
              </a:rPr>
              <a:t>,</a:t>
            </a:r>
            <a:r>
              <a:rPr lang="zh-CN" altLang="en-US" sz="1400" dirty="0">
                <a:latin typeface="Times New Roman" panose="02020603050405020304" pitchFamily="18" charset="0"/>
              </a:rPr>
              <a:t>桌腿</a:t>
            </a:r>
            <a:r>
              <a:rPr lang="en-US" altLang="zh-CN" sz="1400">
                <a:latin typeface="Times New Roman" panose="02020603050405020304" pitchFamily="18" charset="0"/>
              </a:rPr>
              <a:t>,</a:t>
            </a:r>
            <a:r>
              <a:rPr lang="zh-CN" altLang="en-US" sz="1400" dirty="0">
                <a:latin typeface="Times New Roman" panose="02020603050405020304" pitchFamily="18" charset="0"/>
              </a:rPr>
              <a:t>短横档和长横档为外购件</a:t>
            </a:r>
            <a:endParaRPr lang="zh-CN" altLang="en-US" dirty="0">
              <a:latin typeface="Times New Roman" panose="02020603050405020304" pitchFamily="18" charset="0"/>
            </a:endParaRPr>
          </a:p>
        </p:txBody>
      </p:sp>
      <p:sp>
        <p:nvSpPr>
          <p:cNvPr id="107609" name="文本框 107608"/>
          <p:cNvSpPr txBox="1"/>
          <p:nvPr/>
        </p:nvSpPr>
        <p:spPr>
          <a:xfrm>
            <a:off x="1547813" y="2708275"/>
            <a:ext cx="581025" cy="581025"/>
          </a:xfrm>
          <a:prstGeom prst="rect">
            <a:avLst/>
          </a:prstGeom>
          <a:noFill/>
          <a:ln w="9525">
            <a:noFill/>
          </a:ln>
        </p:spPr>
        <p:txBody>
          <a:bodyPr>
            <a:spAutoFit/>
          </a:bodyPr>
          <a:p>
            <a:pPr algn="ctr"/>
            <a:r>
              <a:rPr lang="zh-CN" altLang="en-US" sz="1600" dirty="0">
                <a:latin typeface="Times New Roman" panose="02020603050405020304" pitchFamily="18" charset="0"/>
              </a:rPr>
              <a:t>表</a:t>
            </a:r>
            <a:r>
              <a:rPr lang="en-US" altLang="zh-CN" sz="1600">
                <a:latin typeface="Times New Roman" panose="02020603050405020304" pitchFamily="18" charset="0"/>
              </a:rPr>
              <a:t>1</a:t>
            </a:r>
            <a:r>
              <a:rPr lang="zh-CN" altLang="en-US" sz="1600" dirty="0">
                <a:latin typeface="Times New Roman" panose="02020603050405020304" pitchFamily="18" charset="0"/>
              </a:rPr>
              <a:t>：</a:t>
            </a:r>
            <a:endParaRPr lang="zh-CN" altLang="en-US" dirty="0">
              <a:latin typeface="Times New Roman" panose="02020603050405020304" pitchFamily="18" charset="0"/>
            </a:endParaRPr>
          </a:p>
        </p:txBody>
      </p:sp>
      <p:sp>
        <p:nvSpPr>
          <p:cNvPr id="107610" name="直接连接符 107609"/>
          <p:cNvSpPr/>
          <p:nvPr/>
        </p:nvSpPr>
        <p:spPr>
          <a:xfrm>
            <a:off x="5046663" y="3127375"/>
            <a:ext cx="4195762" cy="0"/>
          </a:xfrm>
          <a:prstGeom prst="line">
            <a:avLst/>
          </a:prstGeom>
          <a:ln w="25400" cap="flat" cmpd="sng">
            <a:solidFill>
              <a:schemeClr val="tx1"/>
            </a:solidFill>
            <a:prstDash val="solid"/>
            <a:headEnd type="none" w="med" len="med"/>
            <a:tailEnd type="none" w="med" len="med"/>
          </a:ln>
        </p:spPr>
      </p:sp>
      <p:sp>
        <p:nvSpPr>
          <p:cNvPr id="107611" name="文本框 107610"/>
          <p:cNvSpPr txBox="1"/>
          <p:nvPr/>
        </p:nvSpPr>
        <p:spPr>
          <a:xfrm>
            <a:off x="5019675" y="2708275"/>
            <a:ext cx="579438" cy="581025"/>
          </a:xfrm>
          <a:prstGeom prst="rect">
            <a:avLst/>
          </a:prstGeom>
          <a:noFill/>
          <a:ln w="9525">
            <a:noFill/>
          </a:ln>
        </p:spPr>
        <p:txBody>
          <a:bodyPr>
            <a:spAutoFit/>
          </a:bodyPr>
          <a:p>
            <a:pPr algn="ctr"/>
            <a:r>
              <a:rPr lang="zh-CN" altLang="en-US" sz="1600" dirty="0">
                <a:latin typeface="Times New Roman" panose="02020603050405020304" pitchFamily="18" charset="0"/>
              </a:rPr>
              <a:t>表</a:t>
            </a:r>
            <a:r>
              <a:rPr lang="en-US" altLang="zh-CN" sz="1600">
                <a:latin typeface="Times New Roman" panose="02020603050405020304" pitchFamily="18" charset="0"/>
              </a:rPr>
              <a:t>2</a:t>
            </a:r>
            <a:r>
              <a:rPr lang="zh-CN" altLang="en-US" sz="1600" dirty="0">
                <a:latin typeface="Times New Roman" panose="02020603050405020304" pitchFamily="18" charset="0"/>
              </a:rPr>
              <a:t>：</a:t>
            </a:r>
            <a:endParaRPr lang="zh-CN" altLang="en-US" dirty="0">
              <a:latin typeface="Times New Roman" panose="02020603050405020304" pitchFamily="18" charset="0"/>
            </a:endParaRPr>
          </a:p>
        </p:txBody>
      </p:sp>
      <p:sp>
        <p:nvSpPr>
          <p:cNvPr id="107612" name="文本框 107611"/>
          <p:cNvSpPr txBox="1"/>
          <p:nvPr/>
        </p:nvSpPr>
        <p:spPr>
          <a:xfrm>
            <a:off x="5010150" y="3856038"/>
            <a:ext cx="1917700" cy="623887"/>
          </a:xfrm>
          <a:prstGeom prst="rect">
            <a:avLst/>
          </a:prstGeom>
          <a:noFill/>
          <a:ln w="9525">
            <a:noFill/>
          </a:ln>
        </p:spPr>
        <p:txBody>
          <a:bodyPr>
            <a:spAutoFit/>
          </a:bodyPr>
          <a:p>
            <a:pPr algn="ctr"/>
            <a:r>
              <a:rPr lang="zh-CN" altLang="en-US" sz="1400" dirty="0">
                <a:latin typeface="Times New Roman" panose="02020603050405020304" pitchFamily="18" charset="0"/>
              </a:rPr>
              <a:t>桌子总需求</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13" name="文本框 107612"/>
          <p:cNvSpPr txBox="1"/>
          <p:nvPr/>
        </p:nvSpPr>
        <p:spPr>
          <a:xfrm>
            <a:off x="7840663" y="3055938"/>
            <a:ext cx="406400" cy="304800"/>
          </a:xfrm>
          <a:prstGeom prst="rect">
            <a:avLst/>
          </a:prstGeom>
          <a:noFill/>
          <a:ln w="9525">
            <a:noFill/>
          </a:ln>
        </p:spPr>
        <p:txBody>
          <a:bodyPr>
            <a:spAutoFit/>
          </a:bodyPr>
          <a:p>
            <a:pPr algn="ctr"/>
            <a:r>
              <a:rPr lang="zh-CN" altLang="en-US" sz="1400" dirty="0">
                <a:latin typeface="Times New Roman" panose="02020603050405020304" pitchFamily="18" charset="0"/>
              </a:rPr>
              <a:t>周</a:t>
            </a:r>
            <a:endParaRPr lang="zh-CN" altLang="en-US" dirty="0">
              <a:latin typeface="Times New Roman" panose="02020603050405020304" pitchFamily="18" charset="0"/>
            </a:endParaRPr>
          </a:p>
        </p:txBody>
      </p:sp>
      <p:sp>
        <p:nvSpPr>
          <p:cNvPr id="107614" name="直接连接符 107613"/>
          <p:cNvSpPr/>
          <p:nvPr/>
        </p:nvSpPr>
        <p:spPr>
          <a:xfrm>
            <a:off x="6729413" y="3348038"/>
            <a:ext cx="2513012" cy="0"/>
          </a:xfrm>
          <a:prstGeom prst="line">
            <a:avLst/>
          </a:prstGeom>
          <a:ln w="9525" cap="flat" cmpd="sng">
            <a:solidFill>
              <a:schemeClr val="tx1"/>
            </a:solidFill>
            <a:prstDash val="solid"/>
            <a:headEnd type="none" w="med" len="med"/>
            <a:tailEnd type="none" w="med" len="med"/>
          </a:ln>
        </p:spPr>
      </p:sp>
      <p:sp>
        <p:nvSpPr>
          <p:cNvPr id="107615" name="直接连接符 107614"/>
          <p:cNvSpPr/>
          <p:nvPr/>
        </p:nvSpPr>
        <p:spPr>
          <a:xfrm flipH="1">
            <a:off x="5060950" y="3567113"/>
            <a:ext cx="4181475" cy="0"/>
          </a:xfrm>
          <a:prstGeom prst="line">
            <a:avLst/>
          </a:prstGeom>
          <a:ln w="9525" cap="flat" cmpd="sng">
            <a:solidFill>
              <a:schemeClr val="tx1"/>
            </a:solidFill>
            <a:prstDash val="solid"/>
            <a:headEnd type="none" w="med" len="med"/>
            <a:tailEnd type="none" w="med" len="med"/>
          </a:ln>
        </p:spPr>
      </p:sp>
      <p:sp>
        <p:nvSpPr>
          <p:cNvPr id="107616" name="文本框 107615"/>
          <p:cNvSpPr txBox="1"/>
          <p:nvPr/>
        </p:nvSpPr>
        <p:spPr>
          <a:xfrm>
            <a:off x="6843713" y="3259138"/>
            <a:ext cx="406400" cy="304800"/>
          </a:xfrm>
          <a:prstGeom prst="rect">
            <a:avLst/>
          </a:prstGeom>
          <a:noFill/>
          <a:ln w="9525">
            <a:noFill/>
          </a:ln>
        </p:spPr>
        <p:txBody>
          <a:bodyPr>
            <a:spAutoFit/>
          </a:bodyPr>
          <a:p>
            <a:pPr algn="ctr"/>
            <a:r>
              <a:rPr lang="en-US" altLang="zh-CN" sz="1400">
                <a:latin typeface="Arial" panose="020B0604020202020204" pitchFamily="34" charset="0"/>
              </a:rPr>
              <a:t>1</a:t>
            </a:r>
            <a:endParaRPr lang="en-US" altLang="zh-CN">
              <a:latin typeface="Times New Roman" panose="02020603050405020304" pitchFamily="18" charset="0"/>
            </a:endParaRPr>
          </a:p>
        </p:txBody>
      </p:sp>
      <p:sp>
        <p:nvSpPr>
          <p:cNvPr id="107617" name="文本框 107616"/>
          <p:cNvSpPr txBox="1"/>
          <p:nvPr/>
        </p:nvSpPr>
        <p:spPr>
          <a:xfrm>
            <a:off x="5038725" y="4344988"/>
            <a:ext cx="1917700" cy="623887"/>
          </a:xfrm>
          <a:prstGeom prst="rect">
            <a:avLst/>
          </a:prstGeom>
          <a:noFill/>
          <a:ln w="9525">
            <a:noFill/>
          </a:ln>
        </p:spPr>
        <p:txBody>
          <a:bodyPr>
            <a:spAutoFit/>
          </a:bodyPr>
          <a:p>
            <a:pPr algn="ctr"/>
            <a:r>
              <a:rPr lang="zh-CN" altLang="en-US" sz="1400" dirty="0">
                <a:latin typeface="Times New Roman" panose="02020603050405020304" pitchFamily="18" charset="0"/>
              </a:rPr>
              <a:t>桌面</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18" name="文本框 107617"/>
          <p:cNvSpPr txBox="1"/>
          <p:nvPr/>
        </p:nvSpPr>
        <p:spPr>
          <a:xfrm>
            <a:off x="5038725" y="4867275"/>
            <a:ext cx="1917700" cy="623888"/>
          </a:xfrm>
          <a:prstGeom prst="rect">
            <a:avLst/>
          </a:prstGeom>
          <a:noFill/>
          <a:ln w="9525">
            <a:noFill/>
          </a:ln>
        </p:spPr>
        <p:txBody>
          <a:bodyPr>
            <a:spAutoFit/>
          </a:bodyPr>
          <a:p>
            <a:pPr algn="ctr"/>
            <a:r>
              <a:rPr lang="zh-CN" altLang="en-US" sz="1400" dirty="0">
                <a:latin typeface="Times New Roman" panose="02020603050405020304" pitchFamily="18" charset="0"/>
              </a:rPr>
              <a:t>桌腿组装件</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19" name="文本框 107618"/>
          <p:cNvSpPr txBox="1"/>
          <p:nvPr/>
        </p:nvSpPr>
        <p:spPr>
          <a:xfrm>
            <a:off x="5038725" y="5373688"/>
            <a:ext cx="1917700" cy="623887"/>
          </a:xfrm>
          <a:prstGeom prst="rect">
            <a:avLst/>
          </a:prstGeom>
          <a:noFill/>
          <a:ln w="9525">
            <a:noFill/>
          </a:ln>
        </p:spPr>
        <p:txBody>
          <a:bodyPr>
            <a:spAutoFit/>
          </a:bodyPr>
          <a:p>
            <a:pPr algn="ctr"/>
            <a:r>
              <a:rPr lang="zh-CN" altLang="en-US" sz="1400" dirty="0">
                <a:latin typeface="Times New Roman" panose="02020603050405020304" pitchFamily="18" charset="0"/>
              </a:rPr>
              <a:t>桌腿</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20" name="文本框 107619"/>
          <p:cNvSpPr txBox="1"/>
          <p:nvPr/>
        </p:nvSpPr>
        <p:spPr>
          <a:xfrm>
            <a:off x="5038725" y="5867400"/>
            <a:ext cx="1917700" cy="623888"/>
          </a:xfrm>
          <a:prstGeom prst="rect">
            <a:avLst/>
          </a:prstGeom>
          <a:noFill/>
          <a:ln w="9525">
            <a:noFill/>
          </a:ln>
        </p:spPr>
        <p:txBody>
          <a:bodyPr>
            <a:spAutoFit/>
          </a:bodyPr>
          <a:p>
            <a:pPr algn="ctr"/>
            <a:r>
              <a:rPr lang="zh-CN" altLang="en-US" sz="1400" dirty="0">
                <a:latin typeface="Times New Roman" panose="02020603050405020304" pitchFamily="18" charset="0"/>
              </a:rPr>
              <a:t>短横档</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21" name="文本框 107620"/>
          <p:cNvSpPr txBox="1"/>
          <p:nvPr/>
        </p:nvSpPr>
        <p:spPr>
          <a:xfrm>
            <a:off x="5038725" y="6375400"/>
            <a:ext cx="1917700" cy="623888"/>
          </a:xfrm>
          <a:prstGeom prst="rect">
            <a:avLst/>
          </a:prstGeom>
          <a:noFill/>
          <a:ln w="9525">
            <a:noFill/>
          </a:ln>
        </p:spPr>
        <p:txBody>
          <a:bodyPr>
            <a:spAutoFit/>
          </a:bodyPr>
          <a:p>
            <a:pPr algn="ctr"/>
            <a:r>
              <a:rPr lang="zh-CN" altLang="en-US" sz="1400" dirty="0">
                <a:latin typeface="Times New Roman" panose="02020603050405020304" pitchFamily="18" charset="0"/>
              </a:rPr>
              <a:t>长横档</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22" name="文本框 107621"/>
          <p:cNvSpPr txBox="1"/>
          <p:nvPr/>
        </p:nvSpPr>
        <p:spPr>
          <a:xfrm>
            <a:off x="7275513" y="3259138"/>
            <a:ext cx="406400" cy="304800"/>
          </a:xfrm>
          <a:prstGeom prst="rect">
            <a:avLst/>
          </a:prstGeom>
          <a:noFill/>
          <a:ln w="9525">
            <a:noFill/>
          </a:ln>
        </p:spPr>
        <p:txBody>
          <a:bodyPr>
            <a:spAutoFit/>
          </a:bodyPr>
          <a:p>
            <a:pPr algn="ctr"/>
            <a:r>
              <a:rPr lang="en-US" altLang="zh-CN" sz="1400">
                <a:latin typeface="Arial" panose="020B0604020202020204" pitchFamily="34" charset="0"/>
              </a:rPr>
              <a:t>2</a:t>
            </a:r>
            <a:endParaRPr lang="en-US" altLang="zh-CN">
              <a:latin typeface="Times New Roman" panose="02020603050405020304" pitchFamily="18" charset="0"/>
            </a:endParaRPr>
          </a:p>
        </p:txBody>
      </p:sp>
      <p:sp>
        <p:nvSpPr>
          <p:cNvPr id="107623" name="文本框 107622"/>
          <p:cNvSpPr txBox="1"/>
          <p:nvPr/>
        </p:nvSpPr>
        <p:spPr>
          <a:xfrm>
            <a:off x="7707313" y="3259138"/>
            <a:ext cx="406400" cy="304800"/>
          </a:xfrm>
          <a:prstGeom prst="rect">
            <a:avLst/>
          </a:prstGeom>
          <a:noFill/>
          <a:ln w="9525">
            <a:noFill/>
          </a:ln>
        </p:spPr>
        <p:txBody>
          <a:bodyPr>
            <a:spAutoFit/>
          </a:bodyPr>
          <a:p>
            <a:pPr algn="ctr"/>
            <a:r>
              <a:rPr lang="en-US" altLang="zh-CN" sz="1400">
                <a:latin typeface="Arial" panose="020B0604020202020204" pitchFamily="34" charset="0"/>
              </a:rPr>
              <a:t>3</a:t>
            </a:r>
            <a:endParaRPr lang="en-US" altLang="zh-CN">
              <a:latin typeface="Times New Roman" panose="02020603050405020304" pitchFamily="18" charset="0"/>
            </a:endParaRPr>
          </a:p>
        </p:txBody>
      </p:sp>
      <p:sp>
        <p:nvSpPr>
          <p:cNvPr id="107624" name="文本框 107623"/>
          <p:cNvSpPr txBox="1"/>
          <p:nvPr/>
        </p:nvSpPr>
        <p:spPr>
          <a:xfrm>
            <a:off x="8139113" y="3259138"/>
            <a:ext cx="406400" cy="304800"/>
          </a:xfrm>
          <a:prstGeom prst="rect">
            <a:avLst/>
          </a:prstGeom>
          <a:noFill/>
          <a:ln w="9525">
            <a:noFill/>
          </a:ln>
        </p:spPr>
        <p:txBody>
          <a:bodyPr>
            <a:spAutoFit/>
          </a:bodyPr>
          <a:p>
            <a:pPr algn="ctr"/>
            <a:r>
              <a:rPr lang="en-US" altLang="zh-CN" sz="1400">
                <a:latin typeface="Arial" panose="020B0604020202020204" pitchFamily="34" charset="0"/>
              </a:rPr>
              <a:t>4</a:t>
            </a:r>
            <a:endParaRPr lang="en-US" altLang="zh-CN">
              <a:latin typeface="Times New Roman" panose="02020603050405020304" pitchFamily="18" charset="0"/>
            </a:endParaRPr>
          </a:p>
        </p:txBody>
      </p:sp>
      <p:sp>
        <p:nvSpPr>
          <p:cNvPr id="107625" name="文本框 107624"/>
          <p:cNvSpPr txBox="1"/>
          <p:nvPr/>
        </p:nvSpPr>
        <p:spPr>
          <a:xfrm>
            <a:off x="8570913" y="3259138"/>
            <a:ext cx="406400" cy="304800"/>
          </a:xfrm>
          <a:prstGeom prst="rect">
            <a:avLst/>
          </a:prstGeom>
          <a:noFill/>
          <a:ln w="9525">
            <a:noFill/>
          </a:ln>
        </p:spPr>
        <p:txBody>
          <a:bodyPr>
            <a:spAutoFit/>
          </a:bodyPr>
          <a:p>
            <a:pPr algn="ctr"/>
            <a:r>
              <a:rPr lang="en-US" altLang="zh-CN" sz="1400">
                <a:latin typeface="Arial" panose="020B0604020202020204" pitchFamily="34" charset="0"/>
              </a:rPr>
              <a:t>5</a:t>
            </a:r>
            <a:endParaRPr lang="en-US" altLang="zh-CN">
              <a:latin typeface="Times New Roman" panose="02020603050405020304" pitchFamily="18" charset="0"/>
            </a:endParaRPr>
          </a:p>
        </p:txBody>
      </p:sp>
      <p:sp>
        <p:nvSpPr>
          <p:cNvPr id="107626" name="文本框 107625"/>
          <p:cNvSpPr txBox="1"/>
          <p:nvPr/>
        </p:nvSpPr>
        <p:spPr>
          <a:xfrm>
            <a:off x="9004300" y="3259138"/>
            <a:ext cx="406400" cy="304800"/>
          </a:xfrm>
          <a:prstGeom prst="rect">
            <a:avLst/>
          </a:prstGeom>
          <a:noFill/>
          <a:ln w="9525">
            <a:noFill/>
          </a:ln>
        </p:spPr>
        <p:txBody>
          <a:bodyPr>
            <a:spAutoFit/>
          </a:bodyPr>
          <a:p>
            <a:pPr algn="ctr"/>
            <a:r>
              <a:rPr lang="en-US" altLang="zh-CN" sz="1400">
                <a:latin typeface="Arial" panose="020B0604020202020204" pitchFamily="34" charset="0"/>
              </a:rPr>
              <a:t>6</a:t>
            </a:r>
            <a:endParaRPr lang="en-US" altLang="zh-CN">
              <a:latin typeface="Times New Roman" panose="02020603050405020304" pitchFamily="18" charset="0"/>
            </a:endParaRPr>
          </a:p>
        </p:txBody>
      </p:sp>
      <p:sp>
        <p:nvSpPr>
          <p:cNvPr id="107627" name="文本框 107626"/>
          <p:cNvSpPr txBox="1"/>
          <p:nvPr/>
        </p:nvSpPr>
        <p:spPr>
          <a:xfrm>
            <a:off x="6829425" y="3859213"/>
            <a:ext cx="406400" cy="623887"/>
          </a:xfrm>
          <a:prstGeom prst="rect">
            <a:avLst/>
          </a:prstGeom>
          <a:noFill/>
          <a:ln w="9525">
            <a:noFill/>
          </a:ln>
        </p:spPr>
        <p:txBody>
          <a:bodyPr>
            <a:spAutoFit/>
          </a:bodyPr>
          <a:p>
            <a:pPr algn="ctr"/>
            <a:r>
              <a:rPr lang="en-US" altLang="zh-CN" sz="1400">
                <a:latin typeface="Arial" panose="020B0604020202020204" pitchFamily="34" charset="0"/>
              </a:rPr>
              <a:t>—</a:t>
            </a:r>
            <a:endParaRPr lang="en-US" altLang="zh-CN" sz="140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28" name="文本框 107627"/>
          <p:cNvSpPr txBox="1"/>
          <p:nvPr/>
        </p:nvSpPr>
        <p:spPr>
          <a:xfrm>
            <a:off x="7261225" y="3852863"/>
            <a:ext cx="406400" cy="623887"/>
          </a:xfrm>
          <a:prstGeom prst="rect">
            <a:avLst/>
          </a:prstGeom>
          <a:noFill/>
          <a:ln w="9525">
            <a:noFill/>
          </a:ln>
        </p:spPr>
        <p:txBody>
          <a:bodyPr>
            <a:spAutoFit/>
          </a:bodyPr>
          <a:p>
            <a:pPr algn="ctr"/>
            <a:r>
              <a:rPr lang="en-US" altLang="zh-CN" sz="1400">
                <a:latin typeface="Arial" panose="020B0604020202020204" pitchFamily="34" charset="0"/>
              </a:rPr>
              <a:t>—</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29" name="文本框 107628"/>
          <p:cNvSpPr txBox="1"/>
          <p:nvPr/>
        </p:nvSpPr>
        <p:spPr>
          <a:xfrm>
            <a:off x="7693025" y="3852863"/>
            <a:ext cx="406400" cy="623887"/>
          </a:xfrm>
          <a:prstGeom prst="rect">
            <a:avLst/>
          </a:prstGeom>
          <a:noFill/>
          <a:ln w="9525">
            <a:noFill/>
          </a:ln>
        </p:spPr>
        <p:txBody>
          <a:bodyPr>
            <a:spAutoFit/>
          </a:bodyPr>
          <a:p>
            <a:pPr algn="ctr"/>
            <a:r>
              <a:rPr lang="en-US" altLang="zh-CN" sz="1400">
                <a:latin typeface="Arial" panose="020B0604020202020204" pitchFamily="34" charset="0"/>
              </a:rPr>
              <a:t>—</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0" name="文本框 107629"/>
          <p:cNvSpPr txBox="1"/>
          <p:nvPr/>
        </p:nvSpPr>
        <p:spPr>
          <a:xfrm>
            <a:off x="8124825" y="3852863"/>
            <a:ext cx="552450" cy="623887"/>
          </a:xfrm>
          <a:prstGeom prst="rect">
            <a:avLst/>
          </a:prstGeom>
          <a:noFill/>
          <a:ln w="9525">
            <a:noFill/>
          </a:ln>
        </p:spPr>
        <p:txBody>
          <a:bodyPr>
            <a:spAutoFit/>
          </a:bodyPr>
          <a:p>
            <a:pPr algn="ctr"/>
            <a:r>
              <a:rPr lang="en-US" altLang="zh-CN" sz="1400">
                <a:latin typeface="Arial" panose="020B0604020202020204" pitchFamily="34" charset="0"/>
              </a:rPr>
              <a:t>200</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1" name="文本框 107630"/>
          <p:cNvSpPr txBox="1"/>
          <p:nvPr/>
        </p:nvSpPr>
        <p:spPr>
          <a:xfrm>
            <a:off x="8556625" y="3852863"/>
            <a:ext cx="508000" cy="623887"/>
          </a:xfrm>
          <a:prstGeom prst="rect">
            <a:avLst/>
          </a:prstGeom>
          <a:noFill/>
          <a:ln w="9525">
            <a:noFill/>
          </a:ln>
        </p:spPr>
        <p:txBody>
          <a:bodyPr>
            <a:spAutoFit/>
          </a:bodyPr>
          <a:p>
            <a:pPr algn="ctr"/>
            <a:r>
              <a:rPr lang="en-US" altLang="zh-CN" sz="1400">
                <a:latin typeface="Arial" panose="020B0604020202020204" pitchFamily="34" charset="0"/>
              </a:rPr>
              <a:t>150</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2" name="文本框 107631"/>
          <p:cNvSpPr txBox="1"/>
          <p:nvPr/>
        </p:nvSpPr>
        <p:spPr>
          <a:xfrm>
            <a:off x="8990013" y="3852863"/>
            <a:ext cx="609600" cy="623887"/>
          </a:xfrm>
          <a:prstGeom prst="rect">
            <a:avLst/>
          </a:prstGeom>
          <a:noFill/>
          <a:ln w="9525">
            <a:noFill/>
          </a:ln>
        </p:spPr>
        <p:txBody>
          <a:bodyPr>
            <a:spAutoFit/>
          </a:bodyPr>
          <a:p>
            <a:pPr algn="ctr"/>
            <a:r>
              <a:rPr lang="en-US" altLang="zh-CN" sz="1400">
                <a:latin typeface="Arial" panose="020B0604020202020204" pitchFamily="34" charset="0"/>
              </a:rPr>
              <a:t>100</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3" name="文本框 107632"/>
          <p:cNvSpPr txBox="1"/>
          <p:nvPr/>
        </p:nvSpPr>
        <p:spPr>
          <a:xfrm>
            <a:off x="6829425" y="4344988"/>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34" name="文本框 107633"/>
          <p:cNvSpPr txBox="1"/>
          <p:nvPr/>
        </p:nvSpPr>
        <p:spPr>
          <a:xfrm>
            <a:off x="7261225" y="4344988"/>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35" name="文本框 107634"/>
          <p:cNvSpPr txBox="1"/>
          <p:nvPr/>
        </p:nvSpPr>
        <p:spPr>
          <a:xfrm>
            <a:off x="7693025" y="4344988"/>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6" name="文本框 107635"/>
          <p:cNvSpPr txBox="1"/>
          <p:nvPr/>
        </p:nvSpPr>
        <p:spPr>
          <a:xfrm>
            <a:off x="8124825" y="4344988"/>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7" name="文本框 107636"/>
          <p:cNvSpPr txBox="1"/>
          <p:nvPr/>
        </p:nvSpPr>
        <p:spPr>
          <a:xfrm>
            <a:off x="8556625" y="4344988"/>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8" name="文本框 107637"/>
          <p:cNvSpPr txBox="1"/>
          <p:nvPr/>
        </p:nvSpPr>
        <p:spPr>
          <a:xfrm>
            <a:off x="8990013" y="4344988"/>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9" name="文本框 107638"/>
          <p:cNvSpPr txBox="1"/>
          <p:nvPr/>
        </p:nvSpPr>
        <p:spPr>
          <a:xfrm>
            <a:off x="6829425" y="4868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100</a:t>
            </a:r>
            <a:endParaRPr lang="en-US" altLang="zh-CN">
              <a:latin typeface="Times New Roman" panose="02020603050405020304" pitchFamily="18" charset="0"/>
            </a:endParaRPr>
          </a:p>
        </p:txBody>
      </p:sp>
      <p:sp>
        <p:nvSpPr>
          <p:cNvPr id="107640" name="文本框 107639"/>
          <p:cNvSpPr txBox="1"/>
          <p:nvPr/>
        </p:nvSpPr>
        <p:spPr>
          <a:xfrm>
            <a:off x="7289800" y="48688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1" name="文本框 107640"/>
          <p:cNvSpPr txBox="1"/>
          <p:nvPr/>
        </p:nvSpPr>
        <p:spPr>
          <a:xfrm>
            <a:off x="7693025" y="48688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2" name="文本框 107641"/>
          <p:cNvSpPr txBox="1"/>
          <p:nvPr/>
        </p:nvSpPr>
        <p:spPr>
          <a:xfrm>
            <a:off x="8124825" y="4868863"/>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3" name="文本框 107642"/>
          <p:cNvSpPr txBox="1"/>
          <p:nvPr/>
        </p:nvSpPr>
        <p:spPr>
          <a:xfrm>
            <a:off x="8556625" y="4868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4" name="文本框 107643"/>
          <p:cNvSpPr txBox="1"/>
          <p:nvPr/>
        </p:nvSpPr>
        <p:spPr>
          <a:xfrm>
            <a:off x="8990013" y="4868863"/>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5" name="文本框 107644"/>
          <p:cNvSpPr txBox="1"/>
          <p:nvPr/>
        </p:nvSpPr>
        <p:spPr>
          <a:xfrm>
            <a:off x="6829425" y="5376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150</a:t>
            </a:r>
            <a:endParaRPr lang="en-US" altLang="zh-CN">
              <a:latin typeface="Times New Roman" panose="02020603050405020304" pitchFamily="18" charset="0"/>
            </a:endParaRPr>
          </a:p>
        </p:txBody>
      </p:sp>
      <p:sp>
        <p:nvSpPr>
          <p:cNvPr id="107646" name="文本框 107645"/>
          <p:cNvSpPr txBox="1"/>
          <p:nvPr/>
        </p:nvSpPr>
        <p:spPr>
          <a:xfrm>
            <a:off x="7289800" y="5376863"/>
            <a:ext cx="479425"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100</a:t>
            </a:r>
            <a:endParaRPr lang="en-US" altLang="zh-CN">
              <a:latin typeface="Times New Roman" panose="02020603050405020304" pitchFamily="18" charset="0"/>
            </a:endParaRPr>
          </a:p>
        </p:txBody>
      </p:sp>
      <p:sp>
        <p:nvSpPr>
          <p:cNvPr id="107647" name="文本框 107646"/>
          <p:cNvSpPr txBox="1"/>
          <p:nvPr/>
        </p:nvSpPr>
        <p:spPr>
          <a:xfrm>
            <a:off x="7693025" y="53768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8" name="文本框 107647"/>
          <p:cNvSpPr txBox="1"/>
          <p:nvPr/>
        </p:nvSpPr>
        <p:spPr>
          <a:xfrm>
            <a:off x="8124825" y="5376863"/>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9" name="文本框 107648"/>
          <p:cNvSpPr txBox="1"/>
          <p:nvPr/>
        </p:nvSpPr>
        <p:spPr>
          <a:xfrm>
            <a:off x="8556625" y="5376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0" name="文本框 107649"/>
          <p:cNvSpPr txBox="1"/>
          <p:nvPr/>
        </p:nvSpPr>
        <p:spPr>
          <a:xfrm>
            <a:off x="8990013" y="5376863"/>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1" name="文本框 107650"/>
          <p:cNvSpPr txBox="1"/>
          <p:nvPr/>
        </p:nvSpPr>
        <p:spPr>
          <a:xfrm>
            <a:off x="6829425" y="58721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52" name="文本框 107651"/>
          <p:cNvSpPr txBox="1"/>
          <p:nvPr/>
        </p:nvSpPr>
        <p:spPr>
          <a:xfrm>
            <a:off x="7289800" y="5872163"/>
            <a:ext cx="479425"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3" name="文本框 107652"/>
          <p:cNvSpPr txBox="1"/>
          <p:nvPr/>
        </p:nvSpPr>
        <p:spPr>
          <a:xfrm>
            <a:off x="7693025" y="58721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4" name="文本框 107653"/>
          <p:cNvSpPr txBox="1"/>
          <p:nvPr/>
        </p:nvSpPr>
        <p:spPr>
          <a:xfrm>
            <a:off x="8124825" y="5872163"/>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5" name="文本框 107654"/>
          <p:cNvSpPr txBox="1"/>
          <p:nvPr/>
        </p:nvSpPr>
        <p:spPr>
          <a:xfrm>
            <a:off x="8556625" y="58721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6" name="文本框 107655"/>
          <p:cNvSpPr txBox="1"/>
          <p:nvPr/>
        </p:nvSpPr>
        <p:spPr>
          <a:xfrm>
            <a:off x="8990013" y="5872163"/>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7" name="文本框 107656"/>
          <p:cNvSpPr txBox="1"/>
          <p:nvPr/>
        </p:nvSpPr>
        <p:spPr>
          <a:xfrm>
            <a:off x="6829425" y="6381750"/>
            <a:ext cx="5080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8" name="文本框 107657"/>
          <p:cNvSpPr txBox="1"/>
          <p:nvPr/>
        </p:nvSpPr>
        <p:spPr>
          <a:xfrm>
            <a:off x="7289800" y="6381750"/>
            <a:ext cx="479425"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9" name="文本框 107658"/>
          <p:cNvSpPr txBox="1"/>
          <p:nvPr/>
        </p:nvSpPr>
        <p:spPr>
          <a:xfrm>
            <a:off x="7693025" y="6381750"/>
            <a:ext cx="4064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0" name="文本框 107659"/>
          <p:cNvSpPr txBox="1"/>
          <p:nvPr/>
        </p:nvSpPr>
        <p:spPr>
          <a:xfrm>
            <a:off x="8124825" y="6381750"/>
            <a:ext cx="55245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1" name="文本框 107660"/>
          <p:cNvSpPr txBox="1"/>
          <p:nvPr/>
        </p:nvSpPr>
        <p:spPr>
          <a:xfrm>
            <a:off x="8556625" y="6381750"/>
            <a:ext cx="5080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2" name="文本框 107661"/>
          <p:cNvSpPr txBox="1"/>
          <p:nvPr/>
        </p:nvSpPr>
        <p:spPr>
          <a:xfrm>
            <a:off x="8990013" y="6381750"/>
            <a:ext cx="6096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3" name="直接连接符 107662"/>
          <p:cNvSpPr/>
          <p:nvPr/>
        </p:nvSpPr>
        <p:spPr>
          <a:xfrm flipH="1">
            <a:off x="5060950" y="6875463"/>
            <a:ext cx="4181475" cy="0"/>
          </a:xfrm>
          <a:prstGeom prst="line">
            <a:avLst/>
          </a:prstGeom>
          <a:ln w="9525" cap="flat" cmpd="sng">
            <a:solidFill>
              <a:schemeClr val="tx1"/>
            </a:solidFill>
            <a:prstDash val="solid"/>
            <a:headEnd type="none" w="med" len="med"/>
            <a:tailEnd type="none" w="med" len="med"/>
          </a:ln>
        </p:spPr>
      </p:sp>
      <p:sp>
        <p:nvSpPr>
          <p:cNvPr id="107664" name="文本框 107663"/>
          <p:cNvSpPr txBox="1"/>
          <p:nvPr/>
        </p:nvSpPr>
        <p:spPr>
          <a:xfrm>
            <a:off x="1474788" y="735013"/>
            <a:ext cx="4470400" cy="366712"/>
          </a:xfrm>
          <a:prstGeom prst="rect">
            <a:avLst/>
          </a:prstGeom>
          <a:noFill/>
          <a:ln w="9525">
            <a:noFill/>
          </a:ln>
        </p:spPr>
        <p:txBody>
          <a:bodyPr>
            <a:spAutoFit/>
          </a:bodyPr>
          <a:p>
            <a:pPr algn="ctr"/>
            <a:r>
              <a:rPr lang="zh-CN" altLang="en-US" sz="1800" b="1" dirty="0">
                <a:latin typeface="Times New Roman" panose="02020603050405020304" pitchFamily="18" charset="0"/>
              </a:rPr>
              <a:t>请制作物料计划清单</a:t>
            </a:r>
            <a:endParaRPr lang="zh-CN" altLang="en-US"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5209" name="标题 435208"/>
          <p:cNvSpPr>
            <a:spLocks noGrp="1"/>
          </p:cNvSpPr>
          <p:nvPr>
            <p:ph type="title" idx="4294967295"/>
          </p:nvPr>
        </p:nvSpPr>
        <p:spPr>
          <a:xfrm>
            <a:off x="2971800" y="6781800"/>
            <a:ext cx="4664075"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任务下达流程据概要</a:t>
            </a:r>
            <a:endParaRPr lang="zh-CN" altLang="en-US" sz="3500" b="1" dirty="0">
              <a:solidFill>
                <a:schemeClr val="tx1"/>
              </a:solidFill>
              <a:latin typeface="方正姚体" panose="02010601030101010101" pitchFamily="2" charset="-122"/>
              <a:ea typeface="方正姚体" panose="02010601030101010101" pitchFamily="2" charset="-122"/>
            </a:endParaRPr>
          </a:p>
        </p:txBody>
      </p:sp>
      <p:grpSp>
        <p:nvGrpSpPr>
          <p:cNvPr id="435210" name="组合 435209"/>
          <p:cNvGrpSpPr/>
          <p:nvPr/>
        </p:nvGrpSpPr>
        <p:grpSpPr>
          <a:xfrm>
            <a:off x="1514475" y="2200275"/>
            <a:ext cx="9601200" cy="4752975"/>
            <a:chOff x="576" y="960"/>
            <a:chExt cx="6048" cy="2411"/>
          </a:xfrm>
        </p:grpSpPr>
        <p:sp>
          <p:nvSpPr>
            <p:cNvPr id="435211" name="文本框 435210"/>
            <p:cNvSpPr txBox="1"/>
            <p:nvPr/>
          </p:nvSpPr>
          <p:spPr>
            <a:xfrm>
              <a:off x="576" y="1398"/>
              <a:ext cx="336" cy="80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审查订单</a:t>
              </a:r>
              <a:endParaRPr lang="zh-CN" altLang="en-US" dirty="0">
                <a:latin typeface="Times New Roman" panose="02020603050405020304" pitchFamily="18" charset="0"/>
              </a:endParaRPr>
            </a:p>
          </p:txBody>
        </p:sp>
        <p:sp>
          <p:nvSpPr>
            <p:cNvPr id="435212" name="矩形 435211"/>
            <p:cNvSpPr/>
            <p:nvPr/>
          </p:nvSpPr>
          <p:spPr>
            <a:xfrm>
              <a:off x="1152" y="1108"/>
              <a:ext cx="672" cy="117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确认工具物料和能力需求</a:t>
              </a:r>
              <a:endParaRPr lang="zh-CN" altLang="en-US" dirty="0">
                <a:latin typeface="Times New Roman" panose="02020603050405020304" pitchFamily="18" charset="0"/>
              </a:endParaRPr>
            </a:p>
          </p:txBody>
        </p:sp>
        <p:sp>
          <p:nvSpPr>
            <p:cNvPr id="435213" name="矩形 435212"/>
            <p:cNvSpPr/>
            <p:nvPr/>
          </p:nvSpPr>
          <p:spPr>
            <a:xfrm>
              <a:off x="2112" y="1130"/>
              <a:ext cx="672" cy="117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确定工具物料能力可用性</a:t>
              </a:r>
              <a:endParaRPr lang="zh-CN" altLang="en-US" dirty="0">
                <a:latin typeface="Times New Roman" panose="02020603050405020304" pitchFamily="18" charset="0"/>
              </a:endParaRPr>
            </a:p>
          </p:txBody>
        </p:sp>
        <p:sp>
          <p:nvSpPr>
            <p:cNvPr id="435214" name="流程图: 决策 435213"/>
            <p:cNvSpPr/>
            <p:nvPr/>
          </p:nvSpPr>
          <p:spPr>
            <a:xfrm>
              <a:off x="2980" y="1654"/>
              <a:ext cx="908" cy="437"/>
            </a:xfrm>
            <a:prstGeom prst="flowChartDecision">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a:t>
              </a:r>
              <a:endParaRPr lang="zh-CN" altLang="en-US" dirty="0">
                <a:latin typeface="Times New Roman" panose="02020603050405020304" pitchFamily="18" charset="0"/>
              </a:endParaRPr>
            </a:p>
          </p:txBody>
        </p:sp>
        <p:sp>
          <p:nvSpPr>
            <p:cNvPr id="435215" name="文本框 435214"/>
            <p:cNvSpPr txBox="1"/>
            <p:nvPr/>
          </p:nvSpPr>
          <p:spPr>
            <a:xfrm>
              <a:off x="4080" y="1226"/>
              <a:ext cx="336" cy="80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进行排序</a:t>
              </a:r>
              <a:endParaRPr lang="zh-CN" altLang="en-US" dirty="0">
                <a:latin typeface="Times New Roman" panose="02020603050405020304" pitchFamily="18" charset="0"/>
              </a:endParaRPr>
            </a:p>
          </p:txBody>
        </p:sp>
        <p:sp>
          <p:nvSpPr>
            <p:cNvPr id="435216" name="流程图: 决策 435215"/>
            <p:cNvSpPr/>
            <p:nvPr/>
          </p:nvSpPr>
          <p:spPr>
            <a:xfrm>
              <a:off x="4612" y="1419"/>
              <a:ext cx="908" cy="807"/>
            </a:xfrm>
            <a:prstGeom prst="flowChartDecision">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已解决？</a:t>
              </a:r>
              <a:endParaRPr lang="zh-CN" altLang="en-US" dirty="0">
                <a:latin typeface="Times New Roman" panose="02020603050405020304" pitchFamily="18" charset="0"/>
              </a:endParaRPr>
            </a:p>
          </p:txBody>
        </p:sp>
        <p:sp>
          <p:nvSpPr>
            <p:cNvPr id="435217" name="文本框 435216"/>
            <p:cNvSpPr txBox="1"/>
            <p:nvPr/>
          </p:nvSpPr>
          <p:spPr>
            <a:xfrm>
              <a:off x="5712" y="1226"/>
              <a:ext cx="336" cy="117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决定订单下达</a:t>
              </a:r>
              <a:endParaRPr lang="zh-CN" altLang="en-US" dirty="0">
                <a:latin typeface="Times New Roman" panose="02020603050405020304" pitchFamily="18" charset="0"/>
              </a:endParaRPr>
            </a:p>
          </p:txBody>
        </p:sp>
        <p:sp>
          <p:nvSpPr>
            <p:cNvPr id="435218" name="文本框 435217"/>
            <p:cNvSpPr txBox="1"/>
            <p:nvPr/>
          </p:nvSpPr>
          <p:spPr>
            <a:xfrm>
              <a:off x="6288" y="1424"/>
              <a:ext cx="336" cy="80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订单下达</a:t>
              </a:r>
              <a:endParaRPr lang="zh-CN" altLang="en-US" dirty="0">
                <a:latin typeface="Times New Roman" panose="02020603050405020304" pitchFamily="18" charset="0"/>
              </a:endParaRPr>
            </a:p>
          </p:txBody>
        </p:sp>
        <p:sp>
          <p:nvSpPr>
            <p:cNvPr id="435219" name="文本框 435218"/>
            <p:cNvSpPr txBox="1"/>
            <p:nvPr/>
          </p:nvSpPr>
          <p:spPr>
            <a:xfrm>
              <a:off x="4368" y="3120"/>
              <a:ext cx="1296" cy="251"/>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重新排序</a:t>
              </a:r>
              <a:endParaRPr lang="zh-CN" altLang="en-US" dirty="0">
                <a:latin typeface="Times New Roman" panose="02020603050405020304" pitchFamily="18" charset="0"/>
              </a:endParaRPr>
            </a:p>
          </p:txBody>
        </p:sp>
        <p:sp>
          <p:nvSpPr>
            <p:cNvPr id="435220" name="右箭头 435219"/>
            <p:cNvSpPr/>
            <p:nvPr/>
          </p:nvSpPr>
          <p:spPr>
            <a:xfrm>
              <a:off x="960"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1" name="右箭头 435220"/>
            <p:cNvSpPr/>
            <p:nvPr/>
          </p:nvSpPr>
          <p:spPr>
            <a:xfrm>
              <a:off x="1872"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2" name="右箭头 435221"/>
            <p:cNvSpPr/>
            <p:nvPr/>
          </p:nvSpPr>
          <p:spPr>
            <a:xfrm>
              <a:off x="2832"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3" name="右箭头 435222"/>
            <p:cNvSpPr/>
            <p:nvPr/>
          </p:nvSpPr>
          <p:spPr>
            <a:xfrm>
              <a:off x="3888"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4" name="右箭头 435223"/>
            <p:cNvSpPr/>
            <p:nvPr/>
          </p:nvSpPr>
          <p:spPr>
            <a:xfrm>
              <a:off x="4416"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5" name="右箭头 435224"/>
            <p:cNvSpPr/>
            <p:nvPr/>
          </p:nvSpPr>
          <p:spPr>
            <a:xfrm>
              <a:off x="5520"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6" name="右箭头 435225"/>
            <p:cNvSpPr/>
            <p:nvPr/>
          </p:nvSpPr>
          <p:spPr>
            <a:xfrm>
              <a:off x="6096"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7" name="右箭头 435226"/>
            <p:cNvSpPr/>
            <p:nvPr/>
          </p:nvSpPr>
          <p:spPr>
            <a:xfrm rot="5400000" flipV="1">
              <a:off x="4776" y="2664"/>
              <a:ext cx="576" cy="144"/>
            </a:xfrm>
            <a:prstGeom prst="rightArrow">
              <a:avLst>
                <a:gd name="adj1" fmla="val 50000"/>
                <a:gd name="adj2" fmla="val 100000"/>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8" name="直接连接符 435227"/>
            <p:cNvSpPr/>
            <p:nvPr/>
          </p:nvSpPr>
          <p:spPr>
            <a:xfrm>
              <a:off x="3408" y="960"/>
              <a:ext cx="2496" cy="0"/>
            </a:xfrm>
            <a:prstGeom prst="line">
              <a:avLst/>
            </a:prstGeom>
            <a:ln w="101600" cap="flat" cmpd="sng">
              <a:solidFill>
                <a:srgbClr val="FF9900"/>
              </a:solidFill>
              <a:prstDash val="solid"/>
              <a:headEnd type="none" w="med" len="med"/>
              <a:tailEnd type="none" w="med" len="med"/>
            </a:ln>
          </p:spPr>
        </p:sp>
        <p:sp>
          <p:nvSpPr>
            <p:cNvPr id="435229" name="直接连接符 435228"/>
            <p:cNvSpPr/>
            <p:nvPr/>
          </p:nvSpPr>
          <p:spPr>
            <a:xfrm>
              <a:off x="3456" y="960"/>
              <a:ext cx="0" cy="672"/>
            </a:xfrm>
            <a:prstGeom prst="line">
              <a:avLst/>
            </a:prstGeom>
            <a:ln w="101600" cap="flat" cmpd="sng">
              <a:solidFill>
                <a:srgbClr val="FF9900"/>
              </a:solidFill>
              <a:prstDash val="solid"/>
              <a:headEnd type="none" w="med" len="med"/>
              <a:tailEnd type="none" w="med" len="med"/>
            </a:ln>
          </p:spPr>
        </p:sp>
        <p:sp>
          <p:nvSpPr>
            <p:cNvPr id="435230" name="右箭头 435229"/>
            <p:cNvSpPr/>
            <p:nvPr/>
          </p:nvSpPr>
          <p:spPr>
            <a:xfrm rot="5400000">
              <a:off x="5760" y="98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31" name="文本框 435230"/>
            <p:cNvSpPr txBox="1"/>
            <p:nvPr/>
          </p:nvSpPr>
          <p:spPr>
            <a:xfrm>
              <a:off x="3024" y="1296"/>
              <a:ext cx="240" cy="232"/>
            </a:xfrm>
            <a:prstGeom prst="rect">
              <a:avLst/>
            </a:prstGeom>
            <a:noFill/>
            <a:ln w="38100">
              <a:noFill/>
            </a:ln>
          </p:spPr>
          <p:txBody>
            <a:bodyPr>
              <a:spAutoFit/>
            </a:bodyPr>
            <a:p>
              <a:pPr algn="ctr"/>
              <a:r>
                <a:rPr lang="zh-CN" altLang="en-US" dirty="0">
                  <a:latin typeface="Times New Roman" panose="02020603050405020304" pitchFamily="18" charset="0"/>
                </a:rPr>
                <a:t>否</a:t>
              </a:r>
              <a:endParaRPr lang="zh-CN" altLang="en-US" dirty="0">
                <a:latin typeface="Times New Roman" panose="02020603050405020304" pitchFamily="18" charset="0"/>
              </a:endParaRPr>
            </a:p>
          </p:txBody>
        </p:sp>
        <p:sp>
          <p:nvSpPr>
            <p:cNvPr id="435232" name="文本框 435231"/>
            <p:cNvSpPr txBox="1"/>
            <p:nvPr/>
          </p:nvSpPr>
          <p:spPr>
            <a:xfrm>
              <a:off x="3696" y="1392"/>
              <a:ext cx="336" cy="232"/>
            </a:xfrm>
            <a:prstGeom prst="rect">
              <a:avLst/>
            </a:prstGeom>
            <a:noFill/>
            <a:ln w="38100">
              <a:noFill/>
            </a:ln>
          </p:spPr>
          <p:txBody>
            <a:bodyPr>
              <a:spAutoFit/>
            </a:bodyPr>
            <a:p>
              <a:pPr algn="ctr"/>
              <a:r>
                <a:rPr lang="zh-CN" altLang="en-US" dirty="0">
                  <a:latin typeface="Times New Roman" panose="02020603050405020304" pitchFamily="18" charset="0"/>
                </a:rPr>
                <a:t>是</a:t>
              </a:r>
              <a:endParaRPr lang="zh-CN" altLang="en-US" dirty="0">
                <a:latin typeface="Times New Roman" panose="02020603050405020304" pitchFamily="18" charset="0"/>
              </a:endParaRPr>
            </a:p>
          </p:txBody>
        </p:sp>
        <p:sp>
          <p:nvSpPr>
            <p:cNvPr id="435233" name="文本框 435232"/>
            <p:cNvSpPr txBox="1"/>
            <p:nvPr/>
          </p:nvSpPr>
          <p:spPr>
            <a:xfrm>
              <a:off x="5424" y="1536"/>
              <a:ext cx="336" cy="232"/>
            </a:xfrm>
            <a:prstGeom prst="rect">
              <a:avLst/>
            </a:prstGeom>
            <a:noFill/>
            <a:ln w="38100">
              <a:noFill/>
            </a:ln>
          </p:spPr>
          <p:txBody>
            <a:bodyPr>
              <a:spAutoFit/>
            </a:bodyPr>
            <a:p>
              <a:pPr algn="ctr"/>
              <a:r>
                <a:rPr lang="zh-CN" altLang="en-US" dirty="0">
                  <a:latin typeface="Times New Roman" panose="02020603050405020304" pitchFamily="18" charset="0"/>
                </a:rPr>
                <a:t>是</a:t>
              </a:r>
              <a:endParaRPr lang="zh-CN" altLang="en-US" dirty="0">
                <a:latin typeface="Times New Roman" panose="02020603050405020304" pitchFamily="18" charset="0"/>
              </a:endParaRPr>
            </a:p>
          </p:txBody>
        </p:sp>
        <p:sp>
          <p:nvSpPr>
            <p:cNvPr id="435234" name="文本框 435233"/>
            <p:cNvSpPr txBox="1"/>
            <p:nvPr/>
          </p:nvSpPr>
          <p:spPr>
            <a:xfrm>
              <a:off x="4704" y="2304"/>
              <a:ext cx="240" cy="232"/>
            </a:xfrm>
            <a:prstGeom prst="rect">
              <a:avLst/>
            </a:prstGeom>
            <a:noFill/>
            <a:ln w="38100">
              <a:noFill/>
            </a:ln>
          </p:spPr>
          <p:txBody>
            <a:bodyPr>
              <a:spAutoFit/>
            </a:bodyPr>
            <a:p>
              <a:pPr algn="ctr"/>
              <a:r>
                <a:rPr lang="zh-CN" altLang="en-US" dirty="0">
                  <a:latin typeface="Times New Roman" panose="02020603050405020304" pitchFamily="18" charset="0"/>
                </a:rPr>
                <a:t>否</a:t>
              </a:r>
              <a:endParaRPr lang="zh-CN" altLang="en-US" dirty="0">
                <a:latin typeface="Times New Roman" panose="02020603050405020304" pitchFamily="18"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5145" name="标题 475144"/>
          <p:cNvSpPr>
            <a:spLocks noGrp="1"/>
          </p:cNvSpPr>
          <p:nvPr>
            <p:ph type="title" idx="4294967295"/>
          </p:nvPr>
        </p:nvSpPr>
        <p:spPr>
          <a:xfrm>
            <a:off x="2971800" y="6934200"/>
            <a:ext cx="4740275"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常用调度措施</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75146" name="文本框 475145"/>
          <p:cNvSpPr txBox="1"/>
          <p:nvPr/>
        </p:nvSpPr>
        <p:spPr>
          <a:xfrm>
            <a:off x="762000" y="685800"/>
            <a:ext cx="9829800" cy="457200"/>
          </a:xfrm>
          <a:prstGeom prst="rect">
            <a:avLst/>
          </a:prstGeom>
          <a:noFill/>
          <a:ln w="38100">
            <a:noFill/>
          </a:ln>
        </p:spPr>
        <p:txBody>
          <a:bodyPr>
            <a:spAutoFit/>
          </a:bodyPr>
          <a:p>
            <a:r>
              <a:rPr lang="zh-CN" altLang="en-US" dirty="0">
                <a:latin typeface="Times New Roman" panose="02020603050405020304" pitchFamily="18" charset="0"/>
                <a:ea typeface="黑体" panose="02010609060101010101" pitchFamily="2" charset="-122"/>
              </a:rPr>
              <a:t>在需要压缩生产周期的情况下，一般有以下措施：</a:t>
            </a:r>
            <a:endParaRPr lang="zh-CN" altLang="en-US" dirty="0">
              <a:latin typeface="Times New Roman" panose="02020603050405020304" pitchFamily="18" charset="0"/>
              <a:ea typeface="黑体" panose="02010609060101010101" pitchFamily="2" charset="-122"/>
            </a:endParaRPr>
          </a:p>
        </p:txBody>
      </p:sp>
      <p:sp>
        <p:nvSpPr>
          <p:cNvPr id="475147" name="文本框 475146"/>
          <p:cNvSpPr txBox="1"/>
          <p:nvPr/>
        </p:nvSpPr>
        <p:spPr>
          <a:xfrm>
            <a:off x="838200" y="1295400"/>
            <a:ext cx="9753600" cy="822325"/>
          </a:xfrm>
          <a:prstGeom prst="rect">
            <a:avLst/>
          </a:prstGeom>
          <a:noFill/>
          <a:ln w="38100">
            <a:noFill/>
          </a:ln>
        </p:spPr>
        <p:txBody>
          <a:bodyPr>
            <a:spAutoFit/>
          </a:bodyPr>
          <a:p>
            <a:pPr>
              <a:buFont typeface="Wingdings 2" panose="05020102010507070707" pitchFamily="18" charset="2"/>
              <a:buChar char="u"/>
            </a:pPr>
            <a:r>
              <a:rPr lang="zh-CN" altLang="en-US" dirty="0">
                <a:latin typeface="Times New Roman" panose="02020603050405020304" pitchFamily="18" charset="0"/>
              </a:rPr>
              <a:t> </a:t>
            </a:r>
            <a:r>
              <a:rPr lang="zh-CN" altLang="en-US" dirty="0">
                <a:solidFill>
                  <a:srgbClr val="FF0066"/>
                </a:solidFill>
                <a:latin typeface="Times New Roman" panose="02020603050405020304" pitchFamily="18" charset="0"/>
              </a:rPr>
              <a:t>串行改</a:t>
            </a:r>
            <a:r>
              <a:rPr lang="zh-CN" altLang="en-US" dirty="0">
                <a:solidFill>
                  <a:srgbClr val="FF0066"/>
                </a:solidFill>
                <a:latin typeface="Times New Roman" panose="02020603050405020304" pitchFamily="18" charset="0"/>
                <a:ea typeface="黑体" panose="02010609060101010101" pitchFamily="2" charset="-122"/>
              </a:rPr>
              <a:t>平行作业</a:t>
            </a:r>
            <a:r>
              <a:rPr lang="zh-CN" altLang="en-US" dirty="0">
                <a:latin typeface="Times New Roman" panose="02020603050405020304" pitchFamily="18" charset="0"/>
              </a:rPr>
              <a:t>    </a:t>
            </a:r>
            <a:r>
              <a:rPr lang="zh-CN" altLang="en-US" dirty="0">
                <a:latin typeface="楷体_GB2312" pitchFamily="49" charset="-122"/>
                <a:ea typeface="楷体_GB2312" pitchFamily="49" charset="-122"/>
              </a:rPr>
              <a:t>通过设依次顺序作业中下道工序的排队时间</a:t>
            </a:r>
            <a:r>
              <a:rPr lang="en-US" altLang="zh-CN">
                <a:latin typeface="楷体_GB2312" pitchFamily="49" charset="-122"/>
                <a:ea typeface="楷体_GB2312" pitchFamily="49" charset="-122"/>
              </a:rPr>
              <a:t>Q</a:t>
            </a:r>
            <a:r>
              <a:rPr lang="zh-CN" altLang="en-US" dirty="0">
                <a:latin typeface="楷体_GB2312" pitchFamily="49" charset="-122"/>
                <a:ea typeface="楷体_GB2312" pitchFamily="49" charset="-122"/>
              </a:rPr>
              <a:t>为负值来实现</a:t>
            </a:r>
            <a:endParaRPr lang="zh-CN" altLang="en-US" dirty="0">
              <a:latin typeface="楷体_GB2312" pitchFamily="49" charset="-122"/>
              <a:ea typeface="楷体_GB2312" pitchFamily="49" charset="-122"/>
            </a:endParaRPr>
          </a:p>
        </p:txBody>
      </p:sp>
      <p:sp>
        <p:nvSpPr>
          <p:cNvPr id="475148" name="文本框 475147"/>
          <p:cNvSpPr txBox="1"/>
          <p:nvPr/>
        </p:nvSpPr>
        <p:spPr>
          <a:xfrm>
            <a:off x="990600" y="2133600"/>
            <a:ext cx="4038600" cy="396875"/>
          </a:xfrm>
          <a:prstGeom prst="rect">
            <a:avLst/>
          </a:prstGeom>
          <a:noFill/>
          <a:ln w="38100">
            <a:noFill/>
          </a:ln>
        </p:spPr>
        <p:txBody>
          <a:bodyPr>
            <a:spAutoFit/>
          </a:bodyPr>
          <a:p>
            <a:r>
              <a:rPr lang="zh-CN" altLang="en-US" sz="2000" dirty="0">
                <a:latin typeface="Times New Roman" panose="02020603050405020304" pitchFamily="18" charset="0"/>
              </a:rPr>
              <a:t>依次顺序作业</a:t>
            </a:r>
            <a:endParaRPr lang="zh-CN" altLang="en-US" sz="2000" dirty="0">
              <a:latin typeface="Times New Roman" panose="02020603050405020304" pitchFamily="18" charset="0"/>
            </a:endParaRPr>
          </a:p>
        </p:txBody>
      </p:sp>
      <p:sp>
        <p:nvSpPr>
          <p:cNvPr id="475149" name="文本框 475148"/>
          <p:cNvSpPr txBox="1"/>
          <p:nvPr/>
        </p:nvSpPr>
        <p:spPr>
          <a:xfrm>
            <a:off x="990600" y="4343400"/>
            <a:ext cx="4038600" cy="396875"/>
          </a:xfrm>
          <a:prstGeom prst="rect">
            <a:avLst/>
          </a:prstGeom>
          <a:noFill/>
          <a:ln w="38100">
            <a:noFill/>
          </a:ln>
        </p:spPr>
        <p:txBody>
          <a:bodyPr>
            <a:spAutoFit/>
          </a:bodyPr>
          <a:p>
            <a:r>
              <a:rPr lang="zh-CN" altLang="en-US" sz="2000" dirty="0">
                <a:latin typeface="Times New Roman" panose="02020603050405020304" pitchFamily="18" charset="0"/>
              </a:rPr>
              <a:t>平行顺序作业</a:t>
            </a:r>
            <a:endParaRPr lang="zh-CN" altLang="en-US" sz="2000" dirty="0">
              <a:latin typeface="Times New Roman" panose="02020603050405020304" pitchFamily="18" charset="0"/>
            </a:endParaRPr>
          </a:p>
        </p:txBody>
      </p:sp>
      <p:sp>
        <p:nvSpPr>
          <p:cNvPr id="475150" name="文本框 475149"/>
          <p:cNvSpPr txBox="1"/>
          <p:nvPr/>
        </p:nvSpPr>
        <p:spPr>
          <a:xfrm>
            <a:off x="1447800" y="2590800"/>
            <a:ext cx="8153400" cy="457200"/>
          </a:xfrm>
          <a:prstGeom prst="rect">
            <a:avLst/>
          </a:prstGeom>
          <a:noFill/>
          <a:ln w="38100">
            <a:noFill/>
          </a:ln>
        </p:spPr>
        <p:txBody>
          <a:bodyPr>
            <a:spAutoFit/>
          </a:bodyPr>
          <a:p>
            <a:r>
              <a:rPr lang="zh-CN" altLang="en-US" dirty="0">
                <a:latin typeface="Times New Roman" panose="02020603050405020304" pitchFamily="18" charset="0"/>
              </a:rPr>
              <a:t>     工作中心1	         工作中心2	工作中心3</a:t>
            </a:r>
            <a:endParaRPr lang="en-US" altLang="zh-CN">
              <a:latin typeface="Times New Roman" panose="02020603050405020304" pitchFamily="18" charset="0"/>
            </a:endParaRPr>
          </a:p>
        </p:txBody>
      </p:sp>
      <p:sp>
        <p:nvSpPr>
          <p:cNvPr id="475151" name="矩形 475150"/>
          <p:cNvSpPr/>
          <p:nvPr/>
        </p:nvSpPr>
        <p:spPr>
          <a:xfrm>
            <a:off x="1447800" y="3124200"/>
            <a:ext cx="6477000" cy="539750"/>
          </a:xfrm>
          <a:prstGeom prst="rect">
            <a:avLst/>
          </a:prstGeom>
          <a:solidFill>
            <a:schemeClr val="bg1"/>
          </a:solidFill>
          <a:ln w="12700" cap="flat" cmpd="sng">
            <a:solidFill>
              <a:schemeClr val="tx1"/>
            </a:solidFill>
            <a:prstDash val="solid"/>
            <a:miter/>
            <a:headEnd type="none" w="med" len="med"/>
            <a:tailEnd type="none" w="med" len="med"/>
          </a:ln>
        </p:spPr>
        <p:txBody>
          <a:bodyPr anchor="ctr" anchorCtr="0"/>
          <a:p>
            <a:r>
              <a:rPr lang="en-US" altLang="zh-CN" sz="2000">
                <a:latin typeface="Times New Roman" panose="02020603050405020304" pitchFamily="18" charset="0"/>
              </a:rPr>
              <a:t> Q       S       R      M     Q     S     R      M     Q      S      R     M</a:t>
            </a:r>
            <a:endParaRPr lang="en-US" altLang="zh-CN" sz="2000">
              <a:latin typeface="Times New Roman" panose="02020603050405020304" pitchFamily="18" charset="0"/>
            </a:endParaRPr>
          </a:p>
        </p:txBody>
      </p:sp>
      <p:sp>
        <p:nvSpPr>
          <p:cNvPr id="475152" name="直接连接符 475151"/>
          <p:cNvSpPr/>
          <p:nvPr/>
        </p:nvSpPr>
        <p:spPr>
          <a:xfrm>
            <a:off x="2057400" y="3122613"/>
            <a:ext cx="0" cy="533400"/>
          </a:xfrm>
          <a:prstGeom prst="line">
            <a:avLst/>
          </a:prstGeom>
          <a:ln w="12700" cap="flat" cmpd="sng">
            <a:solidFill>
              <a:schemeClr val="tx1"/>
            </a:solidFill>
            <a:prstDash val="solid"/>
            <a:headEnd type="none" w="med" len="med"/>
            <a:tailEnd type="none" w="med" len="med"/>
          </a:ln>
        </p:spPr>
      </p:sp>
      <p:sp>
        <p:nvSpPr>
          <p:cNvPr id="475153" name="直接连接符 475152"/>
          <p:cNvSpPr/>
          <p:nvPr/>
        </p:nvSpPr>
        <p:spPr>
          <a:xfrm>
            <a:off x="2590800" y="3124200"/>
            <a:ext cx="0" cy="533400"/>
          </a:xfrm>
          <a:prstGeom prst="line">
            <a:avLst/>
          </a:prstGeom>
          <a:ln w="12700" cap="flat" cmpd="sng">
            <a:solidFill>
              <a:schemeClr val="tx1"/>
            </a:solidFill>
            <a:prstDash val="solid"/>
            <a:headEnd type="none" w="med" len="med"/>
            <a:tailEnd type="none" w="med" len="med"/>
          </a:ln>
        </p:spPr>
      </p:sp>
      <p:sp>
        <p:nvSpPr>
          <p:cNvPr id="475154" name="直接连接符 475153"/>
          <p:cNvSpPr/>
          <p:nvPr/>
        </p:nvSpPr>
        <p:spPr>
          <a:xfrm>
            <a:off x="3124200" y="3124200"/>
            <a:ext cx="0" cy="533400"/>
          </a:xfrm>
          <a:prstGeom prst="line">
            <a:avLst/>
          </a:prstGeom>
          <a:ln w="12700" cap="flat" cmpd="sng">
            <a:solidFill>
              <a:schemeClr val="tx1"/>
            </a:solidFill>
            <a:prstDash val="solid"/>
            <a:headEnd type="none" w="med" len="med"/>
            <a:tailEnd type="none" w="med" len="med"/>
          </a:ln>
        </p:spPr>
      </p:sp>
      <p:sp>
        <p:nvSpPr>
          <p:cNvPr id="475155" name="直接连接符 475154"/>
          <p:cNvSpPr/>
          <p:nvPr/>
        </p:nvSpPr>
        <p:spPr>
          <a:xfrm>
            <a:off x="3657600" y="3124200"/>
            <a:ext cx="0" cy="533400"/>
          </a:xfrm>
          <a:prstGeom prst="line">
            <a:avLst/>
          </a:prstGeom>
          <a:ln w="12700" cap="flat" cmpd="sng">
            <a:solidFill>
              <a:schemeClr val="tx1"/>
            </a:solidFill>
            <a:prstDash val="solid"/>
            <a:headEnd type="none" w="med" len="med"/>
            <a:tailEnd type="none" w="med" len="med"/>
          </a:ln>
        </p:spPr>
      </p:sp>
      <p:sp>
        <p:nvSpPr>
          <p:cNvPr id="475156" name="直接连接符 475155"/>
          <p:cNvSpPr/>
          <p:nvPr/>
        </p:nvSpPr>
        <p:spPr>
          <a:xfrm>
            <a:off x="4191000" y="3124200"/>
            <a:ext cx="0" cy="533400"/>
          </a:xfrm>
          <a:prstGeom prst="line">
            <a:avLst/>
          </a:prstGeom>
          <a:ln w="12700" cap="flat" cmpd="sng">
            <a:solidFill>
              <a:schemeClr val="tx1"/>
            </a:solidFill>
            <a:prstDash val="solid"/>
            <a:headEnd type="none" w="med" len="med"/>
            <a:tailEnd type="none" w="med" len="med"/>
          </a:ln>
        </p:spPr>
      </p:sp>
      <p:sp>
        <p:nvSpPr>
          <p:cNvPr id="475157" name="直接连接符 475156"/>
          <p:cNvSpPr/>
          <p:nvPr/>
        </p:nvSpPr>
        <p:spPr>
          <a:xfrm>
            <a:off x="4724400" y="3124200"/>
            <a:ext cx="0" cy="533400"/>
          </a:xfrm>
          <a:prstGeom prst="line">
            <a:avLst/>
          </a:prstGeom>
          <a:ln w="12700" cap="flat" cmpd="sng">
            <a:solidFill>
              <a:schemeClr val="tx1"/>
            </a:solidFill>
            <a:prstDash val="solid"/>
            <a:headEnd type="none" w="med" len="med"/>
            <a:tailEnd type="none" w="med" len="med"/>
          </a:ln>
        </p:spPr>
      </p:sp>
      <p:sp>
        <p:nvSpPr>
          <p:cNvPr id="475158" name="直接连接符 475157"/>
          <p:cNvSpPr/>
          <p:nvPr/>
        </p:nvSpPr>
        <p:spPr>
          <a:xfrm>
            <a:off x="5257800" y="3124200"/>
            <a:ext cx="0" cy="533400"/>
          </a:xfrm>
          <a:prstGeom prst="line">
            <a:avLst/>
          </a:prstGeom>
          <a:ln w="12700" cap="flat" cmpd="sng">
            <a:solidFill>
              <a:schemeClr val="tx1"/>
            </a:solidFill>
            <a:prstDash val="solid"/>
            <a:headEnd type="none" w="med" len="med"/>
            <a:tailEnd type="none" w="med" len="med"/>
          </a:ln>
        </p:spPr>
      </p:sp>
      <p:sp>
        <p:nvSpPr>
          <p:cNvPr id="475159" name="直接连接符 475158"/>
          <p:cNvSpPr/>
          <p:nvPr/>
        </p:nvSpPr>
        <p:spPr>
          <a:xfrm>
            <a:off x="5791200" y="3124200"/>
            <a:ext cx="0" cy="533400"/>
          </a:xfrm>
          <a:prstGeom prst="line">
            <a:avLst/>
          </a:prstGeom>
          <a:ln w="12700" cap="flat" cmpd="sng">
            <a:solidFill>
              <a:schemeClr val="tx1"/>
            </a:solidFill>
            <a:prstDash val="solid"/>
            <a:headEnd type="none" w="med" len="med"/>
            <a:tailEnd type="none" w="med" len="med"/>
          </a:ln>
        </p:spPr>
      </p:sp>
      <p:sp>
        <p:nvSpPr>
          <p:cNvPr id="475160" name="直接连接符 475159"/>
          <p:cNvSpPr/>
          <p:nvPr/>
        </p:nvSpPr>
        <p:spPr>
          <a:xfrm>
            <a:off x="6324600" y="3124200"/>
            <a:ext cx="0" cy="533400"/>
          </a:xfrm>
          <a:prstGeom prst="line">
            <a:avLst/>
          </a:prstGeom>
          <a:ln w="12700" cap="flat" cmpd="sng">
            <a:solidFill>
              <a:schemeClr val="tx1"/>
            </a:solidFill>
            <a:prstDash val="solid"/>
            <a:headEnd type="none" w="med" len="med"/>
            <a:tailEnd type="none" w="med" len="med"/>
          </a:ln>
        </p:spPr>
      </p:sp>
      <p:sp>
        <p:nvSpPr>
          <p:cNvPr id="475161" name="直接连接符 475160"/>
          <p:cNvSpPr/>
          <p:nvPr/>
        </p:nvSpPr>
        <p:spPr>
          <a:xfrm>
            <a:off x="6858000" y="3124200"/>
            <a:ext cx="0" cy="533400"/>
          </a:xfrm>
          <a:prstGeom prst="line">
            <a:avLst/>
          </a:prstGeom>
          <a:ln w="12700" cap="flat" cmpd="sng">
            <a:solidFill>
              <a:schemeClr val="tx1"/>
            </a:solidFill>
            <a:prstDash val="solid"/>
            <a:headEnd type="none" w="med" len="med"/>
            <a:tailEnd type="none" w="med" len="med"/>
          </a:ln>
        </p:spPr>
      </p:sp>
      <p:sp>
        <p:nvSpPr>
          <p:cNvPr id="475162" name="直接连接符 475161"/>
          <p:cNvSpPr/>
          <p:nvPr/>
        </p:nvSpPr>
        <p:spPr>
          <a:xfrm>
            <a:off x="7391400" y="3124200"/>
            <a:ext cx="0" cy="533400"/>
          </a:xfrm>
          <a:prstGeom prst="line">
            <a:avLst/>
          </a:prstGeom>
          <a:ln w="12700" cap="flat" cmpd="sng">
            <a:solidFill>
              <a:schemeClr val="tx1"/>
            </a:solidFill>
            <a:prstDash val="solid"/>
            <a:headEnd type="none" w="med" len="med"/>
            <a:tailEnd type="none" w="med" len="med"/>
          </a:ln>
        </p:spPr>
      </p:sp>
      <p:sp>
        <p:nvSpPr>
          <p:cNvPr id="475163" name="直接连接符 475162"/>
          <p:cNvSpPr/>
          <p:nvPr/>
        </p:nvSpPr>
        <p:spPr>
          <a:xfrm>
            <a:off x="1447800" y="3657600"/>
            <a:ext cx="0" cy="533400"/>
          </a:xfrm>
          <a:prstGeom prst="line">
            <a:avLst/>
          </a:prstGeom>
          <a:ln w="12700" cap="flat" cmpd="sng">
            <a:solidFill>
              <a:schemeClr val="tx1"/>
            </a:solidFill>
            <a:prstDash val="solid"/>
            <a:headEnd type="none" w="med" len="med"/>
            <a:tailEnd type="none" w="med" len="med"/>
          </a:ln>
        </p:spPr>
      </p:sp>
      <p:sp>
        <p:nvSpPr>
          <p:cNvPr id="475164" name="直接连接符 475163"/>
          <p:cNvSpPr/>
          <p:nvPr/>
        </p:nvSpPr>
        <p:spPr>
          <a:xfrm>
            <a:off x="7924800" y="3657600"/>
            <a:ext cx="0" cy="533400"/>
          </a:xfrm>
          <a:prstGeom prst="line">
            <a:avLst/>
          </a:prstGeom>
          <a:ln w="12700" cap="flat" cmpd="sng">
            <a:solidFill>
              <a:schemeClr val="tx1"/>
            </a:solidFill>
            <a:prstDash val="solid"/>
            <a:headEnd type="none" w="med" len="med"/>
            <a:tailEnd type="none" w="med" len="med"/>
          </a:ln>
        </p:spPr>
      </p:sp>
      <p:sp>
        <p:nvSpPr>
          <p:cNvPr id="475165" name="直接连接符 475164"/>
          <p:cNvSpPr/>
          <p:nvPr/>
        </p:nvSpPr>
        <p:spPr>
          <a:xfrm>
            <a:off x="1447800" y="4038600"/>
            <a:ext cx="6477000" cy="0"/>
          </a:xfrm>
          <a:prstGeom prst="line">
            <a:avLst/>
          </a:prstGeom>
          <a:ln w="12700" cap="flat" cmpd="sng">
            <a:solidFill>
              <a:schemeClr val="tx1"/>
            </a:solidFill>
            <a:prstDash val="solid"/>
            <a:headEnd type="triangle" w="med" len="med"/>
            <a:tailEnd type="triangle" w="med" len="med"/>
          </a:ln>
        </p:spPr>
      </p:sp>
      <p:sp>
        <p:nvSpPr>
          <p:cNvPr id="475166" name="文本框 475165"/>
          <p:cNvSpPr txBox="1"/>
          <p:nvPr/>
        </p:nvSpPr>
        <p:spPr>
          <a:xfrm>
            <a:off x="3429000" y="3657600"/>
            <a:ext cx="2590800" cy="396875"/>
          </a:xfrm>
          <a:prstGeom prst="rect">
            <a:avLst/>
          </a:prstGeom>
          <a:noFill/>
          <a:ln w="12700">
            <a:noFill/>
          </a:ln>
        </p:spPr>
        <p:txBody>
          <a:bodyPr>
            <a:spAutoFit/>
          </a:bodyPr>
          <a:p>
            <a:pPr algn="ctr"/>
            <a:r>
              <a:rPr lang="zh-CN" altLang="en-US" sz="2000" dirty="0">
                <a:latin typeface="Times New Roman" panose="02020603050405020304" pitchFamily="18" charset="0"/>
              </a:rPr>
              <a:t>提前期</a:t>
            </a:r>
            <a:endParaRPr lang="zh-CN" altLang="en-US" sz="2000" dirty="0">
              <a:latin typeface="Times New Roman" panose="02020603050405020304" pitchFamily="18" charset="0"/>
            </a:endParaRPr>
          </a:p>
        </p:txBody>
      </p:sp>
      <p:sp>
        <p:nvSpPr>
          <p:cNvPr id="475167" name="矩形 475166"/>
          <p:cNvSpPr/>
          <p:nvPr/>
        </p:nvSpPr>
        <p:spPr>
          <a:xfrm>
            <a:off x="1447800" y="4800600"/>
            <a:ext cx="2209800" cy="5334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75168" name="直接连接符 475167"/>
          <p:cNvSpPr/>
          <p:nvPr/>
        </p:nvSpPr>
        <p:spPr>
          <a:xfrm>
            <a:off x="1981200" y="4800600"/>
            <a:ext cx="0" cy="533400"/>
          </a:xfrm>
          <a:prstGeom prst="line">
            <a:avLst/>
          </a:prstGeom>
          <a:ln w="12700" cap="flat" cmpd="sng">
            <a:solidFill>
              <a:schemeClr val="tx1"/>
            </a:solidFill>
            <a:prstDash val="solid"/>
            <a:headEnd type="none" w="med" len="med"/>
            <a:tailEnd type="none" w="med" len="med"/>
          </a:ln>
        </p:spPr>
      </p:sp>
      <p:sp>
        <p:nvSpPr>
          <p:cNvPr id="475169" name="直接连接符 475168"/>
          <p:cNvSpPr/>
          <p:nvPr/>
        </p:nvSpPr>
        <p:spPr>
          <a:xfrm>
            <a:off x="2514600" y="4800600"/>
            <a:ext cx="0" cy="533400"/>
          </a:xfrm>
          <a:prstGeom prst="line">
            <a:avLst/>
          </a:prstGeom>
          <a:ln w="12700" cap="flat" cmpd="sng">
            <a:solidFill>
              <a:schemeClr val="tx1"/>
            </a:solidFill>
            <a:prstDash val="solid"/>
            <a:headEnd type="none" w="med" len="med"/>
            <a:tailEnd type="none" w="med" len="med"/>
          </a:ln>
        </p:spPr>
      </p:sp>
      <p:sp>
        <p:nvSpPr>
          <p:cNvPr id="475170" name="直接连接符 475169"/>
          <p:cNvSpPr/>
          <p:nvPr/>
        </p:nvSpPr>
        <p:spPr>
          <a:xfrm>
            <a:off x="3124200" y="4800600"/>
            <a:ext cx="0" cy="533400"/>
          </a:xfrm>
          <a:prstGeom prst="line">
            <a:avLst/>
          </a:prstGeom>
          <a:ln w="12700" cap="flat" cmpd="sng">
            <a:solidFill>
              <a:schemeClr val="tx1"/>
            </a:solidFill>
            <a:prstDash val="solid"/>
            <a:headEnd type="none" w="med" len="med"/>
            <a:tailEnd type="none" w="med" len="med"/>
          </a:ln>
        </p:spPr>
      </p:sp>
      <p:sp>
        <p:nvSpPr>
          <p:cNvPr id="475171" name="文本框 475170"/>
          <p:cNvSpPr txBox="1"/>
          <p:nvPr/>
        </p:nvSpPr>
        <p:spPr>
          <a:xfrm>
            <a:off x="1524000" y="4876800"/>
            <a:ext cx="2209800" cy="396875"/>
          </a:xfrm>
          <a:prstGeom prst="rect">
            <a:avLst/>
          </a:prstGeom>
          <a:noFill/>
          <a:ln w="12700">
            <a:noFill/>
          </a:ln>
        </p:spPr>
        <p:txBody>
          <a:bodyPr>
            <a:spAutoFit/>
          </a:bodyPr>
          <a:p>
            <a:r>
              <a:rPr lang="en-US" altLang="zh-CN" sz="2000">
                <a:latin typeface="Times New Roman" panose="02020603050405020304" pitchFamily="18" charset="0"/>
              </a:rPr>
              <a:t>Q     S      R       M</a:t>
            </a:r>
            <a:endParaRPr lang="en-US" altLang="zh-CN" sz="2000">
              <a:latin typeface="Times New Roman" panose="02020603050405020304" pitchFamily="18" charset="0"/>
            </a:endParaRPr>
          </a:p>
        </p:txBody>
      </p:sp>
      <p:sp>
        <p:nvSpPr>
          <p:cNvPr id="475172" name="文本框 475171"/>
          <p:cNvSpPr txBox="1"/>
          <p:nvPr/>
        </p:nvSpPr>
        <p:spPr>
          <a:xfrm>
            <a:off x="3810000" y="4800600"/>
            <a:ext cx="2057400" cy="457200"/>
          </a:xfrm>
          <a:prstGeom prst="rect">
            <a:avLst/>
          </a:prstGeom>
          <a:noFill/>
          <a:ln w="12700">
            <a:noFill/>
          </a:ln>
        </p:spPr>
        <p:txBody>
          <a:bodyPr>
            <a:spAutoFit/>
          </a:bodyPr>
          <a:p>
            <a:r>
              <a:rPr lang="zh-CN" altLang="en-US" dirty="0">
                <a:latin typeface="Times New Roman" panose="02020603050405020304" pitchFamily="18" charset="0"/>
              </a:rPr>
              <a:t>工作中心  1</a:t>
            </a:r>
            <a:endParaRPr lang="zh-CN" altLang="en-US" dirty="0">
              <a:latin typeface="Times New Roman" panose="02020603050405020304" pitchFamily="18" charset="0"/>
            </a:endParaRPr>
          </a:p>
        </p:txBody>
      </p:sp>
      <p:sp>
        <p:nvSpPr>
          <p:cNvPr id="475173" name="矩形 475172"/>
          <p:cNvSpPr/>
          <p:nvPr/>
        </p:nvSpPr>
        <p:spPr>
          <a:xfrm>
            <a:off x="1828800" y="5334000"/>
            <a:ext cx="2209800" cy="5334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75174" name="直接连接符 475173"/>
          <p:cNvSpPr/>
          <p:nvPr/>
        </p:nvSpPr>
        <p:spPr>
          <a:xfrm>
            <a:off x="2362200" y="5334000"/>
            <a:ext cx="0" cy="533400"/>
          </a:xfrm>
          <a:prstGeom prst="line">
            <a:avLst/>
          </a:prstGeom>
          <a:ln w="12700" cap="flat" cmpd="sng">
            <a:solidFill>
              <a:schemeClr val="tx1"/>
            </a:solidFill>
            <a:prstDash val="solid"/>
            <a:headEnd type="none" w="med" len="med"/>
            <a:tailEnd type="none" w="med" len="med"/>
          </a:ln>
        </p:spPr>
      </p:sp>
      <p:sp>
        <p:nvSpPr>
          <p:cNvPr id="475175" name="直接连接符 475174"/>
          <p:cNvSpPr/>
          <p:nvPr/>
        </p:nvSpPr>
        <p:spPr>
          <a:xfrm>
            <a:off x="2895600" y="5334000"/>
            <a:ext cx="0" cy="533400"/>
          </a:xfrm>
          <a:prstGeom prst="line">
            <a:avLst/>
          </a:prstGeom>
          <a:ln w="12700" cap="flat" cmpd="sng">
            <a:solidFill>
              <a:schemeClr val="tx1"/>
            </a:solidFill>
            <a:prstDash val="solid"/>
            <a:headEnd type="none" w="med" len="med"/>
            <a:tailEnd type="none" w="med" len="med"/>
          </a:ln>
        </p:spPr>
      </p:sp>
      <p:sp>
        <p:nvSpPr>
          <p:cNvPr id="475176" name="直接连接符 475175"/>
          <p:cNvSpPr/>
          <p:nvPr/>
        </p:nvSpPr>
        <p:spPr>
          <a:xfrm>
            <a:off x="3505200" y="5334000"/>
            <a:ext cx="0" cy="533400"/>
          </a:xfrm>
          <a:prstGeom prst="line">
            <a:avLst/>
          </a:prstGeom>
          <a:ln w="12700" cap="flat" cmpd="sng">
            <a:solidFill>
              <a:schemeClr val="tx1"/>
            </a:solidFill>
            <a:prstDash val="solid"/>
            <a:headEnd type="none" w="med" len="med"/>
            <a:tailEnd type="none" w="med" len="med"/>
          </a:ln>
        </p:spPr>
      </p:sp>
      <p:sp>
        <p:nvSpPr>
          <p:cNvPr id="475177" name="文本框 475176"/>
          <p:cNvSpPr txBox="1"/>
          <p:nvPr/>
        </p:nvSpPr>
        <p:spPr>
          <a:xfrm>
            <a:off x="1828800" y="5410200"/>
            <a:ext cx="2209800" cy="396875"/>
          </a:xfrm>
          <a:prstGeom prst="rect">
            <a:avLst/>
          </a:prstGeom>
          <a:noFill/>
          <a:ln w="12700">
            <a:noFill/>
          </a:ln>
        </p:spPr>
        <p:txBody>
          <a:bodyPr>
            <a:spAutoFit/>
          </a:bodyPr>
          <a:p>
            <a:r>
              <a:rPr lang="en-US" altLang="zh-CN" sz="2000">
                <a:latin typeface="Times New Roman" panose="02020603050405020304" pitchFamily="18" charset="0"/>
              </a:rPr>
              <a:t>Q      S       R       M</a:t>
            </a:r>
            <a:endParaRPr lang="en-US" altLang="zh-CN" sz="2000">
              <a:latin typeface="Times New Roman" panose="02020603050405020304" pitchFamily="18" charset="0"/>
            </a:endParaRPr>
          </a:p>
        </p:txBody>
      </p:sp>
      <p:sp>
        <p:nvSpPr>
          <p:cNvPr id="475178" name="文本框 475177"/>
          <p:cNvSpPr txBox="1"/>
          <p:nvPr/>
        </p:nvSpPr>
        <p:spPr>
          <a:xfrm>
            <a:off x="4191000" y="5334000"/>
            <a:ext cx="2057400" cy="457200"/>
          </a:xfrm>
          <a:prstGeom prst="rect">
            <a:avLst/>
          </a:prstGeom>
          <a:noFill/>
          <a:ln w="12700">
            <a:noFill/>
          </a:ln>
        </p:spPr>
        <p:txBody>
          <a:bodyPr>
            <a:spAutoFit/>
          </a:bodyPr>
          <a:p>
            <a:r>
              <a:rPr lang="zh-CN" altLang="en-US" dirty="0">
                <a:latin typeface="Times New Roman" panose="02020603050405020304" pitchFamily="18" charset="0"/>
              </a:rPr>
              <a:t>工作中心  2</a:t>
            </a:r>
            <a:endParaRPr lang="zh-CN" altLang="en-US" dirty="0">
              <a:latin typeface="Times New Roman" panose="02020603050405020304" pitchFamily="18" charset="0"/>
            </a:endParaRPr>
          </a:p>
        </p:txBody>
      </p:sp>
      <p:sp>
        <p:nvSpPr>
          <p:cNvPr id="475179" name="矩形 475178"/>
          <p:cNvSpPr/>
          <p:nvPr/>
        </p:nvSpPr>
        <p:spPr>
          <a:xfrm>
            <a:off x="2209800" y="5867400"/>
            <a:ext cx="2209800" cy="5334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75180" name="直接连接符 475179"/>
          <p:cNvSpPr/>
          <p:nvPr/>
        </p:nvSpPr>
        <p:spPr>
          <a:xfrm>
            <a:off x="2743200" y="5867400"/>
            <a:ext cx="0" cy="533400"/>
          </a:xfrm>
          <a:prstGeom prst="line">
            <a:avLst/>
          </a:prstGeom>
          <a:ln w="12700" cap="flat" cmpd="sng">
            <a:solidFill>
              <a:schemeClr val="tx1"/>
            </a:solidFill>
            <a:prstDash val="solid"/>
            <a:headEnd type="none" w="med" len="med"/>
            <a:tailEnd type="none" w="med" len="med"/>
          </a:ln>
        </p:spPr>
      </p:sp>
      <p:sp>
        <p:nvSpPr>
          <p:cNvPr id="475181" name="直接连接符 475180"/>
          <p:cNvSpPr/>
          <p:nvPr/>
        </p:nvSpPr>
        <p:spPr>
          <a:xfrm>
            <a:off x="3276600" y="5867400"/>
            <a:ext cx="0" cy="533400"/>
          </a:xfrm>
          <a:prstGeom prst="line">
            <a:avLst/>
          </a:prstGeom>
          <a:ln w="12700" cap="flat" cmpd="sng">
            <a:solidFill>
              <a:schemeClr val="tx1"/>
            </a:solidFill>
            <a:prstDash val="solid"/>
            <a:headEnd type="none" w="med" len="med"/>
            <a:tailEnd type="none" w="med" len="med"/>
          </a:ln>
        </p:spPr>
      </p:sp>
      <p:sp>
        <p:nvSpPr>
          <p:cNvPr id="475182" name="直接连接符 475181"/>
          <p:cNvSpPr/>
          <p:nvPr/>
        </p:nvSpPr>
        <p:spPr>
          <a:xfrm>
            <a:off x="3886200" y="5867400"/>
            <a:ext cx="0" cy="533400"/>
          </a:xfrm>
          <a:prstGeom prst="line">
            <a:avLst/>
          </a:prstGeom>
          <a:ln w="12700" cap="flat" cmpd="sng">
            <a:solidFill>
              <a:schemeClr val="tx1"/>
            </a:solidFill>
            <a:prstDash val="solid"/>
            <a:headEnd type="none" w="med" len="med"/>
            <a:tailEnd type="none" w="med" len="med"/>
          </a:ln>
        </p:spPr>
      </p:sp>
      <p:sp>
        <p:nvSpPr>
          <p:cNvPr id="475183" name="文本框 475182"/>
          <p:cNvSpPr txBox="1"/>
          <p:nvPr/>
        </p:nvSpPr>
        <p:spPr>
          <a:xfrm>
            <a:off x="2209800" y="5943600"/>
            <a:ext cx="2209800" cy="396875"/>
          </a:xfrm>
          <a:prstGeom prst="rect">
            <a:avLst/>
          </a:prstGeom>
          <a:noFill/>
          <a:ln w="12700">
            <a:noFill/>
          </a:ln>
        </p:spPr>
        <p:txBody>
          <a:bodyPr>
            <a:spAutoFit/>
          </a:bodyPr>
          <a:p>
            <a:r>
              <a:rPr lang="en-US" altLang="zh-CN" sz="2000">
                <a:latin typeface="Times New Roman" panose="02020603050405020304" pitchFamily="18" charset="0"/>
              </a:rPr>
              <a:t>Q      S       R       M</a:t>
            </a:r>
            <a:endParaRPr lang="en-US" altLang="zh-CN" sz="2000">
              <a:latin typeface="Times New Roman" panose="02020603050405020304" pitchFamily="18" charset="0"/>
            </a:endParaRPr>
          </a:p>
        </p:txBody>
      </p:sp>
      <p:sp>
        <p:nvSpPr>
          <p:cNvPr id="475184" name="文本框 475183"/>
          <p:cNvSpPr txBox="1"/>
          <p:nvPr/>
        </p:nvSpPr>
        <p:spPr>
          <a:xfrm>
            <a:off x="4572000" y="5943600"/>
            <a:ext cx="2057400" cy="457200"/>
          </a:xfrm>
          <a:prstGeom prst="rect">
            <a:avLst/>
          </a:prstGeom>
          <a:noFill/>
          <a:ln w="12700">
            <a:noFill/>
          </a:ln>
        </p:spPr>
        <p:txBody>
          <a:bodyPr>
            <a:spAutoFit/>
          </a:bodyPr>
          <a:p>
            <a:r>
              <a:rPr lang="zh-CN" altLang="en-US" dirty="0">
                <a:latin typeface="Times New Roman" panose="02020603050405020304" pitchFamily="18" charset="0"/>
              </a:rPr>
              <a:t>工作中心  3</a:t>
            </a:r>
            <a:endParaRPr lang="zh-CN" altLang="en-US" dirty="0">
              <a:latin typeface="Times New Roman" panose="02020603050405020304" pitchFamily="18" charset="0"/>
            </a:endParaRPr>
          </a:p>
        </p:txBody>
      </p:sp>
      <p:sp>
        <p:nvSpPr>
          <p:cNvPr id="475185" name="直接连接符 475184"/>
          <p:cNvSpPr/>
          <p:nvPr/>
        </p:nvSpPr>
        <p:spPr>
          <a:xfrm>
            <a:off x="1447800" y="5334000"/>
            <a:ext cx="0" cy="1447800"/>
          </a:xfrm>
          <a:prstGeom prst="line">
            <a:avLst/>
          </a:prstGeom>
          <a:ln w="12700" cap="flat" cmpd="sng">
            <a:solidFill>
              <a:schemeClr val="tx1"/>
            </a:solidFill>
            <a:prstDash val="solid"/>
            <a:headEnd type="none" w="med" len="med"/>
            <a:tailEnd type="none" w="med" len="med"/>
          </a:ln>
        </p:spPr>
      </p:sp>
      <p:sp>
        <p:nvSpPr>
          <p:cNvPr id="475186" name="直接连接符 475185"/>
          <p:cNvSpPr/>
          <p:nvPr/>
        </p:nvSpPr>
        <p:spPr>
          <a:xfrm>
            <a:off x="4419600" y="6400800"/>
            <a:ext cx="0" cy="381000"/>
          </a:xfrm>
          <a:prstGeom prst="line">
            <a:avLst/>
          </a:prstGeom>
          <a:ln w="12700" cap="flat" cmpd="sng">
            <a:solidFill>
              <a:schemeClr val="tx1"/>
            </a:solidFill>
            <a:prstDash val="solid"/>
            <a:headEnd type="none" w="med" len="med"/>
            <a:tailEnd type="none" w="med" len="med"/>
          </a:ln>
        </p:spPr>
      </p:sp>
      <p:sp>
        <p:nvSpPr>
          <p:cNvPr id="475187" name="直接连接符 475186"/>
          <p:cNvSpPr/>
          <p:nvPr/>
        </p:nvSpPr>
        <p:spPr>
          <a:xfrm>
            <a:off x="1447800" y="6705600"/>
            <a:ext cx="2971800" cy="0"/>
          </a:xfrm>
          <a:prstGeom prst="line">
            <a:avLst/>
          </a:prstGeom>
          <a:ln w="12700" cap="flat" cmpd="sng">
            <a:solidFill>
              <a:schemeClr val="tx1"/>
            </a:solidFill>
            <a:prstDash val="solid"/>
            <a:headEnd type="triangle" w="med" len="med"/>
            <a:tailEnd type="triangle" w="med" len="med"/>
          </a:ln>
        </p:spPr>
      </p:sp>
      <p:sp>
        <p:nvSpPr>
          <p:cNvPr id="475188" name="文本框 475187"/>
          <p:cNvSpPr txBox="1"/>
          <p:nvPr/>
        </p:nvSpPr>
        <p:spPr>
          <a:xfrm>
            <a:off x="2438400" y="6384925"/>
            <a:ext cx="1676400" cy="396875"/>
          </a:xfrm>
          <a:prstGeom prst="rect">
            <a:avLst/>
          </a:prstGeom>
          <a:noFill/>
          <a:ln w="12700">
            <a:noFill/>
          </a:ln>
        </p:spPr>
        <p:txBody>
          <a:bodyPr>
            <a:spAutoFit/>
          </a:bodyPr>
          <a:p>
            <a:r>
              <a:rPr lang="zh-CN" altLang="en-US" sz="2000" dirty="0">
                <a:latin typeface="Times New Roman" panose="02020603050405020304" pitchFamily="18" charset="0"/>
              </a:rPr>
              <a:t>提前期</a:t>
            </a:r>
            <a:endParaRPr lang="zh-CN" altLang="en-US" sz="2000" dirty="0">
              <a:latin typeface="Times New Roman" panose="02020603050405020304" pitchFamily="18" charset="0"/>
            </a:endParaRPr>
          </a:p>
        </p:txBody>
      </p:sp>
      <p:sp>
        <p:nvSpPr>
          <p:cNvPr id="475189" name="文本框 475188"/>
          <p:cNvSpPr txBox="1"/>
          <p:nvPr/>
        </p:nvSpPr>
        <p:spPr>
          <a:xfrm>
            <a:off x="7848600" y="4648200"/>
            <a:ext cx="2286000" cy="1881188"/>
          </a:xfrm>
          <a:prstGeom prst="rect">
            <a:avLst/>
          </a:prstGeom>
          <a:noFill/>
          <a:ln w="12700">
            <a:noFill/>
          </a:ln>
        </p:spPr>
        <p:txBody>
          <a:bodyPr>
            <a:spAutoFit/>
          </a:bodyPr>
          <a:p>
            <a:pPr>
              <a:spcBef>
                <a:spcPct val="30000"/>
              </a:spcBef>
            </a:pPr>
            <a:r>
              <a:rPr lang="en-US" altLang="zh-CN">
                <a:latin typeface="Times New Roman" panose="02020603050405020304" pitchFamily="18" charset="0"/>
              </a:rPr>
              <a:t>Q=</a:t>
            </a:r>
            <a:r>
              <a:rPr lang="zh-CN" altLang="en-US" dirty="0">
                <a:latin typeface="Times New Roman" panose="02020603050405020304" pitchFamily="18" charset="0"/>
              </a:rPr>
              <a:t>排队时间</a:t>
            </a:r>
            <a:endParaRPr lang="zh-CN" altLang="en-US" dirty="0">
              <a:latin typeface="Times New Roman" panose="02020603050405020304" pitchFamily="18" charset="0"/>
            </a:endParaRPr>
          </a:p>
          <a:p>
            <a:pPr>
              <a:spcBef>
                <a:spcPct val="30000"/>
              </a:spcBef>
            </a:pPr>
            <a:r>
              <a:rPr lang="en-US" altLang="zh-CN">
                <a:latin typeface="Times New Roman" panose="02020603050405020304" pitchFamily="18" charset="0"/>
              </a:rPr>
              <a:t>S=</a:t>
            </a:r>
            <a:r>
              <a:rPr lang="zh-CN" altLang="en-US" dirty="0">
                <a:latin typeface="Times New Roman" panose="02020603050405020304" pitchFamily="18" charset="0"/>
              </a:rPr>
              <a:t>准备时间</a:t>
            </a:r>
            <a:endParaRPr lang="zh-CN" altLang="en-US" dirty="0">
              <a:latin typeface="Times New Roman" panose="02020603050405020304" pitchFamily="18" charset="0"/>
            </a:endParaRPr>
          </a:p>
          <a:p>
            <a:pPr>
              <a:spcBef>
                <a:spcPct val="30000"/>
              </a:spcBef>
            </a:pPr>
            <a:r>
              <a:rPr lang="en-US" altLang="zh-CN">
                <a:latin typeface="Times New Roman" panose="02020603050405020304" pitchFamily="18" charset="0"/>
              </a:rPr>
              <a:t>R=</a:t>
            </a:r>
            <a:r>
              <a:rPr lang="zh-CN" altLang="en-US" dirty="0">
                <a:latin typeface="Times New Roman" panose="02020603050405020304" pitchFamily="18" charset="0"/>
              </a:rPr>
              <a:t>加工时间</a:t>
            </a:r>
            <a:endParaRPr lang="zh-CN" altLang="en-US" dirty="0">
              <a:latin typeface="Times New Roman" panose="02020603050405020304" pitchFamily="18" charset="0"/>
            </a:endParaRPr>
          </a:p>
          <a:p>
            <a:pPr>
              <a:spcBef>
                <a:spcPct val="30000"/>
              </a:spcBef>
            </a:pPr>
            <a:r>
              <a:rPr lang="en-US" altLang="zh-CN">
                <a:latin typeface="Times New Roman" panose="02020603050405020304" pitchFamily="18" charset="0"/>
              </a:rPr>
              <a:t>M=</a:t>
            </a:r>
            <a:r>
              <a:rPr lang="zh-CN" altLang="en-US" dirty="0">
                <a:latin typeface="Times New Roman" panose="02020603050405020304" pitchFamily="18" charset="0"/>
              </a:rPr>
              <a:t>传送时间</a:t>
            </a:r>
            <a:endParaRPr lang="zh-CN" altLang="en-US"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6169" name="标题 476168"/>
          <p:cNvSpPr>
            <a:spLocks noGrp="1"/>
          </p:cNvSpPr>
          <p:nvPr>
            <p:ph type="title" idx="4294967295"/>
          </p:nvPr>
        </p:nvSpPr>
        <p:spPr>
          <a:xfrm>
            <a:off x="2971800" y="6934200"/>
            <a:ext cx="4740275"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常用调度措施</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76170" name="文本框 476169"/>
          <p:cNvSpPr txBox="1"/>
          <p:nvPr/>
        </p:nvSpPr>
        <p:spPr>
          <a:xfrm>
            <a:off x="838200" y="968375"/>
            <a:ext cx="9753600" cy="5203825"/>
          </a:xfrm>
          <a:prstGeom prst="rect">
            <a:avLst/>
          </a:prstGeom>
          <a:noFill/>
          <a:ln w="38100">
            <a:noFill/>
          </a:ln>
        </p:spPr>
        <p:txBody>
          <a:bodyPr>
            <a:spAutoFit/>
          </a:bodyPr>
          <a:p>
            <a:pPr>
              <a:buFont typeface="Wingdings 2" panose="05020102010507070707" pitchFamily="18" charset="2"/>
              <a:buChar char="v"/>
            </a:pPr>
            <a:r>
              <a:rPr lang="zh-CN" altLang="en-US" dirty="0">
                <a:latin typeface="Times New Roman" panose="02020603050405020304" pitchFamily="18" charset="0"/>
              </a:rPr>
              <a:t> </a:t>
            </a:r>
            <a:r>
              <a:rPr lang="zh-CN" altLang="en-US" dirty="0">
                <a:solidFill>
                  <a:srgbClr val="FF0066"/>
                </a:solidFill>
                <a:latin typeface="Times New Roman" panose="02020603050405020304" pitchFamily="18" charset="0"/>
              </a:rPr>
              <a:t>加工单分批</a:t>
            </a:r>
            <a:r>
              <a:rPr lang="zh-CN" altLang="en-US" dirty="0">
                <a:latin typeface="Times New Roman" panose="02020603050405020304" pitchFamily="18" charset="0"/>
              </a:rPr>
              <a:t>    </a:t>
            </a:r>
            <a:r>
              <a:rPr lang="zh-CN" altLang="en-US" dirty="0">
                <a:latin typeface="楷体_GB2312" pitchFamily="49" charset="-122"/>
                <a:ea typeface="楷体_GB2312" pitchFamily="49" charset="-122"/>
              </a:rPr>
              <a:t>把原来一张加工单加工的数量分成几批，由几张加工单来完成，以缩短加工周期。每批的数量可以不同。采用加工单分批或分割只有在用几组工作中心能完成同样的工作时才有可能。每组工作中心需要有准备时间，准备时间增加了。此外，还可能需要几套工艺装备，成本也会增加。有时，一道工序由一台工作中心完成 ，下一道工序分成由两组不同的工作中心加工，然后又由一台工作中心来完成第三道工序。</a:t>
            </a:r>
            <a:endParaRPr lang="zh-CN" altLang="en-US" dirty="0">
              <a:latin typeface="楷体_GB2312" pitchFamily="49" charset="-122"/>
              <a:ea typeface="楷体_GB2312" pitchFamily="49" charset="-122"/>
            </a:endParaRPr>
          </a:p>
          <a:p>
            <a:pPr>
              <a:spcBef>
                <a:spcPct val="100000"/>
              </a:spcBef>
              <a:buFont typeface="Wingdings 2" panose="05020102010507070707" pitchFamily="18" charset="2"/>
              <a:buChar char="w"/>
            </a:pPr>
            <a:r>
              <a:rPr lang="zh-CN" altLang="en-US" dirty="0">
                <a:latin typeface="楷体_GB2312" pitchFamily="49" charset="-122"/>
                <a:ea typeface="楷体_GB2312" pitchFamily="49" charset="-122"/>
              </a:rPr>
              <a:t> </a:t>
            </a:r>
            <a:r>
              <a:rPr lang="zh-CN" altLang="en-US" dirty="0">
                <a:solidFill>
                  <a:srgbClr val="FF0066"/>
                </a:solidFill>
                <a:latin typeface="Times New Roman" panose="02020603050405020304" pitchFamily="18" charset="0"/>
              </a:rPr>
              <a:t>压缩排队、等待和传送时间</a:t>
            </a:r>
            <a:r>
              <a:rPr lang="zh-CN" altLang="en-US" dirty="0">
                <a:latin typeface="楷体_GB2312" pitchFamily="49" charset="-122"/>
                <a:ea typeface="楷体_GB2312" pitchFamily="49" charset="-122"/>
              </a:rPr>
              <a:t>。有人为设定和系统按设定的比例压缩两种处理方式。</a:t>
            </a:r>
            <a:endParaRPr lang="zh-CN" altLang="en-US" dirty="0">
              <a:latin typeface="楷体_GB2312" pitchFamily="49" charset="-122"/>
              <a:ea typeface="楷体_GB2312" pitchFamily="49" charset="-122"/>
            </a:endParaRPr>
          </a:p>
          <a:p>
            <a:pPr>
              <a:spcBef>
                <a:spcPct val="100000"/>
              </a:spcBef>
              <a:buFont typeface="Wingdings 2" panose="05020102010507070707" pitchFamily="18" charset="2"/>
              <a:buChar char="x"/>
            </a:pPr>
            <a:r>
              <a:rPr lang="zh-CN" altLang="en-US" dirty="0">
                <a:latin typeface="楷体_GB2312" pitchFamily="49" charset="-122"/>
                <a:ea typeface="楷体_GB2312" pitchFamily="49" charset="-122"/>
              </a:rPr>
              <a:t> </a:t>
            </a:r>
            <a:r>
              <a:rPr lang="zh-CN" altLang="en-US" dirty="0">
                <a:solidFill>
                  <a:srgbClr val="FF0066"/>
                </a:solidFill>
                <a:latin typeface="Times New Roman" panose="02020603050405020304" pitchFamily="18" charset="0"/>
              </a:rPr>
              <a:t>替代工序或改变工艺</a:t>
            </a:r>
            <a:endParaRPr lang="zh-CN" altLang="en-US" dirty="0">
              <a:solidFill>
                <a:srgbClr val="FF0066"/>
              </a:solidFill>
              <a:latin typeface="Times New Roman" panose="02020603050405020304" pitchFamily="18" charset="0"/>
            </a:endParaRPr>
          </a:p>
          <a:p>
            <a:pPr>
              <a:spcBef>
                <a:spcPct val="100000"/>
              </a:spcBef>
              <a:buFont typeface="Wingdings 2" panose="05020102010507070707" pitchFamily="18" charset="2"/>
              <a:buChar char="y"/>
            </a:pPr>
            <a:r>
              <a:rPr lang="zh-CN" altLang="en-US" dirty="0">
                <a:solidFill>
                  <a:srgbClr val="FF0066"/>
                </a:solidFill>
                <a:latin typeface="楷体_GB2312" pitchFamily="49" charset="-122"/>
                <a:ea typeface="楷体_GB2312" pitchFamily="49" charset="-122"/>
              </a:rPr>
              <a:t> </a:t>
            </a:r>
            <a:r>
              <a:rPr lang="zh-CN" altLang="en-US" dirty="0">
                <a:solidFill>
                  <a:srgbClr val="FF0066"/>
                </a:solidFill>
                <a:latin typeface="Times New Roman" panose="02020603050405020304" pitchFamily="18" charset="0"/>
              </a:rPr>
              <a:t>其它。如加班加点</a:t>
            </a:r>
            <a:r>
              <a:rPr lang="zh-CN" altLang="en-US" dirty="0">
                <a:latin typeface="Times New Roman" panose="02020603050405020304" pitchFamily="18" charset="0"/>
              </a:rPr>
              <a:t>、</a:t>
            </a:r>
            <a:r>
              <a:rPr lang="zh-CN" altLang="en-US" dirty="0">
                <a:solidFill>
                  <a:srgbClr val="FF0066"/>
                </a:solidFill>
                <a:latin typeface="Times New Roman" panose="02020603050405020304" pitchFamily="18" charset="0"/>
              </a:rPr>
              <a:t>调配人力。	</a:t>
            </a:r>
            <a:endParaRPr lang="zh-CN" altLang="en-US" dirty="0">
              <a:solidFill>
                <a:srgbClr val="FF0066"/>
              </a:solidFill>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2850" name="标题 462849"/>
          <p:cNvSpPr>
            <a:spLocks noGrp="1"/>
          </p:cNvSpPr>
          <p:nvPr>
            <p:ph type="title"/>
          </p:nvPr>
        </p:nvSpPr>
        <p:spPr>
          <a:xfrm>
            <a:off x="2514600" y="6781800"/>
            <a:ext cx="69342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甘特图</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62858" name="文本框 462857"/>
          <p:cNvSpPr txBox="1"/>
          <p:nvPr/>
        </p:nvSpPr>
        <p:spPr>
          <a:xfrm>
            <a:off x="762000" y="762000"/>
            <a:ext cx="9829800" cy="1552575"/>
          </a:xfrm>
          <a:prstGeom prst="rect">
            <a:avLst/>
          </a:prstGeom>
          <a:noFill/>
          <a:ln w="12700">
            <a:noFill/>
          </a:ln>
        </p:spPr>
        <p:txBody>
          <a:bodyPr>
            <a:spAutoFit/>
          </a:bodyPr>
          <a:p>
            <a:pPr marL="457200" indent="-457200"/>
            <a:r>
              <a:rPr lang="zh-CN" altLang="en-US" dirty="0">
                <a:solidFill>
                  <a:srgbClr val="FF0066"/>
                </a:solidFill>
                <a:latin typeface="Times New Roman" panose="02020603050405020304" pitchFamily="18" charset="0"/>
              </a:rPr>
              <a:t>甘特图又叫作业进度计划表</a:t>
            </a:r>
            <a:r>
              <a:rPr lang="zh-CN" altLang="en-US" dirty="0">
                <a:latin typeface="Times New Roman" panose="02020603050405020304" pitchFamily="18" charset="0"/>
              </a:rPr>
              <a:t>，可以用来帮助制定计划和跟踪作业。甘特</a:t>
            </a:r>
            <a:endParaRPr lang="zh-CN" altLang="en-US" dirty="0">
              <a:latin typeface="Times New Roman" panose="02020603050405020304" pitchFamily="18" charset="0"/>
            </a:endParaRPr>
          </a:p>
          <a:p>
            <a:pPr marL="457200" indent="-457200"/>
            <a:r>
              <a:rPr lang="zh-CN" altLang="en-US" dirty="0">
                <a:latin typeface="Times New Roman" panose="02020603050405020304" pitchFamily="18" charset="0"/>
              </a:rPr>
              <a:t>图是一种绘制任务的横道图，它不仅用于协调已计划好的活动，而且还</a:t>
            </a:r>
            <a:endParaRPr lang="zh-CN" altLang="en-US" dirty="0">
              <a:latin typeface="Times New Roman" panose="02020603050405020304" pitchFamily="18" charset="0"/>
            </a:endParaRPr>
          </a:p>
          <a:p>
            <a:pPr marL="457200" indent="-457200"/>
            <a:r>
              <a:rPr lang="zh-CN" altLang="en-US" dirty="0">
                <a:latin typeface="Times New Roman" panose="02020603050405020304" pitchFamily="18" charset="0"/>
              </a:rPr>
              <a:t>用于项目计划的制定</a:t>
            </a:r>
            <a:endParaRPr lang="zh-CN" altLang="en-US" dirty="0">
              <a:latin typeface="Times New Roman" panose="02020603050405020304" pitchFamily="18" charset="0"/>
            </a:endParaRPr>
          </a:p>
        </p:txBody>
      </p:sp>
      <p:sp>
        <p:nvSpPr>
          <p:cNvPr id="462859" name="矩形 462858"/>
          <p:cNvSpPr/>
          <p:nvPr/>
        </p:nvSpPr>
        <p:spPr>
          <a:xfrm>
            <a:off x="719138" y="2819400"/>
            <a:ext cx="10058400" cy="2971800"/>
          </a:xfrm>
          <a:prstGeom prst="rect">
            <a:avLst/>
          </a:prstGeom>
          <a:solidFill>
            <a:schemeClr val="bg1"/>
          </a:solidFill>
          <a:ln w="12700" cap="flat" cmpd="sng">
            <a:solidFill>
              <a:schemeClr val="tx1"/>
            </a:solidFill>
            <a:prstDash val="solid"/>
            <a:miter/>
            <a:headEnd type="none" w="med" len="med"/>
            <a:tailEnd type="none" w="med" len="med"/>
          </a:ln>
        </p:spPr>
        <p:txBody>
          <a:bodyPr anchor="ctr" anchorCtr="0">
            <a:spAutoFit/>
          </a:bodyPr>
          <a:p>
            <a:pPr algn="ctr"/>
            <a:endParaRPr lang="zh-CN" altLang="en-US" dirty="0">
              <a:latin typeface="Times New Roman" panose="02020603050405020304" pitchFamily="18" charset="0"/>
            </a:endParaRPr>
          </a:p>
        </p:txBody>
      </p:sp>
      <p:sp>
        <p:nvSpPr>
          <p:cNvPr id="462860" name="直接连接符 462859"/>
          <p:cNvSpPr/>
          <p:nvPr/>
        </p:nvSpPr>
        <p:spPr>
          <a:xfrm>
            <a:off x="719138" y="3429000"/>
            <a:ext cx="10058400" cy="0"/>
          </a:xfrm>
          <a:prstGeom prst="line">
            <a:avLst/>
          </a:prstGeom>
          <a:ln w="12700" cap="flat" cmpd="sng">
            <a:solidFill>
              <a:schemeClr val="tx1"/>
            </a:solidFill>
            <a:prstDash val="solid"/>
            <a:headEnd type="none" w="med" len="med"/>
            <a:tailEnd type="none" w="med" len="med"/>
          </a:ln>
        </p:spPr>
      </p:sp>
      <p:sp>
        <p:nvSpPr>
          <p:cNvPr id="462861" name="直接连接符 462860"/>
          <p:cNvSpPr/>
          <p:nvPr/>
        </p:nvSpPr>
        <p:spPr>
          <a:xfrm>
            <a:off x="719138" y="4191000"/>
            <a:ext cx="10058400" cy="0"/>
          </a:xfrm>
          <a:prstGeom prst="line">
            <a:avLst/>
          </a:prstGeom>
          <a:ln w="12700" cap="flat" cmpd="sng">
            <a:solidFill>
              <a:schemeClr val="tx1"/>
            </a:solidFill>
            <a:prstDash val="solid"/>
            <a:headEnd type="none" w="med" len="med"/>
            <a:tailEnd type="none" w="med" len="med"/>
          </a:ln>
        </p:spPr>
      </p:sp>
      <p:sp>
        <p:nvSpPr>
          <p:cNvPr id="462862" name="直接连接符 462861"/>
          <p:cNvSpPr/>
          <p:nvPr/>
        </p:nvSpPr>
        <p:spPr>
          <a:xfrm>
            <a:off x="719138" y="4953000"/>
            <a:ext cx="10058400" cy="0"/>
          </a:xfrm>
          <a:prstGeom prst="line">
            <a:avLst/>
          </a:prstGeom>
          <a:ln w="12700" cap="flat" cmpd="sng">
            <a:solidFill>
              <a:schemeClr val="tx1"/>
            </a:solidFill>
            <a:prstDash val="solid"/>
            <a:headEnd type="none" w="med" len="med"/>
            <a:tailEnd type="none" w="med" len="med"/>
          </a:ln>
        </p:spPr>
      </p:sp>
      <p:sp>
        <p:nvSpPr>
          <p:cNvPr id="462863" name="直接连接符 462862"/>
          <p:cNvSpPr/>
          <p:nvPr/>
        </p:nvSpPr>
        <p:spPr>
          <a:xfrm flipH="1">
            <a:off x="1524000" y="2819400"/>
            <a:ext cx="0" cy="2971800"/>
          </a:xfrm>
          <a:prstGeom prst="line">
            <a:avLst/>
          </a:prstGeom>
          <a:ln w="12700" cap="flat" cmpd="sng">
            <a:solidFill>
              <a:schemeClr val="tx1"/>
            </a:solidFill>
            <a:prstDash val="solid"/>
            <a:headEnd type="none" w="med" len="med"/>
            <a:tailEnd type="none" w="med" len="med"/>
          </a:ln>
        </p:spPr>
      </p:sp>
      <p:sp>
        <p:nvSpPr>
          <p:cNvPr id="462864" name="直接连接符 462863"/>
          <p:cNvSpPr/>
          <p:nvPr/>
        </p:nvSpPr>
        <p:spPr>
          <a:xfrm flipH="1">
            <a:off x="2438400" y="2819400"/>
            <a:ext cx="0" cy="2971800"/>
          </a:xfrm>
          <a:prstGeom prst="line">
            <a:avLst/>
          </a:prstGeom>
          <a:ln w="12700" cap="flat" cmpd="sng">
            <a:solidFill>
              <a:schemeClr val="tx1"/>
            </a:solidFill>
            <a:prstDash val="solid"/>
            <a:headEnd type="none" w="med" len="med"/>
            <a:tailEnd type="none" w="med" len="med"/>
          </a:ln>
        </p:spPr>
      </p:sp>
      <p:sp>
        <p:nvSpPr>
          <p:cNvPr id="462865" name="直接连接符 462864"/>
          <p:cNvSpPr/>
          <p:nvPr/>
        </p:nvSpPr>
        <p:spPr>
          <a:xfrm flipH="1">
            <a:off x="3352800" y="2819400"/>
            <a:ext cx="0" cy="2971800"/>
          </a:xfrm>
          <a:prstGeom prst="line">
            <a:avLst/>
          </a:prstGeom>
          <a:ln w="12700" cap="flat" cmpd="sng">
            <a:solidFill>
              <a:schemeClr val="tx1"/>
            </a:solidFill>
            <a:prstDash val="solid"/>
            <a:headEnd type="none" w="med" len="med"/>
            <a:tailEnd type="none" w="med" len="med"/>
          </a:ln>
        </p:spPr>
      </p:sp>
      <p:sp>
        <p:nvSpPr>
          <p:cNvPr id="462866" name="直接连接符 462865"/>
          <p:cNvSpPr/>
          <p:nvPr/>
        </p:nvSpPr>
        <p:spPr>
          <a:xfrm flipH="1">
            <a:off x="4267200" y="2819400"/>
            <a:ext cx="0" cy="2971800"/>
          </a:xfrm>
          <a:prstGeom prst="line">
            <a:avLst/>
          </a:prstGeom>
          <a:ln w="12700" cap="flat" cmpd="sng">
            <a:solidFill>
              <a:schemeClr val="tx1"/>
            </a:solidFill>
            <a:prstDash val="solid"/>
            <a:headEnd type="none" w="med" len="med"/>
            <a:tailEnd type="none" w="med" len="med"/>
          </a:ln>
        </p:spPr>
      </p:sp>
      <p:sp>
        <p:nvSpPr>
          <p:cNvPr id="462867" name="直接连接符 462866"/>
          <p:cNvSpPr/>
          <p:nvPr/>
        </p:nvSpPr>
        <p:spPr>
          <a:xfrm flipH="1">
            <a:off x="5181600" y="2819400"/>
            <a:ext cx="0" cy="2971800"/>
          </a:xfrm>
          <a:prstGeom prst="line">
            <a:avLst/>
          </a:prstGeom>
          <a:ln w="12700" cap="flat" cmpd="sng">
            <a:solidFill>
              <a:schemeClr val="tx1"/>
            </a:solidFill>
            <a:prstDash val="solid"/>
            <a:headEnd type="none" w="med" len="med"/>
            <a:tailEnd type="none" w="med" len="med"/>
          </a:ln>
        </p:spPr>
      </p:sp>
      <p:sp>
        <p:nvSpPr>
          <p:cNvPr id="462868" name="直接连接符 462867"/>
          <p:cNvSpPr/>
          <p:nvPr/>
        </p:nvSpPr>
        <p:spPr>
          <a:xfrm flipH="1">
            <a:off x="6096000" y="2819400"/>
            <a:ext cx="0" cy="2971800"/>
          </a:xfrm>
          <a:prstGeom prst="line">
            <a:avLst/>
          </a:prstGeom>
          <a:ln w="12700" cap="flat" cmpd="sng">
            <a:solidFill>
              <a:schemeClr val="tx1"/>
            </a:solidFill>
            <a:prstDash val="solid"/>
            <a:headEnd type="none" w="med" len="med"/>
            <a:tailEnd type="none" w="med" len="med"/>
          </a:ln>
        </p:spPr>
      </p:sp>
      <p:sp>
        <p:nvSpPr>
          <p:cNvPr id="462869" name="直接连接符 462868"/>
          <p:cNvSpPr/>
          <p:nvPr/>
        </p:nvSpPr>
        <p:spPr>
          <a:xfrm flipH="1">
            <a:off x="7162800" y="2819400"/>
            <a:ext cx="0" cy="2971800"/>
          </a:xfrm>
          <a:prstGeom prst="line">
            <a:avLst/>
          </a:prstGeom>
          <a:ln w="12700" cap="flat" cmpd="sng">
            <a:solidFill>
              <a:schemeClr val="tx1"/>
            </a:solidFill>
            <a:prstDash val="solid"/>
            <a:headEnd type="none" w="med" len="med"/>
            <a:tailEnd type="none" w="med" len="med"/>
          </a:ln>
        </p:spPr>
      </p:sp>
      <p:sp>
        <p:nvSpPr>
          <p:cNvPr id="462871" name="文本框 462870"/>
          <p:cNvSpPr txBox="1"/>
          <p:nvPr/>
        </p:nvSpPr>
        <p:spPr>
          <a:xfrm>
            <a:off x="730250" y="2916238"/>
            <a:ext cx="5289550" cy="457200"/>
          </a:xfrm>
          <a:prstGeom prst="rect">
            <a:avLst/>
          </a:prstGeom>
          <a:noFill/>
          <a:ln w="12700">
            <a:noFill/>
          </a:ln>
        </p:spPr>
        <p:txBody>
          <a:bodyPr wrap="none" anchor="t" anchorCtr="0">
            <a:spAutoFit/>
          </a:bodyPr>
          <a:p>
            <a:r>
              <a:rPr lang="zh-CN" altLang="en-US" dirty="0">
                <a:latin typeface="Times New Roman" panose="02020603050405020304" pitchFamily="18" charset="0"/>
              </a:rPr>
              <a:t>作业   周一    周二     周三    周四   周五</a:t>
            </a:r>
            <a:endParaRPr lang="zh-CN" altLang="en-US" dirty="0">
              <a:latin typeface="Times New Roman" panose="02020603050405020304" pitchFamily="18" charset="0"/>
            </a:endParaRPr>
          </a:p>
        </p:txBody>
      </p:sp>
      <p:sp>
        <p:nvSpPr>
          <p:cNvPr id="462872" name="文本框 462871"/>
          <p:cNvSpPr txBox="1"/>
          <p:nvPr/>
        </p:nvSpPr>
        <p:spPr>
          <a:xfrm>
            <a:off x="817563" y="3519488"/>
            <a:ext cx="477837" cy="2043112"/>
          </a:xfrm>
          <a:prstGeom prst="rect">
            <a:avLst/>
          </a:prstGeom>
          <a:noFill/>
          <a:ln w="12700">
            <a:noFill/>
          </a:ln>
        </p:spPr>
        <p:txBody>
          <a:bodyPr wrap="none" anchor="t" anchorCtr="0">
            <a:spAutoFit/>
          </a:bodyPr>
          <a:p>
            <a:pPr algn="ctr"/>
            <a:r>
              <a:rPr lang="en-US" altLang="zh-CN" sz="3200">
                <a:latin typeface="Times New Roman" panose="02020603050405020304" pitchFamily="18" charset="0"/>
              </a:rPr>
              <a:t>A</a:t>
            </a:r>
            <a:endParaRPr lang="en-US" altLang="zh-CN" sz="3200">
              <a:latin typeface="Times New Roman" panose="02020603050405020304" pitchFamily="18" charset="0"/>
            </a:endParaRPr>
          </a:p>
          <a:p>
            <a:pPr algn="ctr"/>
            <a:r>
              <a:rPr lang="en-US" altLang="zh-CN" sz="3200">
                <a:latin typeface="Times New Roman" panose="02020603050405020304" pitchFamily="18" charset="0"/>
              </a:rPr>
              <a:t>B</a:t>
            </a:r>
            <a:endParaRPr lang="en-US" altLang="zh-CN" sz="3200">
              <a:latin typeface="Times New Roman" panose="02020603050405020304" pitchFamily="18" charset="0"/>
            </a:endParaRPr>
          </a:p>
          <a:p>
            <a:pPr algn="ctr"/>
            <a:r>
              <a:rPr lang="en-US" altLang="zh-CN" sz="3200">
                <a:latin typeface="Times New Roman" panose="02020603050405020304" pitchFamily="18" charset="0"/>
              </a:rPr>
              <a:t>C</a:t>
            </a:r>
            <a:endParaRPr lang="en-US" altLang="zh-CN" sz="3200">
              <a:latin typeface="Times New Roman" panose="02020603050405020304" pitchFamily="18" charset="0"/>
            </a:endParaRPr>
          </a:p>
        </p:txBody>
      </p:sp>
      <p:sp>
        <p:nvSpPr>
          <p:cNvPr id="462875" name="文本框 462874"/>
          <p:cNvSpPr txBox="1"/>
          <p:nvPr/>
        </p:nvSpPr>
        <p:spPr>
          <a:xfrm>
            <a:off x="7969250" y="2286000"/>
            <a:ext cx="1708150" cy="457200"/>
          </a:xfrm>
          <a:prstGeom prst="rect">
            <a:avLst/>
          </a:prstGeom>
          <a:noFill/>
          <a:ln w="12700">
            <a:noFill/>
          </a:ln>
        </p:spPr>
        <p:txBody>
          <a:bodyPr wrap="none" anchor="t" anchorCtr="0">
            <a:spAutoFit/>
          </a:bodyPr>
          <a:p>
            <a:pPr algn="ctr"/>
            <a:r>
              <a:rPr lang="zh-CN" altLang="en-US" dirty="0">
                <a:latin typeface="Times New Roman" panose="02020603050405020304" pitchFamily="18" charset="0"/>
              </a:rPr>
              <a:t>甘特图符号</a:t>
            </a:r>
            <a:endParaRPr lang="zh-CN" altLang="en-US" dirty="0">
              <a:latin typeface="Times New Roman" panose="02020603050405020304" pitchFamily="18" charset="0"/>
            </a:endParaRPr>
          </a:p>
        </p:txBody>
      </p:sp>
      <p:sp>
        <p:nvSpPr>
          <p:cNvPr id="462876" name="矩形 462875"/>
          <p:cNvSpPr/>
          <p:nvPr/>
        </p:nvSpPr>
        <p:spPr>
          <a:xfrm>
            <a:off x="6096000" y="2819400"/>
            <a:ext cx="4665663" cy="2971800"/>
          </a:xfrm>
          <a:prstGeom prst="rect">
            <a:avLst/>
          </a:prstGeom>
          <a:solidFill>
            <a:schemeClr val="bg1"/>
          </a:solidFill>
          <a:ln w="12700" cap="flat" cmpd="sng">
            <a:solidFill>
              <a:schemeClr val="tx1"/>
            </a:solidFill>
            <a:prstDash val="solid"/>
            <a:miter/>
            <a:headEnd type="none" w="med" len="med"/>
            <a:tailEnd type="none" w="med" len="med"/>
          </a:ln>
        </p:spPr>
        <p:txBody>
          <a:bodyPr anchor="ctr" anchorCtr="0">
            <a:spAutoFit/>
          </a:bodyPr>
          <a:p>
            <a:pPr algn="ctr"/>
            <a:endParaRPr lang="zh-CN" altLang="en-US" dirty="0">
              <a:latin typeface="Times New Roman" panose="02020603050405020304" pitchFamily="18" charset="0"/>
            </a:endParaRPr>
          </a:p>
        </p:txBody>
      </p:sp>
      <p:sp>
        <p:nvSpPr>
          <p:cNvPr id="462879" name="直接连接符 462878"/>
          <p:cNvSpPr/>
          <p:nvPr/>
        </p:nvSpPr>
        <p:spPr>
          <a:xfrm flipH="1">
            <a:off x="7391400" y="2819400"/>
            <a:ext cx="0" cy="2971800"/>
          </a:xfrm>
          <a:prstGeom prst="line">
            <a:avLst/>
          </a:prstGeom>
          <a:ln w="12700" cap="flat" cmpd="sng">
            <a:solidFill>
              <a:schemeClr val="tx1"/>
            </a:solidFill>
            <a:prstDash val="solid"/>
            <a:headEnd type="none" w="med" len="med"/>
            <a:tailEnd type="none" w="med" len="med"/>
          </a:ln>
        </p:spPr>
      </p:sp>
      <p:sp>
        <p:nvSpPr>
          <p:cNvPr id="462880" name="直接连接符 462879"/>
          <p:cNvSpPr/>
          <p:nvPr/>
        </p:nvSpPr>
        <p:spPr>
          <a:xfrm>
            <a:off x="6248400" y="2971800"/>
            <a:ext cx="381000" cy="0"/>
          </a:xfrm>
          <a:prstGeom prst="line">
            <a:avLst/>
          </a:prstGeom>
          <a:ln w="12700" cap="flat" cmpd="sng">
            <a:solidFill>
              <a:schemeClr val="tx1"/>
            </a:solidFill>
            <a:prstDash val="solid"/>
            <a:headEnd type="none" w="med" len="med"/>
            <a:tailEnd type="none" w="med" len="med"/>
          </a:ln>
        </p:spPr>
      </p:sp>
      <p:sp>
        <p:nvSpPr>
          <p:cNvPr id="462881" name="直接连接符 462880"/>
          <p:cNvSpPr/>
          <p:nvPr/>
        </p:nvSpPr>
        <p:spPr>
          <a:xfrm>
            <a:off x="6248400" y="2971800"/>
            <a:ext cx="0" cy="228600"/>
          </a:xfrm>
          <a:prstGeom prst="line">
            <a:avLst/>
          </a:prstGeom>
          <a:ln w="12700" cap="flat" cmpd="sng">
            <a:solidFill>
              <a:schemeClr val="tx1"/>
            </a:solidFill>
            <a:prstDash val="solid"/>
            <a:headEnd type="none" w="med" len="med"/>
            <a:tailEnd type="none" w="med" len="med"/>
          </a:ln>
        </p:spPr>
      </p:sp>
      <p:sp>
        <p:nvSpPr>
          <p:cNvPr id="462882" name="直接连接符 462881"/>
          <p:cNvSpPr/>
          <p:nvPr/>
        </p:nvSpPr>
        <p:spPr>
          <a:xfrm>
            <a:off x="6629400" y="3352800"/>
            <a:ext cx="457200" cy="0"/>
          </a:xfrm>
          <a:prstGeom prst="line">
            <a:avLst/>
          </a:prstGeom>
          <a:ln w="12700" cap="flat" cmpd="sng">
            <a:solidFill>
              <a:schemeClr val="tx1"/>
            </a:solidFill>
            <a:prstDash val="solid"/>
            <a:headEnd type="none" w="med" len="med"/>
            <a:tailEnd type="none" w="med" len="med"/>
          </a:ln>
        </p:spPr>
      </p:sp>
      <p:sp>
        <p:nvSpPr>
          <p:cNvPr id="462883" name="直接连接符 462882"/>
          <p:cNvSpPr/>
          <p:nvPr/>
        </p:nvSpPr>
        <p:spPr>
          <a:xfrm>
            <a:off x="7086600" y="3352800"/>
            <a:ext cx="0" cy="228600"/>
          </a:xfrm>
          <a:prstGeom prst="line">
            <a:avLst/>
          </a:prstGeom>
          <a:ln w="12700" cap="flat" cmpd="sng">
            <a:solidFill>
              <a:schemeClr val="tx1"/>
            </a:solidFill>
            <a:prstDash val="solid"/>
            <a:headEnd type="none" w="med" len="med"/>
            <a:tailEnd type="none" w="med" len="med"/>
          </a:ln>
        </p:spPr>
      </p:sp>
      <p:sp>
        <p:nvSpPr>
          <p:cNvPr id="462884" name="直接连接符 462883"/>
          <p:cNvSpPr/>
          <p:nvPr/>
        </p:nvSpPr>
        <p:spPr>
          <a:xfrm>
            <a:off x="6248400" y="3733800"/>
            <a:ext cx="0" cy="228600"/>
          </a:xfrm>
          <a:prstGeom prst="line">
            <a:avLst/>
          </a:prstGeom>
          <a:ln w="12700" cap="flat" cmpd="sng">
            <a:solidFill>
              <a:schemeClr val="tx1"/>
            </a:solidFill>
            <a:prstDash val="solid"/>
            <a:headEnd type="none" w="med" len="med"/>
            <a:tailEnd type="none" w="med" len="med"/>
          </a:ln>
        </p:spPr>
      </p:sp>
      <p:sp>
        <p:nvSpPr>
          <p:cNvPr id="462885" name="直接连接符 462884"/>
          <p:cNvSpPr/>
          <p:nvPr/>
        </p:nvSpPr>
        <p:spPr>
          <a:xfrm>
            <a:off x="6248400" y="3733800"/>
            <a:ext cx="838200" cy="0"/>
          </a:xfrm>
          <a:prstGeom prst="line">
            <a:avLst/>
          </a:prstGeom>
          <a:ln w="12700" cap="flat" cmpd="sng">
            <a:solidFill>
              <a:schemeClr val="tx1"/>
            </a:solidFill>
            <a:prstDash val="solid"/>
            <a:headEnd type="none" w="med" len="med"/>
            <a:tailEnd type="none" w="med" len="med"/>
          </a:ln>
        </p:spPr>
      </p:sp>
      <p:sp>
        <p:nvSpPr>
          <p:cNvPr id="462886" name="直接连接符 462885"/>
          <p:cNvSpPr/>
          <p:nvPr/>
        </p:nvSpPr>
        <p:spPr>
          <a:xfrm>
            <a:off x="7086600" y="3733800"/>
            <a:ext cx="0" cy="228600"/>
          </a:xfrm>
          <a:prstGeom prst="line">
            <a:avLst/>
          </a:prstGeom>
          <a:ln w="12700" cap="flat" cmpd="sng">
            <a:solidFill>
              <a:schemeClr val="tx1"/>
            </a:solidFill>
            <a:prstDash val="solid"/>
            <a:headEnd type="none" w="med" len="med"/>
            <a:tailEnd type="none" w="med" len="med"/>
          </a:ln>
        </p:spPr>
      </p:sp>
      <p:sp>
        <p:nvSpPr>
          <p:cNvPr id="462888" name="直接连接符 462887"/>
          <p:cNvSpPr/>
          <p:nvPr/>
        </p:nvSpPr>
        <p:spPr>
          <a:xfrm>
            <a:off x="6248400" y="4267200"/>
            <a:ext cx="0" cy="228600"/>
          </a:xfrm>
          <a:prstGeom prst="line">
            <a:avLst/>
          </a:prstGeom>
          <a:ln w="12700" cap="flat" cmpd="sng">
            <a:solidFill>
              <a:schemeClr val="tx1"/>
            </a:solidFill>
            <a:prstDash val="solid"/>
            <a:headEnd type="none" w="med" len="med"/>
            <a:tailEnd type="none" w="med" len="med"/>
          </a:ln>
        </p:spPr>
      </p:sp>
      <p:sp>
        <p:nvSpPr>
          <p:cNvPr id="462889" name="直接连接符 462888"/>
          <p:cNvSpPr/>
          <p:nvPr/>
        </p:nvSpPr>
        <p:spPr>
          <a:xfrm>
            <a:off x="6248400" y="4267200"/>
            <a:ext cx="838200" cy="0"/>
          </a:xfrm>
          <a:prstGeom prst="line">
            <a:avLst/>
          </a:prstGeom>
          <a:ln w="12700" cap="flat" cmpd="sng">
            <a:solidFill>
              <a:schemeClr val="tx1"/>
            </a:solidFill>
            <a:prstDash val="solid"/>
            <a:headEnd type="none" w="med" len="med"/>
            <a:tailEnd type="none" w="med" len="med"/>
          </a:ln>
        </p:spPr>
      </p:sp>
      <p:sp>
        <p:nvSpPr>
          <p:cNvPr id="462890" name="直接连接符 462889"/>
          <p:cNvSpPr/>
          <p:nvPr/>
        </p:nvSpPr>
        <p:spPr>
          <a:xfrm>
            <a:off x="7086600" y="4267200"/>
            <a:ext cx="0" cy="228600"/>
          </a:xfrm>
          <a:prstGeom prst="line">
            <a:avLst/>
          </a:prstGeom>
          <a:ln w="12700" cap="flat" cmpd="sng">
            <a:solidFill>
              <a:schemeClr val="tx1"/>
            </a:solidFill>
            <a:prstDash val="solid"/>
            <a:headEnd type="none" w="med" len="med"/>
            <a:tailEnd type="none" w="med" len="med"/>
          </a:ln>
        </p:spPr>
      </p:sp>
      <p:sp>
        <p:nvSpPr>
          <p:cNvPr id="462891" name="矩形 462890"/>
          <p:cNvSpPr/>
          <p:nvPr/>
        </p:nvSpPr>
        <p:spPr>
          <a:xfrm>
            <a:off x="6248400" y="4343400"/>
            <a:ext cx="5334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896" name="直接连接符 462895"/>
          <p:cNvSpPr/>
          <p:nvPr/>
        </p:nvSpPr>
        <p:spPr>
          <a:xfrm flipV="1">
            <a:off x="6248400" y="4724400"/>
            <a:ext cx="914400" cy="533400"/>
          </a:xfrm>
          <a:prstGeom prst="line">
            <a:avLst/>
          </a:prstGeom>
          <a:ln w="12700" cap="flat" cmpd="sng">
            <a:solidFill>
              <a:schemeClr val="tx1"/>
            </a:solidFill>
            <a:prstDash val="solid"/>
            <a:headEnd type="none" w="med" len="med"/>
            <a:tailEnd type="none" w="med" len="med"/>
          </a:ln>
        </p:spPr>
      </p:sp>
      <p:sp>
        <p:nvSpPr>
          <p:cNvPr id="462898" name="直接连接符 462897"/>
          <p:cNvSpPr/>
          <p:nvPr/>
        </p:nvSpPr>
        <p:spPr>
          <a:xfrm>
            <a:off x="6248400" y="4724400"/>
            <a:ext cx="914400" cy="533400"/>
          </a:xfrm>
          <a:prstGeom prst="line">
            <a:avLst/>
          </a:prstGeom>
          <a:ln w="12700" cap="flat" cmpd="sng">
            <a:solidFill>
              <a:schemeClr val="tx1"/>
            </a:solidFill>
            <a:prstDash val="solid"/>
            <a:headEnd type="none" w="med" len="med"/>
            <a:tailEnd type="none" w="med" len="med"/>
          </a:ln>
        </p:spPr>
      </p:sp>
      <p:sp>
        <p:nvSpPr>
          <p:cNvPr id="462905" name="文本框 462904"/>
          <p:cNvSpPr txBox="1"/>
          <p:nvPr/>
        </p:nvSpPr>
        <p:spPr>
          <a:xfrm>
            <a:off x="7467600" y="2794000"/>
            <a:ext cx="3429000" cy="2870200"/>
          </a:xfrm>
          <a:prstGeom prst="rect">
            <a:avLst/>
          </a:prstGeom>
          <a:noFill/>
          <a:ln w="12700">
            <a:noFill/>
          </a:ln>
        </p:spPr>
        <p:txBody>
          <a:bodyPr>
            <a:spAutoFit/>
          </a:bodyPr>
          <a:p>
            <a:pPr>
              <a:spcBef>
                <a:spcPct val="15000"/>
              </a:spcBef>
            </a:pPr>
            <a:r>
              <a:rPr lang="zh-CN" altLang="en-US" dirty="0">
                <a:latin typeface="Times New Roman" panose="02020603050405020304" pitchFamily="18" charset="0"/>
              </a:rPr>
              <a:t>一个活动的开始</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一个活动的结束</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计划允许的活动时间</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实际工作进程</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为非生产性活动空出的时间，如修理、常规维修、材料出库等</a:t>
            </a:r>
            <a:endParaRPr lang="zh-CN" altLang="en-US" dirty="0">
              <a:latin typeface="Times New Roman" panose="02020603050405020304" pitchFamily="18" charset="0"/>
            </a:endParaRPr>
          </a:p>
        </p:txBody>
      </p:sp>
      <p:sp>
        <p:nvSpPr>
          <p:cNvPr id="462912" name="直接连接符 462911"/>
          <p:cNvSpPr/>
          <p:nvPr/>
        </p:nvSpPr>
        <p:spPr>
          <a:xfrm>
            <a:off x="1905000" y="3733800"/>
            <a:ext cx="2057400" cy="0"/>
          </a:xfrm>
          <a:prstGeom prst="line">
            <a:avLst/>
          </a:prstGeom>
          <a:ln w="12700" cap="flat" cmpd="sng">
            <a:solidFill>
              <a:schemeClr val="tx1"/>
            </a:solidFill>
            <a:prstDash val="solid"/>
            <a:headEnd type="none" w="med" len="med"/>
            <a:tailEnd type="none" w="med" len="med"/>
          </a:ln>
        </p:spPr>
      </p:sp>
      <p:sp>
        <p:nvSpPr>
          <p:cNvPr id="462913" name="直接连接符 462912"/>
          <p:cNvSpPr/>
          <p:nvPr/>
        </p:nvSpPr>
        <p:spPr>
          <a:xfrm>
            <a:off x="3962400" y="3733800"/>
            <a:ext cx="0" cy="228600"/>
          </a:xfrm>
          <a:prstGeom prst="line">
            <a:avLst/>
          </a:prstGeom>
          <a:ln w="12700" cap="flat" cmpd="sng">
            <a:solidFill>
              <a:schemeClr val="tx1"/>
            </a:solidFill>
            <a:prstDash val="solid"/>
            <a:headEnd type="none" w="med" len="med"/>
            <a:tailEnd type="none" w="med" len="med"/>
          </a:ln>
        </p:spPr>
      </p:sp>
      <p:sp>
        <p:nvSpPr>
          <p:cNvPr id="462914" name="矩形 462913"/>
          <p:cNvSpPr/>
          <p:nvPr/>
        </p:nvSpPr>
        <p:spPr>
          <a:xfrm>
            <a:off x="1905000" y="3810000"/>
            <a:ext cx="17526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915" name="直接连接符 462914"/>
          <p:cNvSpPr/>
          <p:nvPr/>
        </p:nvSpPr>
        <p:spPr>
          <a:xfrm>
            <a:off x="1905000" y="3733800"/>
            <a:ext cx="0" cy="228600"/>
          </a:xfrm>
          <a:prstGeom prst="line">
            <a:avLst/>
          </a:prstGeom>
          <a:ln w="12700" cap="flat" cmpd="sng">
            <a:solidFill>
              <a:schemeClr val="tx1"/>
            </a:solidFill>
            <a:prstDash val="solid"/>
            <a:headEnd type="none" w="med" len="med"/>
            <a:tailEnd type="none" w="med" len="med"/>
          </a:ln>
        </p:spPr>
      </p:sp>
      <p:sp>
        <p:nvSpPr>
          <p:cNvPr id="462917" name="直接连接符 462916"/>
          <p:cNvSpPr/>
          <p:nvPr/>
        </p:nvSpPr>
        <p:spPr>
          <a:xfrm flipV="1">
            <a:off x="1676400" y="4495800"/>
            <a:ext cx="2819400" cy="0"/>
          </a:xfrm>
          <a:prstGeom prst="line">
            <a:avLst/>
          </a:prstGeom>
          <a:ln w="12700" cap="flat" cmpd="sng">
            <a:solidFill>
              <a:schemeClr val="tx1"/>
            </a:solidFill>
            <a:prstDash val="solid"/>
            <a:headEnd type="none" w="med" len="med"/>
            <a:tailEnd type="none" w="med" len="med"/>
          </a:ln>
        </p:spPr>
      </p:sp>
      <p:sp>
        <p:nvSpPr>
          <p:cNvPr id="462918" name="直接连接符 462917"/>
          <p:cNvSpPr/>
          <p:nvPr/>
        </p:nvSpPr>
        <p:spPr>
          <a:xfrm>
            <a:off x="4495800" y="4495800"/>
            <a:ext cx="0" cy="228600"/>
          </a:xfrm>
          <a:prstGeom prst="line">
            <a:avLst/>
          </a:prstGeom>
          <a:ln w="12700" cap="flat" cmpd="sng">
            <a:solidFill>
              <a:schemeClr val="tx1"/>
            </a:solidFill>
            <a:prstDash val="solid"/>
            <a:headEnd type="none" w="med" len="med"/>
            <a:tailEnd type="none" w="med" len="med"/>
          </a:ln>
        </p:spPr>
      </p:sp>
      <p:sp>
        <p:nvSpPr>
          <p:cNvPr id="462919" name="矩形 462918"/>
          <p:cNvSpPr/>
          <p:nvPr/>
        </p:nvSpPr>
        <p:spPr>
          <a:xfrm>
            <a:off x="1676400" y="4572000"/>
            <a:ext cx="24384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920" name="直接连接符 462919"/>
          <p:cNvSpPr/>
          <p:nvPr/>
        </p:nvSpPr>
        <p:spPr>
          <a:xfrm>
            <a:off x="1676400" y="4495800"/>
            <a:ext cx="0" cy="228600"/>
          </a:xfrm>
          <a:prstGeom prst="line">
            <a:avLst/>
          </a:prstGeom>
          <a:ln w="12700" cap="flat" cmpd="sng">
            <a:solidFill>
              <a:schemeClr val="tx1"/>
            </a:solidFill>
            <a:prstDash val="solid"/>
            <a:headEnd type="none" w="med" len="med"/>
            <a:tailEnd type="none" w="med" len="med"/>
          </a:ln>
        </p:spPr>
      </p:sp>
      <p:sp>
        <p:nvSpPr>
          <p:cNvPr id="462922" name="直接连接符 462921"/>
          <p:cNvSpPr/>
          <p:nvPr/>
        </p:nvSpPr>
        <p:spPr>
          <a:xfrm>
            <a:off x="3124200" y="5334000"/>
            <a:ext cx="838200" cy="0"/>
          </a:xfrm>
          <a:prstGeom prst="line">
            <a:avLst/>
          </a:prstGeom>
          <a:ln w="12700" cap="flat" cmpd="sng">
            <a:solidFill>
              <a:schemeClr val="tx1"/>
            </a:solidFill>
            <a:prstDash val="solid"/>
            <a:headEnd type="none" w="med" len="med"/>
            <a:tailEnd type="none" w="med" len="med"/>
          </a:ln>
        </p:spPr>
      </p:sp>
      <p:sp>
        <p:nvSpPr>
          <p:cNvPr id="462923" name="直接连接符 462922"/>
          <p:cNvSpPr/>
          <p:nvPr/>
        </p:nvSpPr>
        <p:spPr>
          <a:xfrm>
            <a:off x="3962400" y="5334000"/>
            <a:ext cx="0" cy="228600"/>
          </a:xfrm>
          <a:prstGeom prst="line">
            <a:avLst/>
          </a:prstGeom>
          <a:ln w="12700" cap="flat" cmpd="sng">
            <a:solidFill>
              <a:schemeClr val="tx1"/>
            </a:solidFill>
            <a:prstDash val="solid"/>
            <a:headEnd type="none" w="med" len="med"/>
            <a:tailEnd type="none" w="med" len="med"/>
          </a:ln>
        </p:spPr>
      </p:sp>
      <p:sp>
        <p:nvSpPr>
          <p:cNvPr id="462924" name="矩形 462923"/>
          <p:cNvSpPr/>
          <p:nvPr/>
        </p:nvSpPr>
        <p:spPr>
          <a:xfrm>
            <a:off x="3124200" y="5410200"/>
            <a:ext cx="8382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925" name="直接连接符 462924"/>
          <p:cNvSpPr/>
          <p:nvPr/>
        </p:nvSpPr>
        <p:spPr>
          <a:xfrm>
            <a:off x="3124200" y="5334000"/>
            <a:ext cx="0" cy="228600"/>
          </a:xfrm>
          <a:prstGeom prst="line">
            <a:avLst/>
          </a:prstGeom>
          <a:ln w="12700" cap="flat" cmpd="sng">
            <a:solidFill>
              <a:schemeClr val="tx1"/>
            </a:solidFill>
            <a:prstDash val="solid"/>
            <a:headEnd type="none" w="med" len="med"/>
            <a:tailEnd type="none" w="med" len="med"/>
          </a:ln>
        </p:spPr>
      </p:sp>
      <p:sp>
        <p:nvSpPr>
          <p:cNvPr id="462926" name="矩形 462925"/>
          <p:cNvSpPr/>
          <p:nvPr/>
        </p:nvSpPr>
        <p:spPr>
          <a:xfrm>
            <a:off x="1905000" y="5257800"/>
            <a:ext cx="1143000" cy="3048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62928" name="直接连接符 462927"/>
          <p:cNvSpPr/>
          <p:nvPr/>
        </p:nvSpPr>
        <p:spPr>
          <a:xfrm>
            <a:off x="1905000" y="5257800"/>
            <a:ext cx="1143000" cy="304800"/>
          </a:xfrm>
          <a:prstGeom prst="line">
            <a:avLst/>
          </a:prstGeom>
          <a:ln w="12700" cap="flat" cmpd="sng">
            <a:solidFill>
              <a:schemeClr val="tx1"/>
            </a:solidFill>
            <a:prstDash val="solid"/>
            <a:headEnd type="none" w="med" len="med"/>
            <a:tailEnd type="none" w="med" len="med"/>
          </a:ln>
        </p:spPr>
      </p:sp>
      <p:sp>
        <p:nvSpPr>
          <p:cNvPr id="462929" name="直接连接符 462928"/>
          <p:cNvSpPr/>
          <p:nvPr/>
        </p:nvSpPr>
        <p:spPr>
          <a:xfrm flipH="1">
            <a:off x="1905000" y="5257800"/>
            <a:ext cx="1143000" cy="304800"/>
          </a:xfrm>
          <a:prstGeom prst="line">
            <a:avLst/>
          </a:prstGeom>
          <a:ln w="12700" cap="flat" cmpd="sng">
            <a:solidFill>
              <a:schemeClr val="tx1"/>
            </a:solidFill>
            <a:prstDash val="solid"/>
            <a:headEnd type="none" w="med" len="med"/>
            <a:tailEnd type="none" w="med" len="med"/>
          </a:ln>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2921" name="标题 422920"/>
          <p:cNvSpPr>
            <a:spLocks noGrp="1"/>
          </p:cNvSpPr>
          <p:nvPr>
            <p:ph type="title" idx="4294967295"/>
          </p:nvPr>
        </p:nvSpPr>
        <p:spPr>
          <a:xfrm>
            <a:off x="2971800" y="6934200"/>
            <a:ext cx="4740275"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排序的分类</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22981" name="文本框 422980"/>
          <p:cNvSpPr txBox="1"/>
          <p:nvPr/>
        </p:nvSpPr>
        <p:spPr>
          <a:xfrm>
            <a:off x="1985963" y="1984375"/>
            <a:ext cx="5543550" cy="579438"/>
          </a:xfrm>
          <a:prstGeom prst="rect">
            <a:avLst/>
          </a:prstGeom>
          <a:noFill/>
          <a:ln w="12700">
            <a:noFill/>
          </a:ln>
        </p:spPr>
        <p:txBody>
          <a:bodyPr>
            <a:spAutoFit/>
          </a:bodyPr>
          <a:p>
            <a:pPr algn="ctr"/>
            <a:r>
              <a:rPr lang="zh-CN" altLang="en-US" sz="3200" dirty="0">
                <a:latin typeface="Times New Roman" panose="02020603050405020304" pitchFamily="18" charset="0"/>
              </a:rPr>
              <a:t>服务业</a:t>
            </a:r>
            <a:r>
              <a:rPr lang="en-US" altLang="zh-CN" sz="3200">
                <a:latin typeface="Times New Roman" panose="02020603050405020304" pitchFamily="18" charset="0"/>
              </a:rPr>
              <a:t>-----</a:t>
            </a:r>
            <a:r>
              <a:rPr lang="zh-CN" altLang="en-US" sz="3200" dirty="0">
                <a:latin typeface="Times New Roman" panose="02020603050405020304" pitchFamily="18" charset="0"/>
              </a:rPr>
              <a:t>主要是人力的排序</a:t>
            </a:r>
            <a:r>
              <a:rPr lang="zh-CN" altLang="en-US" dirty="0">
                <a:latin typeface="Times New Roman" panose="02020603050405020304" pitchFamily="18" charset="0"/>
              </a:rPr>
              <a:t> </a:t>
            </a:r>
            <a:endParaRPr lang="zh-CN" altLang="en-US" dirty="0">
              <a:latin typeface="Times New Roman" panose="02020603050405020304" pitchFamily="18" charset="0"/>
            </a:endParaRPr>
          </a:p>
        </p:txBody>
      </p:sp>
      <p:sp>
        <p:nvSpPr>
          <p:cNvPr id="422982" name="文本框 422981"/>
          <p:cNvSpPr txBox="1"/>
          <p:nvPr/>
        </p:nvSpPr>
        <p:spPr>
          <a:xfrm>
            <a:off x="2128838" y="2705100"/>
            <a:ext cx="7345362" cy="579438"/>
          </a:xfrm>
          <a:prstGeom prst="rect">
            <a:avLst/>
          </a:prstGeom>
          <a:noFill/>
          <a:ln w="12700">
            <a:noFill/>
          </a:ln>
        </p:spPr>
        <p:txBody>
          <a:bodyPr>
            <a:spAutoFit/>
          </a:bodyPr>
          <a:p>
            <a:r>
              <a:rPr lang="zh-CN" altLang="en-US" sz="3200" dirty="0">
                <a:latin typeface="Times New Roman" panose="02020603050405020304" pitchFamily="18" charset="0"/>
              </a:rPr>
              <a:t>制造业</a:t>
            </a:r>
            <a:r>
              <a:rPr lang="en-US" altLang="zh-CN" sz="3200">
                <a:latin typeface="Times New Roman" panose="02020603050405020304" pitchFamily="18" charset="0"/>
              </a:rPr>
              <a:t>---- </a:t>
            </a:r>
            <a:r>
              <a:rPr lang="zh-CN" altLang="en-US" sz="3200" dirty="0">
                <a:latin typeface="Times New Roman" panose="02020603050405020304" pitchFamily="18" charset="0"/>
              </a:rPr>
              <a:t>主要是加工件在设备上的排序</a:t>
            </a:r>
            <a:endParaRPr lang="zh-CN" altLang="en-US" sz="3200" dirty="0">
              <a:latin typeface="Times New Roman" panose="02020603050405020304" pitchFamily="18" charset="0"/>
            </a:endParaRPr>
          </a:p>
        </p:txBody>
      </p:sp>
      <p:sp>
        <p:nvSpPr>
          <p:cNvPr id="422983" name="左大括号 422982"/>
          <p:cNvSpPr/>
          <p:nvPr/>
        </p:nvSpPr>
        <p:spPr>
          <a:xfrm>
            <a:off x="1912938" y="2200275"/>
            <a:ext cx="144462" cy="1008063"/>
          </a:xfrm>
          <a:prstGeom prst="leftBrace">
            <a:avLst>
              <a:gd name="adj1" fmla="val 58150"/>
              <a:gd name="adj2" fmla="val 50000"/>
            </a:avLst>
          </a:prstGeom>
          <a:noFill/>
          <a:ln w="12700" cap="flat" cmpd="sng">
            <a:solidFill>
              <a:srgbClr val="FF7C80"/>
            </a:solidFill>
            <a:prstDash val="solid"/>
            <a:headEnd type="none" w="med" len="med"/>
            <a:tailEnd type="none" w="med" len="med"/>
          </a:ln>
        </p:spPr>
        <p:txBody>
          <a:bodyPr/>
          <a:p>
            <a:endParaRPr lang="zh-CN" altLang="en-US"/>
          </a:p>
        </p:txBody>
      </p:sp>
      <p:sp>
        <p:nvSpPr>
          <p:cNvPr id="422984" name="文本框 422983"/>
          <p:cNvSpPr txBox="1"/>
          <p:nvPr/>
        </p:nvSpPr>
        <p:spPr>
          <a:xfrm>
            <a:off x="2057400" y="3424238"/>
            <a:ext cx="7632700" cy="1311275"/>
          </a:xfrm>
          <a:prstGeom prst="rect">
            <a:avLst/>
          </a:prstGeom>
          <a:noFill/>
          <a:ln w="12700">
            <a:noFill/>
          </a:ln>
        </p:spPr>
        <p:txBody>
          <a:bodyPr>
            <a:spAutoFit/>
          </a:bodyPr>
          <a:p>
            <a:r>
              <a:rPr lang="zh-CN" altLang="en-US" sz="3200" dirty="0">
                <a:latin typeface="Times New Roman" panose="02020603050405020304" pitchFamily="18" charset="0"/>
              </a:rPr>
              <a:t>制造业</a:t>
            </a:r>
            <a:r>
              <a:rPr lang="en-US" altLang="zh-CN" sz="3200">
                <a:latin typeface="Times New Roman" panose="02020603050405020304" pitchFamily="18" charset="0"/>
              </a:rPr>
              <a:t>: </a:t>
            </a:r>
            <a:r>
              <a:rPr lang="zh-CN" altLang="en-US" sz="3200" dirty="0">
                <a:latin typeface="Times New Roman" panose="02020603050405020304" pitchFamily="18" charset="0"/>
              </a:rPr>
              <a:t>主要是实行</a:t>
            </a:r>
            <a:r>
              <a:rPr lang="en-US" altLang="zh-CN" sz="3200">
                <a:solidFill>
                  <a:srgbClr val="FF0066"/>
                </a:solidFill>
                <a:latin typeface="Times New Roman" panose="02020603050405020304" pitchFamily="18" charset="0"/>
              </a:rPr>
              <a:t>MRP</a:t>
            </a:r>
            <a:r>
              <a:rPr lang="zh-CN" altLang="en-US" sz="3200" dirty="0">
                <a:latin typeface="Times New Roman" panose="02020603050405020304" pitchFamily="18" charset="0"/>
              </a:rPr>
              <a:t>计划企业</a:t>
            </a:r>
            <a:endParaRPr lang="zh-CN" altLang="en-US" sz="3200" dirty="0">
              <a:latin typeface="Times New Roman" panose="02020603050405020304" pitchFamily="18" charset="0"/>
            </a:endParaRPr>
          </a:p>
          <a:p>
            <a:r>
              <a:rPr lang="zh-CN" altLang="en-US" sz="3200" dirty="0">
                <a:latin typeface="Times New Roman" panose="02020603050405020304" pitchFamily="18" charset="0"/>
              </a:rPr>
              <a:t>              但以</a:t>
            </a:r>
            <a:r>
              <a:rPr lang="zh-CN" altLang="en-US" sz="3200" dirty="0">
                <a:solidFill>
                  <a:srgbClr val="FF0066"/>
                </a:solidFill>
                <a:latin typeface="Times New Roman" panose="02020603050405020304" pitchFamily="18" charset="0"/>
              </a:rPr>
              <a:t>工艺专业化</a:t>
            </a:r>
            <a:r>
              <a:rPr lang="zh-CN" altLang="en-US" sz="3200" dirty="0">
                <a:latin typeface="Times New Roman" panose="02020603050405020304" pitchFamily="18" charset="0"/>
              </a:rPr>
              <a:t>按排设备的车间</a:t>
            </a:r>
            <a:endParaRPr lang="zh-CN" altLang="en-US" sz="3200" dirty="0">
              <a:latin typeface="Times New Roman" panose="02020603050405020304" pitchFamily="18" charset="0"/>
            </a:endParaRPr>
          </a:p>
        </p:txBody>
      </p:sp>
      <p:sp>
        <p:nvSpPr>
          <p:cNvPr id="422985" name="文本框 422984"/>
          <p:cNvSpPr txBox="1"/>
          <p:nvPr/>
        </p:nvSpPr>
        <p:spPr>
          <a:xfrm>
            <a:off x="1554163" y="831850"/>
            <a:ext cx="5399087" cy="701675"/>
          </a:xfrm>
          <a:prstGeom prst="rect">
            <a:avLst/>
          </a:prstGeom>
          <a:noFill/>
          <a:ln w="12700">
            <a:noFill/>
          </a:ln>
        </p:spPr>
        <p:txBody>
          <a:bodyPr>
            <a:spAutoFit/>
          </a:bodyPr>
          <a:p>
            <a:r>
              <a:rPr lang="zh-CN" altLang="en-US" sz="4000" dirty="0">
                <a:solidFill>
                  <a:srgbClr val="FF0066"/>
                </a:solidFill>
                <a:latin typeface="Times New Roman" panose="02020603050405020304" pitchFamily="18" charset="0"/>
                <a:ea typeface="隶书" panose="02010509060101010101" pitchFamily="49" charset="-122"/>
              </a:rPr>
              <a:t>排序问题的应用和分类</a:t>
            </a:r>
            <a:endParaRPr lang="zh-CN" altLang="en-US" sz="4000" dirty="0">
              <a:solidFill>
                <a:srgbClr val="FF0066"/>
              </a:solidFill>
              <a:latin typeface="Times New Roman" panose="02020603050405020304" pitchFamily="18" charset="0"/>
              <a:ea typeface="隶书" panose="02010509060101010101" pitchFamily="49" charset="-122"/>
            </a:endParaRPr>
          </a:p>
        </p:txBody>
      </p:sp>
      <p:sp>
        <p:nvSpPr>
          <p:cNvPr id="422986" name="文本框 422985"/>
          <p:cNvSpPr txBox="1"/>
          <p:nvPr/>
        </p:nvSpPr>
        <p:spPr>
          <a:xfrm>
            <a:off x="1985963" y="4864100"/>
            <a:ext cx="7848600" cy="1801813"/>
          </a:xfrm>
          <a:prstGeom prst="rect">
            <a:avLst/>
          </a:prstGeom>
          <a:noFill/>
          <a:ln w="12700">
            <a:noFill/>
          </a:ln>
        </p:spPr>
        <p:txBody>
          <a:bodyPr>
            <a:spAutoFit/>
          </a:bodyPr>
          <a:p>
            <a:r>
              <a:rPr lang="zh-CN" altLang="en-US" sz="2800" dirty="0">
                <a:latin typeface="Times New Roman" panose="02020603050405020304" pitchFamily="18" charset="0"/>
              </a:rPr>
              <a:t>分类</a:t>
            </a:r>
            <a:r>
              <a:rPr lang="en-US" altLang="zh-CN" sz="2800">
                <a:latin typeface="Times New Roman" panose="02020603050405020304" pitchFamily="18" charset="0"/>
              </a:rPr>
              <a:t>:  n </a:t>
            </a:r>
            <a:r>
              <a:rPr lang="zh-CN" altLang="en-US" sz="2800" dirty="0">
                <a:latin typeface="Times New Roman" panose="02020603050405020304" pitchFamily="18" charset="0"/>
              </a:rPr>
              <a:t>工件到</a:t>
            </a:r>
            <a:r>
              <a:rPr lang="en-US" altLang="zh-CN" sz="2800">
                <a:latin typeface="Times New Roman" panose="02020603050405020304" pitchFamily="18" charset="0"/>
              </a:rPr>
              <a:t>1</a:t>
            </a:r>
            <a:r>
              <a:rPr lang="zh-CN" altLang="en-US" sz="2800" dirty="0">
                <a:latin typeface="Times New Roman" panose="02020603050405020304" pitchFamily="18" charset="0"/>
              </a:rPr>
              <a:t>台机器</a:t>
            </a:r>
            <a:r>
              <a:rPr lang="en-US" altLang="zh-CN" sz="2800">
                <a:latin typeface="Times New Roman" panose="02020603050405020304" pitchFamily="18" charset="0"/>
              </a:rPr>
              <a:t>---- </a:t>
            </a:r>
            <a:r>
              <a:rPr lang="en-US" altLang="zh-CN" sz="2800">
                <a:solidFill>
                  <a:srgbClr val="FF0066"/>
                </a:solidFill>
                <a:latin typeface="Times New Roman" panose="02020603050405020304" pitchFamily="18" charset="0"/>
              </a:rPr>
              <a:t>n/1</a:t>
            </a:r>
            <a:endParaRPr lang="en-US" altLang="zh-CN" sz="2800">
              <a:solidFill>
                <a:srgbClr val="FF0066"/>
              </a:solidFill>
              <a:latin typeface="Times New Roman" panose="02020603050405020304" pitchFamily="18" charset="0"/>
            </a:endParaRPr>
          </a:p>
          <a:p>
            <a:r>
              <a:rPr lang="en-US" altLang="zh-CN" sz="2800">
                <a:latin typeface="Times New Roman" panose="02020603050405020304" pitchFamily="18" charset="0"/>
              </a:rPr>
              <a:t>           n </a:t>
            </a:r>
            <a:r>
              <a:rPr lang="zh-CN" altLang="en-US" sz="2800" dirty="0">
                <a:latin typeface="Times New Roman" panose="02020603050405020304" pitchFamily="18" charset="0"/>
              </a:rPr>
              <a:t>工件到</a:t>
            </a:r>
            <a:r>
              <a:rPr lang="en-US" altLang="zh-CN" sz="2800">
                <a:latin typeface="Times New Roman" panose="02020603050405020304" pitchFamily="18" charset="0"/>
              </a:rPr>
              <a:t>2</a:t>
            </a:r>
            <a:r>
              <a:rPr lang="zh-CN" altLang="en-US" sz="2800" dirty="0">
                <a:latin typeface="Times New Roman" panose="02020603050405020304" pitchFamily="18" charset="0"/>
              </a:rPr>
              <a:t>台机器 </a:t>
            </a:r>
            <a:r>
              <a:rPr lang="en-US" altLang="zh-CN" sz="2800">
                <a:latin typeface="Times New Roman" panose="02020603050405020304" pitchFamily="18" charset="0"/>
              </a:rPr>
              <a:t>----</a:t>
            </a:r>
            <a:r>
              <a:rPr lang="en-US" altLang="zh-CN" sz="2800">
                <a:solidFill>
                  <a:srgbClr val="FF0066"/>
                </a:solidFill>
                <a:latin typeface="Times New Roman" panose="02020603050405020304" pitchFamily="18" charset="0"/>
              </a:rPr>
              <a:t>n/2</a:t>
            </a:r>
            <a:endParaRPr lang="en-US" altLang="zh-CN" sz="2800">
              <a:solidFill>
                <a:srgbClr val="FF0066"/>
              </a:solidFill>
              <a:latin typeface="Times New Roman" panose="02020603050405020304" pitchFamily="18" charset="0"/>
            </a:endParaRPr>
          </a:p>
          <a:p>
            <a:r>
              <a:rPr lang="en-US" altLang="zh-CN" sz="2800">
                <a:latin typeface="Times New Roman" panose="02020603050405020304" pitchFamily="18" charset="0"/>
              </a:rPr>
              <a:t>          </a:t>
            </a:r>
            <a:r>
              <a:rPr lang="zh-CN" altLang="en-US" sz="2800" dirty="0">
                <a:solidFill>
                  <a:srgbClr val="FF0066"/>
                </a:solidFill>
                <a:latin typeface="Times New Roman" panose="02020603050405020304" pitchFamily="18" charset="0"/>
              </a:rPr>
              <a:t>静态和动态排序</a:t>
            </a:r>
            <a:endParaRPr lang="zh-CN" altLang="en-US" sz="2800" dirty="0">
              <a:solidFill>
                <a:srgbClr val="FF0066"/>
              </a:solidFill>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8754" name="标题 458753"/>
          <p:cNvSpPr>
            <a:spLocks noGrp="1"/>
          </p:cNvSpPr>
          <p:nvPr>
            <p:ph type="title"/>
          </p:nvPr>
        </p:nvSpPr>
        <p:spPr>
          <a:xfrm>
            <a:off x="2590800" y="6781800"/>
            <a:ext cx="5715000" cy="7556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车间作业排序和计划的关系</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58762" name="文本框 458761"/>
          <p:cNvSpPr txBox="1"/>
          <p:nvPr/>
        </p:nvSpPr>
        <p:spPr>
          <a:xfrm>
            <a:off x="1481138" y="1263650"/>
            <a:ext cx="7467600" cy="701675"/>
          </a:xfrm>
          <a:prstGeom prst="rect">
            <a:avLst/>
          </a:prstGeom>
          <a:noFill/>
          <a:ln w="12700">
            <a:noFill/>
          </a:ln>
        </p:spPr>
        <p:txBody>
          <a:bodyPr>
            <a:spAutoFit/>
          </a:bodyPr>
          <a:p>
            <a:r>
              <a:rPr lang="zh-CN" altLang="en-US" sz="4000" dirty="0">
                <a:solidFill>
                  <a:srgbClr val="FF0066"/>
                </a:solidFill>
                <a:latin typeface="Times New Roman" panose="02020603050405020304" pitchFamily="18" charset="0"/>
                <a:ea typeface="隶书" panose="02010509060101010101" pitchFamily="49" charset="-122"/>
              </a:rPr>
              <a:t>作业计划和排序的关系</a:t>
            </a:r>
            <a:endParaRPr lang="zh-CN" altLang="en-US" sz="4000" dirty="0">
              <a:solidFill>
                <a:srgbClr val="FF0066"/>
              </a:solidFill>
              <a:latin typeface="Times New Roman" panose="02020603050405020304" pitchFamily="18" charset="0"/>
              <a:ea typeface="隶书" panose="02010509060101010101" pitchFamily="49" charset="-122"/>
            </a:endParaRPr>
          </a:p>
        </p:txBody>
      </p:sp>
      <p:sp>
        <p:nvSpPr>
          <p:cNvPr id="458763" name="文本框 458762"/>
          <p:cNvSpPr txBox="1"/>
          <p:nvPr/>
        </p:nvSpPr>
        <p:spPr>
          <a:xfrm>
            <a:off x="762000" y="2271713"/>
            <a:ext cx="9829800" cy="4151312"/>
          </a:xfrm>
          <a:prstGeom prst="rect">
            <a:avLst/>
          </a:prstGeom>
          <a:solidFill>
            <a:schemeClr val="tx2"/>
          </a:solidFill>
          <a:ln w="12700">
            <a:noFill/>
          </a:ln>
        </p:spPr>
        <p:txBody>
          <a:bodyPr>
            <a:spAutoFit/>
          </a:bodyPr>
          <a:p>
            <a:pPr>
              <a:buFont typeface="Wingdings" panose="05000000000000000000" pitchFamily="2" charset="2"/>
            </a:pPr>
            <a:r>
              <a:rPr lang="en-US" altLang="zh-CN" sz="2800">
                <a:latin typeface="黑体" panose="02010609060101010101" pitchFamily="2" charset="-122"/>
                <a:ea typeface="黑体" panose="02010609060101010101" pitchFamily="2" charset="-122"/>
              </a:rPr>
              <a:t>1 </a:t>
            </a:r>
            <a:r>
              <a:rPr lang="zh-CN" altLang="en-US" sz="2800" dirty="0">
                <a:latin typeface="黑体" panose="02010609060101010101" pitchFamily="2" charset="-122"/>
                <a:ea typeface="黑体" panose="02010609060101010101" pitchFamily="2" charset="-122"/>
              </a:rPr>
              <a:t>排序</a:t>
            </a:r>
            <a:r>
              <a:rPr lang="en-US" altLang="zh-CN" sz="2800">
                <a:latin typeface="黑体" panose="02010609060101010101" pitchFamily="2" charset="-122"/>
                <a:ea typeface="黑体" panose="02010609060101010101" pitchFamily="2" charset="-122"/>
              </a:rPr>
              <a:t>, Sequencing</a:t>
            </a:r>
            <a:endParaRPr lang="en-US" altLang="zh-CN" sz="2800">
              <a:latin typeface="黑体" panose="02010609060101010101" pitchFamily="2" charset="-122"/>
              <a:ea typeface="黑体" panose="02010609060101010101" pitchFamily="2" charset="-122"/>
            </a:endParaRPr>
          </a:p>
          <a:p>
            <a:pPr>
              <a:buFont typeface="Wingdings" panose="05000000000000000000" pitchFamily="2" charset="2"/>
            </a:pPr>
            <a:r>
              <a:rPr lang="en-US" altLang="zh-CN" sz="2800">
                <a:latin typeface="黑体" panose="02010609060101010101" pitchFamily="2" charset="-122"/>
                <a:ea typeface="黑体" panose="02010609060101010101" pitchFamily="2" charset="-122"/>
              </a:rPr>
              <a:t>   </a:t>
            </a:r>
            <a:r>
              <a:rPr lang="zh-CN" altLang="en-US" sz="2800" dirty="0">
                <a:latin typeface="黑体" panose="02010609060101010101" pitchFamily="2" charset="-122"/>
                <a:ea typeface="黑体" panose="02010609060101010101" pitchFamily="2" charset="-122"/>
              </a:rPr>
              <a:t>决定不同加工件在 加工中心的加工顺序</a:t>
            </a:r>
            <a:r>
              <a:rPr lang="en-US" altLang="zh-CN" sz="2800">
                <a:latin typeface="黑体" panose="02010609060101010101" pitchFamily="2" charset="-122"/>
                <a:ea typeface="黑体" panose="02010609060101010101" pitchFamily="2" charset="-122"/>
              </a:rPr>
              <a:t>;</a:t>
            </a:r>
            <a:endParaRPr lang="en-US" altLang="zh-CN" sz="2800">
              <a:latin typeface="黑体" panose="02010609060101010101" pitchFamily="2" charset="-122"/>
              <a:ea typeface="黑体" panose="02010609060101010101" pitchFamily="2" charset="-122"/>
            </a:endParaRPr>
          </a:p>
          <a:p>
            <a:pPr>
              <a:buFont typeface="Wingdings" panose="05000000000000000000" pitchFamily="2" charset="2"/>
            </a:pPr>
            <a:r>
              <a:rPr lang="en-US" altLang="zh-CN" sz="2800">
                <a:latin typeface="黑体" panose="02010609060101010101" pitchFamily="2" charset="-122"/>
                <a:ea typeface="黑体" panose="02010609060101010101" pitchFamily="2" charset="-122"/>
              </a:rPr>
              <a:t>2 </a:t>
            </a:r>
            <a:r>
              <a:rPr lang="zh-CN" altLang="en-US" sz="2800" dirty="0">
                <a:latin typeface="黑体" panose="02010609060101010101" pitchFamily="2" charset="-122"/>
                <a:ea typeface="黑体" panose="02010609060101010101" pitchFamily="2" charset="-122"/>
              </a:rPr>
              <a:t>作业计划 </a:t>
            </a:r>
            <a:r>
              <a:rPr lang="en-US" altLang="zh-CN" sz="2800">
                <a:latin typeface="黑体" panose="02010609060101010101" pitchFamily="2" charset="-122"/>
                <a:ea typeface="黑体" panose="02010609060101010101" pitchFamily="2" charset="-122"/>
              </a:rPr>
              <a:t>Scheduling</a:t>
            </a:r>
            <a:endParaRPr lang="en-US" altLang="zh-CN" sz="2800">
              <a:latin typeface="黑体" panose="02010609060101010101" pitchFamily="2" charset="-122"/>
              <a:ea typeface="黑体" panose="02010609060101010101" pitchFamily="2" charset="-122"/>
            </a:endParaRPr>
          </a:p>
          <a:p>
            <a:pPr>
              <a:buFont typeface="Wingdings" panose="05000000000000000000" pitchFamily="2" charset="2"/>
            </a:pPr>
            <a:r>
              <a:rPr lang="zh-CN" altLang="en-US" sz="2800" dirty="0">
                <a:latin typeface="黑体" panose="02010609060101010101" pitchFamily="2" charset="-122"/>
                <a:ea typeface="黑体" panose="02010609060101010101" pitchFamily="2" charset="-122"/>
              </a:rPr>
              <a:t>  而作业计划的主要问题不但要确定来件在各台机器上工件的      加工顺序，而且，在通常情况下都规定最早可能开工时间和结束时间</a:t>
            </a:r>
            <a:r>
              <a:rPr lang="en-US" altLang="zh-CN" sz="2800">
                <a:latin typeface="黑体" panose="02010609060101010101" pitchFamily="2" charset="-122"/>
                <a:ea typeface="黑体" panose="02010609060101010101" pitchFamily="2" charset="-122"/>
              </a:rPr>
              <a:t>.</a:t>
            </a:r>
            <a:r>
              <a:rPr lang="zh-CN" altLang="en-US" sz="2800" dirty="0">
                <a:latin typeface="黑体" panose="02010609060101010101" pitchFamily="2" charset="-122"/>
                <a:ea typeface="黑体" panose="02010609060101010101" pitchFamily="2" charset="-122"/>
              </a:rPr>
              <a:t>但，当工件的加工顺序确定之后，作业计划也就基本确定了。所以，人们常常不加区别地使用“排序”与“作业计划”。</a:t>
            </a:r>
            <a:endParaRPr lang="zh-CN" altLang="en-US" sz="2800" dirty="0">
              <a:latin typeface="黑体" panose="02010609060101010101" pitchFamily="2" charset="-122"/>
              <a:ea typeface="黑体" panose="0201060906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0457" name="标题 360456"/>
          <p:cNvSpPr>
            <a:spLocks noGrp="1"/>
          </p:cNvSpPr>
          <p:nvPr>
            <p:ph type="title" idx="4294967295"/>
          </p:nvPr>
        </p:nvSpPr>
        <p:spPr>
          <a:xfrm>
            <a:off x="2971800" y="6934200"/>
            <a:ext cx="4740275" cy="603250"/>
          </a:xfrm>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派工单</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60458" name="文本框 360457"/>
          <p:cNvSpPr txBox="1"/>
          <p:nvPr/>
        </p:nvSpPr>
        <p:spPr>
          <a:xfrm>
            <a:off x="914400" y="1092200"/>
            <a:ext cx="9525000" cy="4789488"/>
          </a:xfrm>
          <a:prstGeom prst="rect">
            <a:avLst/>
          </a:prstGeom>
          <a:noFill/>
          <a:ln w="38100">
            <a:noFill/>
          </a:ln>
        </p:spPr>
        <p:txBody>
          <a:bodyPr anchor="ctr" anchorCtr="0">
            <a:spAutoFit/>
          </a:bodyPr>
          <a:p>
            <a:pPr>
              <a:spcBef>
                <a:spcPct val="100000"/>
              </a:spcBef>
              <a:buClr>
                <a:srgbClr val="FF0066"/>
              </a:buClr>
              <a:buFont typeface="Wingdings 2" panose="05020102010507070707" pitchFamily="18" charset="2"/>
              <a:buChar char=")"/>
            </a:pPr>
            <a:r>
              <a:rPr lang="zh-CN" altLang="en-US" sz="2800" dirty="0">
                <a:latin typeface="楷体_GB2312" pitchFamily="49" charset="-122"/>
                <a:ea typeface="楷体_GB2312" pitchFamily="49" charset="-122"/>
              </a:rPr>
              <a:t> </a:t>
            </a:r>
            <a:r>
              <a:rPr lang="zh-CN" altLang="en-US" sz="2800" dirty="0">
                <a:solidFill>
                  <a:srgbClr val="3333FF"/>
                </a:solidFill>
                <a:latin typeface="楷体_GB2312" pitchFamily="49" charset="-122"/>
                <a:ea typeface="楷体_GB2312" pitchFamily="49" charset="-122"/>
              </a:rPr>
              <a:t>派工单（</a:t>
            </a:r>
            <a:r>
              <a:rPr lang="zh-CN" altLang="zh-TW" sz="2800">
                <a:solidFill>
                  <a:srgbClr val="3333FF"/>
                </a:solidFill>
                <a:latin typeface="楷体_GB2312" pitchFamily="49" charset="-122"/>
                <a:ea typeface="楷体_GB2312" pitchFamily="49" charset="-122"/>
              </a:rPr>
              <a:t>d</a:t>
            </a:r>
            <a:r>
              <a:rPr lang="zh-TW" altLang="zh-CN" sz="2800">
                <a:solidFill>
                  <a:srgbClr val="3333FF"/>
                </a:solidFill>
                <a:latin typeface="楷体_GB2312" pitchFamily="49" charset="-122"/>
                <a:ea typeface="楷体_GB2312" pitchFamily="49" charset="-122"/>
              </a:rPr>
              <a:t>i</a:t>
            </a:r>
            <a:r>
              <a:rPr lang="zh-CN" altLang="zh-TW" sz="2800">
                <a:solidFill>
                  <a:srgbClr val="3333FF"/>
                </a:solidFill>
                <a:latin typeface="楷体_GB2312" pitchFamily="49" charset="-122"/>
                <a:ea typeface="楷体_GB2312" pitchFamily="49" charset="-122"/>
              </a:rPr>
              <a:t>s</a:t>
            </a:r>
            <a:r>
              <a:rPr lang="zh-TW" altLang="zh-CN" sz="2800">
                <a:solidFill>
                  <a:srgbClr val="3333FF"/>
                </a:solidFill>
                <a:latin typeface="楷体_GB2312" pitchFamily="49" charset="-122"/>
                <a:ea typeface="楷体_GB2312" pitchFamily="49" charset="-122"/>
              </a:rPr>
              <a:t>p</a:t>
            </a:r>
            <a:r>
              <a:rPr lang="zh-CN" altLang="zh-TW" sz="2800">
                <a:solidFill>
                  <a:srgbClr val="3333FF"/>
                </a:solidFill>
                <a:latin typeface="楷体_GB2312" pitchFamily="49" charset="-122"/>
                <a:ea typeface="楷体_GB2312" pitchFamily="49" charset="-122"/>
              </a:rPr>
              <a:t>a</a:t>
            </a:r>
            <a:r>
              <a:rPr lang="zh-TW" altLang="zh-CN" sz="2800">
                <a:solidFill>
                  <a:srgbClr val="3333FF"/>
                </a:solidFill>
                <a:latin typeface="楷体_GB2312" pitchFamily="49" charset="-122"/>
                <a:ea typeface="楷体_GB2312" pitchFamily="49" charset="-122"/>
              </a:rPr>
              <a:t>t</a:t>
            </a:r>
            <a:r>
              <a:rPr lang="zh-CN" altLang="zh-TW" sz="2800">
                <a:solidFill>
                  <a:srgbClr val="3333FF"/>
                </a:solidFill>
                <a:latin typeface="楷体_GB2312" pitchFamily="49" charset="-122"/>
                <a:ea typeface="楷体_GB2312" pitchFamily="49" charset="-122"/>
              </a:rPr>
              <a:t>c</a:t>
            </a:r>
            <a:r>
              <a:rPr lang="zh-TW" altLang="zh-CN" sz="2800" dirty="0">
                <a:solidFill>
                  <a:srgbClr val="3333FF"/>
                </a:solidFill>
                <a:latin typeface="楷体_GB2312" pitchFamily="49" charset="-122"/>
                <a:ea typeface="楷体_GB2312" pitchFamily="49" charset="-122"/>
              </a:rPr>
              <a:t>h l</a:t>
            </a:r>
            <a:r>
              <a:rPr lang="zh-CN" altLang="zh-TW" sz="2800">
                <a:solidFill>
                  <a:srgbClr val="3333FF"/>
                </a:solidFill>
                <a:latin typeface="楷体_GB2312" pitchFamily="49" charset="-122"/>
                <a:ea typeface="楷体_GB2312" pitchFamily="49" charset="-122"/>
              </a:rPr>
              <a:t>i</a:t>
            </a:r>
            <a:r>
              <a:rPr lang="zh-TW" altLang="zh-CN" sz="2800">
                <a:solidFill>
                  <a:srgbClr val="3333FF"/>
                </a:solidFill>
                <a:latin typeface="楷体_GB2312" pitchFamily="49" charset="-122"/>
                <a:ea typeface="楷体_GB2312" pitchFamily="49" charset="-122"/>
              </a:rPr>
              <a:t>s</a:t>
            </a:r>
            <a:r>
              <a:rPr lang="zh-CN" altLang="zh-TW" sz="2800">
                <a:solidFill>
                  <a:srgbClr val="3333FF"/>
                </a:solidFill>
                <a:latin typeface="楷体_GB2312" pitchFamily="49" charset="-122"/>
                <a:ea typeface="楷体_GB2312" pitchFamily="49" charset="-122"/>
              </a:rPr>
              <a:t>t</a:t>
            </a:r>
            <a:r>
              <a:rPr lang="en-US" altLang="zh-CN" sz="2800">
                <a:solidFill>
                  <a:srgbClr val="3333FF"/>
                </a:solidFill>
                <a:latin typeface="楷体_GB2312" pitchFamily="49" charset="-122"/>
                <a:ea typeface="楷体_GB2312" pitchFamily="49" charset="-122"/>
              </a:rPr>
              <a:t>）</a:t>
            </a:r>
            <a:r>
              <a:rPr lang="zh-CN" altLang="zh-CN" sz="2800" dirty="0">
                <a:solidFill>
                  <a:srgbClr val="3333FF"/>
                </a:solidFill>
                <a:latin typeface="楷体_GB2312" pitchFamily="49" charset="-122"/>
                <a:ea typeface="楷体_GB2312" pitchFamily="49" charset="-122"/>
              </a:rPr>
              <a:t>或称调度单，是一种面向工作中心说明加工优先级的文件，说明工作</a:t>
            </a:r>
            <a:r>
              <a:rPr lang="zh-CN" altLang="en-US" sz="2800" dirty="0">
                <a:solidFill>
                  <a:srgbClr val="3333FF"/>
                </a:solidFill>
                <a:latin typeface="楷体_GB2312" pitchFamily="49" charset="-122"/>
                <a:ea typeface="楷体_GB2312" pitchFamily="49" charset="-122"/>
              </a:rPr>
              <a:t>中心</a:t>
            </a:r>
            <a:r>
              <a:rPr lang="zh-CN" altLang="zh-CN" sz="2800" dirty="0">
                <a:solidFill>
                  <a:srgbClr val="3333FF"/>
                </a:solidFill>
                <a:latin typeface="楷体_GB2312" pitchFamily="49" charset="-122"/>
                <a:ea typeface="楷体_GB2312" pitchFamily="49" charset="-122"/>
              </a:rPr>
              <a:t>在一周或一个时期内要完成的生产任务。</a:t>
            </a:r>
            <a:endParaRPr lang="zh-CN" altLang="zh-CN" sz="2800" dirty="0">
              <a:solidFill>
                <a:srgbClr val="3333FF"/>
              </a:solidFill>
              <a:latin typeface="楷体_GB2312" pitchFamily="49" charset="-122"/>
              <a:ea typeface="楷体_GB2312" pitchFamily="49" charset="-122"/>
            </a:endParaRPr>
          </a:p>
          <a:p>
            <a:pPr>
              <a:spcBef>
                <a:spcPct val="100000"/>
              </a:spcBef>
              <a:buClr>
                <a:srgbClr val="FF0066"/>
              </a:buClr>
              <a:buFont typeface="Wingdings 2" panose="05020102010507070707" pitchFamily="18" charset="2"/>
              <a:buChar char=")"/>
            </a:pPr>
            <a:r>
              <a:rPr lang="zh-CN" altLang="zh-CN" sz="2800" dirty="0">
                <a:solidFill>
                  <a:srgbClr val="3333FF"/>
                </a:solidFill>
                <a:latin typeface="楷体_GB2312" pitchFamily="49" charset="-122"/>
                <a:ea typeface="楷体_GB2312" pitchFamily="49" charset="-122"/>
              </a:rPr>
              <a:t> 说明哪些工作已经达到，应当什么时间开始加工，什么时间完成，计划加工时数是多少，完成后又应传给哪道工序。</a:t>
            </a:r>
            <a:endParaRPr lang="zh-CN" altLang="zh-CN" sz="2800" dirty="0">
              <a:solidFill>
                <a:srgbClr val="3333FF"/>
              </a:solidFill>
              <a:latin typeface="楷体_GB2312" pitchFamily="49" charset="-122"/>
              <a:ea typeface="楷体_GB2312" pitchFamily="49" charset="-122"/>
            </a:endParaRPr>
          </a:p>
          <a:p>
            <a:pPr>
              <a:spcBef>
                <a:spcPct val="100000"/>
              </a:spcBef>
              <a:buClr>
                <a:srgbClr val="FF0066"/>
              </a:buClr>
              <a:buFont typeface="Wingdings 2" panose="05020102010507070707" pitchFamily="18" charset="2"/>
              <a:buChar char=")"/>
            </a:pPr>
            <a:r>
              <a:rPr lang="zh-CN" altLang="zh-CN" sz="2800" dirty="0">
                <a:solidFill>
                  <a:srgbClr val="3333FF"/>
                </a:solidFill>
                <a:latin typeface="楷体_GB2312" pitchFamily="49" charset="-122"/>
                <a:ea typeface="楷体_GB2312" pitchFamily="49" charset="-122"/>
              </a:rPr>
              <a:t> 说明哪些工件即将达到，什么时间到，从哪里来。</a:t>
            </a:r>
            <a:endParaRPr lang="zh-CN" altLang="zh-CN" sz="2800" dirty="0">
              <a:solidFill>
                <a:srgbClr val="3333FF"/>
              </a:solidFill>
              <a:latin typeface="楷体_GB2312" pitchFamily="49" charset="-122"/>
              <a:ea typeface="楷体_GB2312" pitchFamily="49" charset="-122"/>
            </a:endParaRPr>
          </a:p>
          <a:p>
            <a:pPr>
              <a:spcBef>
                <a:spcPct val="100000"/>
              </a:spcBef>
              <a:buClr>
                <a:srgbClr val="FF0066"/>
              </a:buClr>
              <a:buFont typeface="Wingdings 2" panose="05020102010507070707" pitchFamily="18" charset="2"/>
              <a:buChar char=")"/>
            </a:pPr>
            <a:r>
              <a:rPr lang="zh-CN" altLang="zh-CN" sz="2800" dirty="0">
                <a:solidFill>
                  <a:srgbClr val="3333FF"/>
                </a:solidFill>
                <a:latin typeface="楷体_GB2312" pitchFamily="49" charset="-122"/>
                <a:ea typeface="楷体_GB2312" pitchFamily="49" charset="-122"/>
              </a:rPr>
              <a:t> </a:t>
            </a:r>
            <a:r>
              <a:rPr lang="zh-CN" altLang="en-US" sz="2800" dirty="0">
                <a:solidFill>
                  <a:srgbClr val="3333FF"/>
                </a:solidFill>
                <a:latin typeface="楷体_GB2312" pitchFamily="49" charset="-122"/>
                <a:ea typeface="楷体_GB2312" pitchFamily="49" charset="-122"/>
              </a:rPr>
              <a:t>根据派工单，车间调度员、工作中心操作员对目前和即将到达的任务一目了然。</a:t>
            </a:r>
            <a:endParaRPr lang="zh-CN" altLang="en-US" sz="2800" dirty="0">
              <a:solidFill>
                <a:srgbClr val="3333FF"/>
              </a:solidFill>
              <a:latin typeface="楷体_GB2312" pitchFamily="49" charset="-122"/>
              <a:ea typeface="楷体_GB2312" pitchFamily="49"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UNIT_PLACING_PICTURE_USER_VIEWPORT" val="{&quot;height&quot;:6595,&quot;width&quot;:17820}"/>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PP_MARK_KEY" val="a9be082b-bc32-410c-9bb0-43875a15eae7"/>
  <p:tag name="COMMONDATA" val="eyJoZGlkIjoiODc5OTdkZDQxOTMwNGQxNTBmNzRiMmEzNWM0ZjQ1MmMifQ=="/>
</p:tagLst>
</file>

<file path=ppt/theme/theme1.xml><?xml version="1.0" encoding="utf-8"?>
<a:theme xmlns:a="http://schemas.openxmlformats.org/drawingml/2006/main" name="整洁型模板">
  <a:themeElements>
    <a:clrScheme name="">
      <a:dk1>
        <a:srgbClr val="000000"/>
      </a:dk1>
      <a:lt1>
        <a:srgbClr val="FFFFFF"/>
      </a:lt1>
      <a:dk2>
        <a:srgbClr val="CCFFFF"/>
      </a:dk2>
      <a:lt2>
        <a:srgbClr val="001932"/>
      </a:lt2>
      <a:accent1>
        <a:srgbClr val="99FFCC"/>
      </a:accent1>
      <a:accent2>
        <a:srgbClr val="01B0FF"/>
      </a:accent2>
      <a:accent3>
        <a:srgbClr val="FFFFFF"/>
      </a:accent3>
      <a:accent4>
        <a:srgbClr val="000000"/>
      </a:accent4>
      <a:accent5>
        <a:srgbClr val="CAFFE2"/>
      </a:accent5>
      <a:accent6>
        <a:srgbClr val="009DE5"/>
      </a:accent6>
      <a:hlink>
        <a:srgbClr val="6666FF"/>
      </a:hlink>
      <a:folHlink>
        <a:srgbClr val="1C6D9A"/>
      </a:folHlink>
    </a:clrScheme>
    <a:fontScheme name="">
      <a:majorFont>
        <a:latin typeface="Impact"/>
        <a:ea typeface="宋体"/>
        <a:cs typeface=""/>
      </a:majorFont>
      <a:minorFont>
        <a:latin typeface="Impact"/>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2181B7"/>
        </a:lt1>
        <a:dk2>
          <a:srgbClr val="CCFFFF"/>
        </a:dk2>
        <a:lt2>
          <a:srgbClr val="001932"/>
        </a:lt2>
        <a:accent1>
          <a:srgbClr val="99FFCC"/>
        </a:accent1>
        <a:accent2>
          <a:srgbClr val="01B0FF"/>
        </a:accent2>
        <a:accent3>
          <a:srgbClr val="ABC1D7"/>
        </a:accent3>
        <a:accent4>
          <a:srgbClr val="DCDCDC"/>
        </a:accent4>
        <a:accent5>
          <a:srgbClr val="CAFFE2"/>
        </a:accent5>
        <a:accent6>
          <a:srgbClr val="009DE5"/>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9B9CA"/>
        </a:accent5>
        <a:accent6>
          <a:srgbClr val="B7B7E5"/>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1AAAA"/>
        </a:accent5>
        <a:accent6>
          <a:srgbClr val="B75B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DDDDDD"/>
        </a:dk2>
        <a:lt2>
          <a:srgbClr val="1C3956"/>
        </a:lt2>
        <a:accent1>
          <a:srgbClr val="3D7CBB"/>
        </a:accent1>
        <a:accent2>
          <a:srgbClr val="00152A"/>
        </a:accent2>
        <a:accent3>
          <a:srgbClr val="AAADB9"/>
        </a:accent3>
        <a:accent4>
          <a:srgbClr val="DCDCDC"/>
        </a:accent4>
        <a:accent5>
          <a:srgbClr val="AFBFD9"/>
        </a:accent5>
        <a:accent6>
          <a:srgbClr val="001225"/>
        </a:accent6>
        <a:hlink>
          <a:srgbClr val="33CCCC"/>
        </a:hlink>
        <a:folHlink>
          <a:srgbClr val="96B9D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A"/>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9"/>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CC00"/>
        </a:dk2>
        <a:lt2>
          <a:srgbClr val="000000"/>
        </a:lt2>
        <a:accent1>
          <a:srgbClr val="FF9900"/>
        </a:accent1>
        <a:accent2>
          <a:srgbClr val="D60093"/>
        </a:accent2>
        <a:accent3>
          <a:srgbClr val="AAAAAA"/>
        </a:accent3>
        <a:accent4>
          <a:srgbClr val="DCDCDC"/>
        </a:accent4>
        <a:accent5>
          <a:srgbClr val="FFCAAA"/>
        </a:accent5>
        <a:accent6>
          <a:srgbClr val="C00083"/>
        </a:accent6>
        <a:hlink>
          <a:srgbClr val="9966FF"/>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Designs\Dad`s Tie.pot</Template>
  <TotalTime>0</TotalTime>
  <Words>5135</Words>
  <Application>WPS 演示</Application>
  <PresentationFormat>自定义</PresentationFormat>
  <Paragraphs>686</Paragraphs>
  <Slides>25</Slides>
  <Notes>1</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25</vt:i4>
      </vt:variant>
    </vt:vector>
  </HeadingPairs>
  <TitlesOfParts>
    <vt:vector size="46" baseType="lpstr">
      <vt:lpstr>Arial</vt:lpstr>
      <vt:lpstr>宋体</vt:lpstr>
      <vt:lpstr>Wingdings</vt:lpstr>
      <vt:lpstr>Times New Roman</vt:lpstr>
      <vt:lpstr>Arial Narrow</vt:lpstr>
      <vt:lpstr>Monotype Sorts</vt:lpstr>
      <vt:lpstr>Wingdings</vt:lpstr>
      <vt:lpstr>华文细黑</vt:lpstr>
      <vt:lpstr>方正姚体</vt:lpstr>
      <vt:lpstr>华文隶书</vt:lpstr>
      <vt:lpstr>华文琥珀</vt:lpstr>
      <vt:lpstr>黑体</vt:lpstr>
      <vt:lpstr>Wingdings 2</vt:lpstr>
      <vt:lpstr>楷体_GB2312</vt:lpstr>
      <vt:lpstr>新宋体</vt:lpstr>
      <vt:lpstr>隶书</vt:lpstr>
      <vt:lpstr>Impact</vt:lpstr>
      <vt:lpstr>微软雅黑</vt:lpstr>
      <vt:lpstr>Arial Unicode MS</vt:lpstr>
      <vt:lpstr>幼圆</vt:lpstr>
      <vt:lpstr>整洁型模板</vt:lpstr>
      <vt:lpstr>作业 排程与车间作业计划</vt:lpstr>
      <vt:lpstr>车间作业控制的内容和意义</vt:lpstr>
      <vt:lpstr>任务下达流程据概要</vt:lpstr>
      <vt:lpstr>常用调度措施</vt:lpstr>
      <vt:lpstr>常用调度措施</vt:lpstr>
      <vt:lpstr>甘特图</vt:lpstr>
      <vt:lpstr>排序的分类</vt:lpstr>
      <vt:lpstr>车间作业排序和计划的关系</vt:lpstr>
      <vt:lpstr>派工单</vt:lpstr>
      <vt:lpstr>派工单的典型格式</vt:lpstr>
      <vt:lpstr>作业排序的重要性</vt:lpstr>
      <vt:lpstr>车间作业排序的目标</vt:lpstr>
      <vt:lpstr>作业排序的优先规则</vt:lpstr>
      <vt:lpstr>作业排序的优先规则</vt:lpstr>
      <vt:lpstr>N个作业单台工作中心的排序</vt:lpstr>
      <vt:lpstr>方案一：FCFS规则</vt:lpstr>
      <vt:lpstr>方案二：SOT规则</vt:lpstr>
      <vt:lpstr>方案三：Ddate规则</vt:lpstr>
      <vt:lpstr>方案四：LCFS规则</vt:lpstr>
      <vt:lpstr>方案五：随机</vt:lpstr>
      <vt:lpstr>方案六：STR规则</vt:lpstr>
      <vt:lpstr>优先调度规则比较</vt:lpstr>
      <vt:lpstr>N个作业两台工作中心排序</vt:lpstr>
      <vt:lpstr>练习二</vt:lpstr>
      <vt:lpstr>MRP习题</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没有幻灯片标题</dc:title>
  <dc:creator>胡、潘</dc:creator>
  <cp:lastModifiedBy>WPS_1670316127</cp:lastModifiedBy>
  <cp:revision>159</cp:revision>
  <dcterms:created xsi:type="dcterms:W3CDTF">2000-06-23T10:34:00Z</dcterms:created>
  <dcterms:modified xsi:type="dcterms:W3CDTF">2023-03-15T05:43:42Z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0BED778AD09847D1856F6AF04FD32EE5</vt:lpwstr>
  </property>
  <property fmtid="{D5CDD505-2E9C-101B-9397-08002B2CF9AE}" pid="3" name="KSOProductBuildVer">
    <vt:lpwstr>2052-11.1.0.13703</vt:lpwstr>
  </property>
</Properties>
</file>