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notesMasterIdLst>
    <p:notesMasterId r:id="rId35"/>
  </p:notesMasterIdLst>
  <p:sldIdLst>
    <p:sldId id="1147" r:id="rId6"/>
    <p:sldId id="1286" r:id="rId7"/>
    <p:sldId id="1298" r:id="rId8"/>
    <p:sldId id="1308" r:id="rId9"/>
    <p:sldId id="1307" r:id="rId10"/>
    <p:sldId id="1306" r:id="rId11"/>
    <p:sldId id="1300" r:id="rId12"/>
    <p:sldId id="1288" r:id="rId13"/>
    <p:sldId id="1304" r:id="rId14"/>
    <p:sldId id="1302" r:id="rId15"/>
    <p:sldId id="1303" r:id="rId16"/>
    <p:sldId id="1301" r:id="rId17"/>
    <p:sldId id="1289" r:id="rId18"/>
    <p:sldId id="1290" r:id="rId19"/>
    <p:sldId id="1291" r:id="rId20"/>
    <p:sldId id="1292" r:id="rId21"/>
    <p:sldId id="1293" r:id="rId22"/>
    <p:sldId id="1294" r:id="rId23"/>
    <p:sldId id="1295" r:id="rId24"/>
    <p:sldId id="1296" r:id="rId25"/>
    <p:sldId id="1297" r:id="rId26"/>
    <p:sldId id="1310" r:id="rId27"/>
    <p:sldId id="1311" r:id="rId28"/>
    <p:sldId id="1312" r:id="rId29"/>
    <p:sldId id="1313" r:id="rId30"/>
    <p:sldId id="1314" r:id="rId31"/>
    <p:sldId id="1315" r:id="rId32"/>
    <p:sldId id="1309" r:id="rId33"/>
    <p:sldId id="1317" r:id="rId34"/>
  </p:sldIdLst>
  <p:sldSz cx="9144000" cy="6858000" type="screen4x3"/>
  <p:notesSz cx="6858000" cy="9144000"/>
  <p:custDataLst>
    <p:tags r:id="rId39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600" b="1" i="0" u="none" kern="1200" baseline="0">
        <a:solidFill>
          <a:schemeClr val="tx1"/>
        </a:solidFill>
        <a:latin typeface="黑体" panose="02010609060101010101" pitchFamily="49" charset="-122"/>
        <a:ea typeface="宋体" panose="02010600030101010101" pitchFamily="2" charset="-122"/>
        <a:cs typeface="+mn-cs"/>
      </a:defRPr>
    </a:lvl1pPr>
    <a:lvl2pPr marL="455930" lvl="1" indent="127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600" b="1" i="0" u="none" kern="1200" baseline="0">
        <a:solidFill>
          <a:schemeClr val="tx1"/>
        </a:solidFill>
        <a:latin typeface="黑体" panose="02010609060101010101" pitchFamily="49" charset="-122"/>
        <a:ea typeface="宋体" panose="02010600030101010101" pitchFamily="2" charset="-122"/>
        <a:cs typeface="+mn-cs"/>
      </a:defRPr>
    </a:lvl2pPr>
    <a:lvl3pPr marL="913130" lvl="2" indent="127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600" b="1" i="0" u="none" kern="1200" baseline="0">
        <a:solidFill>
          <a:schemeClr val="tx1"/>
        </a:solidFill>
        <a:latin typeface="黑体" panose="02010609060101010101" pitchFamily="49" charset="-122"/>
        <a:ea typeface="宋体" panose="02010600030101010101" pitchFamily="2" charset="-122"/>
        <a:cs typeface="+mn-cs"/>
      </a:defRPr>
    </a:lvl3pPr>
    <a:lvl4pPr marL="1370330" lvl="3" indent="127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600" b="1" i="0" u="none" kern="1200" baseline="0">
        <a:solidFill>
          <a:schemeClr val="tx1"/>
        </a:solidFill>
        <a:latin typeface="黑体" panose="02010609060101010101" pitchFamily="49" charset="-122"/>
        <a:ea typeface="宋体" panose="02010600030101010101" pitchFamily="2" charset="-122"/>
        <a:cs typeface="+mn-cs"/>
      </a:defRPr>
    </a:lvl4pPr>
    <a:lvl5pPr marL="1827530" lvl="4" indent="127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600" b="1" i="0" u="none" kern="1200" baseline="0">
        <a:solidFill>
          <a:schemeClr val="tx1"/>
        </a:solidFill>
        <a:latin typeface="黑体" panose="02010609060101010101" pitchFamily="49" charset="-122"/>
        <a:ea typeface="宋体" panose="02010600030101010101" pitchFamily="2" charset="-122"/>
        <a:cs typeface="+mn-cs"/>
      </a:defRPr>
    </a:lvl5pPr>
    <a:lvl6pPr marL="2286000" lvl="5" indent="127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600" b="1" i="0" u="none" kern="1200" baseline="0">
        <a:solidFill>
          <a:schemeClr val="tx1"/>
        </a:solidFill>
        <a:latin typeface="黑体" panose="02010609060101010101" pitchFamily="49" charset="-122"/>
        <a:ea typeface="宋体" panose="02010600030101010101" pitchFamily="2" charset="-122"/>
        <a:cs typeface="+mn-cs"/>
      </a:defRPr>
    </a:lvl6pPr>
    <a:lvl7pPr marL="2743200" lvl="6" indent="127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600" b="1" i="0" u="none" kern="1200" baseline="0">
        <a:solidFill>
          <a:schemeClr val="tx1"/>
        </a:solidFill>
        <a:latin typeface="黑体" panose="02010609060101010101" pitchFamily="49" charset="-122"/>
        <a:ea typeface="宋体" panose="02010600030101010101" pitchFamily="2" charset="-122"/>
        <a:cs typeface="+mn-cs"/>
      </a:defRPr>
    </a:lvl7pPr>
    <a:lvl8pPr marL="3200400" lvl="7" indent="127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600" b="1" i="0" u="none" kern="1200" baseline="0">
        <a:solidFill>
          <a:schemeClr val="tx1"/>
        </a:solidFill>
        <a:latin typeface="黑体" panose="02010609060101010101" pitchFamily="49" charset="-122"/>
        <a:ea typeface="宋体" panose="02010600030101010101" pitchFamily="2" charset="-122"/>
        <a:cs typeface="+mn-cs"/>
      </a:defRPr>
    </a:lvl8pPr>
    <a:lvl9pPr marL="3657600" lvl="8" indent="127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600" b="1" i="0" u="none" kern="1200" baseline="0">
        <a:solidFill>
          <a:schemeClr val="tx1"/>
        </a:solidFill>
        <a:latin typeface="黑体" panose="02010609060101010101" pitchFamily="49" charset="-122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66"/>
    <a:srgbClr val="008000"/>
    <a:srgbClr val="00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90"/>
    <p:restoredTop sz="94660"/>
  </p:normalViewPr>
  <p:slideViewPr>
    <p:cSldViewPr snapToGrid="0" showGuides="1">
      <p:cViewPr varScale="1">
        <p:scale>
          <a:sx n="95" d="100"/>
          <a:sy n="95" d="100"/>
        </p:scale>
        <p:origin x="884" y="60"/>
      </p:cViewPr>
      <p:guideLst>
        <p:guide orient="horz" pos="2208"/>
        <p:guide pos="285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9" cy="72008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9" Type="http://schemas.openxmlformats.org/officeDocument/2006/relationships/tags" Target="tags/tag6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notesMaster" Target="notesMasters/notesMaster1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4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5125" name="Rectangle 5"/>
          <p:cNvSpPr>
            <a:spLocks noGrp="1" noRot="1" noChangeAspect="1" noTextEdit="1"/>
          </p:cNvSpPr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l"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mtClean="0">
                <a:ea typeface="黑体" panose="02010609060101010101" pitchFamily="49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F07209A-B5C8-4ECB-8818-EB78D6BEE88E}" type="slidenum"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557D394-0877-410A-A756-8D7A333C207D}" type="slidenum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557D394-0877-410A-A756-8D7A333C207D}" type="slidenum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557D394-0877-410A-A756-8D7A333C207D}" type="slidenum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557D394-0877-410A-A756-8D7A333C207D}" type="slidenum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1115B83-8E83-423B-9126-B4CF1EC61F07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宋体" panose="02010600030101010101" pitchFamily="2" charset="-122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1115B83-8E83-423B-9126-B4CF1EC61F07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宋体" panose="02010600030101010101" pitchFamily="2" charset="-122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1115B83-8E83-423B-9126-B4CF1EC61F07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宋体" panose="02010600030101010101" pitchFamily="2" charset="-122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771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14900" y="1600200"/>
            <a:ext cx="3771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1115B83-8E83-423B-9126-B4CF1EC61F07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宋体" panose="02010600030101010101" pitchFamily="2" charset="-122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1115B83-8E83-423B-9126-B4CF1EC61F07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宋体" panose="02010600030101010101" pitchFamily="2" charset="-122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1115B83-8E83-423B-9126-B4CF1EC61F07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宋体" panose="02010600030101010101" pitchFamily="2" charset="-122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1115B83-8E83-423B-9126-B4CF1EC61F07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宋体" panose="02010600030101010101" pitchFamily="2" charset="-122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557D394-0877-410A-A756-8D7A333C207D}" type="slidenum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1115B83-8E83-423B-9126-B4CF1EC61F07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宋体" panose="02010600030101010101" pitchFamily="2" charset="-122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1115B83-8E83-423B-9126-B4CF1EC61F07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宋体" panose="02010600030101010101" pitchFamily="2" charset="-122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1115B83-8E83-423B-9126-B4CF1EC61F07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宋体" panose="02010600030101010101" pitchFamily="2" charset="-122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62750" y="533400"/>
            <a:ext cx="1924050" cy="59436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90600" y="533400"/>
            <a:ext cx="5619750" cy="59436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1115B83-8E83-423B-9126-B4CF1EC61F07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宋体" panose="02010600030101010101" pitchFamily="2" charset="-122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C3205B3-8D98-4E49-BBC8-4E0B9C7ECA38}" type="slidenum"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宋体" panose="02010600030101010101" pitchFamily="2" charset="-122"/>
                <a:cs typeface="+mn-cs"/>
              </a:rPr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6" descr="商标（横）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596505" y="116205"/>
            <a:ext cx="1451610" cy="5372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C3205B3-8D98-4E49-BBC8-4E0B9C7ECA38}" type="slidenum"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宋体" panose="02010600030101010101" pitchFamily="2" charset="-122"/>
                <a:cs typeface="+mn-cs"/>
              </a:rPr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C3205B3-8D98-4E49-BBC8-4E0B9C7ECA38}" type="slidenum"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宋体" panose="02010600030101010101" pitchFamily="2" charset="-122"/>
                <a:cs typeface="+mn-cs"/>
              </a:rPr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771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14900" y="1600200"/>
            <a:ext cx="3771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C3205B3-8D98-4E49-BBC8-4E0B9C7ECA38}" type="slidenum"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宋体" panose="02010600030101010101" pitchFamily="2" charset="-122"/>
                <a:cs typeface="+mn-cs"/>
              </a:rPr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C3205B3-8D98-4E49-BBC8-4E0B9C7ECA38}" type="slidenum"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宋体" panose="02010600030101010101" pitchFamily="2" charset="-122"/>
                <a:cs typeface="+mn-cs"/>
              </a:rPr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C3205B3-8D98-4E49-BBC8-4E0B9C7ECA38}" type="slidenum"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宋体" panose="02010600030101010101" pitchFamily="2" charset="-122"/>
                <a:cs typeface="+mn-cs"/>
              </a:rPr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557D394-0877-410A-A756-8D7A333C207D}" type="slidenum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C3205B3-8D98-4E49-BBC8-4E0B9C7ECA38}" type="slidenum"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宋体" panose="02010600030101010101" pitchFamily="2" charset="-122"/>
                <a:cs typeface="+mn-cs"/>
              </a:rPr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C3205B3-8D98-4E49-BBC8-4E0B9C7ECA38}" type="slidenum"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宋体" panose="02010600030101010101" pitchFamily="2" charset="-122"/>
                <a:cs typeface="+mn-cs"/>
              </a:rPr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C3205B3-8D98-4E49-BBC8-4E0B9C7ECA38}" type="slidenum"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宋体" panose="02010600030101010101" pitchFamily="2" charset="-122"/>
                <a:cs typeface="+mn-cs"/>
              </a:rPr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C3205B3-8D98-4E49-BBC8-4E0B9C7ECA38}" type="slidenum"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宋体" panose="02010600030101010101" pitchFamily="2" charset="-122"/>
                <a:cs typeface="+mn-cs"/>
              </a:rPr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62750" y="533400"/>
            <a:ext cx="1924050" cy="59436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90600" y="533400"/>
            <a:ext cx="5619750" cy="59436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C3205B3-8D98-4E49-BBC8-4E0B9C7ECA38}" type="slidenum"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宋体" panose="02010600030101010101" pitchFamily="2" charset="-122"/>
                <a:cs typeface="+mn-cs"/>
              </a:rPr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557D394-0877-410A-A756-8D7A333C207D}" type="slidenum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557D394-0877-410A-A756-8D7A333C207D}" type="slidenum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557D394-0877-410A-A756-8D7A333C207D}" type="slidenum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557D394-0877-410A-A756-8D7A333C207D}" type="slidenum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557D394-0877-410A-A756-8D7A333C207D}" type="slidenum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png"/><Relationship Id="rId13" Type="http://schemas.openxmlformats.org/officeDocument/2006/relationships/tags" Target="../tags/tag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image" Target="../media/image2.png"/><Relationship Id="rId13" Type="http://schemas.openxmlformats.org/officeDocument/2006/relationships/tags" Target="../tags/tag2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5" Type="http://schemas.openxmlformats.org/officeDocument/2006/relationships/theme" Target="../theme/theme3.xml"/><Relationship Id="rId14" Type="http://schemas.openxmlformats.org/officeDocument/2006/relationships/image" Target="../media/image2.png"/><Relationship Id="rId13" Type="http://schemas.openxmlformats.org/officeDocument/2006/relationships/tags" Target="../tags/tag3.xml"/><Relationship Id="rId12" Type="http://schemas.openxmlformats.org/officeDocument/2006/relationships/image" Target="../media/image4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5" Type="http://schemas.openxmlformats.org/officeDocument/2006/relationships/theme" Target="../theme/theme4.xml"/><Relationship Id="rId14" Type="http://schemas.openxmlformats.org/officeDocument/2006/relationships/image" Target="../media/image2.png"/><Relationship Id="rId13" Type="http://schemas.openxmlformats.org/officeDocument/2006/relationships/tags" Target="../tags/tag5.xml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>
              <a:buFont typeface="Arial" panose="020B0604020202020204" pitchFamily="34" charset="0"/>
              <a:buNone/>
              <a:defRPr sz="14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 smtClean="0">
                <a:ea typeface="黑体" panose="02010609060101010101" pitchFamily="49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557D394-0877-410A-A756-8D7A333C207D}" type="slidenum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1031" name="Picture 4" descr="封面0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商标（横）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596505" y="116205"/>
            <a:ext cx="1451610" cy="5372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Picture 6" descr="内页05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Line 3"/>
          <p:cNvSpPr/>
          <p:nvPr userDrawn="1"/>
        </p:nvSpPr>
        <p:spPr>
          <a:xfrm>
            <a:off x="0" y="800100"/>
            <a:ext cx="9144000" cy="0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miter/>
            <a:headEnd type="none" w="med" len="med"/>
            <a:tailEnd type="none" w="med" len="med"/>
          </a:ln>
        </p:spPr>
      </p:sp>
      <p:pic>
        <p:nvPicPr>
          <p:cNvPr id="3" name="图片 2" descr="商标（横）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596505" y="116205"/>
            <a:ext cx="1451610" cy="5372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3"/>
          <p:cNvSpPr>
            <a:spLocks noGrp="1"/>
          </p:cNvSpPr>
          <p:nvPr>
            <p:ph type="body" idx="1"/>
          </p:nvPr>
        </p:nvSpPr>
        <p:spPr>
          <a:xfrm>
            <a:off x="990600" y="1600200"/>
            <a:ext cx="7696200" cy="4876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buFont typeface="Arial" panose="020B0604020202020204" pitchFamily="34" charset="0"/>
              <a:buNone/>
              <a:defRPr sz="1000">
                <a:latin typeface="黑体" panose="02010609060101010101" pitchFamily="49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0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1115B83-8E83-423B-9126-B4CF1EC61F07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宋体" panose="02010600030101010101" pitchFamily="2" charset="-122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7" name="Rectangle 2"/>
          <p:cNvSpPr>
            <a:spLocks noGrp="1"/>
          </p:cNvSpPr>
          <p:nvPr>
            <p:ph type="title"/>
          </p:nvPr>
        </p:nvSpPr>
        <p:spPr>
          <a:xfrm>
            <a:off x="1524000" y="533400"/>
            <a:ext cx="7162800" cy="4873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pic>
        <p:nvPicPr>
          <p:cNvPr id="3" name="图片 2" descr="商标（横）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596505" y="116205"/>
            <a:ext cx="1451610" cy="5372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3"/>
          <p:cNvSpPr>
            <a:spLocks noGrp="1"/>
          </p:cNvSpPr>
          <p:nvPr>
            <p:ph type="body" idx="1"/>
          </p:nvPr>
        </p:nvSpPr>
        <p:spPr>
          <a:xfrm>
            <a:off x="990600" y="1600200"/>
            <a:ext cx="7696200" cy="4876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4099" name="Rectangle 2"/>
          <p:cNvSpPr>
            <a:spLocks noGrp="1"/>
          </p:cNvSpPr>
          <p:nvPr>
            <p:ph type="title"/>
          </p:nvPr>
        </p:nvSpPr>
        <p:spPr>
          <a:xfrm>
            <a:off x="1524000" y="533400"/>
            <a:ext cx="7162800" cy="4873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黑体" panose="02010609060101010101" pitchFamily="49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C3205B3-8D98-4E49-BBC8-4E0B9C7ECA38}" type="slidenum"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宋体" panose="02010600030101010101" pitchFamily="2" charset="-122"/>
                <a:cs typeface="+mn-cs"/>
              </a:rPr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图片 2" descr="商标（横）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596505" y="116205"/>
            <a:ext cx="1451610" cy="5372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10.wmf"/><Relationship Id="rId1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13.wmf"/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2"/>
          <p:cNvSpPr/>
          <p:nvPr/>
        </p:nvSpPr>
        <p:spPr>
          <a:xfrm>
            <a:off x="436563" y="2506663"/>
            <a:ext cx="8510587" cy="76993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7200" b="1" dirty="0">
                <a:solidFill>
                  <a:srgbClr val="FF9933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多能工的培训</a:t>
            </a:r>
            <a:endParaRPr lang="zh-CN" altLang="en-US" sz="7200" b="1" dirty="0">
              <a:solidFill>
                <a:srgbClr val="FF9933"/>
              </a:solidFill>
              <a:latin typeface="楷体_GB2312" pitchFamily="49" charset="-122"/>
              <a:ea typeface="楷体_GB2312" pitchFamily="49" charset="-122"/>
              <a:sym typeface="楷体_GB2312" pitchFamily="49" charset="-122"/>
            </a:endParaRPr>
          </a:p>
        </p:txBody>
      </p:sp>
      <p:sp>
        <p:nvSpPr>
          <p:cNvPr id="6147" name="Rectangle 2"/>
          <p:cNvSpPr/>
          <p:nvPr/>
        </p:nvSpPr>
        <p:spPr>
          <a:xfrm>
            <a:off x="339725" y="3681413"/>
            <a:ext cx="8510588" cy="76993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FF9933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精益工具培训</a:t>
            </a:r>
            <a:endParaRPr lang="zh-CN" altLang="en-US" sz="4000" b="1" dirty="0">
              <a:solidFill>
                <a:srgbClr val="FF9933"/>
              </a:solidFill>
              <a:latin typeface="楷体_GB2312" pitchFamily="49" charset="-122"/>
              <a:ea typeface="楷体_GB2312" pitchFamily="49" charset="-122"/>
              <a:sym typeface="楷体_GB2312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3"/>
          <p:cNvGrpSpPr/>
          <p:nvPr/>
        </p:nvGrpSpPr>
        <p:grpSpPr>
          <a:xfrm>
            <a:off x="676275" y="1046163"/>
            <a:ext cx="7875588" cy="1670050"/>
            <a:chOff x="426" y="659"/>
            <a:chExt cx="4961" cy="1052"/>
          </a:xfrm>
        </p:grpSpPr>
        <p:sp>
          <p:nvSpPr>
            <p:cNvPr id="15390" name="Text Box 4"/>
            <p:cNvSpPr txBox="1"/>
            <p:nvPr/>
          </p:nvSpPr>
          <p:spPr>
            <a:xfrm>
              <a:off x="426" y="963"/>
              <a:ext cx="4961" cy="74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lnSpc>
                  <a:spcPct val="12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培养计划</a:t>
              </a:r>
              <a:r>
                <a:rPr lang="zh-CN" altLang="en-US" sz="2000" b="1" dirty="0">
                  <a:ea typeface="楷体_GB2312" pitchFamily="49" charset="-122"/>
                </a:rPr>
                <a:t>→为了成为多能工而有计划地进行指导</a:t>
              </a:r>
              <a:endParaRPr lang="zh-CN" altLang="en-US" sz="2000" b="1" dirty="0">
                <a:ea typeface="楷体_GB2312" pitchFamily="49" charset="-122"/>
              </a:endParaRPr>
            </a:p>
            <a:p>
              <a:pPr marL="0" lvl="0" indent="0" eaLnBrk="1" hangingPunct="1">
                <a:lnSpc>
                  <a:spcPct val="12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    未达能力</a:t>
              </a:r>
              <a:r>
                <a:rPr lang="en-US" altLang="zh-CN" sz="2000" b="1" dirty="0">
                  <a:latin typeface="楷体_GB2312" pitchFamily="49" charset="-122"/>
                  <a:ea typeface="楷体_GB2312" pitchFamily="49" charset="-122"/>
                </a:rPr>
                <a:t>(</a:t>
              </a: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弱点</a:t>
              </a:r>
              <a:r>
                <a:rPr lang="en-US" altLang="zh-CN" sz="2000" b="1" dirty="0">
                  <a:latin typeface="楷体_GB2312" pitchFamily="49" charset="-122"/>
                  <a:ea typeface="楷体_GB2312" pitchFamily="49" charset="-122"/>
                </a:rPr>
                <a:t>)</a:t>
              </a: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已经能目视化了。确定好培养的计划</a:t>
              </a:r>
              <a:r>
                <a:rPr lang="zh-CN" altLang="en-US" sz="2000" b="1" dirty="0">
                  <a:solidFill>
                    <a:srgbClr val="3333CC"/>
                  </a:solidFill>
                  <a:latin typeface="楷体_GB2312" pitchFamily="49" charset="-122"/>
                  <a:ea typeface="楷体_GB2312" pitchFamily="49" charset="-122"/>
                </a:rPr>
                <a:t>月份</a:t>
              </a: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后开始指导</a:t>
              </a:r>
              <a:endParaRPr lang="zh-CN" altLang="en-US" sz="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5391" name="Oval 5"/>
            <p:cNvSpPr/>
            <p:nvPr/>
          </p:nvSpPr>
          <p:spPr>
            <a:xfrm>
              <a:off x="826" y="1400"/>
              <a:ext cx="43" cy="44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endParaRPr lang="zh-CN" altLang="en-US" sz="1600" b="1" dirty="0">
                <a:latin typeface="黑体" panose="0201060906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15392" name="WordArt 6"/>
            <p:cNvSpPr>
              <a:spLocks noTextEdit="1"/>
            </p:cNvSpPr>
            <p:nvPr/>
          </p:nvSpPr>
          <p:spPr>
            <a:xfrm>
              <a:off x="2279" y="659"/>
              <a:ext cx="1152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3600" b="1">
                  <a:ln w="9525" cap="flat" cmpd="sng">
                    <a:solidFill>
                      <a:srgbClr val="3333CC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3333CC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培养计划</a:t>
              </a:r>
              <a:endParaRPr lang="zh-CN" altLang="en-US" sz="3600" b="1">
                <a:ln w="9525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33CC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3" name="Group 7"/>
          <p:cNvGrpSpPr/>
          <p:nvPr/>
        </p:nvGrpSpPr>
        <p:grpSpPr>
          <a:xfrm>
            <a:off x="396875" y="2667000"/>
            <a:ext cx="8642350" cy="2619375"/>
            <a:chOff x="316" y="2025"/>
            <a:chExt cx="5444" cy="1650"/>
          </a:xfrm>
        </p:grpSpPr>
        <p:grpSp>
          <p:nvGrpSpPr>
            <p:cNvPr id="15365" name="Group 8"/>
            <p:cNvGrpSpPr/>
            <p:nvPr/>
          </p:nvGrpSpPr>
          <p:grpSpPr>
            <a:xfrm>
              <a:off x="1172" y="2435"/>
              <a:ext cx="693" cy="689"/>
              <a:chOff x="2899" y="3739"/>
              <a:chExt cx="462" cy="453"/>
            </a:xfrm>
          </p:grpSpPr>
          <p:pic>
            <p:nvPicPr>
              <p:cNvPr id="15385" name="Picture 9"/>
              <p:cNvPicPr>
                <a:picLocks noChangeAspect="1"/>
              </p:cNvPicPr>
              <p:nvPr/>
            </p:nvPicPr>
            <p:blipFill>
              <a:blip r:embed="rId1"/>
              <a:srcRect l="23474" t="8374" r="23860" b="7178"/>
              <a:stretch>
                <a:fillRect/>
              </a:stretch>
            </p:blipFill>
            <p:spPr>
              <a:xfrm>
                <a:off x="2899" y="3739"/>
                <a:ext cx="462" cy="45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5386" name="WordArt 10"/>
              <p:cNvSpPr>
                <a:spLocks noTextEdit="1"/>
              </p:cNvSpPr>
              <p:nvPr/>
            </p:nvSpPr>
            <p:spPr>
              <a:xfrm>
                <a:off x="3169" y="3813"/>
                <a:ext cx="114" cy="11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normAutofit/>
              </a:bodyPr>
              <a:p>
                <a:pPr algn="ctr"/>
                <a:r>
                  <a:rPr lang="zh-CN" altLang="en-US" sz="1400" b="1"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①</a:t>
                </a:r>
                <a:endParaRPr lang="zh-CN" altLang="en-US" sz="14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5387" name="WordArt 11"/>
              <p:cNvSpPr>
                <a:spLocks noTextEdit="1"/>
              </p:cNvSpPr>
              <p:nvPr/>
            </p:nvSpPr>
            <p:spPr>
              <a:xfrm>
                <a:off x="3169" y="3997"/>
                <a:ext cx="114" cy="11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normAutofit/>
              </a:bodyPr>
              <a:p>
                <a:pPr algn="ctr"/>
                <a:r>
                  <a:rPr lang="zh-CN" altLang="en-US" sz="1400" b="1"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②</a:t>
                </a:r>
                <a:endParaRPr lang="zh-CN" altLang="en-US" sz="14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5388" name="WordArt 12"/>
              <p:cNvSpPr>
                <a:spLocks noTextEdit="1"/>
              </p:cNvSpPr>
              <p:nvPr/>
            </p:nvSpPr>
            <p:spPr>
              <a:xfrm>
                <a:off x="2985" y="3813"/>
                <a:ext cx="114" cy="11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normAutofit/>
              </a:bodyPr>
              <a:p>
                <a:pPr algn="ctr"/>
                <a:r>
                  <a:rPr lang="zh-CN" altLang="en-US" sz="1400" b="1"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④</a:t>
                </a:r>
                <a:endParaRPr lang="zh-CN" altLang="en-US" sz="14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5389" name="WordArt 13"/>
              <p:cNvSpPr>
                <a:spLocks noTextEdit="1"/>
              </p:cNvSpPr>
              <p:nvPr/>
            </p:nvSpPr>
            <p:spPr>
              <a:xfrm>
                <a:off x="2985" y="3997"/>
                <a:ext cx="114" cy="11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normAutofit/>
              </a:bodyPr>
              <a:p>
                <a:pPr algn="ctr"/>
                <a:r>
                  <a:rPr lang="zh-CN" altLang="en-US" sz="1400" b="1"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③</a:t>
                </a:r>
                <a:endParaRPr lang="zh-CN" altLang="en-US" sz="14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5366" name="Group 14"/>
            <p:cNvGrpSpPr/>
            <p:nvPr/>
          </p:nvGrpSpPr>
          <p:grpSpPr>
            <a:xfrm>
              <a:off x="2066" y="2435"/>
              <a:ext cx="686" cy="690"/>
              <a:chOff x="2363" y="3731"/>
              <a:chExt cx="456" cy="454"/>
            </a:xfrm>
          </p:grpSpPr>
          <p:pic>
            <p:nvPicPr>
              <p:cNvPr id="15380" name="Picture 15"/>
              <p:cNvPicPr>
                <a:picLocks noChangeAspect="1"/>
              </p:cNvPicPr>
              <p:nvPr/>
            </p:nvPicPr>
            <p:blipFill>
              <a:blip r:embed="rId2"/>
              <a:srcRect l="24593" t="7808" r="23860" b="8374"/>
              <a:stretch>
                <a:fillRect/>
              </a:stretch>
            </p:blipFill>
            <p:spPr>
              <a:xfrm>
                <a:off x="2363" y="3731"/>
                <a:ext cx="456" cy="45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5381" name="WordArt 16"/>
              <p:cNvSpPr>
                <a:spLocks noTextEdit="1"/>
              </p:cNvSpPr>
              <p:nvPr/>
            </p:nvSpPr>
            <p:spPr>
              <a:xfrm>
                <a:off x="2609" y="3813"/>
                <a:ext cx="114" cy="11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normAutofit/>
              </a:bodyPr>
              <a:p>
                <a:pPr algn="ctr"/>
                <a:r>
                  <a:rPr lang="zh-CN" altLang="en-US" sz="1400" b="1"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①</a:t>
                </a:r>
                <a:endParaRPr lang="zh-CN" altLang="en-US" sz="14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5382" name="WordArt 17"/>
              <p:cNvSpPr>
                <a:spLocks noTextEdit="1"/>
              </p:cNvSpPr>
              <p:nvPr/>
            </p:nvSpPr>
            <p:spPr>
              <a:xfrm>
                <a:off x="2609" y="3997"/>
                <a:ext cx="114" cy="11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normAutofit/>
              </a:bodyPr>
              <a:p>
                <a:pPr algn="ctr"/>
                <a:r>
                  <a:rPr lang="zh-CN" altLang="en-US" sz="1400" b="1"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②</a:t>
                </a:r>
                <a:endParaRPr lang="zh-CN" altLang="en-US" sz="14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5383" name="WordArt 18"/>
              <p:cNvSpPr>
                <a:spLocks noTextEdit="1"/>
              </p:cNvSpPr>
              <p:nvPr/>
            </p:nvSpPr>
            <p:spPr>
              <a:xfrm>
                <a:off x="2425" y="3813"/>
                <a:ext cx="114" cy="11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normAutofit/>
              </a:bodyPr>
              <a:p>
                <a:pPr algn="ctr"/>
                <a:r>
                  <a:rPr lang="zh-CN" altLang="en-US" sz="1400" b="1"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④</a:t>
                </a:r>
                <a:endParaRPr lang="zh-CN" altLang="en-US" sz="14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5384" name="WordArt 19"/>
              <p:cNvSpPr>
                <a:spLocks noTextEdit="1"/>
              </p:cNvSpPr>
              <p:nvPr/>
            </p:nvSpPr>
            <p:spPr>
              <a:xfrm>
                <a:off x="2425" y="3997"/>
                <a:ext cx="114" cy="11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normAutofit/>
              </a:bodyPr>
              <a:p>
                <a:pPr algn="ctr"/>
                <a:r>
                  <a:rPr lang="zh-CN" altLang="en-US" sz="1400" b="1"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③</a:t>
                </a:r>
                <a:endParaRPr lang="zh-CN" altLang="en-US" sz="14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5367" name="Text Box 20"/>
            <p:cNvSpPr txBox="1"/>
            <p:nvPr/>
          </p:nvSpPr>
          <p:spPr>
            <a:xfrm>
              <a:off x="1450" y="2174"/>
              <a:ext cx="1030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000" dirty="0">
                  <a:latin typeface="楷体_GB2312" pitchFamily="49" charset="-122"/>
                  <a:ea typeface="楷体_GB2312" pitchFamily="49" charset="-122"/>
                </a:rPr>
                <a:t>(A</a:t>
              </a:r>
              <a:r>
                <a:rPr lang="zh-CN" altLang="en-US" sz="2000" dirty="0">
                  <a:latin typeface="楷体_GB2312" pitchFamily="49" charset="-122"/>
                  <a:ea typeface="楷体_GB2312" pitchFamily="49" charset="-122"/>
                </a:rPr>
                <a:t>作业者</a:t>
              </a:r>
              <a:r>
                <a:rPr lang="en-US" altLang="zh-CN" sz="2000" dirty="0">
                  <a:latin typeface="楷体_GB2312" pitchFamily="49" charset="-122"/>
                  <a:ea typeface="楷体_GB2312" pitchFamily="49" charset="-122"/>
                </a:rPr>
                <a:t>)</a:t>
              </a:r>
              <a:endParaRPr lang="en-US" altLang="zh-CN" sz="2000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5368" name="Text Box 21"/>
            <p:cNvSpPr txBox="1"/>
            <p:nvPr/>
          </p:nvSpPr>
          <p:spPr>
            <a:xfrm>
              <a:off x="987" y="2025"/>
              <a:ext cx="2014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800" dirty="0">
                  <a:latin typeface="楷体_GB2312" pitchFamily="49" charset="-122"/>
                  <a:ea typeface="楷体_GB2312" pitchFamily="49" charset="-122"/>
                </a:rPr>
                <a:t>1</a:t>
              </a:r>
              <a:r>
                <a:rPr lang="zh-CN" altLang="en-US" sz="1800" dirty="0">
                  <a:latin typeface="楷体_GB2312" pitchFamily="49" charset="-122"/>
                  <a:ea typeface="楷体_GB2312" pitchFamily="49" charset="-122"/>
                </a:rPr>
                <a:t>工序能力     </a:t>
              </a:r>
              <a:r>
                <a:rPr lang="en-US" altLang="zh-CN" sz="1800" dirty="0">
                  <a:latin typeface="楷体_GB2312" pitchFamily="49" charset="-122"/>
                  <a:ea typeface="楷体_GB2312" pitchFamily="49" charset="-122"/>
                </a:rPr>
                <a:t>2</a:t>
              </a:r>
              <a:r>
                <a:rPr lang="zh-CN" altLang="en-US" sz="1800" dirty="0">
                  <a:latin typeface="楷体_GB2312" pitchFamily="49" charset="-122"/>
                  <a:ea typeface="楷体_GB2312" pitchFamily="49" charset="-122"/>
                </a:rPr>
                <a:t>工序能力</a:t>
              </a:r>
              <a:endParaRPr lang="zh-CN" altLang="en-US" sz="1800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5369" name="Text Box 22"/>
            <p:cNvSpPr txBox="1"/>
            <p:nvPr/>
          </p:nvSpPr>
          <p:spPr>
            <a:xfrm>
              <a:off x="370" y="2340"/>
              <a:ext cx="756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000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当前目标是达到</a:t>
              </a:r>
              <a:r>
                <a:rPr lang="en-US" altLang="en-US" sz="2000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③</a:t>
              </a:r>
              <a:endParaRPr lang="zh-CN" altLang="en-US" sz="20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5370" name="Text Box 23"/>
            <p:cNvSpPr txBox="1"/>
            <p:nvPr/>
          </p:nvSpPr>
          <p:spPr>
            <a:xfrm>
              <a:off x="316" y="2918"/>
              <a:ext cx="89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000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稳定</a:t>
              </a:r>
              <a:endParaRPr lang="zh-CN" altLang="en-US" sz="20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5371" name="AutoShape 24"/>
            <p:cNvSpPr/>
            <p:nvPr/>
          </p:nvSpPr>
          <p:spPr>
            <a:xfrm rot="5400000">
              <a:off x="649" y="2732"/>
              <a:ext cx="156" cy="264"/>
            </a:xfrm>
            <a:prstGeom prst="rightArrow">
              <a:avLst>
                <a:gd name="adj1" fmla="val 50000"/>
                <a:gd name="adj2" fmla="val 47916"/>
              </a:avLst>
            </a:prstGeom>
            <a:solidFill>
              <a:schemeClr val="bg1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1600" b="1" dirty="0">
                <a:ea typeface="楷体_GB2312" pitchFamily="49" charset="-122"/>
              </a:endParaRPr>
            </a:p>
          </p:txBody>
        </p:sp>
        <p:sp>
          <p:nvSpPr>
            <p:cNvPr id="15372" name="Text Box 25"/>
            <p:cNvSpPr txBox="1"/>
            <p:nvPr/>
          </p:nvSpPr>
          <p:spPr>
            <a:xfrm>
              <a:off x="2501" y="2282"/>
              <a:ext cx="3259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dirty="0">
                  <a:solidFill>
                    <a:srgbClr val="FF0000"/>
                  </a:solidFill>
                  <a:ea typeface="楷体_GB2312" pitchFamily="49" charset="-122"/>
                </a:rPr>
                <a:t>★</a:t>
              </a:r>
              <a:r>
                <a:rPr lang="zh-CN" altLang="en-US" sz="2000" dirty="0">
                  <a:ea typeface="楷体_GB2312" pitchFamily="49" charset="-122"/>
                </a:rPr>
                <a:t>从现状评价的低水平开始实施指导计划</a:t>
              </a:r>
              <a:endParaRPr lang="zh-CN" altLang="en-US" sz="2000" dirty="0">
                <a:ea typeface="楷体_GB2312" pitchFamily="49" charset="-122"/>
              </a:endParaRPr>
            </a:p>
            <a:p>
              <a:pPr marL="0" lvl="0" indent="0"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000" dirty="0">
                  <a:latin typeface="楷体_GB2312" pitchFamily="49" charset="-122"/>
                  <a:ea typeface="楷体_GB2312" pitchFamily="49" charset="-122"/>
                </a:rPr>
                <a:t>A</a:t>
              </a:r>
              <a:r>
                <a:rPr lang="zh-CN" altLang="en-US" sz="2000" dirty="0">
                  <a:latin typeface="楷体_GB2312" pitchFamily="49" charset="-122"/>
                  <a:ea typeface="楷体_GB2312" pitchFamily="49" charset="-122"/>
                </a:rPr>
                <a:t>作业者要从②能按预定进行作业开始</a:t>
              </a:r>
              <a:endParaRPr lang="zh-CN" altLang="en-US" sz="2000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5373" name="Text Box 26"/>
            <p:cNvSpPr txBox="1"/>
            <p:nvPr/>
          </p:nvSpPr>
          <p:spPr>
            <a:xfrm>
              <a:off x="3112" y="2930"/>
              <a:ext cx="128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000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填写计划月份</a:t>
              </a:r>
              <a:endParaRPr lang="zh-CN" altLang="en-US" sz="20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61467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2456" y="2991"/>
              <a:ext cx="285" cy="127"/>
            </a:xfrm>
            <a:prstGeom prst="rect">
              <a:avLst/>
            </a:prstGeom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900" b="1" i="0" u="none" strike="noStrike" kern="10" cap="none" spc="0" normalizeH="0" baseline="0" noProof="0">
                  <a:ln w="9525">
                    <a:solidFill>
                      <a:srgbClr val="FF0000"/>
                    </a:solidFill>
                    <a:round/>
                  </a:ln>
                  <a:solidFill>
                    <a:srgbClr val="FF0000"/>
                  </a:solidFill>
                  <a:effectLst/>
                  <a:uLnTx/>
                  <a:uFillTx/>
                  <a:latin typeface="楷体_GB2312"/>
                  <a:ea typeface="楷体_GB2312"/>
                  <a:cs typeface="+mn-cs"/>
                </a:rPr>
                <a:t>6</a:t>
              </a:r>
              <a:r>
                <a:rPr kumimoji="0" lang="zh-CN" altLang="en-US" sz="900" b="1" i="0" u="none" strike="noStrike" kern="10" cap="none" spc="0" normalizeH="0" baseline="0" noProof="0">
                  <a:ln w="9525">
                    <a:solidFill>
                      <a:srgbClr val="FF0000"/>
                    </a:solidFill>
                    <a:round/>
                  </a:ln>
                  <a:solidFill>
                    <a:srgbClr val="FF0000"/>
                  </a:solidFill>
                  <a:effectLst/>
                  <a:uLnTx/>
                  <a:uFillTx/>
                  <a:latin typeface="楷体_GB2312"/>
                  <a:ea typeface="楷体_GB2312"/>
                  <a:cs typeface="+mn-cs"/>
                </a:rPr>
                <a:t>月末</a:t>
              </a:r>
              <a:endParaRPr kumimoji="0" lang="zh-CN" altLang="en-US" sz="900" b="1" i="0" u="none" strike="noStrike" kern="10" cap="none" spc="0" normalizeH="0" baseline="0" noProof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楷体_GB2312"/>
                <a:ea typeface="楷体_GB2312"/>
                <a:cs typeface="+mn-cs"/>
              </a:endParaRPr>
            </a:p>
          </p:txBody>
        </p:sp>
        <p:sp>
          <p:nvSpPr>
            <p:cNvPr id="61468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2047" y="2991"/>
              <a:ext cx="285" cy="127"/>
            </a:xfrm>
            <a:prstGeom prst="rect">
              <a:avLst/>
            </a:prstGeom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900" b="1" i="0" u="none" strike="noStrike" kern="10" cap="none" spc="0" normalizeH="0" baseline="0" noProof="0">
                  <a:ln w="9525">
                    <a:solidFill>
                      <a:srgbClr val="FF0000"/>
                    </a:solidFill>
                    <a:round/>
                  </a:ln>
                  <a:solidFill>
                    <a:srgbClr val="FF0000"/>
                  </a:solidFill>
                  <a:effectLst/>
                  <a:uLnTx/>
                  <a:uFillTx/>
                  <a:latin typeface="楷体_GB2312"/>
                  <a:ea typeface="楷体_GB2312"/>
                  <a:cs typeface="+mn-cs"/>
                </a:rPr>
                <a:t>7</a:t>
              </a:r>
              <a:r>
                <a:rPr kumimoji="0" lang="zh-CN" altLang="en-US" sz="900" b="1" i="0" u="none" strike="noStrike" kern="10" cap="none" spc="0" normalizeH="0" baseline="0" noProof="0">
                  <a:ln w="9525">
                    <a:solidFill>
                      <a:srgbClr val="FF0000"/>
                    </a:solidFill>
                    <a:round/>
                  </a:ln>
                  <a:solidFill>
                    <a:srgbClr val="FF0000"/>
                  </a:solidFill>
                  <a:effectLst/>
                  <a:uLnTx/>
                  <a:uFillTx/>
                  <a:latin typeface="楷体_GB2312"/>
                  <a:ea typeface="楷体_GB2312"/>
                  <a:cs typeface="+mn-cs"/>
                </a:rPr>
                <a:t>月末</a:t>
              </a:r>
              <a:endParaRPr kumimoji="0" lang="zh-CN" altLang="en-US" sz="900" b="1" i="0" u="none" strike="noStrike" kern="10" cap="none" spc="0" normalizeH="0" baseline="0" noProof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楷体_GB2312"/>
                <a:ea typeface="楷体_GB2312"/>
                <a:cs typeface="+mn-cs"/>
              </a:endParaRPr>
            </a:p>
          </p:txBody>
        </p:sp>
        <p:sp>
          <p:nvSpPr>
            <p:cNvPr id="61469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1239" y="2968"/>
              <a:ext cx="285" cy="127"/>
            </a:xfrm>
            <a:prstGeom prst="rect">
              <a:avLst/>
            </a:prstGeom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900" b="1" i="0" u="none" strike="noStrike" kern="10" cap="none" spc="0" normalizeH="0" baseline="0" noProof="0">
                  <a:ln w="9525">
                    <a:solidFill>
                      <a:srgbClr val="FF0000"/>
                    </a:solidFill>
                    <a:round/>
                  </a:ln>
                  <a:solidFill>
                    <a:srgbClr val="FF0000"/>
                  </a:solidFill>
                  <a:effectLst/>
                  <a:uLnTx/>
                  <a:uFillTx/>
                  <a:latin typeface="楷体_GB2312"/>
                  <a:ea typeface="楷体_GB2312"/>
                  <a:cs typeface="+mn-cs"/>
                </a:rPr>
                <a:t>8</a:t>
              </a:r>
              <a:r>
                <a:rPr kumimoji="0" lang="zh-CN" altLang="en-US" sz="900" b="1" i="0" u="none" strike="noStrike" kern="10" cap="none" spc="0" normalizeH="0" baseline="0" noProof="0">
                  <a:ln w="9525">
                    <a:solidFill>
                      <a:srgbClr val="FF0000"/>
                    </a:solidFill>
                    <a:round/>
                  </a:ln>
                  <a:solidFill>
                    <a:srgbClr val="FF0000"/>
                  </a:solidFill>
                  <a:effectLst/>
                  <a:uLnTx/>
                  <a:uFillTx/>
                  <a:latin typeface="楷体_GB2312"/>
                  <a:ea typeface="楷体_GB2312"/>
                  <a:cs typeface="+mn-cs"/>
                </a:rPr>
                <a:t>月末</a:t>
              </a:r>
              <a:endParaRPr kumimoji="0" lang="zh-CN" altLang="en-US" sz="900" b="1" i="0" u="none" strike="noStrike" kern="10" cap="none" spc="0" normalizeH="0" baseline="0" noProof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楷体_GB2312"/>
                <a:ea typeface="楷体_GB2312"/>
                <a:cs typeface="+mn-cs"/>
              </a:endParaRPr>
            </a:p>
          </p:txBody>
        </p:sp>
        <p:sp>
          <p:nvSpPr>
            <p:cNvPr id="61470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534" y="3417"/>
              <a:ext cx="4776" cy="258"/>
            </a:xfrm>
            <a:prstGeom prst="rect">
              <a:avLst/>
            </a:prstGeom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200" b="1" i="0" u="none" strike="noStrike" kern="10" cap="none" spc="0" normalizeH="0" baseline="0" noProof="0">
                  <a:ln w="9525">
                    <a:solidFill>
                      <a:srgbClr val="3333CC"/>
                    </a:solidFill>
                    <a:round/>
                  </a:ln>
                  <a:solidFill>
                    <a:srgbClr val="3333CC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向</a:t>
              </a:r>
              <a:r>
                <a:rPr kumimoji="0" lang="en-US" altLang="zh-CN" sz="3200" b="1" i="0" u="none" strike="noStrike" kern="10" cap="none" spc="0" normalizeH="0" baseline="0" noProof="0">
                  <a:ln w="9525">
                    <a:solidFill>
                      <a:srgbClr val="3333CC"/>
                    </a:solidFill>
                    <a:round/>
                  </a:ln>
                  <a:solidFill>
                    <a:srgbClr val="3333CC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A</a:t>
              </a:r>
              <a:r>
                <a:rPr kumimoji="0" lang="zh-CN" altLang="en-US" sz="3200" b="1" i="0" u="none" strike="noStrike" kern="10" cap="none" spc="0" normalizeH="0" baseline="0" noProof="0">
                  <a:ln w="9525">
                    <a:solidFill>
                      <a:srgbClr val="3333CC"/>
                    </a:solidFill>
                    <a:round/>
                  </a:ln>
                  <a:solidFill>
                    <a:srgbClr val="3333CC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作业者说明，直到他能认同后实施指导</a:t>
              </a:r>
              <a:endParaRPr kumimoji="0" lang="zh-CN" altLang="en-US" sz="3200" b="1" i="0" u="none" strike="noStrike" kern="10" cap="none" spc="0" normalizeH="0" baseline="0" noProof="0">
                <a:ln w="9525">
                  <a:solidFill>
                    <a:srgbClr val="3333CC"/>
                  </a:solidFill>
                  <a:round/>
                </a:ln>
                <a:solidFill>
                  <a:srgbClr val="3333CC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378" name="Line 31"/>
            <p:cNvSpPr/>
            <p:nvPr/>
          </p:nvSpPr>
          <p:spPr>
            <a:xfrm>
              <a:off x="3558" y="3131"/>
              <a:ext cx="0" cy="25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5379" name="Line 32"/>
            <p:cNvSpPr/>
            <p:nvPr/>
          </p:nvSpPr>
          <p:spPr>
            <a:xfrm>
              <a:off x="2776" y="3053"/>
              <a:ext cx="361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5364" name="Text Box 33"/>
          <p:cNvSpPr txBox="1"/>
          <p:nvPr/>
        </p:nvSpPr>
        <p:spPr>
          <a:xfrm>
            <a:off x="422275" y="5446713"/>
            <a:ext cx="8321675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ea typeface="楷体_GB2312" pitchFamily="49" charset="-122"/>
              </a:rPr>
              <a:t>—</a:t>
            </a:r>
            <a:r>
              <a:rPr lang="zh-CN" altLang="en-US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制作生产线全体的得星表，有计划地培养</a:t>
            </a:r>
            <a:r>
              <a:rPr lang="en-US" altLang="zh-CN" sz="2400" b="1" dirty="0">
                <a:solidFill>
                  <a:srgbClr val="FF0000"/>
                </a:solidFill>
                <a:ea typeface="楷体_GB2312" pitchFamily="49" charset="-122"/>
              </a:rPr>
              <a:t>—</a:t>
            </a:r>
            <a:endParaRPr lang="en-US" altLang="zh-CN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000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1600" dirty="0">
                <a:latin typeface="楷体_GB2312" pitchFamily="49" charset="-122"/>
                <a:ea typeface="楷体_GB2312" pitchFamily="49" charset="-122"/>
              </a:rPr>
              <a:t>要想评价作业者全员的水平，监督者自己先要学会判断如何去注意日常中的所得成效</a:t>
            </a:r>
            <a:r>
              <a:rPr lang="en-US" altLang="zh-CN" sz="1600" dirty="0"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1600" dirty="0">
                <a:latin typeface="楷体_GB2312" pitchFamily="49" charset="-122"/>
                <a:ea typeface="楷体_GB2312" pitchFamily="49" charset="-122"/>
              </a:rPr>
              <a:t>品质</a:t>
            </a:r>
            <a:r>
              <a:rPr lang="en-US" altLang="zh-CN" sz="1600" dirty="0"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zh-CN" altLang="en-US" sz="1600" dirty="0">
                <a:latin typeface="楷体_GB2312" pitchFamily="49" charset="-122"/>
                <a:ea typeface="楷体_GB2312" pitchFamily="49" charset="-122"/>
              </a:rPr>
              <a:t>、产量</a:t>
            </a:r>
            <a:r>
              <a:rPr lang="en-US" altLang="zh-CN" sz="1600" dirty="0"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1600" dirty="0">
                <a:latin typeface="楷体_GB2312" pitchFamily="49" charset="-122"/>
                <a:ea typeface="楷体_GB2312" pitchFamily="49" charset="-122"/>
              </a:rPr>
              <a:t>生产率</a:t>
            </a:r>
            <a:r>
              <a:rPr lang="en-US" altLang="zh-CN" sz="1600" dirty="0"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zh-CN" altLang="en-US" sz="1600" dirty="0">
                <a:latin typeface="楷体_GB2312" pitchFamily="49" charset="-122"/>
                <a:ea typeface="楷体_GB2312" pitchFamily="49" charset="-122"/>
              </a:rPr>
              <a:t>和安全。</a:t>
            </a:r>
            <a:endParaRPr lang="zh-CN" altLang="en-US" sz="16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3"/>
          <p:cNvPicPr>
            <a:picLocks noChangeAspect="1"/>
          </p:cNvPicPr>
          <p:nvPr/>
        </p:nvPicPr>
        <p:blipFill>
          <a:blip r:embed="rId1"/>
          <a:srcRect l="24593" t="7808" r="23860" b="8374"/>
          <a:stretch>
            <a:fillRect/>
          </a:stretch>
        </p:blipFill>
        <p:spPr>
          <a:xfrm>
            <a:off x="3425825" y="2359025"/>
            <a:ext cx="723900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Picture 4"/>
          <p:cNvPicPr>
            <a:picLocks noChangeAspect="1"/>
          </p:cNvPicPr>
          <p:nvPr/>
        </p:nvPicPr>
        <p:blipFill>
          <a:blip r:embed="rId2"/>
          <a:srcRect l="23474" t="8374" r="23860" b="7178"/>
          <a:stretch>
            <a:fillRect/>
          </a:stretch>
        </p:blipFill>
        <p:spPr>
          <a:xfrm>
            <a:off x="2587625" y="2371725"/>
            <a:ext cx="733425" cy="719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Text Box 5"/>
          <p:cNvSpPr txBox="1"/>
          <p:nvPr/>
        </p:nvSpPr>
        <p:spPr>
          <a:xfrm>
            <a:off x="414338" y="142875"/>
            <a:ext cx="8321675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ea typeface="楷体_GB2312" pitchFamily="49" charset="-122"/>
              </a:rPr>
              <a:t>—</a:t>
            </a:r>
            <a:r>
              <a:rPr lang="zh-CN" altLang="en-US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制作生产线全体的得星表，有计划地培养</a:t>
            </a:r>
            <a:r>
              <a:rPr lang="en-US" altLang="zh-CN" sz="2400" b="1" dirty="0">
                <a:solidFill>
                  <a:srgbClr val="FF0000"/>
                </a:solidFill>
                <a:ea typeface="楷体_GB2312" pitchFamily="49" charset="-122"/>
              </a:rPr>
              <a:t>—</a:t>
            </a:r>
            <a:endParaRPr lang="en-US" altLang="zh-CN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000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1600" dirty="0">
                <a:latin typeface="楷体_GB2312" pitchFamily="49" charset="-122"/>
                <a:ea typeface="楷体_GB2312" pitchFamily="49" charset="-122"/>
              </a:rPr>
              <a:t>要想评价作业者全员的水平，监督者自己先要学会判断如何去注意日常中的所得成效</a:t>
            </a:r>
            <a:r>
              <a:rPr lang="en-US" altLang="zh-CN" sz="1600" dirty="0"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1600" dirty="0">
                <a:latin typeface="楷体_GB2312" pitchFamily="49" charset="-122"/>
                <a:ea typeface="楷体_GB2312" pitchFamily="49" charset="-122"/>
              </a:rPr>
              <a:t>品质</a:t>
            </a:r>
            <a:r>
              <a:rPr lang="en-US" altLang="zh-CN" sz="1600" dirty="0"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zh-CN" altLang="en-US" sz="1600" dirty="0">
                <a:latin typeface="楷体_GB2312" pitchFamily="49" charset="-122"/>
                <a:ea typeface="楷体_GB2312" pitchFamily="49" charset="-122"/>
              </a:rPr>
              <a:t>、产量</a:t>
            </a:r>
            <a:r>
              <a:rPr lang="en-US" altLang="zh-CN" sz="1600" dirty="0"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1600" dirty="0">
                <a:latin typeface="楷体_GB2312" pitchFamily="49" charset="-122"/>
                <a:ea typeface="楷体_GB2312" pitchFamily="49" charset="-122"/>
              </a:rPr>
              <a:t>生产率</a:t>
            </a:r>
            <a:r>
              <a:rPr lang="en-US" altLang="zh-CN" sz="1600" dirty="0"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zh-CN" altLang="en-US" sz="1600" dirty="0">
                <a:latin typeface="楷体_GB2312" pitchFamily="49" charset="-122"/>
                <a:ea typeface="楷体_GB2312" pitchFamily="49" charset="-122"/>
              </a:rPr>
              <a:t>和安全。</a:t>
            </a:r>
            <a:endParaRPr lang="zh-CN" altLang="en-US" sz="16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6389" name="Text Box 6"/>
          <p:cNvSpPr txBox="1"/>
          <p:nvPr/>
        </p:nvSpPr>
        <p:spPr>
          <a:xfrm>
            <a:off x="274638" y="1196975"/>
            <a:ext cx="79121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1800" b="1" dirty="0">
                <a:ea typeface="楷体_GB2312" pitchFamily="49" charset="-122"/>
              </a:rPr>
              <a:t>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生产线全体的得星表的制作方法</a:t>
            </a:r>
            <a:r>
              <a:rPr lang="en-US" altLang="zh-CN" sz="1800" b="1" dirty="0">
                <a:ea typeface="楷体_GB2312" pitchFamily="49" charset="-122"/>
              </a:rPr>
              <a:t>—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          </a:t>
            </a:r>
            <a:r>
              <a:rPr lang="zh-CN" altLang="en-US" sz="17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现有实力的评价及使其达到</a:t>
            </a:r>
            <a:r>
              <a:rPr lang="zh-CN" altLang="en-US" sz="1700" dirty="0">
                <a:solidFill>
                  <a:srgbClr val="FF0000"/>
                </a:solidFill>
                <a:ea typeface="楷体_GB2312" pitchFamily="49" charset="-122"/>
              </a:rPr>
              <a:t>③的计划    </a:t>
            </a:r>
            <a:r>
              <a:rPr lang="zh-CN" altLang="en-US" sz="1700" dirty="0">
                <a:ea typeface="楷体_GB2312" pitchFamily="49" charset="-122"/>
              </a:rPr>
              <a:t>圆圈中的数字表月份</a:t>
            </a:r>
            <a:endParaRPr lang="zh-CN" altLang="en-US" sz="1700" dirty="0">
              <a:ea typeface="楷体_GB2312" pitchFamily="49" charset="-122"/>
            </a:endParaRPr>
          </a:p>
        </p:txBody>
      </p:sp>
      <p:graphicFrame>
        <p:nvGraphicFramePr>
          <p:cNvPr id="62471" name="Group 7"/>
          <p:cNvGraphicFramePr>
            <a:graphicFrameLocks noGrp="1"/>
          </p:cNvGraphicFramePr>
          <p:nvPr/>
        </p:nvGraphicFramePr>
        <p:xfrm>
          <a:off x="1770063" y="1844675"/>
          <a:ext cx="5765800" cy="2860675"/>
        </p:xfrm>
        <a:graphic>
          <a:graphicData uri="http://schemas.openxmlformats.org/drawingml/2006/table">
            <a:tbl>
              <a:tblPr/>
              <a:tblGrid>
                <a:gridCol w="768350"/>
                <a:gridCol w="833437"/>
                <a:gridCol w="831850"/>
                <a:gridCol w="835025"/>
                <a:gridCol w="831850"/>
                <a:gridCol w="833438"/>
                <a:gridCol w="831850"/>
              </a:tblGrid>
              <a:tr h="236538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作业者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" marR="3600" marT="3600" marB="36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</a:rPr>
                        <a:t>作业工序</a:t>
                      </a:r>
                      <a:endParaRPr kumimoji="0" lang="zh-CN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marL="3600" marR="3600" marT="3600" marB="36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36538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</a:rPr>
                        <a:t>1</a:t>
                      </a:r>
                      <a:r>
                        <a:rPr kumimoji="0" lang="zh-C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</a:rPr>
                        <a:t>工序</a:t>
                      </a:r>
                      <a:endParaRPr kumimoji="0" lang="zh-CN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marL="3600" marR="3600" marT="3600" marB="36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</a:rPr>
                        <a:t>2</a:t>
                      </a:r>
                      <a:r>
                        <a:rPr kumimoji="0" lang="zh-C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</a:rPr>
                        <a:t>工序</a:t>
                      </a:r>
                      <a:endParaRPr kumimoji="0" lang="zh-CN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marL="3600" marR="3600" marT="3600" marB="36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</a:rPr>
                        <a:t>3</a:t>
                      </a:r>
                      <a:r>
                        <a:rPr kumimoji="0" lang="zh-C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</a:rPr>
                        <a:t>工序</a:t>
                      </a:r>
                      <a:endParaRPr kumimoji="0" lang="zh-CN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marL="3600" marR="3600" marT="3600" marB="36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</a:rPr>
                        <a:t>4</a:t>
                      </a:r>
                      <a:r>
                        <a:rPr kumimoji="0" lang="zh-C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</a:rPr>
                        <a:t>工序</a:t>
                      </a:r>
                      <a:endParaRPr kumimoji="0" lang="zh-CN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marL="3600" marR="3600" marT="3600" marB="36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</a:rPr>
                        <a:t>5</a:t>
                      </a:r>
                      <a:r>
                        <a:rPr kumimoji="0" lang="zh-C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</a:rPr>
                        <a:t>工序</a:t>
                      </a:r>
                      <a:endParaRPr kumimoji="0" lang="zh-CN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marL="3600" marR="3600" marT="3600" marB="36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</a:rPr>
                        <a:t>6</a:t>
                      </a:r>
                      <a:r>
                        <a:rPr kumimoji="0" lang="zh-C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</a:rPr>
                        <a:t>工序</a:t>
                      </a:r>
                      <a:endParaRPr kumimoji="0" lang="zh-CN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marL="3600" marR="3600" marT="3600" marB="36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37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A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作业者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" marR="3600" marT="3600" marB="36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marL="3600" marR="3600" marT="3600" marB="36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marL="3600" marR="3600" marT="3600" marB="36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marL="3600" marR="3600" marT="3600" marB="36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marL="3600" marR="3600" marT="3600" marB="36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marL="3600" marR="3600" marT="3600" marB="36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marL="3600" marR="3600" marT="3600" marB="36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B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作业者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" marR="3600" marT="3600" marB="36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marL="3600" marR="3600" marT="3600" marB="36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marL="3600" marR="3600" marT="3600" marB="36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marL="3600" marR="3600" marT="3600" marB="36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marL="3600" marR="3600" marT="3600" marB="36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marL="3600" marR="3600" marT="3600" marB="36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marL="3600" marR="3600" marT="3600" marB="36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3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C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作业者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" marR="3600" marT="3600" marB="36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marL="3600" marR="3600" marT="3600" marB="36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marL="3600" marR="3600" marT="3600" marB="36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marL="3600" marR="3600" marT="3600" marB="36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marL="3600" marR="3600" marT="3600" marB="36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marL="3600" marR="3600" marT="3600" marB="36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marL="3600" marR="3600" marT="3600" marB="36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34" name="WordArt 51"/>
          <p:cNvSpPr>
            <a:spLocks noTextEdit="1"/>
          </p:cNvSpPr>
          <p:nvPr/>
        </p:nvSpPr>
        <p:spPr>
          <a:xfrm>
            <a:off x="2762250" y="2768600"/>
            <a:ext cx="95250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14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_GB2312" charset="0"/>
                <a:ea typeface="楷体_GB2312" charset="0"/>
              </a:rPr>
              <a:t>8</a:t>
            </a:r>
            <a:endParaRPr lang="zh-CN" altLang="en-US" sz="14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楷体_GB2312" charset="0"/>
              <a:ea typeface="楷体_GB2312" charset="0"/>
            </a:endParaRPr>
          </a:p>
        </p:txBody>
      </p:sp>
      <p:sp>
        <p:nvSpPr>
          <p:cNvPr id="16435" name="WordArt 52"/>
          <p:cNvSpPr>
            <a:spLocks noTextEdit="1"/>
          </p:cNvSpPr>
          <p:nvPr/>
        </p:nvSpPr>
        <p:spPr>
          <a:xfrm>
            <a:off x="3028950" y="2768600"/>
            <a:ext cx="95250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14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_GB2312" charset="0"/>
                <a:ea typeface="楷体_GB2312" charset="0"/>
              </a:rPr>
              <a:t>5</a:t>
            </a:r>
            <a:endParaRPr lang="zh-CN" altLang="en-US" sz="14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楷体_GB2312" charset="0"/>
              <a:ea typeface="楷体_GB2312" charset="0"/>
            </a:endParaRPr>
          </a:p>
        </p:txBody>
      </p:sp>
      <p:sp>
        <p:nvSpPr>
          <p:cNvPr id="16436" name="WordArt 53"/>
          <p:cNvSpPr>
            <a:spLocks noTextEdit="1"/>
          </p:cNvSpPr>
          <p:nvPr/>
        </p:nvSpPr>
        <p:spPr>
          <a:xfrm>
            <a:off x="3587750" y="2768600"/>
            <a:ext cx="95250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14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_GB2312" charset="0"/>
                <a:ea typeface="楷体_GB2312" charset="0"/>
              </a:rPr>
              <a:t>7</a:t>
            </a:r>
            <a:endParaRPr lang="zh-CN" altLang="en-US" sz="14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楷体_GB2312" charset="0"/>
              <a:ea typeface="楷体_GB2312" charset="0"/>
            </a:endParaRPr>
          </a:p>
        </p:txBody>
      </p:sp>
      <p:sp>
        <p:nvSpPr>
          <p:cNvPr id="16437" name="WordArt 54"/>
          <p:cNvSpPr>
            <a:spLocks noTextEdit="1"/>
          </p:cNvSpPr>
          <p:nvPr/>
        </p:nvSpPr>
        <p:spPr>
          <a:xfrm>
            <a:off x="3854450" y="2768600"/>
            <a:ext cx="95250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14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_GB2312" charset="0"/>
                <a:ea typeface="楷体_GB2312" charset="0"/>
              </a:rPr>
              <a:t>6</a:t>
            </a:r>
            <a:endParaRPr lang="zh-CN" altLang="en-US" sz="14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楷体_GB2312" charset="0"/>
              <a:ea typeface="楷体_GB2312" charset="0"/>
            </a:endParaRPr>
          </a:p>
        </p:txBody>
      </p:sp>
      <p:pic>
        <p:nvPicPr>
          <p:cNvPr id="16438" name="Picture 55"/>
          <p:cNvPicPr>
            <a:picLocks noChangeAspect="1"/>
          </p:cNvPicPr>
          <p:nvPr/>
        </p:nvPicPr>
        <p:blipFill>
          <a:blip r:embed="rId3"/>
          <a:srcRect l="23860" t="7808" r="23860" b="7808"/>
          <a:stretch>
            <a:fillRect/>
          </a:stretch>
        </p:blipFill>
        <p:spPr>
          <a:xfrm>
            <a:off x="3425825" y="3159125"/>
            <a:ext cx="727075" cy="719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39" name="WordArt 56"/>
          <p:cNvSpPr>
            <a:spLocks noTextEdit="1"/>
          </p:cNvSpPr>
          <p:nvPr/>
        </p:nvSpPr>
        <p:spPr>
          <a:xfrm>
            <a:off x="3867150" y="3594100"/>
            <a:ext cx="95250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14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_GB2312" charset="0"/>
                <a:ea typeface="楷体_GB2312" charset="0"/>
              </a:rPr>
              <a:t>7</a:t>
            </a:r>
            <a:endParaRPr lang="zh-CN" altLang="en-US" sz="14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楷体_GB2312" charset="0"/>
              <a:ea typeface="楷体_GB2312" charset="0"/>
            </a:endParaRPr>
          </a:p>
        </p:txBody>
      </p:sp>
      <p:sp>
        <p:nvSpPr>
          <p:cNvPr id="16440" name="WordArt 57"/>
          <p:cNvSpPr>
            <a:spLocks noTextEdit="1"/>
          </p:cNvSpPr>
          <p:nvPr/>
        </p:nvSpPr>
        <p:spPr>
          <a:xfrm>
            <a:off x="3867150" y="3276600"/>
            <a:ext cx="95250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14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_GB2312" charset="0"/>
                <a:ea typeface="楷体_GB2312" charset="0"/>
              </a:rPr>
              <a:t>4</a:t>
            </a:r>
            <a:endParaRPr lang="zh-CN" altLang="en-US" sz="14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楷体_GB2312" charset="0"/>
              <a:ea typeface="楷体_GB2312" charset="0"/>
            </a:endParaRPr>
          </a:p>
        </p:txBody>
      </p:sp>
      <p:pic>
        <p:nvPicPr>
          <p:cNvPr id="16441" name="Picture 58"/>
          <p:cNvPicPr>
            <a:picLocks noChangeAspect="1"/>
          </p:cNvPicPr>
          <p:nvPr/>
        </p:nvPicPr>
        <p:blipFill>
          <a:blip r:embed="rId4"/>
          <a:srcRect l="23860" t="7808" r="24207" b="7808"/>
          <a:stretch>
            <a:fillRect/>
          </a:stretch>
        </p:blipFill>
        <p:spPr>
          <a:xfrm>
            <a:off x="4264025" y="3159125"/>
            <a:ext cx="723900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42" name="Picture 59"/>
          <p:cNvPicPr>
            <a:picLocks noChangeAspect="1"/>
          </p:cNvPicPr>
          <p:nvPr/>
        </p:nvPicPr>
        <p:blipFill>
          <a:blip r:embed="rId4"/>
          <a:srcRect l="23860" t="7808" r="24207" b="7808"/>
          <a:stretch>
            <a:fillRect/>
          </a:stretch>
        </p:blipFill>
        <p:spPr>
          <a:xfrm>
            <a:off x="5089525" y="3159125"/>
            <a:ext cx="723900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43" name="Picture 60"/>
          <p:cNvPicPr>
            <a:picLocks noChangeAspect="1"/>
          </p:cNvPicPr>
          <p:nvPr/>
        </p:nvPicPr>
        <p:blipFill>
          <a:blip r:embed="rId3"/>
          <a:srcRect l="23860" t="7808" r="23860" b="7808"/>
          <a:stretch>
            <a:fillRect/>
          </a:stretch>
        </p:blipFill>
        <p:spPr>
          <a:xfrm>
            <a:off x="5915025" y="3159125"/>
            <a:ext cx="727075" cy="719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44" name="WordArt 61"/>
          <p:cNvSpPr>
            <a:spLocks noTextEdit="1"/>
          </p:cNvSpPr>
          <p:nvPr/>
        </p:nvSpPr>
        <p:spPr>
          <a:xfrm>
            <a:off x="6356350" y="3594100"/>
            <a:ext cx="95250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14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_GB2312" charset="0"/>
                <a:ea typeface="楷体_GB2312" charset="0"/>
              </a:rPr>
              <a:t>6</a:t>
            </a:r>
            <a:endParaRPr lang="zh-CN" altLang="en-US" sz="14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楷体_GB2312" charset="0"/>
              <a:ea typeface="楷体_GB2312" charset="0"/>
            </a:endParaRPr>
          </a:p>
        </p:txBody>
      </p:sp>
      <p:sp>
        <p:nvSpPr>
          <p:cNvPr id="16445" name="WordArt 62"/>
          <p:cNvSpPr>
            <a:spLocks noTextEdit="1"/>
          </p:cNvSpPr>
          <p:nvPr/>
        </p:nvSpPr>
        <p:spPr>
          <a:xfrm>
            <a:off x="6356350" y="3276600"/>
            <a:ext cx="95250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14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_GB2312" charset="0"/>
                <a:ea typeface="楷体_GB2312" charset="0"/>
              </a:rPr>
              <a:t>5</a:t>
            </a:r>
            <a:endParaRPr lang="zh-CN" altLang="en-US" sz="14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楷体_GB2312" charset="0"/>
              <a:ea typeface="楷体_GB2312" charset="0"/>
            </a:endParaRPr>
          </a:p>
        </p:txBody>
      </p:sp>
      <p:pic>
        <p:nvPicPr>
          <p:cNvPr id="16446" name="Picture 63"/>
          <p:cNvPicPr>
            <a:picLocks noChangeAspect="1"/>
          </p:cNvPicPr>
          <p:nvPr/>
        </p:nvPicPr>
        <p:blipFill>
          <a:blip r:embed="rId3"/>
          <a:srcRect l="23860" t="7808" r="23860" b="7808"/>
          <a:stretch>
            <a:fillRect/>
          </a:stretch>
        </p:blipFill>
        <p:spPr>
          <a:xfrm>
            <a:off x="2574925" y="3959225"/>
            <a:ext cx="727075" cy="719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47" name="WordArt 64"/>
          <p:cNvSpPr>
            <a:spLocks noTextEdit="1"/>
          </p:cNvSpPr>
          <p:nvPr/>
        </p:nvSpPr>
        <p:spPr>
          <a:xfrm>
            <a:off x="3016250" y="4394200"/>
            <a:ext cx="95250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14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_GB2312" charset="0"/>
                <a:ea typeface="楷体_GB2312" charset="0"/>
              </a:rPr>
              <a:t>8</a:t>
            </a:r>
            <a:endParaRPr lang="zh-CN" altLang="en-US" sz="14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楷体_GB2312" charset="0"/>
              <a:ea typeface="楷体_GB2312" charset="0"/>
            </a:endParaRPr>
          </a:p>
        </p:txBody>
      </p:sp>
      <p:sp>
        <p:nvSpPr>
          <p:cNvPr id="16448" name="WordArt 65"/>
          <p:cNvSpPr>
            <a:spLocks noTextEdit="1"/>
          </p:cNvSpPr>
          <p:nvPr/>
        </p:nvSpPr>
        <p:spPr>
          <a:xfrm>
            <a:off x="2774950" y="4394200"/>
            <a:ext cx="95250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14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_GB2312" charset="0"/>
                <a:ea typeface="楷体_GB2312" charset="0"/>
              </a:rPr>
              <a:t>9</a:t>
            </a:r>
            <a:endParaRPr lang="zh-CN" altLang="en-US" sz="14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楷体_GB2312" charset="0"/>
              <a:ea typeface="楷体_GB2312" charset="0"/>
            </a:endParaRPr>
          </a:p>
        </p:txBody>
      </p:sp>
      <p:pic>
        <p:nvPicPr>
          <p:cNvPr id="16449" name="Picture 66"/>
          <p:cNvPicPr>
            <a:picLocks noChangeAspect="1"/>
          </p:cNvPicPr>
          <p:nvPr/>
        </p:nvPicPr>
        <p:blipFill>
          <a:blip r:embed="rId3"/>
          <a:srcRect l="23860" t="7808" r="23860" b="7808"/>
          <a:stretch>
            <a:fillRect/>
          </a:stretch>
        </p:blipFill>
        <p:spPr>
          <a:xfrm>
            <a:off x="5076825" y="3959225"/>
            <a:ext cx="727075" cy="719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50" name="WordArt 67"/>
          <p:cNvSpPr>
            <a:spLocks noTextEdit="1"/>
          </p:cNvSpPr>
          <p:nvPr/>
        </p:nvSpPr>
        <p:spPr>
          <a:xfrm>
            <a:off x="5518150" y="4394200"/>
            <a:ext cx="95250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14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_GB2312" charset="0"/>
                <a:ea typeface="楷体_GB2312" charset="0"/>
              </a:rPr>
              <a:t>7</a:t>
            </a:r>
            <a:endParaRPr lang="zh-CN" altLang="en-US" sz="14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楷体_GB2312" charset="0"/>
              <a:ea typeface="楷体_GB2312" charset="0"/>
            </a:endParaRPr>
          </a:p>
        </p:txBody>
      </p:sp>
      <p:pic>
        <p:nvPicPr>
          <p:cNvPr id="16451" name="Picture 68"/>
          <p:cNvPicPr>
            <a:picLocks noChangeAspect="1"/>
          </p:cNvPicPr>
          <p:nvPr/>
        </p:nvPicPr>
        <p:blipFill>
          <a:blip r:embed="rId4"/>
          <a:srcRect l="23860" t="7808" r="24207" b="7808"/>
          <a:stretch>
            <a:fillRect/>
          </a:stretch>
        </p:blipFill>
        <p:spPr>
          <a:xfrm>
            <a:off x="5927725" y="3959225"/>
            <a:ext cx="723900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52" name="WordArt 69"/>
          <p:cNvSpPr>
            <a:spLocks noTextEdit="1"/>
          </p:cNvSpPr>
          <p:nvPr/>
        </p:nvSpPr>
        <p:spPr>
          <a:xfrm>
            <a:off x="6115050" y="4394200"/>
            <a:ext cx="95250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14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_GB2312" charset="0"/>
                <a:ea typeface="楷体_GB2312" charset="0"/>
              </a:rPr>
              <a:t>5</a:t>
            </a:r>
            <a:endParaRPr lang="zh-CN" altLang="en-US" sz="14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楷体_GB2312" charset="0"/>
              <a:ea typeface="楷体_GB2312" charset="0"/>
            </a:endParaRPr>
          </a:p>
        </p:txBody>
      </p:sp>
      <p:pic>
        <p:nvPicPr>
          <p:cNvPr id="16453" name="Picture 70"/>
          <p:cNvPicPr>
            <a:picLocks noChangeAspect="1"/>
          </p:cNvPicPr>
          <p:nvPr/>
        </p:nvPicPr>
        <p:blipFill>
          <a:blip r:embed="rId2"/>
          <a:srcRect l="23474" t="8374" r="23860" b="7178"/>
          <a:stretch>
            <a:fillRect/>
          </a:stretch>
        </p:blipFill>
        <p:spPr>
          <a:xfrm>
            <a:off x="6753225" y="3946525"/>
            <a:ext cx="733425" cy="719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54" name="WordArt 71"/>
          <p:cNvSpPr>
            <a:spLocks noTextEdit="1"/>
          </p:cNvSpPr>
          <p:nvPr/>
        </p:nvSpPr>
        <p:spPr>
          <a:xfrm>
            <a:off x="6927850" y="4343400"/>
            <a:ext cx="95250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14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_GB2312" charset="0"/>
                <a:ea typeface="楷体_GB2312" charset="0"/>
              </a:rPr>
              <a:t>6</a:t>
            </a:r>
            <a:endParaRPr lang="zh-CN" altLang="en-US" sz="14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楷体_GB2312" charset="0"/>
              <a:ea typeface="楷体_GB2312" charset="0"/>
            </a:endParaRPr>
          </a:p>
        </p:txBody>
      </p:sp>
      <p:sp>
        <p:nvSpPr>
          <p:cNvPr id="16455" name="Text Box 76"/>
          <p:cNvSpPr txBox="1"/>
          <p:nvPr/>
        </p:nvSpPr>
        <p:spPr>
          <a:xfrm>
            <a:off x="1214438" y="4995863"/>
            <a:ext cx="710247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000" dirty="0">
                <a:solidFill>
                  <a:srgbClr val="009900"/>
                </a:solidFill>
                <a:latin typeface="楷体_GB2312" pitchFamily="49" charset="-122"/>
                <a:ea typeface="楷体_GB2312" pitchFamily="49" charset="-122"/>
              </a:rPr>
              <a:t>★</a:t>
            </a:r>
            <a:r>
              <a:rPr lang="zh-CN" altLang="en-US" sz="20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上面所记例子的计划目的是：当量减少，只要</a:t>
            </a:r>
            <a:r>
              <a:rPr lang="en-US" altLang="zh-CN" sz="20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0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人作业时，为了使对应可能而把</a:t>
            </a:r>
            <a:r>
              <a:rPr lang="en-US" altLang="zh-CN" sz="20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B</a:t>
            </a:r>
            <a:r>
              <a:rPr lang="zh-CN" altLang="en-US" sz="20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作业者、</a:t>
            </a:r>
            <a:r>
              <a:rPr lang="en-US" altLang="zh-CN" sz="20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C</a:t>
            </a:r>
            <a:r>
              <a:rPr lang="zh-CN" altLang="en-US" sz="20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作业者培养到水平③。</a:t>
            </a:r>
            <a:endParaRPr lang="zh-CN" altLang="en-US" sz="20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2541" name="Rectangle 77"/>
          <p:cNvSpPr/>
          <p:nvPr/>
        </p:nvSpPr>
        <p:spPr>
          <a:xfrm>
            <a:off x="436563" y="5838825"/>
            <a:ext cx="8202612" cy="357188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3600" tIns="3600" rIns="3600" bIns="3600" anchor="ctr" anchorCtr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量的变动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=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配员的变更</a:t>
            </a:r>
            <a:r>
              <a:rPr lang="en-US" altLang="zh-CN" sz="2400" b="1" dirty="0">
                <a:ea typeface="楷体_GB2312" pitchFamily="49" charset="-122"/>
              </a:rPr>
              <a:t>…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不使品质、生产率的水平下降是关键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2542" name="Rectangle 78"/>
          <p:cNvSpPr/>
          <p:nvPr/>
        </p:nvSpPr>
        <p:spPr>
          <a:xfrm>
            <a:off x="2489200" y="6300788"/>
            <a:ext cx="4024313" cy="417512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3600" tIns="3600" rIns="3600" bIns="3600" anchor="ctr" anchorCtr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多能工的培养是监督者的职责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6458" name="WordArt 81"/>
          <p:cNvSpPr>
            <a:spLocks noTextEdit="1"/>
          </p:cNvSpPr>
          <p:nvPr/>
        </p:nvSpPr>
        <p:spPr>
          <a:xfrm rot="5400000">
            <a:off x="85725" y="3070225"/>
            <a:ext cx="1828800" cy="457200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弱的工序</a:t>
            </a:r>
            <a:endParaRPr lang="zh-CN" altLang="en-US" sz="36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459" name="WordArt 82"/>
          <p:cNvSpPr>
            <a:spLocks noTextEdit="1"/>
          </p:cNvSpPr>
          <p:nvPr/>
        </p:nvSpPr>
        <p:spPr>
          <a:xfrm rot="5400000">
            <a:off x="7354888" y="3079750"/>
            <a:ext cx="1828800" cy="457200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弱的员工</a:t>
            </a:r>
            <a:endParaRPr lang="zh-CN" altLang="en-US" sz="3600" b="1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2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.000000"/>
                                          </p:val>
                                        </p:tav>
                                        <p:tav tm="69900">
                                          <p:val>
                                            <p:fltVal val="45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41" grpId="0" animBg="1"/>
      <p:bldP spid="625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AutoShape 34"/>
          <p:cNvSpPr/>
          <p:nvPr>
            <p:ph type="title"/>
          </p:nvPr>
        </p:nvSpPr>
        <p:spPr>
          <a:prstGeom prst="roundRect">
            <a:avLst>
              <a:gd name="adj" fmla="val 16667"/>
            </a:avLst>
          </a:prstGeom>
          <a:ln/>
        </p:spPr>
        <p:txBody>
          <a:bodyPr vert="horz" wrap="square" lIns="91440" tIns="45720" rIns="91440" bIns="45720" anchor="ctr" anchorCtr="0"/>
          <a:p>
            <a:r>
              <a:rPr lang="zh-CN" altLang="en-US" sz="2800" dirty="0">
                <a:ea typeface="宋体" panose="02010600030101010101" pitchFamily="2" charset="-122"/>
                <a:sym typeface="华文楷体" panose="02010600040101010101" pitchFamily="2" charset="-122"/>
              </a:rPr>
              <a:t>四</a:t>
            </a:r>
            <a:r>
              <a:rPr lang="zh-CN" altLang="en-US" sz="2800" b="1" dirty="0">
                <a:ea typeface="宋体" panose="02010600030101010101" pitchFamily="2" charset="-122"/>
                <a:sym typeface="华文楷体" panose="02010600040101010101" pitchFamily="2" charset="-122"/>
              </a:rPr>
              <a:t>、个人履历的建立</a:t>
            </a:r>
            <a:endParaRPr lang="zh-CN" altLang="en-US" sz="2800" b="1" dirty="0">
              <a:ea typeface="宋体" panose="0201060003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7411" name="Text Box 6"/>
          <p:cNvSpPr txBox="1"/>
          <p:nvPr/>
        </p:nvSpPr>
        <p:spPr>
          <a:xfrm>
            <a:off x="1555750" y="1757363"/>
            <a:ext cx="5730875" cy="14827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zh-CN" altLang="en-US" sz="1600" b="1" dirty="0">
                <a:latin typeface="黑体" panose="02010609060101010101" pitchFamily="49" charset="-122"/>
                <a:ea typeface="宋体" panose="02010600030101010101" pitchFamily="2" charset="-122"/>
              </a:rPr>
              <a:t>目的：</a:t>
            </a:r>
            <a:r>
              <a:rPr lang="en-US" altLang="zh-CN" sz="1600" b="1" dirty="0">
                <a:latin typeface="黑体" panose="02010609060101010101" pitchFamily="49" charset="-122"/>
                <a:ea typeface="宋体" panose="02010600030101010101" pitchFamily="2" charset="-122"/>
              </a:rPr>
              <a:t>1 </a:t>
            </a:r>
            <a:r>
              <a:rPr lang="zh-CN" altLang="en-US" sz="1600" b="1" dirty="0">
                <a:latin typeface="黑体" panose="02010609060101010101" pitchFamily="49" charset="-122"/>
                <a:ea typeface="宋体" panose="02010600030101010101" pitchFamily="2" charset="-122"/>
              </a:rPr>
              <a:t>有效管理人员的技能，经历</a:t>
            </a:r>
            <a:endParaRPr lang="zh-CN" altLang="en-US" sz="1600" b="1" dirty="0">
              <a:latin typeface="黑体" panose="02010609060101010101" pitchFamily="49" charset="-122"/>
              <a:ea typeface="宋体" panose="02010600030101010101" pitchFamily="2" charset="-122"/>
            </a:endParaRPr>
          </a:p>
          <a:p>
            <a:pPr marL="0" lvl="0" indent="0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zh-CN" altLang="en-US" sz="1600" b="1" dirty="0">
                <a:latin typeface="黑体" panose="02010609060101010101" pitchFamily="49" charset="-122"/>
                <a:ea typeface="宋体" panose="02010600030101010101" pitchFamily="2" charset="-122"/>
              </a:rPr>
              <a:t>      </a:t>
            </a:r>
            <a:r>
              <a:rPr lang="en-US" altLang="zh-CN" sz="1600" b="1" dirty="0">
                <a:latin typeface="黑体" panose="02010609060101010101" pitchFamily="49" charset="-122"/>
                <a:ea typeface="宋体" panose="02010600030101010101" pitchFamily="2" charset="-122"/>
              </a:rPr>
              <a:t>2 </a:t>
            </a:r>
            <a:r>
              <a:rPr lang="zh-CN" altLang="en-US" sz="1600" b="1" dirty="0">
                <a:latin typeface="黑体" panose="02010609060101010101" pitchFamily="49" charset="-122"/>
                <a:ea typeface="宋体" panose="02010600030101010101" pitchFamily="2" charset="-122"/>
              </a:rPr>
              <a:t>人员变动时主管可以正确掌握人员信息</a:t>
            </a:r>
            <a:endParaRPr lang="zh-CN" altLang="en-US" sz="1600" b="1" dirty="0">
              <a:latin typeface="黑体" panose="02010609060101010101" pitchFamily="49" charset="-122"/>
              <a:ea typeface="宋体" panose="02010600030101010101" pitchFamily="2" charset="-122"/>
            </a:endParaRPr>
          </a:p>
          <a:p>
            <a:pPr marL="0" lvl="0" indent="0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zh-CN" altLang="en-US" sz="1600" b="1" dirty="0">
                <a:latin typeface="黑体" panose="02010609060101010101" pitchFamily="49" charset="-122"/>
                <a:ea typeface="宋体" panose="02010600030101010101" pitchFamily="2" charset="-122"/>
              </a:rPr>
              <a:t>      </a:t>
            </a:r>
            <a:r>
              <a:rPr lang="en-US" altLang="zh-CN" sz="1600" b="1" dirty="0">
                <a:latin typeface="黑体" panose="02010609060101010101" pitchFamily="49" charset="-122"/>
                <a:ea typeface="宋体" panose="02010600030101010101" pitchFamily="2" charset="-122"/>
              </a:rPr>
              <a:t>3 </a:t>
            </a:r>
            <a:r>
              <a:rPr lang="zh-CN" altLang="en-US" sz="1600" b="1" dirty="0">
                <a:latin typeface="黑体" panose="02010609060101010101" pitchFamily="49" charset="-122"/>
                <a:ea typeface="宋体" panose="02010600030101010101" pitchFamily="2" charset="-122"/>
              </a:rPr>
              <a:t>人员职场经历、明确化、易于基层人员管理</a:t>
            </a:r>
            <a:endParaRPr lang="zh-CN" altLang="en-US" sz="1600" b="1" dirty="0">
              <a:latin typeface="黑体" panose="02010609060101010101" pitchFamily="49" charset="-122"/>
              <a:ea typeface="宋体" panose="02010600030101010101" pitchFamily="2" charset="-122"/>
            </a:endParaRPr>
          </a:p>
          <a:p>
            <a:pPr marL="0" lvl="0" indent="0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zh-CN" altLang="en-US" sz="1600" b="1" dirty="0">
                <a:latin typeface="黑体" panose="02010609060101010101" pitchFamily="49" charset="-122"/>
                <a:ea typeface="宋体" panose="02010600030101010101" pitchFamily="2" charset="-122"/>
              </a:rPr>
              <a:t>      </a:t>
            </a:r>
            <a:r>
              <a:rPr lang="en-US" altLang="zh-CN" sz="1600" b="1" dirty="0">
                <a:latin typeface="黑体" panose="02010609060101010101" pitchFamily="49" charset="-122"/>
                <a:ea typeface="宋体" panose="02010600030101010101" pitchFamily="2" charset="-122"/>
              </a:rPr>
              <a:t>4 </a:t>
            </a:r>
            <a:r>
              <a:rPr lang="zh-CN" altLang="en-US" sz="1600" b="1" dirty="0">
                <a:latin typeface="黑体" panose="02010609060101010101" pitchFamily="49" charset="-122"/>
                <a:ea typeface="宋体" panose="02010600030101010101" pitchFamily="2" charset="-122"/>
              </a:rPr>
              <a:t>走向精细化的管理</a:t>
            </a:r>
            <a:endParaRPr lang="zh-CN" altLang="en-US" sz="1600" b="1" dirty="0"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  <p:sp>
        <p:nvSpPr>
          <p:cNvPr id="17412" name="Text Box 7"/>
          <p:cNvSpPr txBox="1"/>
          <p:nvPr/>
        </p:nvSpPr>
        <p:spPr>
          <a:xfrm>
            <a:off x="1638300" y="3625850"/>
            <a:ext cx="5730875" cy="14827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zh-CN" altLang="en-US" sz="1600" b="1" dirty="0">
                <a:latin typeface="黑体" panose="02010609060101010101" pitchFamily="49" charset="-122"/>
                <a:ea typeface="宋体" panose="02010600030101010101" pitchFamily="2" charset="-122"/>
              </a:rPr>
              <a:t>个人履历三大表格</a:t>
            </a:r>
            <a:endParaRPr lang="zh-CN" altLang="en-US" sz="1600" b="1" dirty="0">
              <a:latin typeface="黑体" panose="02010609060101010101" pitchFamily="49" charset="-122"/>
              <a:ea typeface="宋体" panose="02010600030101010101" pitchFamily="2" charset="-122"/>
            </a:endParaRPr>
          </a:p>
          <a:p>
            <a:pPr marL="0" lvl="0" indent="0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en-US" altLang="zh-CN" sz="1600" b="1" dirty="0">
                <a:latin typeface="黑体" panose="02010609060101010101" pitchFamily="49" charset="-122"/>
                <a:ea typeface="宋体" panose="02010600030101010101" pitchFamily="2" charset="-122"/>
              </a:rPr>
              <a:t>      1 </a:t>
            </a:r>
            <a:r>
              <a:rPr lang="zh-CN" altLang="en-US" sz="1600" b="1" dirty="0">
                <a:latin typeface="黑体" panose="02010609060101010101" pitchFamily="49" charset="-122"/>
                <a:ea typeface="宋体" panose="02010600030101010101" pitchFamily="2" charset="-122"/>
              </a:rPr>
              <a:t>个人经历管理履历表</a:t>
            </a:r>
            <a:endParaRPr lang="zh-CN" altLang="en-US" sz="1600" b="1" dirty="0">
              <a:latin typeface="黑体" panose="02010609060101010101" pitchFamily="49" charset="-122"/>
              <a:ea typeface="宋体" panose="02010600030101010101" pitchFamily="2" charset="-122"/>
            </a:endParaRPr>
          </a:p>
          <a:p>
            <a:pPr marL="0" lvl="0" indent="0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zh-CN" altLang="en-US" sz="1600" b="1" dirty="0">
                <a:latin typeface="黑体" panose="02010609060101010101" pitchFamily="49" charset="-122"/>
                <a:ea typeface="宋体" panose="02010600030101010101" pitchFamily="2" charset="-122"/>
              </a:rPr>
              <a:t>      </a:t>
            </a:r>
            <a:r>
              <a:rPr lang="en-US" altLang="zh-CN" sz="1600" b="1" dirty="0">
                <a:latin typeface="黑体" panose="02010609060101010101" pitchFamily="49" charset="-122"/>
                <a:ea typeface="宋体" panose="02010600030101010101" pitchFamily="2" charset="-122"/>
              </a:rPr>
              <a:t>2 </a:t>
            </a:r>
            <a:r>
              <a:rPr lang="zh-CN" altLang="en-US" sz="1600" b="1" dirty="0">
                <a:latin typeface="黑体" panose="02010609060101010101" pitchFamily="49" charset="-122"/>
                <a:ea typeface="宋体" panose="02010600030101010101" pitchFamily="2" charset="-122"/>
              </a:rPr>
              <a:t>个人品质管理履历表</a:t>
            </a:r>
            <a:endParaRPr lang="zh-CN" altLang="en-US" sz="1600" b="1" dirty="0">
              <a:latin typeface="黑体" panose="02010609060101010101" pitchFamily="49" charset="-122"/>
              <a:ea typeface="宋体" panose="02010600030101010101" pitchFamily="2" charset="-122"/>
            </a:endParaRPr>
          </a:p>
          <a:p>
            <a:pPr marL="0" lvl="0" indent="0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en-US" altLang="zh-CN" sz="1600" b="1" dirty="0">
                <a:latin typeface="黑体" panose="02010609060101010101" pitchFamily="49" charset="-122"/>
                <a:ea typeface="宋体" panose="02010600030101010101" pitchFamily="2" charset="-122"/>
              </a:rPr>
              <a:t>      3 </a:t>
            </a:r>
            <a:r>
              <a:rPr lang="zh-CN" altLang="en-US" sz="1600" b="1" dirty="0">
                <a:latin typeface="黑体" panose="02010609060101010101" pitchFamily="49" charset="-122"/>
                <a:ea typeface="宋体" panose="02010600030101010101" pitchFamily="2" charset="-122"/>
              </a:rPr>
              <a:t>个人提案改善履历表</a:t>
            </a:r>
            <a:endParaRPr lang="zh-CN" altLang="en-US" sz="1600" b="1" dirty="0"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  <p:sp>
        <p:nvSpPr>
          <p:cNvPr id="17413" name="Text Box 8"/>
          <p:cNvSpPr txBox="1"/>
          <p:nvPr/>
        </p:nvSpPr>
        <p:spPr>
          <a:xfrm>
            <a:off x="1638300" y="5211763"/>
            <a:ext cx="6235700" cy="129857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FF0066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我们要教别人的事，往往首先是我们自己需要学习</a:t>
            </a:r>
            <a:endParaRPr lang="zh-CN" altLang="en-US" sz="3600" b="1" dirty="0">
              <a:solidFill>
                <a:srgbClr val="FF0066"/>
              </a:solidFill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zh-CN" altLang="en-US" sz="2800" dirty="0">
                <a:ea typeface="宋体" panose="02010600030101010101" pitchFamily="2" charset="-122"/>
              </a:rPr>
              <a:t>班组个人技能履历建立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pic>
        <p:nvPicPr>
          <p:cNvPr id="1843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8625" y="1898650"/>
            <a:ext cx="2994025" cy="4011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38" y="1865313"/>
            <a:ext cx="3021012" cy="40973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4"/>
          <p:cNvPicPr>
            <a:picLocks noChangeAspect="1"/>
          </p:cNvPicPr>
          <p:nvPr/>
        </p:nvPicPr>
        <p:blipFill>
          <a:blip r:embed="rId1"/>
          <a:srcRect b="60606"/>
          <a:stretch>
            <a:fillRect/>
          </a:stretch>
        </p:blipFill>
        <p:spPr>
          <a:xfrm>
            <a:off x="1582738" y="1444625"/>
            <a:ext cx="6511925" cy="4541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3325" y="1384300"/>
            <a:ext cx="7262813" cy="4743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1373188" y="1828800"/>
            <a:ext cx="7162800" cy="487363"/>
          </a:xfrm>
          <a:ln/>
        </p:spPr>
        <p:txBody>
          <a:bodyPr vert="horz" wrap="square" lIns="91440" tIns="45720" rIns="91440" bIns="45720" anchor="ctr" anchorCtr="0"/>
          <a:p>
            <a:r>
              <a:rPr lang="en-US" altLang="zh-CN" sz="2800" b="1" dirty="0"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2800" b="1" dirty="0">
                <a:solidFill>
                  <a:srgbClr val="0066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I.L.U </a:t>
            </a:r>
            <a:r>
              <a:rPr lang="zh-CN" altLang="en-US" sz="2800" b="1" dirty="0">
                <a:solidFill>
                  <a:srgbClr val="0066FF"/>
                </a:solidFill>
                <a:ea typeface="宋体" panose="02010600030101010101" pitchFamily="2" charset="-122"/>
              </a:rPr>
              <a:t>的含义</a:t>
            </a:r>
            <a:endParaRPr lang="zh-CN" altLang="en-US" sz="2800" b="1" dirty="0">
              <a:solidFill>
                <a:srgbClr val="0066FF"/>
              </a:solidFill>
              <a:ea typeface="宋体" panose="02010600030101010101" pitchFamily="2" charset="-122"/>
            </a:endParaRPr>
          </a:p>
        </p:txBody>
      </p:sp>
      <p:sp>
        <p:nvSpPr>
          <p:cNvPr id="21507" name="Text Box 4"/>
          <p:cNvSpPr txBox="1"/>
          <p:nvPr/>
        </p:nvSpPr>
        <p:spPr>
          <a:xfrm>
            <a:off x="1093788" y="2617788"/>
            <a:ext cx="7437437" cy="344963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66FF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它的全称是技能训练</a:t>
            </a:r>
            <a:r>
              <a:rPr lang="en-US" altLang="zh-CN" sz="2400" b="1" dirty="0">
                <a:solidFill>
                  <a:srgbClr val="0066FF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I.L.U </a:t>
            </a:r>
            <a:r>
              <a:rPr lang="zh-CN" altLang="en-US" sz="2400" b="1" dirty="0">
                <a:solidFill>
                  <a:srgbClr val="0066FF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作业规范，简单的讲就是对人员技能训练提升的一种管理方法。</a:t>
            </a:r>
            <a:endParaRPr lang="zh-CN" altLang="en-US" sz="2400" b="1" dirty="0">
              <a:solidFill>
                <a:srgbClr val="0066FF"/>
              </a:solidFill>
              <a:latin typeface="黑体" panose="02010609060101010101" pitchFamily="49" charset="-122"/>
              <a:ea typeface="宋体" panose="02010600030101010101" pitchFamily="2" charset="-122"/>
            </a:endParaRPr>
          </a:p>
          <a:p>
            <a:pPr marL="0" lvl="0" indent="0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黑体" panose="02010609060101010101" pitchFamily="49" charset="-122"/>
                <a:ea typeface="宋体" panose="02010600030101010101" pitchFamily="2" charset="-122"/>
              </a:rPr>
              <a:t>它有三要素：</a:t>
            </a:r>
            <a:r>
              <a:rPr lang="en-US" altLang="zh-CN" sz="2400" b="1" dirty="0">
                <a:latin typeface="黑体" panose="02010609060101010101" pitchFamily="49" charset="-122"/>
                <a:ea typeface="宋体" panose="02010600030101010101" pitchFamily="2" charset="-122"/>
              </a:rPr>
              <a:t>I</a:t>
            </a:r>
            <a:r>
              <a:rPr lang="zh-CN" altLang="en-US" sz="2400" b="1" dirty="0">
                <a:latin typeface="黑体" panose="02010609060101010101" pitchFamily="49" charset="-122"/>
                <a:ea typeface="宋体" panose="02010600030101010101" pitchFamily="2" charset="-122"/>
              </a:rPr>
              <a:t>级  </a:t>
            </a:r>
            <a:r>
              <a:rPr lang="en-US" altLang="zh-CN" sz="2400" b="1" dirty="0">
                <a:latin typeface="黑体" panose="02010609060101010101" pitchFamily="49" charset="-122"/>
                <a:ea typeface="宋体" panose="02010600030101010101" pitchFamily="2" charset="-122"/>
              </a:rPr>
              <a:t>L</a:t>
            </a:r>
            <a:r>
              <a:rPr lang="zh-CN" altLang="en-US" sz="2400" b="1" dirty="0">
                <a:latin typeface="黑体" panose="02010609060101010101" pitchFamily="49" charset="-122"/>
                <a:ea typeface="宋体" panose="02010600030101010101" pitchFamily="2" charset="-122"/>
              </a:rPr>
              <a:t>级  </a:t>
            </a:r>
            <a:r>
              <a:rPr lang="en-US" altLang="zh-CN" sz="2400" b="1" dirty="0">
                <a:latin typeface="黑体" panose="02010609060101010101" pitchFamily="49" charset="-122"/>
                <a:ea typeface="宋体" panose="02010600030101010101" pitchFamily="2" charset="-122"/>
              </a:rPr>
              <a:t>U</a:t>
            </a:r>
            <a:r>
              <a:rPr lang="zh-CN" altLang="en-US" sz="2400" b="1" dirty="0">
                <a:latin typeface="黑体" panose="02010609060101010101" pitchFamily="49" charset="-122"/>
                <a:ea typeface="宋体" panose="02010600030101010101" pitchFamily="2" charset="-122"/>
              </a:rPr>
              <a:t>级</a:t>
            </a:r>
            <a:endParaRPr lang="zh-CN" altLang="en-US" sz="2400" b="1" dirty="0">
              <a:latin typeface="黑体" panose="02010609060101010101" pitchFamily="49" charset="-122"/>
              <a:ea typeface="宋体" panose="02010600030101010101" pitchFamily="2" charset="-122"/>
            </a:endParaRPr>
          </a:p>
          <a:p>
            <a:pPr marL="0" lvl="0" indent="0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I</a:t>
            </a:r>
            <a:r>
              <a:rPr lang="zh-CN" altLang="en-US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级：</a:t>
            </a:r>
            <a:r>
              <a:rPr lang="zh-CN" altLang="en-US" sz="2000" dirty="0">
                <a:latin typeface="黑体" panose="02010609060101010101" pitchFamily="49" charset="-122"/>
                <a:ea typeface="宋体" panose="02010600030101010101" pitchFamily="2" charset="-122"/>
              </a:rPr>
              <a:t>在班组长的指导下可以自行作业（新人）</a:t>
            </a:r>
            <a:endParaRPr lang="zh-CN" altLang="en-US" sz="2000" dirty="0">
              <a:latin typeface="黑体" panose="02010609060101010101" pitchFamily="49" charset="-122"/>
              <a:ea typeface="宋体" panose="02010600030101010101" pitchFamily="2" charset="-122"/>
            </a:endParaRPr>
          </a:p>
          <a:p>
            <a:pPr marL="0" lvl="0" indent="0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L</a:t>
            </a:r>
            <a:r>
              <a:rPr lang="zh-CN" altLang="en-US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级：</a:t>
            </a:r>
            <a:r>
              <a:rPr lang="zh-CN" altLang="en-US" sz="2000" dirty="0">
                <a:latin typeface="黑体" panose="02010609060101010101" pitchFamily="49" charset="-122"/>
                <a:ea typeface="宋体" panose="02010600030101010101" pitchFamily="2" charset="-122"/>
              </a:rPr>
              <a:t>可以独立作业，可以转换品种，了解工程的重点（熟练工）</a:t>
            </a:r>
            <a:endParaRPr lang="zh-CN" altLang="en-US" sz="2000" dirty="0">
              <a:latin typeface="黑体" panose="02010609060101010101" pitchFamily="49" charset="-122"/>
              <a:ea typeface="宋体" panose="02010600030101010101" pitchFamily="2" charset="-122"/>
            </a:endParaRPr>
          </a:p>
          <a:p>
            <a:pPr marL="0" lvl="0" indent="0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U</a:t>
            </a:r>
            <a:r>
              <a:rPr lang="zh-CN" altLang="en-US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级：</a:t>
            </a:r>
            <a:r>
              <a:rPr lang="zh-CN" altLang="en-US" sz="2000" dirty="0">
                <a:latin typeface="黑体" panose="02010609060101010101" pitchFamily="49" charset="-122"/>
                <a:ea typeface="宋体" panose="02010600030101010101" pitchFamily="2" charset="-122"/>
              </a:rPr>
              <a:t>可以指导他人作业（班长）</a:t>
            </a:r>
            <a:endParaRPr lang="zh-CN" altLang="en-US" sz="2000" dirty="0"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  <p:sp>
        <p:nvSpPr>
          <p:cNvPr id="21508" name="AutoShape 34"/>
          <p:cNvSpPr/>
          <p:nvPr/>
        </p:nvSpPr>
        <p:spPr>
          <a:xfrm>
            <a:off x="1524000" y="533400"/>
            <a:ext cx="7162800" cy="487363"/>
          </a:xfrm>
          <a:prstGeom prst="roundRect">
            <a:avLst>
              <a:gd name="adj" fmla="val 16667"/>
            </a:avLst>
          </a:prstGeom>
          <a:noFill/>
          <a:ln w="12700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r>
              <a:rPr lang="zh-CN" altLang="en-US" dirty="0">
                <a:ea typeface="宋体" panose="02010600030101010101" pitchFamily="2" charset="-122"/>
                <a:sym typeface="华文楷体" panose="02010600040101010101" pitchFamily="2" charset="-122"/>
              </a:rPr>
              <a:t>      </a:t>
            </a:r>
            <a:r>
              <a:rPr lang="zh-CN" altLang="en-US" b="1" dirty="0">
                <a:ea typeface="宋体" panose="02010600030101010101" pitchFamily="2" charset="-122"/>
                <a:sym typeface="华文楷体" panose="02010600040101010101" pitchFamily="2" charset="-122"/>
              </a:rPr>
              <a:t>五、多能工的训练</a:t>
            </a:r>
            <a:endParaRPr lang="zh-CN" altLang="en-US" b="1" dirty="0">
              <a:ea typeface="宋体" panose="02010600030101010101" pitchFamily="2" charset="-122"/>
              <a:sym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2136775" y="560388"/>
            <a:ext cx="4351338" cy="487362"/>
          </a:xfrm>
          <a:ln/>
        </p:spPr>
        <p:txBody>
          <a:bodyPr vert="horz" wrap="square" lIns="91440" tIns="45720" rIns="91440" bIns="45720" anchor="ctr" anchorCtr="0"/>
          <a:p>
            <a:r>
              <a:rPr lang="en-US" altLang="zh-CN" sz="36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P  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I.L.U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制定标准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2531" name="Text Box 4"/>
          <p:cNvSpPr txBox="1"/>
          <p:nvPr/>
        </p:nvSpPr>
        <p:spPr>
          <a:xfrm>
            <a:off x="1119188" y="1852613"/>
            <a:ext cx="7437437" cy="4159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66FF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依工程不同、设备不同、品质重点不同、做法不同来制定标准，每个工程必有一张</a:t>
            </a:r>
            <a:r>
              <a:rPr lang="en-US" altLang="zh-CN" sz="2400" b="1" dirty="0">
                <a:solidFill>
                  <a:srgbClr val="0066FF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I.L.U</a:t>
            </a:r>
            <a:r>
              <a:rPr lang="zh-CN" altLang="en-US" sz="2400" b="1" dirty="0">
                <a:solidFill>
                  <a:srgbClr val="0066FF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制定标准</a:t>
            </a:r>
            <a:endParaRPr lang="zh-CN" altLang="en-US" sz="2400" b="1" dirty="0">
              <a:solidFill>
                <a:srgbClr val="0066FF"/>
              </a:solidFill>
              <a:latin typeface="黑体" panose="02010609060101010101" pitchFamily="49" charset="-122"/>
              <a:ea typeface="宋体" panose="02010600030101010101" pitchFamily="2" charset="-122"/>
            </a:endParaRPr>
          </a:p>
          <a:p>
            <a:pPr marL="0" lvl="0" indent="0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3300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一般以下面</a:t>
            </a:r>
            <a:r>
              <a:rPr lang="en-US" altLang="zh-CN" sz="2000" b="1" dirty="0">
                <a:solidFill>
                  <a:srgbClr val="FF3300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6</a:t>
            </a:r>
            <a:r>
              <a:rPr lang="zh-CN" altLang="en-US" sz="2000" b="1" dirty="0">
                <a:solidFill>
                  <a:srgbClr val="FF3300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个方面来订制</a:t>
            </a:r>
            <a:endParaRPr lang="zh-CN" altLang="en-US" sz="2000" b="1" dirty="0">
              <a:solidFill>
                <a:srgbClr val="FF3300"/>
              </a:solidFill>
              <a:latin typeface="黑体" panose="02010609060101010101" pitchFamily="49" charset="-122"/>
              <a:ea typeface="宋体" panose="02010600030101010101" pitchFamily="2" charset="-122"/>
            </a:endParaRPr>
          </a:p>
          <a:p>
            <a:pPr marL="0" lvl="0" indent="0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、作业方面</a:t>
            </a:r>
            <a:endParaRPr lang="zh-CN" altLang="en-US" sz="2000" b="1" dirty="0">
              <a:latin typeface="黑体" panose="02010609060101010101" pitchFamily="49" charset="-122"/>
              <a:ea typeface="宋体" panose="02010600030101010101" pitchFamily="2" charset="-122"/>
            </a:endParaRPr>
          </a:p>
          <a:p>
            <a:pPr marL="0" lvl="0" indent="0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2</a:t>
            </a:r>
            <a:r>
              <a:rPr lang="zh-CN" altLang="en-US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、准备方面</a:t>
            </a:r>
            <a:endParaRPr lang="zh-CN" altLang="en-US" sz="2000" b="1" dirty="0">
              <a:latin typeface="黑体" panose="02010609060101010101" pitchFamily="49" charset="-122"/>
              <a:ea typeface="宋体" panose="02010600030101010101" pitchFamily="2" charset="-122"/>
            </a:endParaRPr>
          </a:p>
          <a:p>
            <a:pPr marL="0" lvl="0" indent="0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3</a:t>
            </a:r>
            <a:r>
              <a:rPr lang="zh-CN" altLang="en-US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、品质方面</a:t>
            </a:r>
            <a:endParaRPr lang="zh-CN" altLang="en-US" sz="2000" b="1" dirty="0">
              <a:latin typeface="黑体" panose="02010609060101010101" pitchFamily="49" charset="-122"/>
              <a:ea typeface="宋体" panose="02010600030101010101" pitchFamily="2" charset="-122"/>
            </a:endParaRPr>
          </a:p>
          <a:p>
            <a:pPr marL="0" lvl="0" indent="0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4</a:t>
            </a:r>
            <a:r>
              <a:rPr lang="zh-CN" altLang="en-US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、设备方面</a:t>
            </a:r>
            <a:endParaRPr lang="zh-CN" altLang="en-US" sz="2000" b="1" dirty="0">
              <a:latin typeface="黑体" panose="02010609060101010101" pitchFamily="49" charset="-122"/>
              <a:ea typeface="宋体" panose="02010600030101010101" pitchFamily="2" charset="-122"/>
            </a:endParaRPr>
          </a:p>
          <a:p>
            <a:pPr marL="0" lvl="0" indent="0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5</a:t>
            </a:r>
            <a:r>
              <a:rPr lang="zh-CN" altLang="en-US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、异常处理方面</a:t>
            </a:r>
            <a:endParaRPr lang="zh-CN" altLang="en-US" sz="2000" b="1" dirty="0">
              <a:latin typeface="黑体" panose="02010609060101010101" pitchFamily="49" charset="-122"/>
              <a:ea typeface="宋体" panose="02010600030101010101" pitchFamily="2" charset="-122"/>
            </a:endParaRPr>
          </a:p>
          <a:p>
            <a:pPr marL="0" lvl="0" indent="0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6</a:t>
            </a:r>
            <a:r>
              <a:rPr lang="zh-CN" altLang="en-US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、</a:t>
            </a:r>
            <a:r>
              <a:rPr lang="en-US" altLang="zh-CN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2S </a:t>
            </a:r>
            <a:r>
              <a:rPr lang="zh-CN" altLang="en-US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方面</a:t>
            </a:r>
            <a:endParaRPr lang="zh-CN" altLang="en-US" sz="2000" b="1" dirty="0"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9263" y="474663"/>
            <a:ext cx="6900862" cy="6003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5738" y="1320800"/>
            <a:ext cx="7196137" cy="5022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Text Box 38"/>
          <p:cNvSpPr/>
          <p:nvPr/>
        </p:nvSpPr>
        <p:spPr>
          <a:xfrm>
            <a:off x="3103563" y="531813"/>
            <a:ext cx="282892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fontAlgn="ctr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zh-CN" altLang="en-US" sz="40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目   录</a:t>
            </a:r>
            <a:endParaRPr lang="zh-CN" altLang="en-US" sz="4000" dirty="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7171" name="Text Box 13"/>
          <p:cNvSpPr txBox="1"/>
          <p:nvPr/>
        </p:nvSpPr>
        <p:spPr>
          <a:xfrm>
            <a:off x="1409700" y="1857375"/>
            <a:ext cx="40259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黑体" panose="02010609060101010101" pitchFamily="49" charset="-122"/>
                <a:ea typeface="宋体" panose="02010600030101010101" pitchFamily="2" charset="-122"/>
              </a:rPr>
              <a:t>一、多能工培训的背景</a:t>
            </a:r>
            <a:endParaRPr lang="zh-CN" altLang="en-US" sz="2400" b="1" dirty="0"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  <p:sp>
        <p:nvSpPr>
          <p:cNvPr id="7172" name="Text Box 14"/>
          <p:cNvSpPr txBox="1"/>
          <p:nvPr/>
        </p:nvSpPr>
        <p:spPr>
          <a:xfrm>
            <a:off x="1409700" y="2484438"/>
            <a:ext cx="431323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黑体" panose="02010609060101010101" pitchFamily="49" charset="-122"/>
                <a:ea typeface="宋体" panose="02010600030101010101" pitchFamily="2" charset="-122"/>
              </a:rPr>
              <a:t>二、多能工培训的目地</a:t>
            </a:r>
            <a:endParaRPr lang="zh-CN" altLang="en-US" sz="2400" b="1" dirty="0"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  <p:sp>
        <p:nvSpPr>
          <p:cNvPr id="7173" name="Text Box 15"/>
          <p:cNvSpPr txBox="1"/>
          <p:nvPr/>
        </p:nvSpPr>
        <p:spPr>
          <a:xfrm>
            <a:off x="1409700" y="3125788"/>
            <a:ext cx="394493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黑体" panose="02010609060101010101" pitchFamily="49" charset="-122"/>
                <a:ea typeface="宋体" panose="02010600030101010101" pitchFamily="2" charset="-122"/>
              </a:rPr>
              <a:t>三、多能工培训的流程</a:t>
            </a:r>
            <a:endParaRPr lang="zh-CN" altLang="en-US" sz="2400" b="1" dirty="0"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  <p:sp>
        <p:nvSpPr>
          <p:cNvPr id="7174" name="Text Box 16"/>
          <p:cNvSpPr txBox="1"/>
          <p:nvPr/>
        </p:nvSpPr>
        <p:spPr>
          <a:xfrm>
            <a:off x="1409700" y="3771900"/>
            <a:ext cx="418941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黑体" panose="02010609060101010101" pitchFamily="49" charset="-122"/>
                <a:ea typeface="宋体" panose="02010600030101010101" pitchFamily="2" charset="-122"/>
              </a:rPr>
              <a:t>四、个人履历的建立</a:t>
            </a:r>
            <a:endParaRPr lang="zh-CN" altLang="en-US" sz="2400" b="1" dirty="0"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  <p:sp>
        <p:nvSpPr>
          <p:cNvPr id="7175" name="Text Box 17"/>
          <p:cNvSpPr txBox="1"/>
          <p:nvPr/>
        </p:nvSpPr>
        <p:spPr>
          <a:xfrm>
            <a:off x="1409700" y="4465638"/>
            <a:ext cx="431323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黑体" panose="02010609060101010101" pitchFamily="49" charset="-122"/>
                <a:ea typeface="宋体" panose="02010600030101010101" pitchFamily="2" charset="-122"/>
              </a:rPr>
              <a:t>五、多能工的训练</a:t>
            </a:r>
            <a:endParaRPr lang="zh-CN" altLang="en-US" sz="2400" b="1" dirty="0"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4"/>
          <p:cNvSpPr>
            <a:spLocks noGrp="1"/>
          </p:cNvSpPr>
          <p:nvPr>
            <p:ph type="title"/>
          </p:nvPr>
        </p:nvSpPr>
        <p:spPr>
          <a:xfrm>
            <a:off x="2084388" y="546100"/>
            <a:ext cx="5567362" cy="487363"/>
          </a:xfrm>
          <a:ln/>
        </p:spPr>
        <p:txBody>
          <a:bodyPr vert="horz" wrap="square" lIns="91440" tIns="45720" rIns="91440" bIns="45720" anchor="ctr" anchorCtr="0"/>
          <a:p>
            <a:r>
              <a:rPr lang="en-US" altLang="zh-CN" sz="4000" b="1" dirty="0">
                <a:solidFill>
                  <a:srgbClr val="FF3300"/>
                </a:solidFill>
                <a:ea typeface="宋体" panose="02010600030101010101" pitchFamily="2" charset="-122"/>
              </a:rPr>
              <a:t>D </a:t>
            </a:r>
            <a:r>
              <a:rPr lang="en-US" altLang="zh-CN" sz="2800" b="1" dirty="0"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ea typeface="宋体" panose="02010600030101010101" pitchFamily="2" charset="-122"/>
              </a:rPr>
              <a:t>技能训练项目表</a:t>
            </a:r>
            <a:endParaRPr lang="zh-CN" altLang="en-US" sz="2800" b="1" dirty="0">
              <a:ea typeface="宋体" panose="02010600030101010101" pitchFamily="2" charset="-122"/>
            </a:endParaRPr>
          </a:p>
        </p:txBody>
      </p:sp>
      <p:sp>
        <p:nvSpPr>
          <p:cNvPr id="25603" name="Text Box 5"/>
          <p:cNvSpPr txBox="1"/>
          <p:nvPr/>
        </p:nvSpPr>
        <p:spPr>
          <a:xfrm>
            <a:off x="1050925" y="1647825"/>
            <a:ext cx="7437438" cy="48133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66FF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参照工程标准，按</a:t>
            </a:r>
            <a:r>
              <a:rPr lang="en-US" altLang="zh-CN" sz="2400" b="1" dirty="0">
                <a:solidFill>
                  <a:srgbClr val="0066FF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I.L.U</a:t>
            </a:r>
            <a:r>
              <a:rPr lang="zh-CN" altLang="en-US" sz="2400" b="1" dirty="0">
                <a:solidFill>
                  <a:srgbClr val="0066FF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层次制定具体训练项目内容。</a:t>
            </a:r>
            <a:endParaRPr lang="zh-CN" altLang="en-US" sz="2400" b="1" dirty="0">
              <a:solidFill>
                <a:srgbClr val="0066FF"/>
              </a:solidFill>
              <a:latin typeface="黑体" panose="02010609060101010101" pitchFamily="49" charset="-122"/>
              <a:ea typeface="宋体" panose="02010600030101010101" pitchFamily="2" charset="-122"/>
            </a:endParaRPr>
          </a:p>
          <a:p>
            <a:pPr marL="0" lvl="0" indent="0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66FF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每个工程必有一张技能训练项目表，技能训练时按表上课。</a:t>
            </a:r>
            <a:endParaRPr lang="zh-CN" altLang="en-US" sz="2400" b="1" dirty="0">
              <a:solidFill>
                <a:srgbClr val="0066FF"/>
              </a:solidFill>
              <a:latin typeface="黑体" panose="02010609060101010101" pitchFamily="49" charset="-122"/>
              <a:ea typeface="宋体" panose="02010600030101010101" pitchFamily="2" charset="-122"/>
            </a:endParaRPr>
          </a:p>
          <a:p>
            <a:pPr marL="0" lvl="0" indent="0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3300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包含下面</a:t>
            </a:r>
            <a:r>
              <a:rPr lang="en-US" altLang="zh-CN" sz="2000" b="1" dirty="0">
                <a:solidFill>
                  <a:srgbClr val="FF3300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6</a:t>
            </a:r>
            <a:r>
              <a:rPr lang="zh-CN" altLang="en-US" sz="2000" b="1" dirty="0">
                <a:solidFill>
                  <a:srgbClr val="FF3300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个内容</a:t>
            </a:r>
            <a:endParaRPr lang="zh-CN" altLang="en-US" sz="2000" b="1" dirty="0">
              <a:solidFill>
                <a:srgbClr val="FF3300"/>
              </a:solidFill>
              <a:latin typeface="黑体" panose="02010609060101010101" pitchFamily="49" charset="-122"/>
              <a:ea typeface="宋体" panose="02010600030101010101" pitchFamily="2" charset="-122"/>
            </a:endParaRPr>
          </a:p>
          <a:p>
            <a:pPr marL="0" lvl="0" indent="0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、训练项目说明</a:t>
            </a:r>
            <a:endParaRPr lang="zh-CN" altLang="en-US" sz="2000" b="1" dirty="0">
              <a:latin typeface="黑体" panose="02010609060101010101" pitchFamily="49" charset="-122"/>
              <a:ea typeface="宋体" panose="02010600030101010101" pitchFamily="2" charset="-122"/>
            </a:endParaRPr>
          </a:p>
          <a:p>
            <a:pPr marL="0" lvl="0" indent="0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2</a:t>
            </a:r>
            <a:r>
              <a:rPr lang="zh-CN" altLang="en-US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、该级别训练完成所需要的时间</a:t>
            </a:r>
            <a:endParaRPr lang="zh-CN" altLang="en-US" sz="2000" b="1" dirty="0">
              <a:latin typeface="黑体" panose="02010609060101010101" pitchFamily="49" charset="-122"/>
              <a:ea typeface="宋体" panose="02010600030101010101" pitchFamily="2" charset="-122"/>
            </a:endParaRPr>
          </a:p>
          <a:p>
            <a:pPr marL="0" lvl="0" indent="0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3</a:t>
            </a:r>
            <a:r>
              <a:rPr lang="zh-CN" altLang="en-US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、细小项目训练完成所需要的时间</a:t>
            </a:r>
            <a:endParaRPr lang="zh-CN" altLang="en-US" sz="2000" b="1" dirty="0">
              <a:latin typeface="黑体" panose="02010609060101010101" pitchFamily="49" charset="-122"/>
              <a:ea typeface="宋体" panose="02010600030101010101" pitchFamily="2" charset="-122"/>
            </a:endParaRPr>
          </a:p>
          <a:p>
            <a:pPr marL="0" lvl="0" indent="0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4</a:t>
            </a:r>
            <a:r>
              <a:rPr lang="zh-CN" altLang="en-US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、使用的第几个文件</a:t>
            </a:r>
            <a:endParaRPr lang="zh-CN" altLang="en-US" sz="2000" b="1" dirty="0">
              <a:latin typeface="黑体" panose="02010609060101010101" pitchFamily="49" charset="-122"/>
              <a:ea typeface="宋体" panose="02010600030101010101" pitchFamily="2" charset="-122"/>
            </a:endParaRPr>
          </a:p>
          <a:p>
            <a:pPr marL="0" lvl="0" indent="0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5</a:t>
            </a:r>
            <a:r>
              <a:rPr lang="zh-CN" altLang="en-US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、训练者名称</a:t>
            </a:r>
            <a:endParaRPr lang="zh-CN" altLang="en-US" sz="2000" b="1" dirty="0">
              <a:latin typeface="黑体" panose="02010609060101010101" pitchFamily="49" charset="-122"/>
              <a:ea typeface="宋体" panose="02010600030101010101" pitchFamily="2" charset="-122"/>
            </a:endParaRPr>
          </a:p>
          <a:p>
            <a:pPr marL="0" lvl="0" indent="0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6</a:t>
            </a:r>
            <a:r>
              <a:rPr lang="zh-CN" altLang="en-US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、引用文件总汇</a:t>
            </a:r>
            <a:endParaRPr lang="zh-CN" altLang="en-US" sz="2000" b="1" dirty="0"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2125" y="392113"/>
            <a:ext cx="6873875" cy="6127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4"/>
          <p:cNvSpPr>
            <a:spLocks noGrp="1"/>
          </p:cNvSpPr>
          <p:nvPr>
            <p:ph type="title"/>
          </p:nvPr>
        </p:nvSpPr>
        <p:spPr>
          <a:xfrm>
            <a:off x="2084388" y="546100"/>
            <a:ext cx="5567362" cy="487363"/>
          </a:xfrm>
          <a:ln/>
        </p:spPr>
        <p:txBody>
          <a:bodyPr vert="horz" wrap="square" lIns="91440" tIns="45720" rIns="91440" bIns="45720" anchor="ctr" anchorCtr="0"/>
          <a:p>
            <a:r>
              <a:rPr lang="en-US" altLang="zh-CN" sz="4000" b="1" dirty="0">
                <a:solidFill>
                  <a:srgbClr val="FF3300"/>
                </a:solidFill>
                <a:ea typeface="宋体" panose="02010600030101010101" pitchFamily="2" charset="-122"/>
              </a:rPr>
              <a:t>C </a:t>
            </a:r>
            <a:r>
              <a:rPr lang="en-US" altLang="zh-CN" sz="2800" b="1" dirty="0"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ea typeface="宋体" panose="02010600030101010101" pitchFamily="2" charset="-122"/>
              </a:rPr>
              <a:t>技能评价实施</a:t>
            </a:r>
            <a:endParaRPr lang="zh-CN" altLang="en-US" sz="2800" b="1" dirty="0">
              <a:ea typeface="宋体" panose="02010600030101010101" pitchFamily="2" charset="-122"/>
            </a:endParaRPr>
          </a:p>
        </p:txBody>
      </p:sp>
      <p:sp>
        <p:nvSpPr>
          <p:cNvPr id="27651" name="Text Box 5"/>
          <p:cNvSpPr txBox="1"/>
          <p:nvPr/>
        </p:nvSpPr>
        <p:spPr>
          <a:xfrm>
            <a:off x="1065213" y="4049713"/>
            <a:ext cx="7437437" cy="48133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endParaRPr lang="zh-CN" altLang="en-US" sz="2000" b="1" dirty="0"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  <p:sp>
        <p:nvSpPr>
          <p:cNvPr id="27652" name="Text Box 7"/>
          <p:cNvSpPr txBox="1"/>
          <p:nvPr/>
        </p:nvSpPr>
        <p:spPr>
          <a:xfrm>
            <a:off x="1039813" y="1603375"/>
            <a:ext cx="7437437" cy="48133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buNone/>
            </a:pPr>
            <a:r>
              <a:rPr lang="zh-CN" altLang="en-US" sz="2400" b="1" dirty="0">
                <a:solidFill>
                  <a:srgbClr val="0066FF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教育训练完成后，对应培训者安排上线评价，技能评价考核由组长担当工段长确认。一张评价表只做一个等级的评价。合格状况录入个人履历。不合格者需要重新安排技能培训计划表里面</a:t>
            </a:r>
            <a:endParaRPr lang="zh-CN" altLang="en-US" sz="2400" b="1" dirty="0">
              <a:solidFill>
                <a:srgbClr val="0066FF"/>
              </a:solidFill>
              <a:latin typeface="黑体" panose="02010609060101010101" pitchFamily="49" charset="-122"/>
              <a:ea typeface="宋体" panose="02010600030101010101" pitchFamily="2" charset="-122"/>
            </a:endParaRPr>
          </a:p>
          <a:p>
            <a:pPr marL="0" lvl="0" indent="0">
              <a:buNone/>
            </a:pPr>
            <a:r>
              <a:rPr lang="zh-CN" altLang="en-US" b="1" dirty="0">
                <a:solidFill>
                  <a:srgbClr val="FF3300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主要包含一下</a:t>
            </a:r>
            <a:r>
              <a:rPr lang="en-US" altLang="zh-CN" b="1" dirty="0">
                <a:solidFill>
                  <a:srgbClr val="FF3300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7</a:t>
            </a:r>
            <a:r>
              <a:rPr lang="zh-CN" altLang="en-US" b="1" dirty="0">
                <a:solidFill>
                  <a:srgbClr val="FF3300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个内容</a:t>
            </a:r>
            <a:endParaRPr lang="zh-CN" altLang="en-US" b="1" dirty="0">
              <a:solidFill>
                <a:srgbClr val="FF3300"/>
              </a:solidFill>
              <a:latin typeface="黑体" panose="02010609060101010101" pitchFamily="49" charset="-122"/>
              <a:ea typeface="宋体" panose="02010600030101010101" pitchFamily="2" charset="-122"/>
            </a:endParaRPr>
          </a:p>
          <a:p>
            <a:pPr marL="0" lvl="0" indent="0">
              <a:buNone/>
            </a:pPr>
            <a:r>
              <a:rPr lang="zh-CN" altLang="en-US" b="1" dirty="0">
                <a:solidFill>
                  <a:srgbClr val="FF3300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  </a:t>
            </a:r>
            <a:r>
              <a:rPr lang="en-US" altLang="zh-CN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、受训对象：新人、支援者、在编人员</a:t>
            </a:r>
            <a:endParaRPr lang="zh-CN" altLang="en-US" sz="2000" b="1" dirty="0">
              <a:latin typeface="黑体" panose="02010609060101010101" pitchFamily="49" charset="-122"/>
              <a:ea typeface="宋体" panose="02010600030101010101" pitchFamily="2" charset="-122"/>
            </a:endParaRPr>
          </a:p>
          <a:p>
            <a:pPr marL="0" lvl="0" indent="0">
              <a:buNone/>
            </a:pPr>
            <a:r>
              <a:rPr lang="zh-CN" altLang="en-US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   </a:t>
            </a:r>
            <a:r>
              <a:rPr lang="en-US" altLang="zh-CN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2</a:t>
            </a:r>
            <a:r>
              <a:rPr lang="zh-CN" altLang="en-US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、培训目标等级</a:t>
            </a:r>
            <a:endParaRPr lang="zh-CN" altLang="en-US" sz="2000" b="1" dirty="0">
              <a:latin typeface="黑体" panose="02010609060101010101" pitchFamily="49" charset="-122"/>
              <a:ea typeface="宋体" panose="02010600030101010101" pitchFamily="2" charset="-122"/>
            </a:endParaRPr>
          </a:p>
          <a:p>
            <a:pPr marL="0" lvl="0" indent="0">
              <a:buNone/>
            </a:pPr>
            <a:r>
              <a:rPr lang="zh-CN" altLang="en-US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   </a:t>
            </a:r>
            <a:r>
              <a:rPr lang="en-US" altLang="zh-CN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3</a:t>
            </a:r>
            <a:r>
              <a:rPr lang="zh-CN" altLang="en-US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、教育内容</a:t>
            </a:r>
            <a:endParaRPr lang="zh-CN" altLang="en-US" sz="2000" b="1" dirty="0">
              <a:latin typeface="黑体" panose="02010609060101010101" pitchFamily="49" charset="-122"/>
              <a:ea typeface="宋体" panose="02010600030101010101" pitchFamily="2" charset="-122"/>
            </a:endParaRPr>
          </a:p>
          <a:p>
            <a:pPr marL="0" lvl="0" indent="0">
              <a:buNone/>
            </a:pPr>
            <a:r>
              <a:rPr lang="zh-CN" altLang="en-US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   </a:t>
            </a:r>
            <a:r>
              <a:rPr lang="en-US" altLang="zh-CN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4</a:t>
            </a:r>
            <a:r>
              <a:rPr lang="zh-CN" altLang="en-US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、作业观察</a:t>
            </a:r>
            <a:endParaRPr lang="zh-CN" altLang="en-US" sz="2000" b="1" dirty="0">
              <a:latin typeface="黑体" panose="02010609060101010101" pitchFamily="49" charset="-122"/>
              <a:ea typeface="宋体" panose="02010600030101010101" pitchFamily="2" charset="-122"/>
            </a:endParaRPr>
          </a:p>
          <a:p>
            <a:pPr marL="0" lvl="0" indent="0">
              <a:buNone/>
            </a:pPr>
            <a:r>
              <a:rPr lang="zh-CN" altLang="en-US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   </a:t>
            </a:r>
            <a:r>
              <a:rPr lang="en-US" altLang="zh-CN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5</a:t>
            </a:r>
            <a:r>
              <a:rPr lang="zh-CN" altLang="en-US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、熟练程度的确认</a:t>
            </a:r>
            <a:endParaRPr lang="zh-CN" altLang="en-US" sz="2000" b="1" dirty="0">
              <a:latin typeface="黑体" panose="02010609060101010101" pitchFamily="49" charset="-122"/>
              <a:ea typeface="宋体" panose="02010600030101010101" pitchFamily="2" charset="-122"/>
            </a:endParaRPr>
          </a:p>
          <a:p>
            <a:pPr marL="0" lvl="0" indent="0">
              <a:buNone/>
            </a:pPr>
            <a:r>
              <a:rPr lang="zh-CN" altLang="en-US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   </a:t>
            </a:r>
            <a:r>
              <a:rPr lang="en-US" altLang="zh-CN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6</a:t>
            </a:r>
            <a:r>
              <a:rPr lang="zh-CN" altLang="en-US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、评定结果</a:t>
            </a:r>
            <a:endParaRPr lang="zh-CN" altLang="en-US" sz="2000" b="1" dirty="0">
              <a:latin typeface="黑体" panose="02010609060101010101" pitchFamily="49" charset="-122"/>
              <a:ea typeface="宋体" panose="02010600030101010101" pitchFamily="2" charset="-122"/>
            </a:endParaRPr>
          </a:p>
          <a:p>
            <a:pPr marL="0" lvl="0" indent="0">
              <a:buNone/>
            </a:pPr>
            <a:r>
              <a:rPr lang="zh-CN" altLang="en-US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   </a:t>
            </a:r>
            <a:r>
              <a:rPr lang="en-US" altLang="zh-CN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7</a:t>
            </a:r>
            <a:r>
              <a:rPr lang="zh-CN" altLang="en-US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、今后课题</a:t>
            </a:r>
            <a:endParaRPr lang="zh-CN" altLang="en-US" sz="2000" b="1" dirty="0">
              <a:latin typeface="黑体" panose="02010609060101010101" pitchFamily="49" charset="-122"/>
              <a:ea typeface="宋体" panose="02010600030101010101" pitchFamily="2" charset="-122"/>
            </a:endParaRPr>
          </a:p>
          <a:p>
            <a:pPr marL="0" lvl="0" indent="0">
              <a:buNone/>
            </a:pPr>
            <a:endParaRPr lang="zh-CN" altLang="en-US" sz="2000" b="1" dirty="0"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9563" y="617538"/>
            <a:ext cx="6540500" cy="6048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Oval 6"/>
          <p:cNvSpPr/>
          <p:nvPr/>
        </p:nvSpPr>
        <p:spPr>
          <a:xfrm>
            <a:off x="5921375" y="2405063"/>
            <a:ext cx="2395538" cy="1284287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zh-CN" altLang="en-US" sz="1600" b="1" dirty="0"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  <p:sp>
        <p:nvSpPr>
          <p:cNvPr id="28676" name="Line 7"/>
          <p:cNvSpPr/>
          <p:nvPr/>
        </p:nvSpPr>
        <p:spPr>
          <a:xfrm flipH="1">
            <a:off x="4484688" y="3265488"/>
            <a:ext cx="1501775" cy="28257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Rectangle 4"/>
          <p:cNvSpPr>
            <a:spLocks noGrp="1"/>
          </p:cNvSpPr>
          <p:nvPr>
            <p:ph type="title"/>
          </p:nvPr>
        </p:nvSpPr>
        <p:spPr>
          <a:xfrm>
            <a:off x="2084388" y="546100"/>
            <a:ext cx="5567362" cy="487363"/>
          </a:xfrm>
          <a:ln/>
        </p:spPr>
        <p:txBody>
          <a:bodyPr vert="horz" wrap="square" lIns="91440" tIns="45720" rIns="91440" bIns="45720" anchor="ctr" anchorCtr="0"/>
          <a:p>
            <a:r>
              <a:rPr lang="en-US" altLang="zh-CN" sz="4000" b="1" dirty="0">
                <a:solidFill>
                  <a:srgbClr val="FF3300"/>
                </a:solidFill>
                <a:ea typeface="宋体" panose="02010600030101010101" pitchFamily="2" charset="-122"/>
              </a:rPr>
              <a:t>A </a:t>
            </a:r>
            <a:r>
              <a:rPr lang="en-US" altLang="zh-CN" sz="2800" b="1" dirty="0"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ea typeface="宋体" panose="02010600030101010101" pitchFamily="2" charset="-122"/>
              </a:rPr>
              <a:t>技能训练计划表</a:t>
            </a:r>
            <a:endParaRPr lang="en-US" altLang="zh-CN" sz="2800" b="1" dirty="0">
              <a:ea typeface="宋体" panose="02010600030101010101" pitchFamily="2" charset="-122"/>
            </a:endParaRPr>
          </a:p>
        </p:txBody>
      </p:sp>
      <p:sp>
        <p:nvSpPr>
          <p:cNvPr id="29699" name="Text Box 5"/>
          <p:cNvSpPr txBox="1"/>
          <p:nvPr/>
        </p:nvSpPr>
        <p:spPr>
          <a:xfrm>
            <a:off x="1017588" y="2244725"/>
            <a:ext cx="7273925" cy="40513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buNone/>
            </a:pPr>
            <a:r>
              <a:rPr lang="zh-CN" altLang="en-US" sz="2400" b="1" dirty="0">
                <a:solidFill>
                  <a:srgbClr val="0066FF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对技能不足或技能升级人员，由组长或委外指导排定技能训练计划</a:t>
            </a:r>
            <a:endParaRPr lang="zh-CN" altLang="en-US" sz="2400" b="1" dirty="0">
              <a:solidFill>
                <a:srgbClr val="0066FF"/>
              </a:solidFill>
              <a:latin typeface="黑体" panose="02010609060101010101" pitchFamily="49" charset="-122"/>
              <a:ea typeface="宋体" panose="02010600030101010101" pitchFamily="2" charset="-122"/>
            </a:endParaRPr>
          </a:p>
          <a:p>
            <a:pPr marL="0" lvl="0" indent="0">
              <a:buNone/>
            </a:pPr>
            <a:r>
              <a:rPr lang="zh-CN" altLang="en-US" b="1" dirty="0">
                <a:solidFill>
                  <a:srgbClr val="FF3300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主要包含一下</a:t>
            </a:r>
            <a:r>
              <a:rPr lang="en-US" altLang="zh-CN" b="1" dirty="0">
                <a:solidFill>
                  <a:srgbClr val="FF3300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5</a:t>
            </a:r>
            <a:r>
              <a:rPr lang="zh-CN" altLang="en-US" b="1" dirty="0">
                <a:solidFill>
                  <a:srgbClr val="FF3300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个内容</a:t>
            </a:r>
            <a:endParaRPr lang="zh-CN" altLang="en-US" b="1" dirty="0">
              <a:solidFill>
                <a:srgbClr val="FF3300"/>
              </a:solidFill>
              <a:latin typeface="黑体" panose="02010609060101010101" pitchFamily="49" charset="-122"/>
              <a:ea typeface="宋体" panose="02010600030101010101" pitchFamily="2" charset="-122"/>
            </a:endParaRPr>
          </a:p>
          <a:p>
            <a:pPr marL="0" lvl="0" indent="0">
              <a:buNone/>
            </a:pPr>
            <a:r>
              <a:rPr lang="zh-CN" altLang="en-US" b="1" dirty="0">
                <a:solidFill>
                  <a:srgbClr val="FF3300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  </a:t>
            </a:r>
            <a:r>
              <a:rPr lang="en-US" altLang="zh-CN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、各工程作业名称</a:t>
            </a:r>
            <a:endParaRPr lang="zh-CN" altLang="en-US" sz="2000" b="1" dirty="0">
              <a:latin typeface="黑体" panose="02010609060101010101" pitchFamily="49" charset="-122"/>
              <a:ea typeface="宋体" panose="02010600030101010101" pitchFamily="2" charset="-122"/>
            </a:endParaRPr>
          </a:p>
          <a:p>
            <a:pPr marL="0" lvl="0" indent="0">
              <a:buNone/>
            </a:pPr>
            <a:r>
              <a:rPr lang="zh-CN" altLang="en-US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   </a:t>
            </a:r>
            <a:r>
              <a:rPr lang="en-US" altLang="zh-CN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2</a:t>
            </a:r>
            <a:r>
              <a:rPr lang="zh-CN" altLang="en-US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、应培训者名单级其现有技能水平</a:t>
            </a:r>
            <a:endParaRPr lang="zh-CN" altLang="en-US" sz="2000" b="1" dirty="0">
              <a:latin typeface="黑体" panose="02010609060101010101" pitchFamily="49" charset="-122"/>
              <a:ea typeface="宋体" panose="02010600030101010101" pitchFamily="2" charset="-122"/>
            </a:endParaRPr>
          </a:p>
          <a:p>
            <a:pPr marL="0" lvl="0" indent="0">
              <a:buNone/>
            </a:pPr>
            <a:r>
              <a:rPr lang="zh-CN" altLang="en-US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   </a:t>
            </a:r>
            <a:r>
              <a:rPr lang="en-US" altLang="zh-CN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3</a:t>
            </a:r>
            <a:r>
              <a:rPr lang="zh-CN" altLang="en-US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、个人工程总得分、个人技能总评比</a:t>
            </a:r>
            <a:endParaRPr lang="zh-CN" altLang="en-US" sz="2000" b="1" dirty="0">
              <a:latin typeface="黑体" panose="02010609060101010101" pitchFamily="49" charset="-122"/>
              <a:ea typeface="宋体" panose="02010600030101010101" pitchFamily="2" charset="-122"/>
            </a:endParaRPr>
          </a:p>
          <a:p>
            <a:pPr marL="0" lvl="0" indent="0">
              <a:buNone/>
            </a:pPr>
            <a:r>
              <a:rPr lang="zh-CN" altLang="en-US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   </a:t>
            </a:r>
            <a:r>
              <a:rPr lang="en-US" altLang="zh-CN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4</a:t>
            </a:r>
            <a:r>
              <a:rPr lang="zh-CN" altLang="en-US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、个人技能总得分、工程技能比分不满</a:t>
            </a:r>
            <a:r>
              <a:rPr lang="en-US" altLang="zh-CN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2</a:t>
            </a:r>
            <a:r>
              <a:rPr lang="zh-CN" altLang="en-US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分者需要预定时间       教育训练</a:t>
            </a:r>
            <a:endParaRPr lang="zh-CN" altLang="en-US" sz="2000" b="1" dirty="0">
              <a:latin typeface="黑体" panose="02010609060101010101" pitchFamily="49" charset="-122"/>
              <a:ea typeface="宋体" panose="02010600030101010101" pitchFamily="2" charset="-122"/>
            </a:endParaRPr>
          </a:p>
          <a:p>
            <a:pPr marL="0" lvl="0" indent="0">
              <a:buNone/>
            </a:pPr>
            <a:r>
              <a:rPr lang="zh-CN" altLang="en-US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   </a:t>
            </a:r>
            <a:endParaRPr lang="zh-CN" altLang="en-US" sz="2000" b="1" dirty="0"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Picture 4"/>
          <p:cNvPicPr>
            <a:picLocks noChangeAspect="1"/>
          </p:cNvPicPr>
          <p:nvPr/>
        </p:nvPicPr>
        <p:blipFill>
          <a:blip r:embed="rId1"/>
          <a:srcRect r="24570" b="691"/>
          <a:stretch>
            <a:fillRect/>
          </a:stretch>
        </p:blipFill>
        <p:spPr>
          <a:xfrm>
            <a:off x="1489075" y="1047750"/>
            <a:ext cx="7016750" cy="51831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zh-CN" altLang="en-US" sz="2800" dirty="0">
                <a:ea typeface="宋体" panose="02010600030101010101" pitchFamily="2" charset="-122"/>
              </a:rPr>
              <a:t>多能工训练的目标：</a:t>
            </a:r>
            <a:r>
              <a:rPr lang="en-US" altLang="zh-CN" sz="2800" dirty="0">
                <a:ea typeface="宋体" panose="02010600030101010101" pitchFamily="2" charset="-122"/>
              </a:rPr>
              <a:t>I.L.U  333</a:t>
            </a:r>
            <a:endParaRPr lang="en-US" altLang="zh-CN" sz="2800" dirty="0">
              <a:ea typeface="宋体" panose="02010600030101010101" pitchFamily="2" charset="-122"/>
            </a:endParaRPr>
          </a:p>
        </p:txBody>
      </p:sp>
      <p:sp>
        <p:nvSpPr>
          <p:cNvPr id="31747" name="Text Box 4"/>
          <p:cNvSpPr txBox="1"/>
          <p:nvPr/>
        </p:nvSpPr>
        <p:spPr>
          <a:xfrm>
            <a:off x="1039813" y="1603375"/>
            <a:ext cx="7437437" cy="48133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buNone/>
            </a:pPr>
            <a:r>
              <a:rPr lang="en-US" altLang="zh-CN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      </a:t>
            </a:r>
            <a:r>
              <a:rPr lang="en-US" altLang="zh-CN" b="1" dirty="0">
                <a:latin typeface="黑体" panose="02010609060101010101" pitchFamily="49" charset="-122"/>
                <a:ea typeface="宋体" panose="02010600030101010101" pitchFamily="2" charset="-122"/>
              </a:rPr>
              <a:t>333</a:t>
            </a:r>
            <a:r>
              <a:rPr lang="zh-CN" altLang="en-US" b="1" dirty="0">
                <a:latin typeface="黑体" panose="02010609060101010101" pitchFamily="49" charset="-122"/>
                <a:ea typeface="宋体" panose="02010600030101010101" pitchFamily="2" charset="-122"/>
              </a:rPr>
              <a:t>的定义是同一生产线，所有产品</a:t>
            </a:r>
            <a:endParaRPr lang="zh-CN" altLang="en-US" b="1" dirty="0">
              <a:latin typeface="黑体" panose="02010609060101010101" pitchFamily="49" charset="-122"/>
              <a:ea typeface="宋体" panose="02010600030101010101" pitchFamily="2" charset="-122"/>
            </a:endParaRPr>
          </a:p>
          <a:p>
            <a:pPr marL="0" lvl="0" indent="0">
              <a:buNone/>
            </a:pPr>
            <a:r>
              <a:rPr lang="en-US" altLang="zh-CN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3</a:t>
            </a:r>
            <a:r>
              <a:rPr lang="zh-CN" altLang="en-US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个人会</a:t>
            </a:r>
            <a:r>
              <a:rPr lang="en-US" altLang="zh-CN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个工程</a:t>
            </a:r>
            <a:endParaRPr lang="zh-CN" altLang="en-US" sz="2000" b="1" dirty="0">
              <a:latin typeface="黑体" panose="02010609060101010101" pitchFamily="49" charset="-122"/>
              <a:ea typeface="宋体" panose="02010600030101010101" pitchFamily="2" charset="-122"/>
            </a:endParaRPr>
          </a:p>
          <a:p>
            <a:pPr marL="0" lvl="0" indent="0">
              <a:buNone/>
            </a:pPr>
            <a:r>
              <a:rPr lang="en-US" altLang="zh-CN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个人会</a:t>
            </a:r>
            <a:r>
              <a:rPr lang="en-US" altLang="zh-CN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3</a:t>
            </a:r>
            <a:r>
              <a:rPr lang="zh-CN" altLang="en-US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个工程</a:t>
            </a:r>
            <a:endParaRPr lang="zh-CN" altLang="en-US" sz="2000" b="1" dirty="0">
              <a:latin typeface="黑体" panose="02010609060101010101" pitchFamily="49" charset="-122"/>
              <a:ea typeface="宋体" panose="02010600030101010101" pitchFamily="2" charset="-122"/>
            </a:endParaRPr>
          </a:p>
          <a:p>
            <a:pPr marL="0" lvl="0" indent="0">
              <a:buNone/>
            </a:pPr>
            <a:r>
              <a:rPr lang="en-US" altLang="zh-CN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3</a:t>
            </a:r>
            <a:r>
              <a:rPr lang="zh-CN" altLang="en-US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个人会</a:t>
            </a:r>
            <a:r>
              <a:rPr lang="en-US" altLang="zh-CN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3</a:t>
            </a:r>
            <a:r>
              <a:rPr lang="zh-CN" altLang="en-US" sz="2000" b="1" dirty="0">
                <a:latin typeface="黑体" panose="02010609060101010101" pitchFamily="49" charset="-122"/>
                <a:ea typeface="宋体" panose="02010600030101010101" pitchFamily="2" charset="-122"/>
              </a:rPr>
              <a:t>个工程</a:t>
            </a:r>
            <a:endParaRPr lang="zh-CN" altLang="en-US" sz="2000" b="1" dirty="0"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  <p:pic>
        <p:nvPicPr>
          <p:cNvPr id="31748" name="Picture 5"/>
          <p:cNvPicPr>
            <a:picLocks noChangeAspect="1"/>
          </p:cNvPicPr>
          <p:nvPr/>
        </p:nvPicPr>
        <p:blipFill>
          <a:blip r:embed="rId1"/>
          <a:srcRect l="8221" r="1271"/>
          <a:stretch>
            <a:fillRect/>
          </a:stretch>
        </p:blipFill>
        <p:spPr>
          <a:xfrm>
            <a:off x="4676775" y="2911475"/>
            <a:ext cx="3844925" cy="3343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Picture 6"/>
          <p:cNvPicPr>
            <a:picLocks noChangeAspect="1"/>
          </p:cNvPicPr>
          <p:nvPr/>
        </p:nvPicPr>
        <p:blipFill>
          <a:blip r:embed="rId2"/>
          <a:srcRect r="1727"/>
          <a:stretch>
            <a:fillRect/>
          </a:stretch>
        </p:blipFill>
        <p:spPr>
          <a:xfrm>
            <a:off x="1008063" y="3719513"/>
            <a:ext cx="3070225" cy="2466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Text Box 2"/>
          <p:cNvSpPr txBox="1"/>
          <p:nvPr/>
        </p:nvSpPr>
        <p:spPr>
          <a:xfrm>
            <a:off x="8386763" y="165100"/>
            <a:ext cx="617537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8-2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2771" name="Text Box 3"/>
          <p:cNvSpPr txBox="1"/>
          <p:nvPr/>
        </p:nvSpPr>
        <p:spPr>
          <a:xfrm>
            <a:off x="3094038" y="560388"/>
            <a:ext cx="34671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作为监督者的思想准备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32772" name="Group 4"/>
          <p:cNvGrpSpPr/>
          <p:nvPr/>
        </p:nvGrpSpPr>
        <p:grpSpPr>
          <a:xfrm>
            <a:off x="3108325" y="417513"/>
            <a:ext cx="3460750" cy="776287"/>
            <a:chOff x="2093" y="1298"/>
            <a:chExt cx="1344" cy="264"/>
          </a:xfrm>
        </p:grpSpPr>
        <p:sp>
          <p:nvSpPr>
            <p:cNvPr id="32778" name="Line 5"/>
            <p:cNvSpPr/>
            <p:nvPr/>
          </p:nvSpPr>
          <p:spPr>
            <a:xfrm>
              <a:off x="2125" y="1346"/>
              <a:ext cx="856" cy="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2779" name="Line 6"/>
            <p:cNvSpPr/>
            <p:nvPr/>
          </p:nvSpPr>
          <p:spPr>
            <a:xfrm flipH="1">
              <a:off x="2093" y="1298"/>
              <a:ext cx="144" cy="168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2780" name="Line 7"/>
            <p:cNvSpPr/>
            <p:nvPr/>
          </p:nvSpPr>
          <p:spPr>
            <a:xfrm>
              <a:off x="2637" y="1514"/>
              <a:ext cx="776" cy="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2781" name="Line 8"/>
            <p:cNvSpPr/>
            <p:nvPr/>
          </p:nvSpPr>
          <p:spPr>
            <a:xfrm flipH="1">
              <a:off x="3293" y="1394"/>
              <a:ext cx="144" cy="168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2773" name="Text Box 9"/>
          <p:cNvSpPr txBox="1"/>
          <p:nvPr/>
        </p:nvSpPr>
        <p:spPr>
          <a:xfrm>
            <a:off x="582613" y="1419225"/>
            <a:ext cx="8020050" cy="191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    监督者不能只是散漫地消化每天的业务，要经常意识到</a:t>
            </a:r>
            <a:r>
              <a:rPr lang="zh-CN" altLang="en-US" sz="2000" b="1" dirty="0">
                <a:solidFill>
                  <a:srgbClr val="3333CC"/>
                </a:solidFill>
                <a:latin typeface="楷体_GB2312" pitchFamily="49" charset="-122"/>
                <a:ea typeface="楷体_GB2312" pitchFamily="49" charset="-122"/>
              </a:rPr>
              <a:t>目标与现实的差距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并行动。为了激发作业员提升自己水平的热情，也需直接去与他们接触。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★不断扩充应掌握的技能，培养成为多能工。绝对不能忘记：培养的</a:t>
            </a:r>
            <a:endParaRPr lang="zh-CN" altLang="en-US" sz="20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 最终目的是品质、生产率的稳定和安全的确保。</a:t>
            </a:r>
            <a:endParaRPr lang="zh-CN" altLang="en-US" sz="20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4762" name="Text Box 10"/>
          <p:cNvSpPr txBox="1"/>
          <p:nvPr/>
        </p:nvSpPr>
        <p:spPr>
          <a:xfrm>
            <a:off x="557213" y="3354388"/>
            <a:ext cx="8586787" cy="1990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400" b="1" dirty="0">
                <a:ea typeface="楷体_GB2312" pitchFamily="49" charset="-122"/>
              </a:rPr>
              <a:t>—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实践时的要点</a:t>
            </a:r>
            <a:r>
              <a:rPr lang="en-US" altLang="zh-CN" sz="2400" b="1" dirty="0">
                <a:ea typeface="楷体_GB2312" pitchFamily="49" charset="-122"/>
              </a:rPr>
              <a:t>—</a:t>
            </a:r>
            <a:endParaRPr lang="en-US" altLang="zh-CN" sz="2400" b="1" dirty="0">
              <a:latin typeface="楷体_GB2312" pitchFamily="49" charset="-122"/>
              <a:ea typeface="楷体_GB2312" pitchFamily="49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①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生产线全体的得星表要贴在</a:t>
            </a:r>
            <a:r>
              <a:rPr lang="zh-CN" altLang="en-US" sz="2000" b="1" dirty="0">
                <a:solidFill>
                  <a:srgbClr val="3333CC"/>
                </a:solidFill>
                <a:latin typeface="楷体_GB2312" pitchFamily="49" charset="-122"/>
                <a:ea typeface="楷体_GB2312" pitchFamily="49" charset="-122"/>
              </a:rPr>
              <a:t>生产</a:t>
            </a:r>
            <a:r>
              <a:rPr lang="zh-CN" altLang="en-US" sz="20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线旁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的管理板上，有计划地实施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②根据自己班组的业务内容，评价基准表所表现的重要技术是不同的，所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  以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个阶段的评价要</a:t>
            </a:r>
            <a:r>
              <a:rPr lang="zh-CN" altLang="en-US" sz="20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吻合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该生产线的项目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③</a:t>
            </a:r>
            <a:r>
              <a:rPr lang="zh-CN" altLang="en-US" sz="20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指导教材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要事先制作好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2775" name="Line 11"/>
          <p:cNvSpPr/>
          <p:nvPr/>
        </p:nvSpPr>
        <p:spPr>
          <a:xfrm>
            <a:off x="3140075" y="2236788"/>
            <a:ext cx="3630613" cy="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776" name="WordArt 12"/>
          <p:cNvSpPr>
            <a:spLocks noTextEdit="1"/>
          </p:cNvSpPr>
          <p:nvPr/>
        </p:nvSpPr>
        <p:spPr>
          <a:xfrm>
            <a:off x="952500" y="5472113"/>
            <a:ext cx="7281863" cy="893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9525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想方设法制造低价、良好的产品</a:t>
            </a:r>
            <a:endParaRPr lang="zh-CN" altLang="en-US" sz="3200" b="1">
              <a:ln w="9525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3200" b="1">
                <a:ln w="9525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要始于员工培养，终于员工培养</a:t>
            </a:r>
            <a:endParaRPr lang="zh-CN" altLang="en-US" sz="3200" b="1">
              <a:ln w="9525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2777" name="Line 13"/>
          <p:cNvSpPr/>
          <p:nvPr/>
        </p:nvSpPr>
        <p:spPr>
          <a:xfrm>
            <a:off x="950913" y="3300413"/>
            <a:ext cx="968375" cy="0"/>
          </a:xfrm>
          <a:prstGeom prst="line">
            <a:avLst/>
          </a:prstGeom>
          <a:ln w="1905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4762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4762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4762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charRg st="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4762">
                                            <p:txEl>
                                              <p:charRg st="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4762">
                                            <p:txEl>
                                              <p:charRg st="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4762">
                                            <p:txEl>
                                              <p:charRg st="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charRg st="39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4762">
                                            <p:txEl>
                                              <p:charRg st="39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4762">
                                            <p:txEl>
                                              <p:charRg st="39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4762">
                                            <p:txEl>
                                              <p:charRg st="39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charRg st="72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4762">
                                            <p:txEl>
                                              <p:charRg st="72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4762">
                                            <p:txEl>
                                              <p:charRg st="72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4762">
                                            <p:txEl>
                                              <p:charRg st="72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charRg st="93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4762">
                                            <p:txEl>
                                              <p:charRg st="93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4762">
                                            <p:txEl>
                                              <p:charRg st="93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4762">
                                            <p:txEl>
                                              <p:charRg st="93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zh-CN" altLang="en-US" sz="2800" dirty="0">
                <a:ea typeface="宋体" panose="02010600030101010101" pitchFamily="2" charset="-122"/>
              </a:rPr>
              <a:t>完整的人才育成目标之步骤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grpSp>
        <p:nvGrpSpPr>
          <p:cNvPr id="33795" name="Group 17"/>
          <p:cNvGrpSpPr/>
          <p:nvPr/>
        </p:nvGrpSpPr>
        <p:grpSpPr>
          <a:xfrm>
            <a:off x="1404938" y="1620838"/>
            <a:ext cx="5965825" cy="501650"/>
            <a:chOff x="885" y="1021"/>
            <a:chExt cx="3758" cy="316"/>
          </a:xfrm>
        </p:grpSpPr>
        <p:sp>
          <p:nvSpPr>
            <p:cNvPr id="33803" name="AutoShape 4"/>
            <p:cNvSpPr/>
            <p:nvPr/>
          </p:nvSpPr>
          <p:spPr>
            <a:xfrm>
              <a:off x="2811" y="1130"/>
              <a:ext cx="267" cy="144"/>
            </a:xfrm>
            <a:prstGeom prst="rightArrow">
              <a:avLst>
                <a:gd name="adj1" fmla="val 50000"/>
                <a:gd name="adj2" fmla="val 46354"/>
              </a:avLst>
            </a:prstGeom>
            <a:solidFill>
              <a:srgbClr val="FF3300"/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endParaRPr lang="zh-CN" altLang="en-US" sz="1600" b="1" dirty="0">
                <a:latin typeface="黑体" panose="0201060906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33804" name="Text Box 6"/>
            <p:cNvSpPr txBox="1"/>
            <p:nvPr/>
          </p:nvSpPr>
          <p:spPr>
            <a:xfrm>
              <a:off x="885" y="1021"/>
              <a:ext cx="1111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>
                <a:spcBef>
                  <a:spcPct val="50000"/>
                </a:spcBef>
                <a:buClrTx/>
                <a:buFont typeface="Arial" panose="020B0604020202020204" pitchFamily="34" charset="0"/>
                <a:buNone/>
              </a:pPr>
              <a:r>
                <a:rPr lang="zh-CN" altLang="en-US" sz="2400" b="1" dirty="0">
                  <a:latin typeface="黑体" panose="02010609060101010101" pitchFamily="49" charset="-122"/>
                  <a:ea typeface="宋体" panose="02010600030101010101" pitchFamily="2" charset="-122"/>
                </a:rPr>
                <a:t>育成计划</a:t>
              </a:r>
              <a:endParaRPr lang="zh-CN" altLang="en-US" sz="2400" b="1" dirty="0">
                <a:latin typeface="黑体" panose="0201060906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33805" name="Text Box 8"/>
            <p:cNvSpPr txBox="1"/>
            <p:nvPr/>
          </p:nvSpPr>
          <p:spPr>
            <a:xfrm>
              <a:off x="2215" y="1041"/>
              <a:ext cx="63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>
                <a:spcBef>
                  <a:spcPct val="50000"/>
                </a:spcBef>
                <a:buClrTx/>
                <a:buFont typeface="Arial" panose="020B0604020202020204" pitchFamily="34" charset="0"/>
                <a:buNone/>
              </a:pPr>
              <a:r>
                <a:rPr lang="zh-CN" altLang="en-US" sz="2400" b="1" dirty="0">
                  <a:latin typeface="黑体" panose="02010609060101010101" pitchFamily="49" charset="-122"/>
                  <a:ea typeface="宋体" panose="02010600030101010101" pitchFamily="2" charset="-122"/>
                </a:rPr>
                <a:t>培育</a:t>
              </a:r>
              <a:endParaRPr lang="zh-CN" altLang="en-US" sz="2400" b="1" dirty="0">
                <a:latin typeface="黑体" panose="0201060906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33806" name="AutoShape 9"/>
            <p:cNvSpPr/>
            <p:nvPr/>
          </p:nvSpPr>
          <p:spPr>
            <a:xfrm>
              <a:off x="1901" y="1124"/>
              <a:ext cx="267" cy="144"/>
            </a:xfrm>
            <a:prstGeom prst="rightArrow">
              <a:avLst>
                <a:gd name="adj1" fmla="val 50000"/>
                <a:gd name="adj2" fmla="val 46354"/>
              </a:avLst>
            </a:prstGeom>
            <a:solidFill>
              <a:srgbClr val="FF3300"/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endParaRPr lang="zh-CN" altLang="en-US" sz="1600" b="1" dirty="0">
                <a:latin typeface="黑体" panose="0201060906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33807" name="Text Box 10"/>
            <p:cNvSpPr txBox="1"/>
            <p:nvPr/>
          </p:nvSpPr>
          <p:spPr>
            <a:xfrm>
              <a:off x="3133" y="1049"/>
              <a:ext cx="63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>
                <a:spcBef>
                  <a:spcPct val="50000"/>
                </a:spcBef>
                <a:buClrTx/>
                <a:buFont typeface="Arial" panose="020B0604020202020204" pitchFamily="34" charset="0"/>
                <a:buNone/>
              </a:pPr>
              <a:r>
                <a:rPr lang="zh-CN" altLang="en-US" sz="2400" b="1" dirty="0">
                  <a:latin typeface="黑体" panose="02010609060101010101" pitchFamily="49" charset="-122"/>
                  <a:ea typeface="宋体" panose="02010600030101010101" pitchFamily="2" charset="-122"/>
                </a:rPr>
                <a:t>评价</a:t>
              </a:r>
              <a:endParaRPr lang="zh-CN" altLang="en-US" sz="2400" b="1" dirty="0">
                <a:latin typeface="黑体" panose="0201060906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33808" name="Text Box 11"/>
            <p:cNvSpPr txBox="1"/>
            <p:nvPr/>
          </p:nvSpPr>
          <p:spPr>
            <a:xfrm>
              <a:off x="4006" y="1049"/>
              <a:ext cx="63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>
                <a:spcBef>
                  <a:spcPct val="50000"/>
                </a:spcBef>
                <a:buClrTx/>
                <a:buFont typeface="Arial" panose="020B0604020202020204" pitchFamily="34" charset="0"/>
                <a:buNone/>
              </a:pPr>
              <a:r>
                <a:rPr lang="zh-CN" altLang="en-US" sz="2400" b="1" dirty="0">
                  <a:latin typeface="黑体" panose="02010609060101010101" pitchFamily="49" charset="-122"/>
                  <a:ea typeface="宋体" panose="02010600030101010101" pitchFamily="2" charset="-122"/>
                </a:rPr>
                <a:t>薪酬</a:t>
              </a:r>
              <a:endParaRPr lang="zh-CN" altLang="en-US" sz="2400" b="1" dirty="0">
                <a:latin typeface="黑体" panose="0201060906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33809" name="AutoShape 12"/>
            <p:cNvSpPr/>
            <p:nvPr/>
          </p:nvSpPr>
          <p:spPr>
            <a:xfrm>
              <a:off x="3704" y="1117"/>
              <a:ext cx="267" cy="144"/>
            </a:xfrm>
            <a:prstGeom prst="rightArrow">
              <a:avLst>
                <a:gd name="adj1" fmla="val 50000"/>
                <a:gd name="adj2" fmla="val 46354"/>
              </a:avLst>
            </a:prstGeom>
            <a:solidFill>
              <a:srgbClr val="FF3300"/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endParaRPr lang="zh-CN" altLang="en-US" sz="1600" b="1" dirty="0">
                <a:latin typeface="黑体" panose="02010609060101010101" pitchFamily="49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33796" name="Picture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34213" y="2974975"/>
            <a:ext cx="1951037" cy="2097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7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25" y="5043488"/>
            <a:ext cx="4962525" cy="15621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3798" name="Group 30"/>
          <p:cNvGrpSpPr/>
          <p:nvPr/>
        </p:nvGrpSpPr>
        <p:grpSpPr>
          <a:xfrm>
            <a:off x="150813" y="2822575"/>
            <a:ext cx="7162800" cy="1654175"/>
            <a:chOff x="95" y="1778"/>
            <a:chExt cx="4512" cy="1042"/>
          </a:xfrm>
        </p:grpSpPr>
        <p:sp>
          <p:nvSpPr>
            <p:cNvPr id="33799" name="Rectangle 16"/>
            <p:cNvSpPr/>
            <p:nvPr/>
          </p:nvSpPr>
          <p:spPr>
            <a:xfrm>
              <a:off x="95" y="1778"/>
              <a:ext cx="4512" cy="104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800" dirty="0">
                  <a:ea typeface="宋体" panose="02010600030101010101" pitchFamily="2" charset="-122"/>
                </a:rPr>
                <a:t>在明确建立人才育成目标后对（育成计划     培育    评价     薪酬）</a:t>
              </a:r>
              <a:br>
                <a:rPr lang="zh-CN" altLang="en-US" sz="1800" dirty="0">
                  <a:ea typeface="宋体" panose="02010600030101010101" pitchFamily="2" charset="-122"/>
                </a:rPr>
              </a:br>
              <a:r>
                <a:rPr lang="zh-CN" altLang="en-US" sz="1800" dirty="0">
                  <a:ea typeface="宋体" panose="02010600030101010101" pitchFamily="2" charset="-122"/>
                </a:rPr>
                <a:t>等有关育成计划的循环也是很重要。而且教育并不实施一次就可以</a:t>
              </a:r>
              <a:br>
                <a:rPr lang="zh-CN" altLang="en-US" sz="1800" dirty="0">
                  <a:ea typeface="宋体" panose="02010600030101010101" pitchFamily="2" charset="-122"/>
                </a:rPr>
              </a:br>
              <a:r>
                <a:rPr lang="zh-CN" altLang="en-US" sz="1800" dirty="0">
                  <a:ea typeface="宋体" panose="02010600030101010101" pitchFamily="2" charset="-122"/>
                </a:rPr>
                <a:t>了，同样程度的教育有时候要反复实施好几次，而且对于高阶教育</a:t>
              </a:r>
              <a:br>
                <a:rPr lang="zh-CN" altLang="en-US" sz="1800" dirty="0">
                  <a:ea typeface="宋体" panose="02010600030101010101" pitchFamily="2" charset="-122"/>
                </a:rPr>
              </a:br>
              <a:r>
                <a:rPr lang="zh-CN" altLang="en-US" sz="1800" dirty="0">
                  <a:ea typeface="宋体" panose="02010600030101010101" pitchFamily="2" charset="-122"/>
                </a:rPr>
                <a:t>的实施也是必要的。</a:t>
              </a:r>
              <a:br>
                <a:rPr lang="zh-CN" altLang="en-US" sz="1800" dirty="0">
                  <a:ea typeface="宋体" panose="02010600030101010101" pitchFamily="2" charset="-122"/>
                </a:rPr>
              </a:br>
              <a:endParaRPr lang="zh-CN" altLang="en-US" sz="1800" dirty="0">
                <a:ea typeface="宋体" panose="02010600030101010101" pitchFamily="2" charset="-122"/>
              </a:endParaRPr>
            </a:p>
          </p:txBody>
        </p:sp>
        <p:sp>
          <p:nvSpPr>
            <p:cNvPr id="33800" name="Line 27"/>
            <p:cNvSpPr/>
            <p:nvPr/>
          </p:nvSpPr>
          <p:spPr>
            <a:xfrm flipV="1">
              <a:off x="2799" y="1954"/>
              <a:ext cx="123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3801" name="Line 28"/>
            <p:cNvSpPr/>
            <p:nvPr/>
          </p:nvSpPr>
          <p:spPr>
            <a:xfrm flipV="1">
              <a:off x="3279" y="1948"/>
              <a:ext cx="123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3802" name="Line 29"/>
            <p:cNvSpPr/>
            <p:nvPr/>
          </p:nvSpPr>
          <p:spPr>
            <a:xfrm flipV="1">
              <a:off x="3711" y="1940"/>
              <a:ext cx="123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triangle" w="med" len="med"/>
            </a:ln>
          </p:spPr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4819" name="Text Box 5"/>
          <p:cNvSpPr txBox="1"/>
          <p:nvPr/>
        </p:nvSpPr>
        <p:spPr>
          <a:xfrm>
            <a:off x="1309688" y="3687763"/>
            <a:ext cx="2947987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黑体" panose="02010609060101010101" pitchFamily="49" charset="-122"/>
                <a:ea typeface="宋体" panose="02010600030101010101" pitchFamily="2" charset="-122"/>
              </a:rPr>
              <a:t>以上</a:t>
            </a:r>
            <a:endParaRPr lang="zh-CN" altLang="en-US" sz="4000" b="1" dirty="0"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  <p:sp>
        <p:nvSpPr>
          <p:cNvPr id="34820" name="Text Box 7"/>
          <p:cNvSpPr txBox="1"/>
          <p:nvPr/>
        </p:nvSpPr>
        <p:spPr>
          <a:xfrm>
            <a:off x="2782888" y="5224463"/>
            <a:ext cx="357822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黑体" panose="02010609060101010101" pitchFamily="49" charset="-122"/>
                <a:ea typeface="宋体" panose="02010600030101010101" pitchFamily="2" charset="-122"/>
              </a:rPr>
              <a:t>谢谢各位 </a:t>
            </a:r>
            <a:r>
              <a:rPr lang="zh-CN" altLang="en-US" sz="4400" b="1" dirty="0">
                <a:latin typeface="黑体" panose="02010609060101010101" pitchFamily="49" charset="-122"/>
                <a:ea typeface="宋体" panose="02010600030101010101" pitchFamily="2" charset="-122"/>
              </a:rPr>
              <a:t>！</a:t>
            </a:r>
            <a:endParaRPr lang="zh-CN" altLang="en-US" sz="4400" b="1" dirty="0"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Line 5"/>
          <p:cNvSpPr/>
          <p:nvPr/>
        </p:nvSpPr>
        <p:spPr>
          <a:xfrm>
            <a:off x="1828800" y="3008313"/>
            <a:ext cx="5622925" cy="0"/>
          </a:xfrm>
          <a:prstGeom prst="line">
            <a:avLst/>
          </a:prstGeom>
          <a:ln w="127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354" name="WordArt 10"/>
          <p:cNvSpPr>
            <a:spLocks noChangeArrowheads="1" noChangeShapeType="1"/>
          </p:cNvSpPr>
          <p:nvPr/>
        </p:nvSpPr>
        <p:spPr bwMode="auto">
          <a:xfrm>
            <a:off x="2501900" y="2046288"/>
            <a:ext cx="3851275" cy="341312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楷体_GB2312"/>
                <a:ea typeface="楷体_GB2312"/>
                <a:cs typeface="+mn-cs"/>
              </a:rPr>
              <a:t>在工序内打造品质的第</a:t>
            </a:r>
            <a:r>
              <a:rPr kumimoji="0" lang="en-US" altLang="zh-CN" sz="1800" b="1" i="0" u="none" strike="noStrike" kern="1200" cap="none" spc="0" normalizeH="0" baseline="0" noProof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楷体_GB2312"/>
                <a:ea typeface="楷体_GB2312"/>
                <a:cs typeface="+mn-cs"/>
              </a:rPr>
              <a:t>1</a:t>
            </a:r>
            <a:r>
              <a:rPr kumimoji="0" lang="zh-CN" altLang="en-US" sz="1800" b="1" i="0" u="none" strike="noStrike" kern="1200" cap="none" spc="0" normalizeH="0" baseline="0" noProof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楷体_GB2312"/>
                <a:ea typeface="楷体_GB2312"/>
                <a:cs typeface="+mn-cs"/>
              </a:rPr>
              <a:t>关</a:t>
            </a:r>
            <a:endParaRPr kumimoji="0" lang="zh-CN" altLang="en-US" sz="1800" b="1" i="0" u="none" strike="noStrike" kern="1200" cap="none" spc="0" normalizeH="0" baseline="0" noProof="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effectLst/>
              <a:uLnTx/>
              <a:uFillTx/>
              <a:latin typeface="楷体_GB2312"/>
              <a:ea typeface="楷体_GB2312"/>
              <a:cs typeface="+mn-cs"/>
            </a:endParaRPr>
          </a:p>
        </p:txBody>
      </p:sp>
      <p:sp>
        <p:nvSpPr>
          <p:cNvPr id="8196" name="WordArt 11"/>
          <p:cNvSpPr/>
          <p:nvPr/>
        </p:nvSpPr>
        <p:spPr>
          <a:xfrm>
            <a:off x="6459538" y="2043113"/>
            <a:ext cx="144462" cy="284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000" b="1" i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！</a:t>
            </a:r>
            <a:endParaRPr lang="zh-CN" altLang="en-US" sz="2000" b="1" i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197" name="WordArt 12"/>
          <p:cNvSpPr/>
          <p:nvPr/>
        </p:nvSpPr>
        <p:spPr>
          <a:xfrm>
            <a:off x="6613525" y="2051050"/>
            <a:ext cx="142875" cy="282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000" b="1" i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！</a:t>
            </a:r>
            <a:endParaRPr lang="zh-CN" altLang="en-US" sz="2000" b="1" i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198" name="WordArt 13"/>
          <p:cNvSpPr/>
          <p:nvPr/>
        </p:nvSpPr>
        <p:spPr>
          <a:xfrm>
            <a:off x="855663" y="2573338"/>
            <a:ext cx="7448550" cy="334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1600" b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根据标准，教育作业员到其能遵守标准为止的指导方法</a:t>
            </a:r>
            <a:endParaRPr lang="zh-CN" altLang="en-US" sz="1600" b="1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7358" name="Rectangle 14"/>
          <p:cNvSpPr/>
          <p:nvPr/>
        </p:nvSpPr>
        <p:spPr>
          <a:xfrm>
            <a:off x="776288" y="3206750"/>
            <a:ext cx="7489825" cy="174148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zh-CN" altLang="en-US" sz="1600" b="1" dirty="0"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  <p:sp>
        <p:nvSpPr>
          <p:cNvPr id="57359" name="Text Box 15"/>
          <p:cNvSpPr txBox="1"/>
          <p:nvPr/>
        </p:nvSpPr>
        <p:spPr>
          <a:xfrm>
            <a:off x="860425" y="3335338"/>
            <a:ext cx="7453313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    在职场规定优秀的监督者必须要掌握的是四大手法，具体是</a:t>
            </a:r>
            <a:r>
              <a:rPr lang="zh-CN" altLang="en-US" sz="2400" b="1" dirty="0">
                <a:solidFill>
                  <a:srgbClr val="3333CC"/>
                </a:solidFill>
                <a:latin typeface="楷体_GB2312" pitchFamily="49" charset="-122"/>
                <a:ea typeface="楷体_GB2312" pitchFamily="49" charset="-122"/>
              </a:rPr>
              <a:t>⑴人才育成 ⑵人员的节省方法 ⑶改善的进展方法 ⑷安全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。其中工作的人才育成是最最重要的手法。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7360" name="Line 16"/>
          <p:cNvSpPr/>
          <p:nvPr/>
        </p:nvSpPr>
        <p:spPr>
          <a:xfrm flipV="1">
            <a:off x="4278313" y="4537075"/>
            <a:ext cx="1900237" cy="17463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02" name="AutoShape 34"/>
          <p:cNvSpPr/>
          <p:nvPr/>
        </p:nvSpPr>
        <p:spPr>
          <a:xfrm>
            <a:off x="1652588" y="530225"/>
            <a:ext cx="5360987" cy="673100"/>
          </a:xfrm>
          <a:prstGeom prst="roundRect">
            <a:avLst>
              <a:gd name="adj" fmla="val 16667"/>
            </a:avLst>
          </a:prstGeom>
          <a:noFill/>
          <a:ln w="12700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      一、多能工培训背景</a:t>
            </a:r>
            <a:endParaRPr lang="zh-CN" altLang="en-US" sz="32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8203" name="Text Box 19"/>
          <p:cNvSpPr txBox="1"/>
          <p:nvPr/>
        </p:nvSpPr>
        <p:spPr>
          <a:xfrm>
            <a:off x="1020763" y="5153025"/>
            <a:ext cx="6681787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 dirty="0">
                <a:solidFill>
                  <a:srgbClr val="009900"/>
                </a:solidFill>
                <a:latin typeface="楷体_GB2312" pitchFamily="49" charset="-122"/>
                <a:ea typeface="楷体_GB2312" pitchFamily="49" charset="-122"/>
              </a:rPr>
              <a:t>★</a:t>
            </a:r>
            <a:r>
              <a:rPr lang="zh-CN" altLang="en-US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教育指导不足，之后就会增加自己的工作</a:t>
            </a:r>
            <a:r>
              <a:rPr lang="zh-CN" altLang="en-US" sz="2400" b="1" i="1" dirty="0">
                <a:solidFill>
                  <a:srgbClr val="FF0000"/>
                </a:solidFill>
                <a:ea typeface="楷体_GB2312" pitchFamily="49" charset="-122"/>
              </a:rPr>
              <a:t>！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 dirty="0">
                <a:solidFill>
                  <a:srgbClr val="009900"/>
                </a:solidFill>
                <a:ea typeface="楷体_GB2312" pitchFamily="49" charset="-122"/>
              </a:rPr>
              <a:t>★</a:t>
            </a:r>
            <a:r>
              <a:rPr lang="zh-CN" altLang="en-US" sz="2400" b="1" dirty="0">
                <a:solidFill>
                  <a:srgbClr val="FF0000"/>
                </a:solidFill>
                <a:ea typeface="楷体_GB2312" pitchFamily="49" charset="-122"/>
              </a:rPr>
              <a:t>教育指导力是车间活性化的武器</a:t>
            </a:r>
            <a:r>
              <a:rPr lang="zh-CN" altLang="en-US" sz="2400" b="1" i="1" dirty="0">
                <a:solidFill>
                  <a:srgbClr val="FF0000"/>
                </a:solidFill>
                <a:ea typeface="楷体_GB2312" pitchFamily="49" charset="-122"/>
              </a:rPr>
              <a:t>！</a:t>
            </a:r>
            <a:endParaRPr lang="zh-CN" altLang="en-US" sz="2400" b="1" i="1" dirty="0">
              <a:solidFill>
                <a:srgbClr val="FF0000"/>
              </a:solidFill>
              <a:ea typeface="楷体_GB2312" pitchFamily="49" charset="-122"/>
            </a:endParaRPr>
          </a:p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 dirty="0">
                <a:solidFill>
                  <a:srgbClr val="009900"/>
                </a:solidFill>
                <a:ea typeface="楷体_GB2312" pitchFamily="49" charset="-122"/>
              </a:rPr>
              <a:t>★</a:t>
            </a:r>
            <a:r>
              <a:rPr lang="zh-CN" altLang="en-US" sz="2400" b="1" dirty="0">
                <a:solidFill>
                  <a:srgbClr val="FF0000"/>
                </a:solidFill>
                <a:ea typeface="楷体_GB2312" pitchFamily="49" charset="-122"/>
              </a:rPr>
              <a:t>不可轻视培训</a:t>
            </a:r>
            <a:r>
              <a:rPr lang="zh-CN" altLang="en-US" sz="2400" b="1" i="1" dirty="0">
                <a:solidFill>
                  <a:srgbClr val="FF0000"/>
                </a:solidFill>
                <a:ea typeface="楷体_GB2312" pitchFamily="49" charset="-122"/>
              </a:rPr>
              <a:t>！</a:t>
            </a:r>
            <a:endParaRPr lang="zh-CN" altLang="en-US" sz="2400" b="1" i="1" dirty="0">
              <a:solidFill>
                <a:srgbClr val="FF0000"/>
              </a:solidFill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8" grpId="0" animBg="1"/>
      <p:bldP spid="573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r>
              <a:rPr lang="zh-CN" altLang="en-US" dirty="0">
                <a:solidFill>
                  <a:srgbClr val="0066FF"/>
                </a:solidFill>
                <a:ea typeface="宋体" panose="02010600030101010101" pitchFamily="2" charset="-122"/>
              </a:rPr>
              <a:t>有计划有步骤对人员作正确的 技能训练，并有效掌握各个人员的技能程度，加强其不足的地方，使其发挥最大的工作效率</a:t>
            </a:r>
            <a:endParaRPr lang="zh-CN" altLang="en-US" dirty="0">
              <a:solidFill>
                <a:srgbClr val="0066FF"/>
              </a:solidFill>
              <a:ea typeface="宋体" panose="02010600030101010101" pitchFamily="2" charset="-122"/>
            </a:endParaRPr>
          </a:p>
        </p:txBody>
      </p:sp>
      <p:sp>
        <p:nvSpPr>
          <p:cNvPr id="9219" name="AutoShape 34"/>
          <p:cNvSpPr/>
          <p:nvPr/>
        </p:nvSpPr>
        <p:spPr>
          <a:xfrm>
            <a:off x="1652588" y="530225"/>
            <a:ext cx="5360987" cy="673100"/>
          </a:xfrm>
          <a:prstGeom prst="roundRect">
            <a:avLst>
              <a:gd name="adj" fmla="val 16667"/>
            </a:avLst>
          </a:prstGeom>
          <a:noFill/>
          <a:ln w="12700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      二、多能工培训目的</a:t>
            </a:r>
            <a:endParaRPr lang="zh-CN" altLang="en-US" sz="32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pic>
        <p:nvPicPr>
          <p:cNvPr id="9220" name="Picture 6"/>
          <p:cNvPicPr>
            <a:picLocks noChangeAspect="1"/>
          </p:cNvPicPr>
          <p:nvPr/>
        </p:nvPicPr>
        <p:blipFill>
          <a:blip r:embed="rId1"/>
          <a:srcRect t="5997"/>
          <a:stretch>
            <a:fillRect/>
          </a:stretch>
        </p:blipFill>
        <p:spPr>
          <a:xfrm>
            <a:off x="2311400" y="3246438"/>
            <a:ext cx="4914900" cy="2760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5"/>
          <p:cNvPicPr>
            <a:picLocks noChangeAspect="1"/>
          </p:cNvPicPr>
          <p:nvPr/>
        </p:nvPicPr>
        <p:blipFill>
          <a:blip r:embed="rId1"/>
          <a:srcRect t="5190" r="1927" b="6013"/>
          <a:stretch>
            <a:fillRect/>
          </a:stretch>
        </p:blipFill>
        <p:spPr>
          <a:xfrm>
            <a:off x="762000" y="1752600"/>
            <a:ext cx="7594600" cy="4618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AutoShape 34"/>
          <p:cNvSpPr/>
          <p:nvPr>
            <p:ph type="title"/>
          </p:nvPr>
        </p:nvSpPr>
        <p:spPr>
          <a:prstGeom prst="roundRect">
            <a:avLst>
              <a:gd name="adj" fmla="val 16667"/>
            </a:avLst>
          </a:prstGeom>
          <a:ln/>
        </p:spPr>
        <p:txBody>
          <a:bodyPr vert="horz" wrap="square" lIns="91440" tIns="45720" rIns="91440" bIns="45720" anchor="ctr" anchorCtr="0"/>
          <a:p>
            <a:r>
              <a:rPr lang="zh-CN" altLang="en-US" sz="2800" dirty="0">
                <a:ea typeface="宋体" panose="02010600030101010101" pitchFamily="2" charset="-122"/>
                <a:sym typeface="华文楷体" panose="02010600040101010101" pitchFamily="2" charset="-122"/>
              </a:rPr>
              <a:t>      </a:t>
            </a:r>
            <a:r>
              <a:rPr lang="zh-CN" altLang="en-US" sz="2800" b="1" dirty="0">
                <a:ea typeface="宋体" panose="02010600030101010101" pitchFamily="2" charset="-122"/>
                <a:sym typeface="华文楷体" panose="02010600040101010101" pitchFamily="2" charset="-122"/>
              </a:rPr>
              <a:t>三、多能工培训流程</a:t>
            </a:r>
            <a:endParaRPr lang="zh-CN" altLang="en-US" sz="2800" b="1" dirty="0">
              <a:ea typeface="宋体" panose="02010600030101010101" pitchFamily="2" charset="-122"/>
              <a:sym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8" name="Rectangle 2"/>
          <p:cNvSpPr/>
          <p:nvPr/>
        </p:nvSpPr>
        <p:spPr>
          <a:xfrm>
            <a:off x="1801813" y="5870575"/>
            <a:ext cx="5373687" cy="512763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zh-CN" altLang="en-US" sz="1600" b="1" dirty="0"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  <p:graphicFrame>
        <p:nvGraphicFramePr>
          <p:cNvPr id="65539" name="Group 3"/>
          <p:cNvGraphicFramePr>
            <a:graphicFrameLocks noGrp="1"/>
          </p:cNvGraphicFramePr>
          <p:nvPr/>
        </p:nvGraphicFramePr>
        <p:xfrm>
          <a:off x="1328738" y="836613"/>
          <a:ext cx="6442075" cy="3433763"/>
        </p:xfrm>
        <a:graphic>
          <a:graphicData uri="http://schemas.openxmlformats.org/drawingml/2006/table">
            <a:tbl>
              <a:tblPr/>
              <a:tblGrid>
                <a:gridCol w="1062037"/>
                <a:gridCol w="736600"/>
                <a:gridCol w="4643438"/>
              </a:tblGrid>
              <a:tr h="88950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楷体_GB2312" pitchFamily="49" charset="-122"/>
                        </a:rPr>
                        <a:t>第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楷体_GB2312" pitchFamily="49" charset="-122"/>
                        </a:rPr>
                        <a:t>1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楷体_GB2312" pitchFamily="49" charset="-122"/>
                        </a:rPr>
                        <a:t>阶段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楷体_GB2312" pitchFamily="49" charset="-122"/>
                      </a:endParaRPr>
                    </a:p>
                  </a:txBody>
                  <a:tcPr marL="18000" marR="18000" marT="18001" marB="18001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学习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准备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18000" marR="18000" marT="18001" marB="18001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 </a:t>
                      </a: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</a:rPr>
                        <a:t>★在班组园地进行事前说明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 ①让对方放松→说明工作的目的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 ②对所指导的工作</a:t>
                      </a: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,</a:t>
                      </a: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听取对方经验→思考教法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 ③利用要领书说明产品性能和重要特性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18000" marR="18000" marT="18001" marB="18001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950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楷体_GB2312" pitchFamily="49" charset="-122"/>
                        </a:rPr>
                        <a:t>第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楷体_GB2312" pitchFamily="49" charset="-122"/>
                        </a:rPr>
                        <a:t>2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楷体_GB2312" pitchFamily="49" charset="-122"/>
                        </a:rPr>
                        <a:t>阶段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楷体_GB2312" pitchFamily="49" charset="-122"/>
                      </a:endParaRPr>
                    </a:p>
                  </a:txBody>
                  <a:tcPr marL="18000" marR="18000" marT="18001" marB="18001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</a:rPr>
                        <a:t>说明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</a:rPr>
                        <a:t>工作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</a:rPr>
                        <a:t>内容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marL="18000" marR="18000" marT="18001" marB="18001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</a:rPr>
                        <a:t> ★依照生产线旁贴的标准作业书说明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 ①首先</a:t>
                      </a: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,</a:t>
                      </a: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自己做给对方看→让对方明白顺序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 </a:t>
                      </a: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②按工序顺序</a:t>
                      </a: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,</a:t>
                      </a: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边说明目的边教导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 ③反复进行②的步骤→直到对方明白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18000" marR="18000" marT="18001" marB="18001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楷体_GB2312" pitchFamily="49" charset="-122"/>
                        </a:rPr>
                        <a:t>第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楷体_GB2312" pitchFamily="49" charset="-122"/>
                        </a:rPr>
                        <a:t>3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楷体_GB2312" pitchFamily="49" charset="-122"/>
                        </a:rPr>
                        <a:t>阶段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楷体_GB2312" pitchFamily="49" charset="-122"/>
                      </a:endParaRPr>
                    </a:p>
                  </a:txBody>
                  <a:tcPr marL="18000" marR="18000" marT="18001" marB="18001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</a:rPr>
                        <a:t>让</a:t>
                      </a:r>
                      <a:endParaRPr kumimoji="0" lang="zh-CN" altLang="en-US" sz="15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</a:rPr>
                        <a:t>对方</a:t>
                      </a:r>
                      <a:endParaRPr kumimoji="0" lang="zh-CN" altLang="en-US" sz="15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</a:rPr>
                        <a:t>操作</a:t>
                      </a:r>
                      <a:endParaRPr kumimoji="0" lang="zh-CN" altLang="en-US" sz="15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marL="18000" marR="18000" marT="18001" marB="18001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 ①先保持沉默让对方操作→当场指正错误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 ②让对方按工序顺序边说明目的</a:t>
                      </a: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,</a:t>
                      </a: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边操作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 </a:t>
                      </a: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③让对方反复操作</a:t>
                      </a: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,</a:t>
                      </a: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直到目的全部能确认为止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18000" marR="18000" marT="18001" marB="18001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950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楷体_GB2312" pitchFamily="49" charset="-122"/>
                        </a:rPr>
                        <a:t>第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楷体_GB2312" pitchFamily="49" charset="-122"/>
                        </a:rPr>
                        <a:t>4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楷体_GB2312" pitchFamily="49" charset="-122"/>
                        </a:rPr>
                        <a:t>阶段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楷体_GB2312" pitchFamily="49" charset="-122"/>
                      </a:endParaRPr>
                    </a:p>
                  </a:txBody>
                  <a:tcPr marL="18000" marR="18000" marT="18001" marB="18001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</a:rPr>
                        <a:t>指导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</a:rPr>
                        <a:t>之后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</a:rPr>
                        <a:t>确认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marL="18000" marR="18000" marT="18001" marB="18001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 ①让对方实际操作→指导者在旁边确认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 ②如果有什么不懂的事</a:t>
                      </a: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,</a:t>
                      </a: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到自己的地方来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   →教给代理人</a:t>
                      </a: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,</a:t>
                      </a: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以防自己不在时 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 ③定期地确认→观察</a:t>
                      </a: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,</a:t>
                      </a: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听取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18000" marR="18000" marT="18001" marB="18001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89" name="Text Box 25"/>
          <p:cNvSpPr txBox="1"/>
          <p:nvPr/>
        </p:nvSpPr>
        <p:spPr>
          <a:xfrm>
            <a:off x="3221038" y="209550"/>
            <a:ext cx="2865437" cy="53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人才育成</a:t>
            </a:r>
            <a:r>
              <a:rPr lang="en-US" altLang="zh-CN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(4</a:t>
            </a:r>
            <a:r>
              <a:rPr lang="zh-CN" altLang="en-US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阶段</a:t>
            </a:r>
            <a:r>
              <a:rPr lang="en-US" altLang="zh-CN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)</a:t>
            </a:r>
            <a:endParaRPr lang="en-US" altLang="zh-CN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290" name="Text Box 26"/>
          <p:cNvSpPr txBox="1"/>
          <p:nvPr/>
        </p:nvSpPr>
        <p:spPr>
          <a:xfrm>
            <a:off x="1346200" y="4662488"/>
            <a:ext cx="6891338" cy="581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600" b="1" dirty="0">
                <a:latin typeface="楷体_GB2312" pitchFamily="49" charset="-122"/>
                <a:ea typeface="楷体_GB2312" pitchFamily="49" charset="-122"/>
              </a:rPr>
              <a:t>精通工作的教法并谆谆教诲，结果就能确保稳定的品质和安全。</a:t>
            </a:r>
            <a:endParaRPr lang="zh-CN" altLang="en-US" sz="1600" b="1" dirty="0">
              <a:latin typeface="楷体_GB2312" pitchFamily="49" charset="-122"/>
              <a:ea typeface="楷体_GB2312" pitchFamily="49" charset="-122"/>
            </a:endParaRPr>
          </a:p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600" b="1" dirty="0">
                <a:latin typeface="楷体_GB2312" pitchFamily="49" charset="-122"/>
                <a:ea typeface="楷体_GB2312" pitchFamily="49" charset="-122"/>
              </a:rPr>
              <a:t>教诲方面的</a:t>
            </a:r>
            <a:r>
              <a:rPr lang="zh-CN" altLang="en-US" sz="16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评价，就是看不良、工时是否稳定</a:t>
            </a:r>
            <a:r>
              <a:rPr lang="zh-CN" altLang="en-US" sz="1600" b="1" dirty="0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16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291" name="Text Box 27"/>
          <p:cNvSpPr txBox="1"/>
          <p:nvPr/>
        </p:nvSpPr>
        <p:spPr>
          <a:xfrm>
            <a:off x="1270000" y="5151438"/>
            <a:ext cx="6700838" cy="581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600" b="1" dirty="0">
                <a:latin typeface="楷体_GB2312" pitchFamily="49" charset="-122"/>
                <a:ea typeface="楷体_GB2312" pitchFamily="49" charset="-122"/>
              </a:rPr>
              <a:t>    举个常见的例子：某道作业产生了不良品，就会有监督者批评作业员无用，但实际的真因在于监督者自身的教法不好。</a:t>
            </a:r>
            <a:endParaRPr lang="zh-CN" altLang="en-US" sz="16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292" name="Oval 28"/>
          <p:cNvSpPr/>
          <p:nvPr/>
        </p:nvSpPr>
        <p:spPr>
          <a:xfrm>
            <a:off x="1316038" y="4835525"/>
            <a:ext cx="49212" cy="39688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zh-CN" altLang="en-US" sz="1600" b="1" dirty="0"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  <p:sp>
        <p:nvSpPr>
          <p:cNvPr id="65565" name="Text Box 29"/>
          <p:cNvSpPr txBox="1"/>
          <p:nvPr/>
        </p:nvSpPr>
        <p:spPr>
          <a:xfrm>
            <a:off x="1179513" y="5837238"/>
            <a:ext cx="59531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    怪罪于他人的监督者是失职的</a:t>
            </a:r>
            <a:r>
              <a:rPr lang="zh-CN" altLang="en-US" b="1" i="1" dirty="0">
                <a:latin typeface="楷体_GB2312" pitchFamily="49" charset="-122"/>
                <a:ea typeface="楷体_GB2312" pitchFamily="49" charset="-122"/>
              </a:rPr>
              <a:t>！</a:t>
            </a:r>
            <a:endParaRPr lang="zh-CN" altLang="en-US" b="1" i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5566" name="Text Box 30"/>
          <p:cNvSpPr txBox="1"/>
          <p:nvPr/>
        </p:nvSpPr>
        <p:spPr>
          <a:xfrm>
            <a:off x="6646863" y="5865813"/>
            <a:ext cx="35401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b="1" i="1" dirty="0">
                <a:latin typeface="楷体_GB2312" pitchFamily="49" charset="-122"/>
                <a:ea typeface="楷体_GB2312" pitchFamily="49" charset="-122"/>
              </a:rPr>
              <a:t>！</a:t>
            </a:r>
            <a:endParaRPr lang="zh-CN" altLang="en-US" b="1" i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295" name="Text Box 31"/>
          <p:cNvSpPr txBox="1"/>
          <p:nvPr/>
        </p:nvSpPr>
        <p:spPr>
          <a:xfrm>
            <a:off x="5976938" y="4381500"/>
            <a:ext cx="1703387" cy="320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CN" sz="1500" b="1" dirty="0"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1500" b="1" dirty="0">
                <a:latin typeface="楷体_GB2312" pitchFamily="49" charset="-122"/>
                <a:ea typeface="楷体_GB2312" pitchFamily="49" charset="-122"/>
              </a:rPr>
              <a:t>不充分就回去</a:t>
            </a:r>
            <a:r>
              <a:rPr lang="en-US" altLang="zh-CN" sz="1500" b="1" dirty="0">
                <a:latin typeface="楷体_GB2312" pitchFamily="49" charset="-122"/>
                <a:ea typeface="楷体_GB2312" pitchFamily="49" charset="-122"/>
              </a:rPr>
              <a:t>)</a:t>
            </a:r>
            <a:endParaRPr lang="en-US" altLang="zh-CN" sz="1500" b="1" dirty="0"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11296" name="Group 32"/>
          <p:cNvGrpSpPr/>
          <p:nvPr/>
        </p:nvGrpSpPr>
        <p:grpSpPr>
          <a:xfrm>
            <a:off x="5630863" y="2409825"/>
            <a:ext cx="2279650" cy="2173288"/>
            <a:chOff x="2774" y="3254"/>
            <a:chExt cx="1264" cy="1298"/>
          </a:xfrm>
        </p:grpSpPr>
        <p:sp>
          <p:nvSpPr>
            <p:cNvPr id="11299" name="Line 33"/>
            <p:cNvSpPr/>
            <p:nvPr/>
          </p:nvSpPr>
          <p:spPr>
            <a:xfrm>
              <a:off x="3746" y="4552"/>
              <a:ext cx="284" cy="0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300" name="Line 34"/>
            <p:cNvSpPr/>
            <p:nvPr/>
          </p:nvSpPr>
          <p:spPr>
            <a:xfrm flipV="1">
              <a:off x="4032" y="3254"/>
              <a:ext cx="0" cy="1298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301" name="Line 35"/>
            <p:cNvSpPr/>
            <p:nvPr/>
          </p:nvSpPr>
          <p:spPr>
            <a:xfrm flipH="1">
              <a:off x="3635" y="3254"/>
              <a:ext cx="403" cy="0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1302" name="Line 36"/>
            <p:cNvSpPr/>
            <p:nvPr/>
          </p:nvSpPr>
          <p:spPr>
            <a:xfrm>
              <a:off x="2774" y="4552"/>
              <a:ext cx="284" cy="0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1297" name="WordArt 37"/>
          <p:cNvSpPr>
            <a:spLocks noTextEdit="1"/>
          </p:cNvSpPr>
          <p:nvPr/>
        </p:nvSpPr>
        <p:spPr>
          <a:xfrm rot="5400000">
            <a:off x="-887412" y="3417888"/>
            <a:ext cx="3338512" cy="441325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800" b="1">
                <a:ln w="9525" cap="flat" cmpd="sng">
                  <a:solidFill>
                    <a:srgbClr val="33CC33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要领书的责任吗</a:t>
            </a:r>
            <a:endParaRPr lang="zh-CN" altLang="en-US" sz="2800" b="1">
              <a:ln w="9525" cap="flat" cmpd="sng">
                <a:solidFill>
                  <a:srgbClr val="33CC33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33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98" name="WordArt 38"/>
          <p:cNvSpPr>
            <a:spLocks noTextEdit="1"/>
          </p:cNvSpPr>
          <p:nvPr/>
        </p:nvSpPr>
        <p:spPr>
          <a:xfrm rot="5400000">
            <a:off x="6499225" y="3317875"/>
            <a:ext cx="3814763" cy="441325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8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自己教法的责任吗</a:t>
            </a:r>
            <a:endParaRPr lang="zh-CN" altLang="en-US" sz="2800" b="1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.000000"/>
                                          </p:val>
                                        </p:tav>
                                        <p:tav tm="50000">
                                          <p:val>
                                            <p:fltVal val="0.95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.000000"/>
                                          </p:val>
                                        </p:tav>
                                        <p:tav tm="50000">
                                          <p:val>
                                            <p:fltVal val="0.95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.000000"/>
                                          </p:val>
                                        </p:tav>
                                        <p:tav tm="50000">
                                          <p:val>
                                            <p:fltVal val="0.95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5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nimBg="1"/>
      <p:bldP spid="65565" grpId="0"/>
      <p:bldP spid="655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9"/>
          <p:cNvSpPr/>
          <p:nvPr/>
        </p:nvSpPr>
        <p:spPr>
          <a:xfrm>
            <a:off x="992188" y="3251200"/>
            <a:ext cx="7178675" cy="1344613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zh-CN" altLang="en-US" sz="1600" b="1" dirty="0"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  <p:sp>
        <p:nvSpPr>
          <p:cNvPr id="12291" name="Text Box 10"/>
          <p:cNvSpPr txBox="1"/>
          <p:nvPr/>
        </p:nvSpPr>
        <p:spPr>
          <a:xfrm>
            <a:off x="965200" y="3267075"/>
            <a:ext cx="7319963" cy="1371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    生产现场中，不同车间里必要的技能和知识是不同的。整理与车间配套的技能、知识，逐条评价作业员的现状水平，谋求各个人员的水平提高，这是至关重要的。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TPS</a:t>
            </a:r>
            <a:r>
              <a:rPr lang="zh-CN" altLang="en-US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中作为目视化道具来运用的「得星表」</a:t>
            </a:r>
            <a:r>
              <a:rPr lang="en-US" altLang="zh-CN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得分表</a:t>
            </a:r>
            <a:r>
              <a:rPr lang="en-US" altLang="zh-CN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)</a:t>
            </a:r>
            <a:endParaRPr lang="en-US" altLang="zh-CN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2292" name="Line 11"/>
          <p:cNvSpPr/>
          <p:nvPr/>
        </p:nvSpPr>
        <p:spPr>
          <a:xfrm>
            <a:off x="1690688" y="3157538"/>
            <a:ext cx="5522912" cy="0"/>
          </a:xfrm>
          <a:prstGeom prst="line">
            <a:avLst/>
          </a:prstGeom>
          <a:ln w="127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12293" name="Group 12"/>
          <p:cNvGrpSpPr/>
          <p:nvPr/>
        </p:nvGrpSpPr>
        <p:grpSpPr>
          <a:xfrm>
            <a:off x="1042988" y="1781175"/>
            <a:ext cx="7021512" cy="1290638"/>
            <a:chOff x="1233" y="1690"/>
            <a:chExt cx="3192" cy="564"/>
          </a:xfrm>
        </p:grpSpPr>
        <p:sp>
          <p:nvSpPr>
            <p:cNvPr id="59405" name="WordArt 13"/>
            <p:cNvSpPr>
              <a:spLocks noChangeArrowheads="1" noChangeShapeType="1"/>
            </p:cNvSpPr>
            <p:nvPr/>
          </p:nvSpPr>
          <p:spPr bwMode="auto">
            <a:xfrm>
              <a:off x="1233" y="1690"/>
              <a:ext cx="3190" cy="169"/>
            </a:xfrm>
            <a:prstGeom prst="rect">
              <a:avLst/>
            </a:prstGeom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 w="9525">
                    <a:solidFill>
                      <a:srgbClr val="FF0000"/>
                    </a:solidFill>
                    <a:round/>
                  </a:ln>
                  <a:solidFill>
                    <a:srgbClr val="FF0000"/>
                  </a:solidFill>
                  <a:effectLst/>
                  <a:uLnTx/>
                  <a:uFillTx/>
                  <a:latin typeface="楷体_GB2312"/>
                  <a:ea typeface="楷体_GB2312"/>
                  <a:cs typeface="+mn-cs"/>
                </a:rPr>
                <a:t>TPS</a:t>
              </a:r>
              <a:r>
                <a:rPr kumimoji="0" lang="zh-CN" altLang="en-US" sz="1800" b="1" i="0" u="none" strike="noStrike" kern="1200" cap="none" spc="0" normalizeH="0" baseline="0" noProof="0">
                  <a:ln w="9525">
                    <a:solidFill>
                      <a:srgbClr val="FF0000"/>
                    </a:solidFill>
                    <a:round/>
                  </a:ln>
                  <a:solidFill>
                    <a:srgbClr val="FF0000"/>
                  </a:solidFill>
                  <a:effectLst/>
                  <a:uLnTx/>
                  <a:uFillTx/>
                  <a:latin typeface="楷体_GB2312"/>
                  <a:ea typeface="楷体_GB2312"/>
                  <a:cs typeface="+mn-cs"/>
                </a:rPr>
                <a:t>是从「制造产品就是制造人」开始的</a:t>
              </a:r>
              <a:endParaRPr kumimoji="0" lang="zh-CN" altLang="en-US" sz="1800" b="1" i="0" u="none" strike="noStrike" kern="1200" cap="none" spc="0" normalizeH="0" baseline="0" noProof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楷体_GB2312"/>
                <a:ea typeface="楷体_GB2312"/>
                <a:cs typeface="+mn-cs"/>
              </a:endParaRPr>
            </a:p>
          </p:txBody>
        </p:sp>
        <p:sp>
          <p:nvSpPr>
            <p:cNvPr id="12298" name="WordArt 14"/>
            <p:cNvSpPr/>
            <p:nvPr/>
          </p:nvSpPr>
          <p:spPr>
            <a:xfrm>
              <a:off x="1448" y="1918"/>
              <a:ext cx="2794" cy="1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16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生产车间的目的是「如何低成本」「如何制造良品」</a:t>
              </a:r>
              <a:endParaRPr lang="zh-CN" altLang="en-US" sz="1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299" name="WordArt 15"/>
            <p:cNvSpPr/>
            <p:nvPr/>
          </p:nvSpPr>
          <p:spPr>
            <a:xfrm>
              <a:off x="3729" y="2106"/>
              <a:ext cx="696" cy="1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1600" b="1">
                  <a:ln w="952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→监督者的职责</a:t>
              </a:r>
              <a:endParaRPr lang="zh-CN" altLang="en-US" sz="16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300" name="WordArt 16"/>
            <p:cNvSpPr/>
            <p:nvPr/>
          </p:nvSpPr>
          <p:spPr>
            <a:xfrm>
              <a:off x="1288" y="2106"/>
              <a:ext cx="2465" cy="1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16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为此目的，唯有实践、训练人，着实地培养人</a:t>
              </a:r>
              <a:endParaRPr lang="zh-CN" altLang="en-US" sz="1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2294" name="WordArt 17"/>
          <p:cNvSpPr>
            <a:spLocks noTextEdit="1"/>
          </p:cNvSpPr>
          <p:nvPr/>
        </p:nvSpPr>
        <p:spPr>
          <a:xfrm>
            <a:off x="2284413" y="4784725"/>
            <a:ext cx="4505325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9525" cap="flat" cmpd="sng">
                  <a:solidFill>
                    <a:srgbClr val="33CC33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量的变化引起工作的变化</a:t>
            </a:r>
            <a:endParaRPr lang="zh-CN" altLang="en-US" sz="3200" b="1">
              <a:ln w="9525" cap="flat" cmpd="sng">
                <a:solidFill>
                  <a:srgbClr val="33CC33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33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295" name="WordArt 18"/>
          <p:cNvSpPr>
            <a:spLocks noTextEdit="1"/>
          </p:cNvSpPr>
          <p:nvPr/>
        </p:nvSpPr>
        <p:spPr>
          <a:xfrm>
            <a:off x="2749550" y="5345113"/>
            <a:ext cx="3686175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个人工作水平的提高</a:t>
            </a:r>
            <a:endParaRPr lang="zh-CN" altLang="en-US" sz="3200" b="1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296" name="WordArt 19"/>
          <p:cNvSpPr>
            <a:spLocks noTextEdit="1"/>
          </p:cNvSpPr>
          <p:nvPr/>
        </p:nvSpPr>
        <p:spPr>
          <a:xfrm>
            <a:off x="2060575" y="5883275"/>
            <a:ext cx="5324475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对单调的工作厌烦，觉得无趣</a:t>
            </a:r>
            <a:endParaRPr lang="zh-CN" altLang="en-US" sz="32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4"/>
          <p:cNvPicPr>
            <a:picLocks noChangeAspect="1"/>
          </p:cNvPicPr>
          <p:nvPr/>
        </p:nvPicPr>
        <p:blipFill>
          <a:blip r:embed="rId1"/>
          <a:srcRect r="24301" b="691"/>
          <a:stretch>
            <a:fillRect/>
          </a:stretch>
        </p:blipFill>
        <p:spPr>
          <a:xfrm>
            <a:off x="1249363" y="2009775"/>
            <a:ext cx="6611937" cy="3686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Rectangle 5"/>
          <p:cNvSpPr>
            <a:spLocks noGrp="1"/>
          </p:cNvSpPr>
          <p:nvPr>
            <p:ph type="title"/>
          </p:nvPr>
        </p:nvSpPr>
        <p:spPr>
          <a:xfrm>
            <a:off x="1470025" y="1120775"/>
            <a:ext cx="7162800" cy="487363"/>
          </a:xfrm>
          <a:ln/>
        </p:spPr>
        <p:txBody>
          <a:bodyPr vert="horz" wrap="square" lIns="91440" tIns="45720" rIns="91440" bIns="45720" anchor="ctr" anchorCtr="0"/>
          <a:p>
            <a:r>
              <a:rPr lang="zh-CN" altLang="en-US" sz="2800" b="1" dirty="0">
                <a:solidFill>
                  <a:srgbClr val="FF0000"/>
                </a:solidFill>
                <a:ea typeface="宋体" panose="02010600030101010101" pitchFamily="2" charset="-122"/>
              </a:rPr>
              <a:t>「得星表」</a:t>
            </a:r>
            <a:r>
              <a:rPr lang="en-US" altLang="zh-CN" sz="2800" b="1" dirty="0">
                <a:solidFill>
                  <a:srgbClr val="FF0000"/>
                </a:solidFill>
                <a:ea typeface="宋体" panose="02010600030101010101" pitchFamily="2" charset="-122"/>
              </a:rPr>
              <a:t>(</a:t>
            </a:r>
            <a:r>
              <a:rPr lang="zh-CN" altLang="en-US" sz="2800" b="1" dirty="0">
                <a:solidFill>
                  <a:srgbClr val="FF0000"/>
                </a:solidFill>
                <a:ea typeface="宋体" panose="02010600030101010101" pitchFamily="2" charset="-122"/>
              </a:rPr>
              <a:t>得分表</a:t>
            </a:r>
            <a:r>
              <a:rPr lang="en-US" altLang="zh-CN" sz="2800" b="1" dirty="0">
                <a:solidFill>
                  <a:srgbClr val="FF0000"/>
                </a:solidFill>
                <a:ea typeface="宋体" panose="02010600030101010101" pitchFamily="2" charset="-122"/>
              </a:rPr>
              <a:t>)</a:t>
            </a:r>
            <a:br>
              <a:rPr lang="en-US" altLang="zh-CN" sz="2800" b="1" dirty="0">
                <a:solidFill>
                  <a:srgbClr val="FF0000"/>
                </a:solidFill>
                <a:ea typeface="宋体" panose="02010600030101010101" pitchFamily="2" charset="-122"/>
              </a:rPr>
            </a:br>
            <a:endParaRPr lang="zh-CN" altLang="en-US" sz="28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1" name="Text Box 3"/>
          <p:cNvSpPr txBox="1"/>
          <p:nvPr/>
        </p:nvSpPr>
        <p:spPr>
          <a:xfrm>
            <a:off x="1612900" y="939800"/>
            <a:ext cx="6643688" cy="2584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000" b="1" dirty="0">
                <a:ea typeface="楷体_GB2312" pitchFamily="49" charset="-122"/>
              </a:rPr>
              <a:t>—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得星表的说明</a:t>
            </a:r>
            <a:r>
              <a:rPr lang="en-US" altLang="zh-CN" sz="2000" b="1" dirty="0">
                <a:ea typeface="楷体_GB2312" pitchFamily="49" charset="-122"/>
              </a:rPr>
              <a:t>—</a:t>
            </a:r>
            <a:endParaRPr lang="en-US" altLang="zh-CN" sz="2000" b="1" dirty="0">
              <a:latin typeface="楷体_GB2312" pitchFamily="49" charset="-122"/>
              <a:ea typeface="楷体_GB2312" pitchFamily="49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en-US" altLang="zh-CN" sz="1600" b="1" dirty="0">
                <a:latin typeface="楷体_GB2312" pitchFamily="49" charset="-122"/>
                <a:ea typeface="楷体_GB2312" pitchFamily="49" charset="-122"/>
              </a:rPr>
              <a:t>1)</a:t>
            </a:r>
            <a:r>
              <a:rPr lang="zh-CN" altLang="en-US" sz="1600" b="1" dirty="0">
                <a:latin typeface="楷体_GB2312" pitchFamily="49" charset="-122"/>
                <a:ea typeface="楷体_GB2312" pitchFamily="49" charset="-122"/>
              </a:rPr>
              <a:t>运用得星表，就能明确每个作业员的技术水平在哪个程度</a:t>
            </a:r>
            <a:endParaRPr lang="zh-CN" altLang="en-US" sz="1600" b="1" dirty="0">
              <a:latin typeface="楷体_GB2312" pitchFamily="49" charset="-122"/>
              <a:ea typeface="楷体_GB2312" pitchFamily="49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1600" b="1" dirty="0">
                <a:latin typeface="楷体_GB2312" pitchFamily="49" charset="-122"/>
                <a:ea typeface="楷体_GB2312" pitchFamily="49" charset="-122"/>
              </a:rPr>
              <a:t>   ①提高作业员挑战自身</a:t>
            </a:r>
            <a:r>
              <a:rPr lang="zh-CN" altLang="en-US" sz="1600" b="1" dirty="0">
                <a:solidFill>
                  <a:srgbClr val="3333CC"/>
                </a:solidFill>
                <a:latin typeface="楷体_GB2312" pitchFamily="49" charset="-122"/>
                <a:ea typeface="楷体_GB2312" pitchFamily="49" charset="-122"/>
              </a:rPr>
              <a:t>技术上升</a:t>
            </a:r>
            <a:r>
              <a:rPr lang="zh-CN" altLang="en-US" sz="1600" b="1" dirty="0">
                <a:latin typeface="楷体_GB2312" pitchFamily="49" charset="-122"/>
                <a:ea typeface="楷体_GB2312" pitchFamily="49" charset="-122"/>
              </a:rPr>
              <a:t>的热情</a:t>
            </a:r>
            <a:endParaRPr lang="zh-CN" altLang="en-US" sz="1600" b="1" dirty="0">
              <a:latin typeface="楷体_GB2312" pitchFamily="49" charset="-122"/>
              <a:ea typeface="楷体_GB2312" pitchFamily="49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1600" b="1" dirty="0">
                <a:latin typeface="楷体_GB2312" pitchFamily="49" charset="-122"/>
                <a:ea typeface="楷体_GB2312" pitchFamily="49" charset="-122"/>
              </a:rPr>
              <a:t>   ②监督者在了解技能不足的内容后，确认</a:t>
            </a:r>
            <a:r>
              <a:rPr lang="zh-CN" altLang="en-US" sz="1600" b="1" dirty="0">
                <a:solidFill>
                  <a:srgbClr val="3333CC"/>
                </a:solidFill>
                <a:latin typeface="楷体_GB2312" pitchFamily="49" charset="-122"/>
                <a:ea typeface="楷体_GB2312" pitchFamily="49" charset="-122"/>
              </a:rPr>
              <a:t>日常作业状态</a:t>
            </a:r>
            <a:endParaRPr lang="zh-CN" altLang="en-US" sz="1600" b="1" dirty="0">
              <a:solidFill>
                <a:srgbClr val="3333CC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1600" b="1" dirty="0">
                <a:latin typeface="楷体_GB2312" pitchFamily="49" charset="-122"/>
                <a:ea typeface="楷体_GB2312" pitchFamily="49" charset="-122"/>
              </a:rPr>
              <a:t>     对只在一处作业的作业员，委任他支援的职务</a:t>
            </a:r>
            <a:endParaRPr lang="zh-CN" altLang="en-US" sz="1600" b="1" dirty="0">
              <a:latin typeface="楷体_GB2312" pitchFamily="49" charset="-122"/>
              <a:ea typeface="楷体_GB2312" pitchFamily="49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1600" b="1" dirty="0">
                <a:latin typeface="楷体_GB2312" pitchFamily="49" charset="-122"/>
                <a:ea typeface="楷体_GB2312" pitchFamily="49" charset="-122"/>
              </a:rPr>
              <a:t>   ③订立培养计划，用于提高个人能力的指导</a:t>
            </a:r>
            <a:endParaRPr lang="zh-CN" altLang="en-US" sz="1600" b="1" dirty="0">
              <a:latin typeface="楷体_GB2312" pitchFamily="49" charset="-122"/>
              <a:ea typeface="楷体_GB2312" pitchFamily="49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1600" b="1" dirty="0"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1600" b="1" dirty="0">
                <a:latin typeface="楷体_GB2312" pitchFamily="49" charset="-122"/>
                <a:ea typeface="楷体_GB2312" pitchFamily="49" charset="-122"/>
              </a:rPr>
              <a:t>所谓的得星表是什么呢→评价基准和个人技术能力评价</a:t>
            </a:r>
            <a:endParaRPr lang="zh-CN" altLang="en-US" sz="1600" b="1" dirty="0">
              <a:latin typeface="楷体_GB2312" pitchFamily="49" charset="-122"/>
              <a:ea typeface="楷体_GB2312" pitchFamily="49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1600" b="1" dirty="0">
                <a:latin typeface="楷体_GB2312" pitchFamily="49" charset="-122"/>
                <a:ea typeface="楷体_GB2312" pitchFamily="49" charset="-122"/>
              </a:rPr>
              <a:t>     技术水平区分为</a:t>
            </a:r>
            <a:r>
              <a:rPr lang="en-US" altLang="zh-CN" sz="1600" b="1" dirty="0"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sz="1600" b="1" dirty="0">
                <a:latin typeface="楷体_GB2312" pitchFamily="49" charset="-122"/>
                <a:ea typeface="楷体_GB2312" pitchFamily="49" charset="-122"/>
              </a:rPr>
              <a:t>个阶段，按每道工序、按每个人明确化</a:t>
            </a:r>
            <a:endParaRPr lang="zh-CN" altLang="en-US" sz="1600" b="1" dirty="0"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695325" y="3500438"/>
            <a:ext cx="7731125" cy="2660650"/>
            <a:chOff x="438" y="2205"/>
            <a:chExt cx="4870" cy="1676"/>
          </a:xfrm>
        </p:grpSpPr>
        <p:grpSp>
          <p:nvGrpSpPr>
            <p:cNvPr id="14340" name="Group 5"/>
            <p:cNvGrpSpPr/>
            <p:nvPr/>
          </p:nvGrpSpPr>
          <p:grpSpPr>
            <a:xfrm>
              <a:off x="1312" y="2782"/>
              <a:ext cx="689" cy="693"/>
              <a:chOff x="787" y="3739"/>
              <a:chExt cx="458" cy="453"/>
            </a:xfrm>
          </p:grpSpPr>
          <p:pic>
            <p:nvPicPr>
              <p:cNvPr id="14376" name="Picture 6"/>
              <p:cNvPicPr>
                <a:picLocks noChangeAspect="1"/>
              </p:cNvPicPr>
              <p:nvPr/>
            </p:nvPicPr>
            <p:blipFill>
              <a:blip r:embed="rId1"/>
              <a:srcRect l="23474" t="7178" r="23474" b="7178"/>
              <a:stretch>
                <a:fillRect/>
              </a:stretch>
            </p:blipFill>
            <p:spPr>
              <a:xfrm>
                <a:off x="787" y="3739"/>
                <a:ext cx="458" cy="45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4377" name="WordArt 7"/>
              <p:cNvSpPr>
                <a:spLocks noTextEdit="1"/>
              </p:cNvSpPr>
              <p:nvPr/>
            </p:nvSpPr>
            <p:spPr>
              <a:xfrm>
                <a:off x="1057" y="3813"/>
                <a:ext cx="114" cy="11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normAutofit/>
              </a:bodyPr>
              <a:p>
                <a:pPr algn="ctr"/>
                <a:r>
                  <a:rPr lang="zh-CN" altLang="en-US" sz="1400" b="1"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①</a:t>
                </a:r>
                <a:endParaRPr lang="zh-CN" altLang="en-US" sz="14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4378" name="WordArt 8"/>
              <p:cNvSpPr>
                <a:spLocks noTextEdit="1"/>
              </p:cNvSpPr>
              <p:nvPr/>
            </p:nvSpPr>
            <p:spPr>
              <a:xfrm>
                <a:off x="1057" y="3997"/>
                <a:ext cx="114" cy="11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normAutofit/>
              </a:bodyPr>
              <a:p>
                <a:pPr algn="ctr"/>
                <a:r>
                  <a:rPr lang="zh-CN" altLang="en-US" sz="1400" b="1"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②</a:t>
                </a:r>
                <a:endParaRPr lang="zh-CN" altLang="en-US" sz="14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4379" name="WordArt 9"/>
              <p:cNvSpPr>
                <a:spLocks noTextEdit="1"/>
              </p:cNvSpPr>
              <p:nvPr/>
            </p:nvSpPr>
            <p:spPr>
              <a:xfrm>
                <a:off x="873" y="3813"/>
                <a:ext cx="114" cy="11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normAutofit/>
              </a:bodyPr>
              <a:p>
                <a:pPr algn="ctr"/>
                <a:r>
                  <a:rPr lang="zh-CN" altLang="en-US" sz="1400" b="1"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④</a:t>
                </a:r>
                <a:endParaRPr lang="zh-CN" altLang="en-US" sz="14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4380" name="WordArt 10"/>
              <p:cNvSpPr>
                <a:spLocks noTextEdit="1"/>
              </p:cNvSpPr>
              <p:nvPr/>
            </p:nvSpPr>
            <p:spPr>
              <a:xfrm>
                <a:off x="873" y="3997"/>
                <a:ext cx="114" cy="11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normAutofit/>
              </a:bodyPr>
              <a:p>
                <a:pPr algn="ctr"/>
                <a:r>
                  <a:rPr lang="zh-CN" altLang="en-US" sz="1400" b="1"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③</a:t>
                </a:r>
                <a:endParaRPr lang="zh-CN" altLang="en-US" sz="14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4341" name="Text Box 11"/>
            <p:cNvSpPr txBox="1"/>
            <p:nvPr/>
          </p:nvSpPr>
          <p:spPr>
            <a:xfrm>
              <a:off x="2239" y="2205"/>
              <a:ext cx="1326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得星表的</a:t>
              </a:r>
              <a:r>
                <a:rPr lang="en-US" altLang="zh-CN" sz="2000" b="1" dirty="0">
                  <a:latin typeface="楷体_GB2312" pitchFamily="49" charset="-122"/>
                  <a:ea typeface="楷体_GB2312" pitchFamily="49" charset="-122"/>
                </a:rPr>
                <a:t>4</a:t>
              </a: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个阶段</a:t>
              </a:r>
              <a:endParaRPr lang="zh-CN" altLang="en-US" sz="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  <p:grpSp>
          <p:nvGrpSpPr>
            <p:cNvPr id="14342" name="Group 12"/>
            <p:cNvGrpSpPr/>
            <p:nvPr/>
          </p:nvGrpSpPr>
          <p:grpSpPr>
            <a:xfrm>
              <a:off x="4327" y="2770"/>
              <a:ext cx="686" cy="694"/>
              <a:chOff x="2363" y="3731"/>
              <a:chExt cx="456" cy="454"/>
            </a:xfrm>
          </p:grpSpPr>
          <p:pic>
            <p:nvPicPr>
              <p:cNvPr id="14371" name="Picture 13"/>
              <p:cNvPicPr>
                <a:picLocks noChangeAspect="1"/>
              </p:cNvPicPr>
              <p:nvPr/>
            </p:nvPicPr>
            <p:blipFill>
              <a:blip r:embed="rId2"/>
              <a:srcRect l="24593" t="7808" r="23860" b="8374"/>
              <a:stretch>
                <a:fillRect/>
              </a:stretch>
            </p:blipFill>
            <p:spPr>
              <a:xfrm>
                <a:off x="2363" y="3731"/>
                <a:ext cx="456" cy="45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4372" name="WordArt 14"/>
              <p:cNvSpPr>
                <a:spLocks noTextEdit="1"/>
              </p:cNvSpPr>
              <p:nvPr/>
            </p:nvSpPr>
            <p:spPr>
              <a:xfrm>
                <a:off x="2609" y="3813"/>
                <a:ext cx="114" cy="11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normAutofit/>
              </a:bodyPr>
              <a:p>
                <a:pPr algn="ctr"/>
                <a:r>
                  <a:rPr lang="zh-CN" altLang="en-US" sz="1400" b="1"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①</a:t>
                </a:r>
                <a:endParaRPr lang="zh-CN" altLang="en-US" sz="14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4373" name="WordArt 15"/>
              <p:cNvSpPr>
                <a:spLocks noTextEdit="1"/>
              </p:cNvSpPr>
              <p:nvPr/>
            </p:nvSpPr>
            <p:spPr>
              <a:xfrm>
                <a:off x="2609" y="3997"/>
                <a:ext cx="114" cy="11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normAutofit/>
              </a:bodyPr>
              <a:p>
                <a:pPr algn="ctr"/>
                <a:r>
                  <a:rPr lang="zh-CN" altLang="en-US" sz="1400" b="1"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②</a:t>
                </a:r>
                <a:endParaRPr lang="zh-CN" altLang="en-US" sz="14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4374" name="WordArt 16"/>
              <p:cNvSpPr>
                <a:spLocks noTextEdit="1"/>
              </p:cNvSpPr>
              <p:nvPr/>
            </p:nvSpPr>
            <p:spPr>
              <a:xfrm>
                <a:off x="2425" y="3813"/>
                <a:ext cx="114" cy="11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normAutofit/>
              </a:bodyPr>
              <a:p>
                <a:pPr algn="ctr"/>
                <a:r>
                  <a:rPr lang="zh-CN" altLang="en-US" sz="1400" b="1"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④</a:t>
                </a:r>
                <a:endParaRPr lang="zh-CN" altLang="en-US" sz="14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4375" name="WordArt 17"/>
              <p:cNvSpPr>
                <a:spLocks noTextEdit="1"/>
              </p:cNvSpPr>
              <p:nvPr/>
            </p:nvSpPr>
            <p:spPr>
              <a:xfrm>
                <a:off x="2425" y="3997"/>
                <a:ext cx="114" cy="11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normAutofit/>
              </a:bodyPr>
              <a:p>
                <a:pPr algn="ctr"/>
                <a:r>
                  <a:rPr lang="zh-CN" altLang="en-US" sz="1400" b="1"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③</a:t>
                </a:r>
                <a:endParaRPr lang="zh-CN" altLang="en-US" sz="14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4343" name="Group 18"/>
            <p:cNvGrpSpPr/>
            <p:nvPr/>
          </p:nvGrpSpPr>
          <p:grpSpPr>
            <a:xfrm>
              <a:off x="3594" y="2782"/>
              <a:ext cx="694" cy="693"/>
              <a:chOff x="2899" y="3739"/>
              <a:chExt cx="462" cy="453"/>
            </a:xfrm>
          </p:grpSpPr>
          <p:pic>
            <p:nvPicPr>
              <p:cNvPr id="14366" name="Picture 19"/>
              <p:cNvPicPr>
                <a:picLocks noChangeAspect="1"/>
              </p:cNvPicPr>
              <p:nvPr/>
            </p:nvPicPr>
            <p:blipFill>
              <a:blip r:embed="rId3"/>
              <a:srcRect l="23474" t="8374" r="23860" b="7178"/>
              <a:stretch>
                <a:fillRect/>
              </a:stretch>
            </p:blipFill>
            <p:spPr>
              <a:xfrm>
                <a:off x="2899" y="3739"/>
                <a:ext cx="462" cy="45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4367" name="WordArt 20"/>
              <p:cNvSpPr>
                <a:spLocks noTextEdit="1"/>
              </p:cNvSpPr>
              <p:nvPr/>
            </p:nvSpPr>
            <p:spPr>
              <a:xfrm>
                <a:off x="3169" y="3813"/>
                <a:ext cx="114" cy="11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normAutofit/>
              </a:bodyPr>
              <a:p>
                <a:pPr algn="ctr"/>
                <a:r>
                  <a:rPr lang="zh-CN" altLang="en-US" sz="1400" b="1"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①</a:t>
                </a:r>
                <a:endParaRPr lang="zh-CN" altLang="en-US" sz="14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4368" name="WordArt 21"/>
              <p:cNvSpPr>
                <a:spLocks noTextEdit="1"/>
              </p:cNvSpPr>
              <p:nvPr/>
            </p:nvSpPr>
            <p:spPr>
              <a:xfrm>
                <a:off x="3169" y="3997"/>
                <a:ext cx="114" cy="11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normAutofit/>
              </a:bodyPr>
              <a:p>
                <a:pPr algn="ctr"/>
                <a:r>
                  <a:rPr lang="zh-CN" altLang="en-US" sz="1400" b="1"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②</a:t>
                </a:r>
                <a:endParaRPr lang="zh-CN" altLang="en-US" sz="14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4369" name="WordArt 22"/>
              <p:cNvSpPr>
                <a:spLocks noTextEdit="1"/>
              </p:cNvSpPr>
              <p:nvPr/>
            </p:nvSpPr>
            <p:spPr>
              <a:xfrm>
                <a:off x="2985" y="3813"/>
                <a:ext cx="114" cy="11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normAutofit/>
              </a:bodyPr>
              <a:p>
                <a:pPr algn="ctr"/>
                <a:r>
                  <a:rPr lang="zh-CN" altLang="en-US" sz="1400" b="1"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④</a:t>
                </a:r>
                <a:endParaRPr lang="zh-CN" altLang="en-US" sz="14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4370" name="WordArt 23"/>
              <p:cNvSpPr>
                <a:spLocks noTextEdit="1"/>
              </p:cNvSpPr>
              <p:nvPr/>
            </p:nvSpPr>
            <p:spPr>
              <a:xfrm>
                <a:off x="2985" y="3997"/>
                <a:ext cx="114" cy="11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normAutofit/>
              </a:bodyPr>
              <a:p>
                <a:pPr algn="ctr"/>
                <a:r>
                  <a:rPr lang="zh-CN" altLang="en-US" sz="1400" b="1"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③</a:t>
                </a:r>
                <a:endParaRPr lang="zh-CN" altLang="en-US" sz="14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4344" name="Text Box 24"/>
            <p:cNvSpPr txBox="1"/>
            <p:nvPr/>
          </p:nvSpPr>
          <p:spPr>
            <a:xfrm>
              <a:off x="1190" y="2423"/>
              <a:ext cx="928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800" dirty="0">
                  <a:latin typeface="楷体_GB2312" pitchFamily="49" charset="-122"/>
                  <a:ea typeface="楷体_GB2312" pitchFamily="49" charset="-122"/>
                </a:rPr>
                <a:t>评价基准表</a:t>
              </a:r>
              <a:endParaRPr lang="zh-CN" altLang="en-US" sz="1800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4345" name="Line 25"/>
            <p:cNvSpPr/>
            <p:nvPr/>
          </p:nvSpPr>
          <p:spPr>
            <a:xfrm flipV="1">
              <a:off x="1921" y="2843"/>
              <a:ext cx="147" cy="11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46" name="Text Box 26"/>
            <p:cNvSpPr txBox="1"/>
            <p:nvPr/>
          </p:nvSpPr>
          <p:spPr>
            <a:xfrm>
              <a:off x="1956" y="2668"/>
              <a:ext cx="1064" cy="36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600" dirty="0">
                  <a:latin typeface="楷体_GB2312" pitchFamily="49" charset="-122"/>
                  <a:ea typeface="楷体_GB2312" pitchFamily="49" charset="-122"/>
                </a:rPr>
                <a:t>1</a:t>
              </a:r>
              <a:r>
                <a:rPr lang="zh-CN" altLang="en-US" sz="1600" dirty="0">
                  <a:latin typeface="楷体_GB2312" pitchFamily="49" charset="-122"/>
                  <a:ea typeface="楷体_GB2312" pitchFamily="49" charset="-122"/>
                </a:rPr>
                <a:t>人能进行作业</a:t>
              </a:r>
              <a:r>
                <a:rPr lang="en-US" altLang="zh-CN" sz="1600" dirty="0">
                  <a:latin typeface="楷体_GB2312" pitchFamily="49" charset="-122"/>
                  <a:ea typeface="楷体_GB2312" pitchFamily="49" charset="-122"/>
                </a:rPr>
                <a:t>(</a:t>
              </a:r>
              <a:r>
                <a:rPr lang="zh-CN" altLang="en-US" sz="1600" dirty="0">
                  <a:latin typeface="楷体_GB2312" pitchFamily="49" charset="-122"/>
                  <a:ea typeface="楷体_GB2312" pitchFamily="49" charset="-122"/>
                </a:rPr>
                <a:t>品质确保</a:t>
              </a:r>
              <a:r>
                <a:rPr lang="en-US" altLang="zh-CN" sz="1600" dirty="0">
                  <a:latin typeface="楷体_GB2312" pitchFamily="49" charset="-122"/>
                  <a:ea typeface="楷体_GB2312" pitchFamily="49" charset="-122"/>
                </a:rPr>
                <a:t>)</a:t>
              </a:r>
              <a:endParaRPr lang="en-US" altLang="zh-CN" sz="1600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4347" name="Line 27"/>
            <p:cNvSpPr/>
            <p:nvPr/>
          </p:nvSpPr>
          <p:spPr>
            <a:xfrm>
              <a:off x="1900" y="3254"/>
              <a:ext cx="147" cy="10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48" name="Text Box 28"/>
            <p:cNvSpPr txBox="1"/>
            <p:nvPr/>
          </p:nvSpPr>
          <p:spPr>
            <a:xfrm>
              <a:off x="1946" y="3193"/>
              <a:ext cx="1242" cy="36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600" dirty="0">
                  <a:latin typeface="楷体_GB2312" pitchFamily="49" charset="-122"/>
                  <a:ea typeface="楷体_GB2312" pitchFamily="49" charset="-122"/>
                </a:rPr>
                <a:t>能按预定进行作业</a:t>
              </a:r>
              <a:r>
                <a:rPr lang="en-US" altLang="zh-CN" sz="1600" dirty="0">
                  <a:latin typeface="楷体_GB2312" pitchFamily="49" charset="-122"/>
                  <a:ea typeface="楷体_GB2312" pitchFamily="49" charset="-122"/>
                </a:rPr>
                <a:t>(</a:t>
              </a:r>
              <a:r>
                <a:rPr lang="zh-CN" altLang="en-US" sz="1600" dirty="0">
                  <a:latin typeface="楷体_GB2312" pitchFamily="49" charset="-122"/>
                  <a:ea typeface="楷体_GB2312" pitchFamily="49" charset="-122"/>
                </a:rPr>
                <a:t>生产率</a:t>
              </a:r>
              <a:r>
                <a:rPr lang="en-US" altLang="zh-CN" sz="1600" dirty="0">
                  <a:latin typeface="楷体_GB2312" pitchFamily="49" charset="-122"/>
                  <a:ea typeface="楷体_GB2312" pitchFamily="49" charset="-122"/>
                </a:rPr>
                <a:t>)</a:t>
              </a:r>
              <a:endParaRPr lang="en-US" altLang="zh-CN" sz="1600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4349" name="Line 29"/>
            <p:cNvSpPr/>
            <p:nvPr/>
          </p:nvSpPr>
          <p:spPr>
            <a:xfrm flipH="1" flipV="1">
              <a:off x="1377" y="2843"/>
              <a:ext cx="146" cy="11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50" name="Line 30"/>
            <p:cNvSpPr/>
            <p:nvPr/>
          </p:nvSpPr>
          <p:spPr>
            <a:xfrm flipH="1">
              <a:off x="1356" y="3254"/>
              <a:ext cx="146" cy="10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51" name="Text Box 31"/>
            <p:cNvSpPr txBox="1"/>
            <p:nvPr/>
          </p:nvSpPr>
          <p:spPr>
            <a:xfrm>
              <a:off x="543" y="2679"/>
              <a:ext cx="959" cy="36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600" dirty="0">
                  <a:latin typeface="楷体_GB2312" pitchFamily="49" charset="-122"/>
                  <a:ea typeface="楷体_GB2312" pitchFamily="49" charset="-122"/>
                </a:rPr>
                <a:t>能指导别人 </a:t>
              </a:r>
              <a:r>
                <a:rPr lang="en-US" altLang="zh-CN" sz="1600" dirty="0">
                  <a:latin typeface="楷体_GB2312" pitchFamily="49" charset="-122"/>
                  <a:ea typeface="楷体_GB2312" pitchFamily="49" charset="-122"/>
                </a:rPr>
                <a:t>(</a:t>
              </a:r>
              <a:r>
                <a:rPr lang="zh-CN" altLang="en-US" sz="1600" dirty="0">
                  <a:latin typeface="楷体_GB2312" pitchFamily="49" charset="-122"/>
                  <a:ea typeface="楷体_GB2312" pitchFamily="49" charset="-122"/>
                </a:rPr>
                <a:t>指导力</a:t>
              </a:r>
              <a:r>
                <a:rPr lang="en-US" altLang="zh-CN" sz="1600" dirty="0">
                  <a:latin typeface="楷体_GB2312" pitchFamily="49" charset="-122"/>
                  <a:ea typeface="楷体_GB2312" pitchFamily="49" charset="-122"/>
                </a:rPr>
                <a:t>)</a:t>
              </a:r>
              <a:endParaRPr lang="en-US" altLang="zh-CN" sz="1600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4352" name="Text Box 32"/>
            <p:cNvSpPr txBox="1"/>
            <p:nvPr/>
          </p:nvSpPr>
          <p:spPr>
            <a:xfrm>
              <a:off x="438" y="3215"/>
              <a:ext cx="1074" cy="36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600" dirty="0">
                  <a:latin typeface="楷体_GB2312" pitchFamily="49" charset="-122"/>
                  <a:ea typeface="楷体_GB2312" pitchFamily="49" charset="-122"/>
                </a:rPr>
                <a:t>能对应小异常</a:t>
              </a:r>
              <a:r>
                <a:rPr lang="en-US" altLang="zh-CN" sz="1600" dirty="0">
                  <a:latin typeface="楷体_GB2312" pitchFamily="49" charset="-122"/>
                  <a:ea typeface="楷体_GB2312" pitchFamily="49" charset="-122"/>
                </a:rPr>
                <a:t>(</a:t>
              </a:r>
              <a:r>
                <a:rPr lang="zh-CN" altLang="en-US" sz="1600" dirty="0">
                  <a:latin typeface="楷体_GB2312" pitchFamily="49" charset="-122"/>
                  <a:ea typeface="楷体_GB2312" pitchFamily="49" charset="-122"/>
                </a:rPr>
                <a:t>作业调整</a:t>
              </a:r>
              <a:r>
                <a:rPr lang="en-US" altLang="zh-CN" sz="1600" dirty="0">
                  <a:latin typeface="楷体_GB2312" pitchFamily="49" charset="-122"/>
                  <a:ea typeface="楷体_GB2312" pitchFamily="49" charset="-122"/>
                </a:rPr>
                <a:t>)</a:t>
              </a:r>
              <a:endParaRPr lang="en-US" altLang="zh-CN" sz="1600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4353" name="Text Box 33"/>
            <p:cNvSpPr txBox="1"/>
            <p:nvPr/>
          </p:nvSpPr>
          <p:spPr>
            <a:xfrm>
              <a:off x="1168" y="3448"/>
              <a:ext cx="990" cy="2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6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(</a:t>
              </a:r>
              <a:r>
                <a:rPr lang="zh-CN" altLang="en-US" sz="16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目标姿态</a:t>
              </a:r>
              <a:r>
                <a:rPr lang="en-US" altLang="zh-CN" sz="16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)</a:t>
              </a:r>
              <a:endParaRPr lang="en-US" altLang="zh-CN" sz="16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4354" name="AutoShape 34"/>
            <p:cNvSpPr/>
            <p:nvPr/>
          </p:nvSpPr>
          <p:spPr>
            <a:xfrm>
              <a:off x="3041" y="2851"/>
              <a:ext cx="199" cy="440"/>
            </a:xfrm>
            <a:prstGeom prst="rightArrow">
              <a:avLst>
                <a:gd name="adj1" fmla="val 50000"/>
                <a:gd name="adj2" fmla="val 64472"/>
              </a:avLst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1600" b="1" dirty="0">
                <a:ea typeface="楷体_GB2312" pitchFamily="49" charset="-122"/>
              </a:endParaRPr>
            </a:p>
          </p:txBody>
        </p:sp>
        <p:sp>
          <p:nvSpPr>
            <p:cNvPr id="14355" name="Text Box 35"/>
            <p:cNvSpPr txBox="1"/>
            <p:nvPr/>
          </p:nvSpPr>
          <p:spPr>
            <a:xfrm>
              <a:off x="3034" y="2692"/>
              <a:ext cx="854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800" dirty="0">
                  <a:latin typeface="楷体_GB2312" pitchFamily="49" charset="-122"/>
                  <a:ea typeface="楷体_GB2312" pitchFamily="49" charset="-122"/>
                </a:rPr>
                <a:t>(A</a:t>
              </a:r>
              <a:r>
                <a:rPr lang="zh-CN" altLang="en-US" sz="1800" dirty="0">
                  <a:latin typeface="楷体_GB2312" pitchFamily="49" charset="-122"/>
                  <a:ea typeface="楷体_GB2312" pitchFamily="49" charset="-122"/>
                </a:rPr>
                <a:t>作业者</a:t>
              </a:r>
              <a:r>
                <a:rPr lang="en-US" altLang="zh-CN" sz="1800" dirty="0">
                  <a:latin typeface="楷体_GB2312" pitchFamily="49" charset="-122"/>
                  <a:ea typeface="楷体_GB2312" pitchFamily="49" charset="-122"/>
                </a:rPr>
                <a:t>)</a:t>
              </a:r>
              <a:endParaRPr lang="en-US" altLang="zh-CN" sz="1800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4356" name="Text Box 36"/>
            <p:cNvSpPr txBox="1"/>
            <p:nvPr/>
          </p:nvSpPr>
          <p:spPr>
            <a:xfrm>
              <a:off x="3495" y="2348"/>
              <a:ext cx="1671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800" dirty="0">
                  <a:latin typeface="楷体_GB2312" pitchFamily="49" charset="-122"/>
                  <a:ea typeface="楷体_GB2312" pitchFamily="49" charset="-122"/>
                </a:rPr>
                <a:t>技术能力评价</a:t>
              </a:r>
              <a:endParaRPr lang="zh-CN" altLang="en-US" sz="1800" dirty="0">
                <a:latin typeface="楷体_GB2312" pitchFamily="49" charset="-122"/>
                <a:ea typeface="楷体_GB2312" pitchFamily="49" charset="-122"/>
              </a:endParaRPr>
            </a:p>
            <a:p>
              <a:pPr marL="0" lvl="0" indent="0"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800" dirty="0">
                  <a:latin typeface="楷体_GB2312" pitchFamily="49" charset="-122"/>
                  <a:ea typeface="楷体_GB2312" pitchFamily="49" charset="-122"/>
                </a:rPr>
                <a:t>1</a:t>
              </a:r>
              <a:r>
                <a:rPr lang="zh-CN" altLang="en-US" sz="1800" dirty="0">
                  <a:latin typeface="楷体_GB2312" pitchFamily="49" charset="-122"/>
                  <a:ea typeface="楷体_GB2312" pitchFamily="49" charset="-122"/>
                </a:rPr>
                <a:t>工序能力   </a:t>
              </a:r>
              <a:r>
                <a:rPr lang="en-US" altLang="zh-CN" sz="1800" dirty="0">
                  <a:latin typeface="楷体_GB2312" pitchFamily="49" charset="-122"/>
                  <a:ea typeface="楷体_GB2312" pitchFamily="49" charset="-122"/>
                </a:rPr>
                <a:t>2</a:t>
              </a:r>
              <a:r>
                <a:rPr lang="zh-CN" altLang="en-US" sz="1800" dirty="0">
                  <a:latin typeface="楷体_GB2312" pitchFamily="49" charset="-122"/>
                  <a:ea typeface="楷体_GB2312" pitchFamily="49" charset="-122"/>
                </a:rPr>
                <a:t>工序能力</a:t>
              </a:r>
              <a:endParaRPr lang="zh-CN" altLang="en-US" sz="1800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4357" name="Text Box 37"/>
            <p:cNvSpPr txBox="1"/>
            <p:nvPr/>
          </p:nvSpPr>
          <p:spPr>
            <a:xfrm>
              <a:off x="2762" y="3504"/>
              <a:ext cx="2546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800" b="1" dirty="0">
                  <a:ea typeface="楷体_GB2312" pitchFamily="49" charset="-122"/>
                </a:rPr>
                <a:t>·</a:t>
              </a:r>
              <a:r>
                <a:rPr lang="zh-CN" altLang="en-US" sz="1800" dirty="0">
                  <a:ea typeface="楷体_GB2312" pitchFamily="49" charset="-122"/>
                </a:rPr>
                <a:t>按不同工序进行评价→使</a:t>
              </a:r>
              <a:r>
                <a:rPr lang="zh-CN" altLang="en-US" sz="1800" b="1" dirty="0">
                  <a:solidFill>
                    <a:srgbClr val="3333CC"/>
                  </a:solidFill>
                  <a:ea typeface="楷体_GB2312" pitchFamily="49" charset="-122"/>
                </a:rPr>
                <a:t>弱点目视化</a:t>
              </a:r>
              <a:endParaRPr lang="zh-CN" altLang="en-US" sz="1800" b="1" dirty="0">
                <a:solidFill>
                  <a:srgbClr val="3333CC"/>
                </a:solidFill>
                <a:ea typeface="楷体_GB2312" pitchFamily="49" charset="-122"/>
              </a:endParaRPr>
            </a:p>
          </p:txBody>
        </p:sp>
        <p:sp>
          <p:nvSpPr>
            <p:cNvPr id="14358" name="Text Box 38"/>
            <p:cNvSpPr txBox="1"/>
            <p:nvPr/>
          </p:nvSpPr>
          <p:spPr>
            <a:xfrm>
              <a:off x="1426" y="3631"/>
              <a:ext cx="2969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000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(</a:t>
              </a:r>
              <a:r>
                <a:rPr lang="zh-CN" altLang="en-US" sz="2000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首先，有必要把作业员的水平确保在</a:t>
              </a:r>
              <a:r>
                <a:rPr lang="en-US" altLang="en-US" sz="2000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③</a:t>
              </a:r>
              <a:r>
                <a:rPr lang="en-US" altLang="zh-CN" sz="2000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)</a:t>
              </a:r>
              <a:endParaRPr lang="en-US" altLang="zh-CN" sz="20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grpSp>
          <p:nvGrpSpPr>
            <p:cNvPr id="14359" name="Group 39"/>
            <p:cNvGrpSpPr/>
            <p:nvPr/>
          </p:nvGrpSpPr>
          <p:grpSpPr>
            <a:xfrm>
              <a:off x="567" y="2340"/>
              <a:ext cx="4637" cy="1439"/>
              <a:chOff x="567" y="2340"/>
              <a:chExt cx="4637" cy="1439"/>
            </a:xfrm>
          </p:grpSpPr>
          <p:sp>
            <p:nvSpPr>
              <p:cNvPr id="14360" name="Line 40"/>
              <p:cNvSpPr/>
              <p:nvPr/>
            </p:nvSpPr>
            <p:spPr>
              <a:xfrm flipH="1">
                <a:off x="577" y="2340"/>
                <a:ext cx="1703" cy="0"/>
              </a:xfrm>
              <a:prstGeom prst="line">
                <a:avLst/>
              </a:prstGeom>
              <a:ln w="9525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61" name="Line 41"/>
              <p:cNvSpPr/>
              <p:nvPr/>
            </p:nvSpPr>
            <p:spPr>
              <a:xfrm>
                <a:off x="567" y="2340"/>
                <a:ext cx="0" cy="1439"/>
              </a:xfrm>
              <a:prstGeom prst="line">
                <a:avLst/>
              </a:prstGeom>
              <a:ln w="9525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62" name="Line 42"/>
              <p:cNvSpPr/>
              <p:nvPr/>
            </p:nvSpPr>
            <p:spPr>
              <a:xfrm>
                <a:off x="4384" y="3774"/>
                <a:ext cx="810" cy="0"/>
              </a:xfrm>
              <a:prstGeom prst="line">
                <a:avLst/>
              </a:prstGeom>
              <a:ln w="9525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63" name="Line 43"/>
              <p:cNvSpPr/>
              <p:nvPr/>
            </p:nvSpPr>
            <p:spPr>
              <a:xfrm>
                <a:off x="5204" y="2360"/>
                <a:ext cx="0" cy="1414"/>
              </a:xfrm>
              <a:prstGeom prst="line">
                <a:avLst/>
              </a:prstGeom>
              <a:ln w="9525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64" name="Line 44"/>
              <p:cNvSpPr/>
              <p:nvPr/>
            </p:nvSpPr>
            <p:spPr>
              <a:xfrm flipH="1">
                <a:off x="3502" y="2360"/>
                <a:ext cx="1692" cy="0"/>
              </a:xfrm>
              <a:prstGeom prst="line">
                <a:avLst/>
              </a:prstGeom>
              <a:ln w="9525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65" name="Line 45"/>
              <p:cNvSpPr/>
              <p:nvPr/>
            </p:nvSpPr>
            <p:spPr>
              <a:xfrm>
                <a:off x="567" y="3774"/>
                <a:ext cx="893" cy="0"/>
              </a:xfrm>
              <a:prstGeom prst="line">
                <a:avLst/>
              </a:prstGeom>
              <a:ln w="9525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PP_MARK_KEY" val="49c55dbd-2473-4127-959b-1506069d66a8"/>
  <p:tag name="COMMONDATA" val="eyJoZGlkIjoiODc5OTdkZDQxOTMwNGQxNTBmNzRiMmEzNWM0ZjQ1MmMifQ=="/>
</p:tagLst>
</file>

<file path=ppt/theme/theme1.xml><?xml version="1.0" encoding="utf-8"?>
<a:theme xmlns:a="http://schemas.openxmlformats.org/drawingml/2006/main" name="4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黑体" panose="02010609060101010101" pitchFamily="49" charset="-122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黑体" panose="02010609060101010101" pitchFamily="49" charset="-122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黑体" panose="02010609060101010101" pitchFamily="49" charset="-122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黑体" panose="02010609060101010101" pitchFamily="49" charset="-122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30446C"/>
      </a:dk2>
      <a:lt2>
        <a:srgbClr val="B2B2B2"/>
      </a:lt2>
      <a:accent1>
        <a:srgbClr val="7AB6D8"/>
      </a:accent1>
      <a:accent2>
        <a:srgbClr val="68AE9C"/>
      </a:accent2>
      <a:accent3>
        <a:srgbClr val="FFFFFF"/>
      </a:accent3>
      <a:accent4>
        <a:srgbClr val="000000"/>
      </a:accent4>
      <a:accent5>
        <a:srgbClr val="BED7E9"/>
      </a:accent5>
      <a:accent6>
        <a:srgbClr val="5E9D8D"/>
      </a:accent6>
      <a:hlink>
        <a:srgbClr val="7D96D3"/>
      </a:hlink>
      <a:folHlink>
        <a:srgbClr val="DEDB70"/>
      </a:folHlink>
    </a:clrScheme>
    <a:fontScheme name="自定义设计方案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黑体" panose="02010609060101010101" pitchFamily="49" charset="-122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黑体" panose="02010609060101010101" pitchFamily="49" charset="-122"/>
            <a:ea typeface="宋体" panose="02010600030101010101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30446C"/>
        </a:dk2>
        <a:lt2>
          <a:srgbClr val="B2B2B2"/>
        </a:lt2>
        <a:accent1>
          <a:srgbClr val="7AB6D8"/>
        </a:accent1>
        <a:accent2>
          <a:srgbClr val="68AE9C"/>
        </a:accent2>
        <a:accent3>
          <a:srgbClr val="FFFFFF"/>
        </a:accent3>
        <a:accent4>
          <a:srgbClr val="000000"/>
        </a:accent4>
        <a:accent5>
          <a:srgbClr val="BED7E9"/>
        </a:accent5>
        <a:accent6>
          <a:srgbClr val="5E9D8D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66"/>
        </a:dk2>
        <a:lt2>
          <a:srgbClr val="B2B2B2"/>
        </a:lt2>
        <a:accent1>
          <a:srgbClr val="D98E29"/>
        </a:accent1>
        <a:accent2>
          <a:srgbClr val="6CA9C8"/>
        </a:accent2>
        <a:accent3>
          <a:srgbClr val="FFFFFF"/>
        </a:accent3>
        <a:accent4>
          <a:srgbClr val="000000"/>
        </a:accent4>
        <a:accent5>
          <a:srgbClr val="E9C6AC"/>
        </a:accent5>
        <a:accent6>
          <a:srgbClr val="6199B5"/>
        </a:accent6>
        <a:hlink>
          <a:srgbClr val="B35757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3366"/>
        </a:dk2>
        <a:lt2>
          <a:srgbClr val="969696"/>
        </a:lt2>
        <a:accent1>
          <a:srgbClr val="2FB598"/>
        </a:accent1>
        <a:accent2>
          <a:srgbClr val="FAA906"/>
        </a:accent2>
        <a:accent3>
          <a:srgbClr val="FFFFFF"/>
        </a:accent3>
        <a:accent4>
          <a:srgbClr val="000000"/>
        </a:accent4>
        <a:accent5>
          <a:srgbClr val="ADD7CA"/>
        </a:accent5>
        <a:accent6>
          <a:srgbClr val="E39905"/>
        </a:accent6>
        <a:hlink>
          <a:srgbClr val="008986"/>
        </a:hlink>
        <a:folHlink>
          <a:srgbClr val="96C16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1_Office 主题​​ 1">
      <a:dk1>
        <a:srgbClr val="000000"/>
      </a:dk1>
      <a:lt1>
        <a:srgbClr val="FFFFFF"/>
      </a:lt1>
      <a:dk2>
        <a:srgbClr val="30446C"/>
      </a:dk2>
      <a:lt2>
        <a:srgbClr val="B2B2B2"/>
      </a:lt2>
      <a:accent1>
        <a:srgbClr val="7AB6D8"/>
      </a:accent1>
      <a:accent2>
        <a:srgbClr val="68AE9C"/>
      </a:accent2>
      <a:accent3>
        <a:srgbClr val="FFFFFF"/>
      </a:accent3>
      <a:accent4>
        <a:srgbClr val="000000"/>
      </a:accent4>
      <a:accent5>
        <a:srgbClr val="BED7E9"/>
      </a:accent5>
      <a:accent6>
        <a:srgbClr val="5E9D8D"/>
      </a:accent6>
      <a:hlink>
        <a:srgbClr val="7D96D3"/>
      </a:hlink>
      <a:folHlink>
        <a:srgbClr val="DEDB70"/>
      </a:folHlink>
    </a:clrScheme>
    <a:fontScheme name="1_Office 主题​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黑体" panose="02010609060101010101" pitchFamily="49" charset="-122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黑体" panose="02010609060101010101" pitchFamily="49" charset="-122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​​ 1">
        <a:dk1>
          <a:srgbClr val="000000"/>
        </a:dk1>
        <a:lt1>
          <a:srgbClr val="FFFFFF"/>
        </a:lt1>
        <a:dk2>
          <a:srgbClr val="30446C"/>
        </a:dk2>
        <a:lt2>
          <a:srgbClr val="B2B2B2"/>
        </a:lt2>
        <a:accent1>
          <a:srgbClr val="7AB6D8"/>
        </a:accent1>
        <a:accent2>
          <a:srgbClr val="68AE9C"/>
        </a:accent2>
        <a:accent3>
          <a:srgbClr val="FFFFFF"/>
        </a:accent3>
        <a:accent4>
          <a:srgbClr val="000000"/>
        </a:accent4>
        <a:accent5>
          <a:srgbClr val="BED7E9"/>
        </a:accent5>
        <a:accent6>
          <a:srgbClr val="5E9D8D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主题​​ 2">
        <a:dk1>
          <a:srgbClr val="000000"/>
        </a:dk1>
        <a:lt1>
          <a:srgbClr val="FFFFFF"/>
        </a:lt1>
        <a:dk2>
          <a:srgbClr val="000066"/>
        </a:dk2>
        <a:lt2>
          <a:srgbClr val="B2B2B2"/>
        </a:lt2>
        <a:accent1>
          <a:srgbClr val="D98E29"/>
        </a:accent1>
        <a:accent2>
          <a:srgbClr val="6CA9C8"/>
        </a:accent2>
        <a:accent3>
          <a:srgbClr val="FFFFFF"/>
        </a:accent3>
        <a:accent4>
          <a:srgbClr val="000000"/>
        </a:accent4>
        <a:accent5>
          <a:srgbClr val="E9C6AC"/>
        </a:accent5>
        <a:accent6>
          <a:srgbClr val="6199B5"/>
        </a:accent6>
        <a:hlink>
          <a:srgbClr val="B35757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主题​​ 3">
        <a:dk1>
          <a:srgbClr val="000000"/>
        </a:dk1>
        <a:lt1>
          <a:srgbClr val="FFFFFF"/>
        </a:lt1>
        <a:dk2>
          <a:srgbClr val="003366"/>
        </a:dk2>
        <a:lt2>
          <a:srgbClr val="969696"/>
        </a:lt2>
        <a:accent1>
          <a:srgbClr val="2FB598"/>
        </a:accent1>
        <a:accent2>
          <a:srgbClr val="FAA906"/>
        </a:accent2>
        <a:accent3>
          <a:srgbClr val="FFFFFF"/>
        </a:accent3>
        <a:accent4>
          <a:srgbClr val="000000"/>
        </a:accent4>
        <a:accent5>
          <a:srgbClr val="ADD7CA"/>
        </a:accent5>
        <a:accent6>
          <a:srgbClr val="E39905"/>
        </a:accent6>
        <a:hlink>
          <a:srgbClr val="008986"/>
        </a:hlink>
        <a:folHlink>
          <a:srgbClr val="96C16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3243</Words>
  <Application>WPS 演示</Application>
  <PresentationFormat/>
  <Paragraphs>405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29</vt:i4>
      </vt:variant>
    </vt:vector>
  </HeadingPairs>
  <TitlesOfParts>
    <vt:vector size="45" baseType="lpstr">
      <vt:lpstr>Arial</vt:lpstr>
      <vt:lpstr>宋体</vt:lpstr>
      <vt:lpstr>Wingdings</vt:lpstr>
      <vt:lpstr>黑体</vt:lpstr>
      <vt:lpstr>楷体_GB2312</vt:lpstr>
      <vt:lpstr>新宋体</vt:lpstr>
      <vt:lpstr>华文新魏</vt:lpstr>
      <vt:lpstr>华文楷体</vt:lpstr>
      <vt:lpstr>Arial Narrow</vt:lpstr>
      <vt:lpstr>楷体_GB2312</vt:lpstr>
      <vt:lpstr>Arial Unicode MS</vt:lpstr>
      <vt:lpstr>楷体_GB2312</vt:lpstr>
      <vt:lpstr>4_默认设计模板</vt:lpstr>
      <vt:lpstr>3_默认设计模板</vt:lpstr>
      <vt:lpstr>自定义设计方案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WPS_1670316127</cp:lastModifiedBy>
  <cp:revision>1800</cp:revision>
  <cp:lastPrinted>2113-01-01T00:00:00Z</cp:lastPrinted>
  <dcterms:created xsi:type="dcterms:W3CDTF">2113-01-01T00:00:00Z</dcterms:created>
  <dcterms:modified xsi:type="dcterms:W3CDTF">2023-03-10T09:27:40Z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2052-11.1.0.13703</vt:lpwstr>
  </property>
  <property fmtid="{D5CDD505-2E9C-101B-9397-08002B2CF9AE}" pid="4" name="ICV">
    <vt:lpwstr>23F615D7DEB54480BC35AA274FF139C3</vt:lpwstr>
  </property>
</Properties>
</file>