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9"/>
  </p:handoutMasterIdLst>
  <p:sldIdLst>
    <p:sldId id="305" r:id="rId3"/>
    <p:sldId id="256" r:id="rId4"/>
    <p:sldId id="257" r:id="rId6"/>
    <p:sldId id="258" r:id="rId7"/>
    <p:sldId id="297" r:id="rId8"/>
    <p:sldId id="259" r:id="rId9"/>
    <p:sldId id="260" r:id="rId10"/>
    <p:sldId id="267" r:id="rId11"/>
    <p:sldId id="261" r:id="rId12"/>
    <p:sldId id="262" r:id="rId13"/>
    <p:sldId id="263" r:id="rId14"/>
    <p:sldId id="264" r:id="rId15"/>
    <p:sldId id="265" r:id="rId16"/>
    <p:sldId id="307" r:id="rId17"/>
    <p:sldId id="272" r:id="rId18"/>
    <p:sldId id="273" r:id="rId19"/>
    <p:sldId id="275" r:id="rId20"/>
    <p:sldId id="276" r:id="rId21"/>
    <p:sldId id="277" r:id="rId22"/>
    <p:sldId id="279" r:id="rId23"/>
    <p:sldId id="280" r:id="rId24"/>
    <p:sldId id="281" r:id="rId25"/>
    <p:sldId id="289" r:id="rId26"/>
    <p:sldId id="290" r:id="rId27"/>
    <p:sldId id="292" r:id="rId28"/>
    <p:sldId id="293" r:id="rId29"/>
    <p:sldId id="294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6" r:id="rId38"/>
  </p:sldIdLst>
  <p:sldSz cx="9144000" cy="6858000" type="screen4x3"/>
  <p:notesSz cx="6858000" cy="9144000"/>
  <p:custDataLst>
    <p:tags r:id="rId43"/>
  </p:custDataLst>
  <p:defaultTextStyle>
    <a:defPPr>
      <a:defRPr lang="zh-TW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FF00"/>
    <a:srgbClr val="99FF33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56"/>
  </p:normalViewPr>
  <p:slideViewPr>
    <p:cSldViewPr showGuides="1">
      <p:cViewPr varScale="1">
        <p:scale>
          <a:sx n="94" d="100"/>
          <a:sy n="94" d="100"/>
        </p:scale>
        <p:origin x="88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3" Type="http://schemas.openxmlformats.org/officeDocument/2006/relationships/tags" Target="tags/tag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 smtClean="0">
                <a:ea typeface="PMingLiU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F94AB6-934E-492A-862F-14A643388C92}" type="slidenum">
              <a:rPr kumimoji="1" lang="en-US" altLang="zh-TW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307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按一下以編輯母片</a:t>
            </a: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第二層</a:t>
            </a: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第三層</a:t>
            </a: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第四層</a:t>
            </a: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第五層</a:t>
            </a: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ea typeface="PMingLiU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8640A1-1A00-42DF-931E-67EE96DF5F7E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TW" dirty="0"/>
            </a:fld>
            <a:endParaRPr lang="en-US" altLang="zh-TW" dirty="0"/>
          </a:p>
        </p:txBody>
      </p:sp>
      <p:sp>
        <p:nvSpPr>
          <p:cNvPr id="717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 userDrawn="1"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  <p:grpSp>
          <p:nvGrpSpPr>
            <p:cNvPr id="2058" name="Group 5"/>
            <p:cNvGrpSpPr/>
            <p:nvPr/>
          </p:nvGrpSpPr>
          <p:grpSpPr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+mn-cs"/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+mn-cs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+mn-cs"/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+mn-cs"/>
                </a:endParaRP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+mn-cs"/>
                </a:endParaRPr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+mn-cs"/>
                </a:endParaRP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+mn-cs"/>
                </a:endParaRPr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+mn-cs"/>
                </a:endParaRPr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+mn-cs"/>
                </a:endParaRPr>
              </a:p>
            </p:txBody>
          </p:sp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+mn-cs"/>
                </a:endParaRPr>
              </a:p>
            </p:txBody>
          </p:sp>
        </p:grpSp>
      </p:grpSp>
      <p:sp>
        <p:nvSpPr>
          <p:cNvPr id="594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594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r>
              <a:rPr lang="zh-TW" altLang="en-US"/>
              <a:t>按一下以編輯母片副標題樣式</a:t>
            </a:r>
            <a:endParaRPr lang="zh-TW" altLang="en-US"/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643D40-DC5E-4D94-963C-62477F349A27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PMingLiU" panose="02020500000000000000" pitchFamily="18" charset="-120"/>
                <a:cs typeface="+mn-cs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PMingLiU" panose="02020500000000000000" pitchFamily="18" charset="-120"/>
              <a:cs typeface="+mn-cs"/>
            </a:endParaRPr>
          </a:p>
        </p:txBody>
      </p:sp>
      <p:pic>
        <p:nvPicPr>
          <p:cNvPr id="2" name="图片 1" descr="商标（横）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96835" y="0"/>
            <a:ext cx="1322070" cy="488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ADBC26-4B48-41D4-830E-1FF1FCC06DA6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PMingLiU" panose="02020500000000000000" pitchFamily="18" charset="-120"/>
                <a:cs typeface="+mn-cs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ADBC26-4B48-41D4-830E-1FF1FCC06DA6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PMingLiU" panose="02020500000000000000" pitchFamily="18" charset="-120"/>
                <a:cs typeface="+mn-cs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ADBC26-4B48-41D4-830E-1FF1FCC06DA6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PMingLiU" panose="02020500000000000000" pitchFamily="18" charset="-120"/>
                <a:cs typeface="+mn-cs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ADBC26-4B48-41D4-830E-1FF1FCC06DA6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PMingLiU" panose="02020500000000000000" pitchFamily="18" charset="-120"/>
                <a:cs typeface="+mn-cs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ADBC26-4B48-41D4-830E-1FF1FCC06DA6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PMingLiU" panose="02020500000000000000" pitchFamily="18" charset="-120"/>
                <a:cs typeface="+mn-cs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ADBC26-4B48-41D4-830E-1FF1FCC06DA6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PMingLiU" panose="02020500000000000000" pitchFamily="18" charset="-120"/>
                <a:cs typeface="+mn-cs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ADBC26-4B48-41D4-830E-1FF1FCC06DA6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PMingLiU" panose="02020500000000000000" pitchFamily="18" charset="-120"/>
                <a:cs typeface="+mn-cs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ADBC26-4B48-41D4-830E-1FF1FCC06DA6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PMingLiU" panose="02020500000000000000" pitchFamily="18" charset="-120"/>
                <a:cs typeface="+mn-cs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ADBC26-4B48-41D4-830E-1FF1FCC06DA6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PMingLiU" panose="02020500000000000000" pitchFamily="18" charset="-120"/>
                <a:cs typeface="+mn-cs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ADBC26-4B48-41D4-830E-1FF1FCC06DA6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PMingLiU" panose="02020500000000000000" pitchFamily="18" charset="-120"/>
                <a:cs typeface="+mn-cs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ADBC26-4B48-41D4-830E-1FF1FCC06DA6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PMingLiU" panose="02020500000000000000" pitchFamily="18" charset="-120"/>
                <a:cs typeface="+mn-cs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ADBC26-4B48-41D4-830E-1FF1FCC06DA6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PMingLiU" panose="02020500000000000000" pitchFamily="18" charset="-120"/>
                <a:cs typeface="+mn-cs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ADBC26-4B48-41D4-830E-1FF1FCC06DA6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PMingLiU" panose="02020500000000000000" pitchFamily="18" charset="-120"/>
                <a:cs typeface="+mn-cs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83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smtClean="0">
                <a:latin typeface="Arial Black" panose="020B0A04020102020204" pitchFamily="34" charset="0"/>
                <a:ea typeface="PMingLiU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ADBC26-4B48-41D4-830E-1FF1FCC06DA6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PMingLiU" panose="02020500000000000000" pitchFamily="18" charset="-120"/>
                <a:cs typeface="+mn-cs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1028" name="Rectang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29" name="Rectangle 15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5867400" y="6305550"/>
            <a:ext cx="22860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3C24D5-3A43-4051-AA37-9F944A1590E8}" type="slidenum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pic>
        <p:nvPicPr>
          <p:cNvPr id="2" name="图片 1" descr="商标（横）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96835" y="0"/>
            <a:ext cx="1322070" cy="488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9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8.emf"/><Relationship Id="rId1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 noChangeArrowheads="1"/>
          </p:cNvSpPr>
          <p:nvPr>
            <p:ph type="ctrTitle"/>
          </p:nvPr>
        </p:nvSpPr>
        <p:spPr/>
        <p:txBody>
          <a:bodyPr/>
          <a:p>
            <a:r>
              <a:rPr lang="zh-TW" altLang="en-US" sz="9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段取改善</a:t>
            </a:r>
            <a:endParaRPr lang="zh-TW" altLang="en-US" sz="9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副标题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p>
            <a:pPr marL="0" lvl="0" indent="0"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TPS</a:t>
            </a:r>
            <a:r>
              <a:rPr lang="zh-TW" alt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教育训练</a:t>
            </a:r>
            <a:endParaRPr lang="zh-TW" altLang="en-US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5463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TW" altLang="en-US" sz="4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内段取时间的短缩</a:t>
            </a:r>
            <a:endParaRPr lang="zh-TW" altLang="en-US" sz="40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6588125" y="3068638"/>
            <a:ext cx="2009775" cy="647700"/>
          </a:xfrm>
          <a:ln/>
        </p:spPr>
        <p:txBody>
          <a:bodyPr vert="horz" wrap="square" lIns="91440" tIns="45720" rIns="91440" bIns="45720" anchor="t" anchorCtr="0"/>
          <a:p>
            <a:pPr marL="171450" indent="-171450" eaLnBrk="1" hangingPunct="1">
              <a:buFont typeface="Wingdings" panose="05000000000000000000" pitchFamily="2" charset="2"/>
              <a:buChar char="§"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模具缔付部的标准化等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4" name="Text Box 4"/>
          <p:cNvSpPr txBox="1"/>
          <p:nvPr/>
        </p:nvSpPr>
        <p:spPr>
          <a:xfrm>
            <a:off x="796925" y="2708275"/>
            <a:ext cx="461963" cy="21590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内段取改善的重点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5" name="Text Box 5"/>
          <p:cNvSpPr txBox="1"/>
          <p:nvPr/>
        </p:nvSpPr>
        <p:spPr>
          <a:xfrm>
            <a:off x="1690688" y="2328863"/>
            <a:ext cx="1800225" cy="37941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全体的改善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6" name="Text Box 6"/>
          <p:cNvSpPr txBox="1"/>
          <p:nvPr/>
        </p:nvSpPr>
        <p:spPr>
          <a:xfrm>
            <a:off x="1690688" y="3625850"/>
            <a:ext cx="1800225" cy="379413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治工具等的改善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7" name="Text Box 7"/>
          <p:cNvSpPr txBox="1"/>
          <p:nvPr/>
        </p:nvSpPr>
        <p:spPr>
          <a:xfrm>
            <a:off x="1690688" y="5229225"/>
            <a:ext cx="1800225" cy="379413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作业方法的改善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8" name="Text Box 8"/>
          <p:cNvSpPr txBox="1"/>
          <p:nvPr/>
        </p:nvSpPr>
        <p:spPr>
          <a:xfrm>
            <a:off x="3924300" y="2328863"/>
            <a:ext cx="2519363" cy="37941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内段取彻底的外段取化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9" name="Text Box 9"/>
          <p:cNvSpPr txBox="1"/>
          <p:nvPr/>
        </p:nvSpPr>
        <p:spPr>
          <a:xfrm>
            <a:off x="3922713" y="3049588"/>
            <a:ext cx="2520950" cy="37941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 能 的 标 准 化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0" name="Text Box 10"/>
          <p:cNvSpPr txBox="1"/>
          <p:nvPr/>
        </p:nvSpPr>
        <p:spPr>
          <a:xfrm>
            <a:off x="3922713" y="3625850"/>
            <a:ext cx="2520950" cy="379413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 能 的 利 用 夹 钳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1" name="Text Box 11"/>
          <p:cNvSpPr txBox="1"/>
          <p:nvPr/>
        </p:nvSpPr>
        <p:spPr>
          <a:xfrm>
            <a:off x="3922713" y="4202113"/>
            <a:ext cx="2520950" cy="37941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仲 介 治 具 的 利 用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2" name="Text Box 12"/>
          <p:cNvSpPr txBox="1"/>
          <p:nvPr/>
        </p:nvSpPr>
        <p:spPr>
          <a:xfrm>
            <a:off x="3922713" y="4921250"/>
            <a:ext cx="2520950" cy="379413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 行 作 业 的 实 施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3" name="Text Box 13"/>
          <p:cNvSpPr txBox="1"/>
          <p:nvPr/>
        </p:nvSpPr>
        <p:spPr>
          <a:xfrm>
            <a:off x="3922713" y="5516563"/>
            <a:ext cx="2520950" cy="37941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换 模 的 训 练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4" name="Rectangle 14"/>
          <p:cNvSpPr/>
          <p:nvPr/>
        </p:nvSpPr>
        <p:spPr>
          <a:xfrm>
            <a:off x="6594475" y="3617913"/>
            <a:ext cx="2009775" cy="6746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171450" lvl="0" indent="-171450" eaLnBrk="1" hangingPunct="1">
              <a:spcBef>
                <a:spcPct val="0"/>
              </a:spcBef>
              <a:buSz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有效率的夹钳之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 eaLnBrk="1" hangingPunct="1">
              <a:spcBef>
                <a:spcPct val="0"/>
              </a:spcBef>
              <a:buSz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开发及利用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5" name="Rectangle 15"/>
          <p:cNvSpPr/>
          <p:nvPr/>
        </p:nvSpPr>
        <p:spPr>
          <a:xfrm>
            <a:off x="6594475" y="4221163"/>
            <a:ext cx="2009775" cy="647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171450" lvl="0" indent="-1714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已标准化的中介治具开发及利用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6" name="Rectangle 16"/>
          <p:cNvSpPr/>
          <p:nvPr/>
        </p:nvSpPr>
        <p:spPr>
          <a:xfrm>
            <a:off x="6588125" y="4868863"/>
            <a:ext cx="2009775" cy="647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171450" lvl="0" indent="-1714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换模作业由</a:t>
            </a:r>
            <a:r>
              <a:rPr lang="en-US" altLang="zh-TW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个以上的人实施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7" name="Rectangle 17"/>
          <p:cNvSpPr/>
          <p:nvPr/>
        </p:nvSpPr>
        <p:spPr>
          <a:xfrm>
            <a:off x="6588125" y="5516563"/>
            <a:ext cx="2009775" cy="3603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171450" lvl="0" indent="-17145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改善后的训练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8" name="Line 18"/>
          <p:cNvSpPr/>
          <p:nvPr/>
        </p:nvSpPr>
        <p:spPr>
          <a:xfrm>
            <a:off x="3490913" y="2492375"/>
            <a:ext cx="431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5379" name="Group 34"/>
          <p:cNvGrpSpPr/>
          <p:nvPr/>
        </p:nvGrpSpPr>
        <p:grpSpPr>
          <a:xfrm>
            <a:off x="3490913" y="3213100"/>
            <a:ext cx="431800" cy="1152525"/>
            <a:chOff x="1882" y="2024"/>
            <a:chExt cx="272" cy="726"/>
          </a:xfrm>
        </p:grpSpPr>
        <p:sp>
          <p:nvSpPr>
            <p:cNvPr id="15391" name="Line 19"/>
            <p:cNvSpPr/>
            <p:nvPr/>
          </p:nvSpPr>
          <p:spPr>
            <a:xfrm>
              <a:off x="1882" y="2387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92" name="Line 21"/>
            <p:cNvSpPr/>
            <p:nvPr/>
          </p:nvSpPr>
          <p:spPr>
            <a:xfrm flipH="1">
              <a:off x="2018" y="2024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93" name="Line 22"/>
            <p:cNvSpPr/>
            <p:nvPr/>
          </p:nvSpPr>
          <p:spPr>
            <a:xfrm flipH="1">
              <a:off x="2018" y="2750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94" name="Line 23"/>
            <p:cNvSpPr/>
            <p:nvPr/>
          </p:nvSpPr>
          <p:spPr>
            <a:xfrm>
              <a:off x="2018" y="2024"/>
              <a:ext cx="0" cy="72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5380" name="Line 26"/>
          <p:cNvSpPr/>
          <p:nvPr/>
        </p:nvSpPr>
        <p:spPr>
          <a:xfrm>
            <a:off x="3706813" y="5084763"/>
            <a:ext cx="0" cy="6492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5381" name="Group 35"/>
          <p:cNvGrpSpPr/>
          <p:nvPr/>
        </p:nvGrpSpPr>
        <p:grpSpPr>
          <a:xfrm>
            <a:off x="3490913" y="5084763"/>
            <a:ext cx="431800" cy="649287"/>
            <a:chOff x="1882" y="3203"/>
            <a:chExt cx="272" cy="409"/>
          </a:xfrm>
        </p:grpSpPr>
        <p:sp>
          <p:nvSpPr>
            <p:cNvPr id="15388" name="Line 24"/>
            <p:cNvSpPr/>
            <p:nvPr/>
          </p:nvSpPr>
          <p:spPr>
            <a:xfrm flipH="1">
              <a:off x="2018" y="3203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89" name="Line 25"/>
            <p:cNvSpPr/>
            <p:nvPr/>
          </p:nvSpPr>
          <p:spPr>
            <a:xfrm flipH="1">
              <a:off x="2018" y="3612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90" name="Line 27"/>
            <p:cNvSpPr/>
            <p:nvPr/>
          </p:nvSpPr>
          <p:spPr>
            <a:xfrm flipH="1">
              <a:off x="1882" y="3430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5382" name="Group 33"/>
          <p:cNvGrpSpPr/>
          <p:nvPr/>
        </p:nvGrpSpPr>
        <p:grpSpPr>
          <a:xfrm>
            <a:off x="1258888" y="2492375"/>
            <a:ext cx="431800" cy="2952750"/>
            <a:chOff x="476" y="1570"/>
            <a:chExt cx="272" cy="1860"/>
          </a:xfrm>
        </p:grpSpPr>
        <p:sp>
          <p:nvSpPr>
            <p:cNvPr id="15384" name="Line 28"/>
            <p:cNvSpPr/>
            <p:nvPr/>
          </p:nvSpPr>
          <p:spPr>
            <a:xfrm flipH="1">
              <a:off x="612" y="1570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85" name="Line 29"/>
            <p:cNvSpPr/>
            <p:nvPr/>
          </p:nvSpPr>
          <p:spPr>
            <a:xfrm flipH="1">
              <a:off x="612" y="3430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86" name="Line 30"/>
            <p:cNvSpPr/>
            <p:nvPr/>
          </p:nvSpPr>
          <p:spPr>
            <a:xfrm>
              <a:off x="612" y="1570"/>
              <a:ext cx="0" cy="18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87" name="Line 31"/>
            <p:cNvSpPr/>
            <p:nvPr/>
          </p:nvSpPr>
          <p:spPr>
            <a:xfrm flipH="1">
              <a:off x="476" y="2387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5383" name="Rectangle 37"/>
          <p:cNvSpPr/>
          <p:nvPr/>
        </p:nvSpPr>
        <p:spPr>
          <a:xfrm>
            <a:off x="533400" y="990600"/>
            <a:ext cx="7283450" cy="13684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171450" lvl="0" indent="-1714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r>
              <a:rPr lang="zh-TW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TW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为缩短内段取作业占据生产线的时间，而缩短内段取的时间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改善的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xfrm>
            <a:off x="468313" y="1666875"/>
            <a:ext cx="3454400" cy="4505325"/>
          </a:xfrm>
          <a:ln/>
        </p:spPr>
        <p:txBody>
          <a:bodyPr vert="horz" wrap="square" lIns="36000" tIns="36000" rIns="36000" bIns="36000" anchor="t" anchorCtr="0"/>
          <a:p>
            <a:pPr marL="0" indent="457200" eaLnBrk="1" hangingPunct="1">
              <a:buNone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就像图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Roller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方式，在成型机的操作侧及反操作侧设置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Roller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台，成型机内安装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Roller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于固定盘、可动盘上。利用外段取时间在操作侧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Roller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台装上下一个生产模具，将成形终了的模具利用内段取在反操作侧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Roller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台上取出，同时下一个模具滑入成型机内，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（实例：大冲线的左右工作台。）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且为实施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Roller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方式，模具尺寸必须统一，依据成型机的层别统一模具的厚度</a:t>
            </a:r>
            <a:r>
              <a:rPr lang="en-US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Sensor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高度、取付板厚度、定位挡板用的切角形状等。</a:t>
            </a:r>
            <a:endParaRPr lang="zh-TW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7" name="Rectangle 4"/>
          <p:cNvSpPr>
            <a:spLocks noGrp="1"/>
          </p:cNvSpPr>
          <p:nvPr>
            <p:ph type="title"/>
          </p:nvPr>
        </p:nvSpPr>
        <p:spPr>
          <a:xfrm>
            <a:off x="323850" y="444500"/>
            <a:ext cx="6870700" cy="504825"/>
          </a:xfrm>
          <a:ln/>
        </p:spPr>
        <p:txBody>
          <a:bodyPr vert="horz" wrap="square" lIns="36000" tIns="36000" rIns="36000" bIns="36000" anchor="b" anchorCtr="0"/>
          <a:p>
            <a:pPr eaLnBrk="1" hangingPunct="1"/>
            <a:br>
              <a:rPr lang="en-US" altLang="zh-TW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TW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改善事例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8" name="Rectangle 5"/>
          <p:cNvSpPr/>
          <p:nvPr/>
        </p:nvSpPr>
        <p:spPr>
          <a:xfrm>
            <a:off x="468313" y="1019175"/>
            <a:ext cx="6870700" cy="504825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模具尺寸的统一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9" name="Picture 6" descr="p48"/>
          <p:cNvPicPr>
            <a:picLocks noChangeAspect="1"/>
          </p:cNvPicPr>
          <p:nvPr/>
        </p:nvPicPr>
        <p:blipFill>
          <a:blip r:embed="rId1"/>
          <a:srcRect l="46812" t="55441" b="4735"/>
          <a:stretch>
            <a:fillRect/>
          </a:stretch>
        </p:blipFill>
        <p:spPr>
          <a:xfrm>
            <a:off x="3886200" y="1066800"/>
            <a:ext cx="4465638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539750" y="485775"/>
            <a:ext cx="6870700" cy="50482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工具使用的废止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1" name="AutoShape 4"/>
          <p:cNvSpPr/>
          <p:nvPr/>
        </p:nvSpPr>
        <p:spPr>
          <a:xfrm>
            <a:off x="684213" y="2276475"/>
            <a:ext cx="1584325" cy="1223963"/>
          </a:xfrm>
          <a:prstGeom prst="homePlate">
            <a:avLst>
              <a:gd name="adj" fmla="val 32360"/>
            </a:avLst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80000"/>
              </a:lnSpc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2" name="Text Box 5"/>
          <p:cNvSpPr txBox="1"/>
          <p:nvPr/>
        </p:nvSpPr>
        <p:spPr>
          <a:xfrm>
            <a:off x="827088" y="2365375"/>
            <a:ext cx="1152525" cy="987425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缔付工具及</a:t>
            </a:r>
            <a:r>
              <a:rPr lang="en-US" altLang="zh-TW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Bolt</a:t>
            </a:r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的一体化</a:t>
            </a:r>
            <a:endParaRPr lang="zh-TW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3" name="AutoShape 6"/>
          <p:cNvSpPr/>
          <p:nvPr/>
        </p:nvSpPr>
        <p:spPr>
          <a:xfrm>
            <a:off x="684213" y="4076700"/>
            <a:ext cx="1584325" cy="1223963"/>
          </a:xfrm>
          <a:prstGeom prst="homePlate">
            <a:avLst>
              <a:gd name="adj" fmla="val 32360"/>
            </a:avLst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80000"/>
              </a:lnSpc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4" name="Text Box 7"/>
          <p:cNvSpPr txBox="1"/>
          <p:nvPr/>
        </p:nvSpPr>
        <p:spPr>
          <a:xfrm>
            <a:off x="827088" y="4365625"/>
            <a:ext cx="1152525" cy="682625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Bolt</a:t>
            </a:r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的个数减少</a:t>
            </a:r>
            <a:endParaRPr lang="zh-TW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5" name="Text Box 8"/>
          <p:cNvSpPr txBox="1"/>
          <p:nvPr/>
        </p:nvSpPr>
        <p:spPr>
          <a:xfrm>
            <a:off x="2895600" y="1371600"/>
            <a:ext cx="1219200" cy="4381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改善前</a:t>
            </a:r>
            <a:endParaRPr lang="zh-TW" altLang="en-US" sz="24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6" name="Text Box 9"/>
          <p:cNvSpPr txBox="1"/>
          <p:nvPr/>
        </p:nvSpPr>
        <p:spPr>
          <a:xfrm>
            <a:off x="6604000" y="1371600"/>
            <a:ext cx="1092200" cy="4381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改善后</a:t>
            </a:r>
            <a:endParaRPr lang="zh-TW" altLang="en-US" sz="24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7" name="Picture 10" descr="p49"/>
          <p:cNvPicPr>
            <a:picLocks noChangeAspect="1"/>
          </p:cNvPicPr>
          <p:nvPr/>
        </p:nvPicPr>
        <p:blipFill>
          <a:blip r:embed="rId1"/>
          <a:srcRect l="24579" t="7796" r="53183" b="66216"/>
          <a:stretch>
            <a:fillRect/>
          </a:stretch>
        </p:blipFill>
        <p:spPr>
          <a:xfrm>
            <a:off x="2286000" y="1828800"/>
            <a:ext cx="2460625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11" descr="p49"/>
          <p:cNvPicPr>
            <a:picLocks noChangeAspect="1"/>
          </p:cNvPicPr>
          <p:nvPr/>
        </p:nvPicPr>
        <p:blipFill>
          <a:blip r:embed="rId1"/>
          <a:srcRect l="73738" t="7796" b="66216"/>
          <a:stretch>
            <a:fillRect/>
          </a:stretch>
        </p:blipFill>
        <p:spPr>
          <a:xfrm>
            <a:off x="6121400" y="1905000"/>
            <a:ext cx="279400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9" name="Text Box 12"/>
          <p:cNvSpPr txBox="1"/>
          <p:nvPr/>
        </p:nvSpPr>
        <p:spPr>
          <a:xfrm>
            <a:off x="3581400" y="1905000"/>
            <a:ext cx="1828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使用梅花板手</a:t>
            </a:r>
            <a:endParaRPr lang="zh-TW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0" name="Text Box 13"/>
          <p:cNvSpPr txBox="1"/>
          <p:nvPr/>
        </p:nvSpPr>
        <p:spPr>
          <a:xfrm>
            <a:off x="3200400" y="4572000"/>
            <a:ext cx="762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模具</a:t>
            </a:r>
            <a:endParaRPr lang="zh-TW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1" name="Text Box 14"/>
          <p:cNvSpPr txBox="1"/>
          <p:nvPr/>
        </p:nvSpPr>
        <p:spPr>
          <a:xfrm>
            <a:off x="6273800" y="19050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铁棒</a:t>
            </a:r>
            <a:endParaRPr lang="zh-TW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2" name="Text Box 15"/>
          <p:cNvSpPr txBox="1"/>
          <p:nvPr/>
        </p:nvSpPr>
        <p:spPr>
          <a:xfrm>
            <a:off x="8026400" y="2452688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溶接</a:t>
            </a:r>
            <a:endParaRPr lang="zh-TW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3" name="Text Box 16"/>
          <p:cNvSpPr txBox="1"/>
          <p:nvPr/>
        </p:nvSpPr>
        <p:spPr>
          <a:xfrm>
            <a:off x="4648200" y="2438400"/>
            <a:ext cx="1828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工具使用的废止</a:t>
            </a:r>
            <a:endParaRPr lang="zh-TW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4" name="Text Box 17"/>
          <p:cNvSpPr txBox="1"/>
          <p:nvPr/>
        </p:nvSpPr>
        <p:spPr>
          <a:xfrm>
            <a:off x="4800600" y="4343400"/>
            <a:ext cx="1600200" cy="779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依序减少</a:t>
            </a:r>
            <a:r>
              <a:rPr lang="en-US" altLang="zh-TW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TW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zh-TW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地方会更好</a:t>
            </a:r>
            <a:endParaRPr lang="zh-TW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25" name="Group 22"/>
          <p:cNvGrpSpPr/>
          <p:nvPr/>
        </p:nvGrpSpPr>
        <p:grpSpPr>
          <a:xfrm>
            <a:off x="6553200" y="3200400"/>
            <a:ext cx="1219200" cy="228600"/>
            <a:chOff x="4128" y="2016"/>
            <a:chExt cx="768" cy="144"/>
          </a:xfrm>
        </p:grpSpPr>
        <p:sp>
          <p:nvSpPr>
            <p:cNvPr id="17427" name="Line 18"/>
            <p:cNvSpPr/>
            <p:nvPr/>
          </p:nvSpPr>
          <p:spPr>
            <a:xfrm>
              <a:off x="4224" y="2016"/>
              <a:ext cx="672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28" name="Line 19"/>
            <p:cNvSpPr/>
            <p:nvPr/>
          </p:nvSpPr>
          <p:spPr>
            <a:xfrm>
              <a:off x="4272" y="2160"/>
              <a:ext cx="384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29" name="Line 20"/>
            <p:cNvSpPr/>
            <p:nvPr/>
          </p:nvSpPr>
          <p:spPr>
            <a:xfrm>
              <a:off x="4704" y="2160"/>
              <a:ext cx="96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0" name="Line 21"/>
            <p:cNvSpPr/>
            <p:nvPr/>
          </p:nvSpPr>
          <p:spPr>
            <a:xfrm>
              <a:off x="4128" y="2160"/>
              <a:ext cx="96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7426" name="Text Box 23"/>
          <p:cNvSpPr txBox="1"/>
          <p:nvPr/>
        </p:nvSpPr>
        <p:spPr>
          <a:xfrm>
            <a:off x="684213" y="5805488"/>
            <a:ext cx="698341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实例：小冲线快速夹模器的使用。废除了扳手与压板的使用。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11188" y="295275"/>
            <a:ext cx="6870700" cy="61277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装配锁扣的一体化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539750" y="981075"/>
            <a:ext cx="7696200" cy="1152525"/>
          </a:xfrm>
          <a:ln/>
        </p:spPr>
        <p:txBody>
          <a:bodyPr vert="horz" wrap="square" lIns="91440" tIns="45720" rIns="91440" bIns="45720" anchor="t" anchorCtr="0"/>
          <a:p>
            <a:pPr marL="95250" indent="628650" eaLnBrk="1" hangingPunct="1">
              <a:lnSpc>
                <a:spcPct val="80000"/>
              </a:lnSpc>
              <a:buNone/>
            </a:pP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U-Clamp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安装模具的时候，花费相当长的时间组合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Block-Nut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等，将其一体化易于使用。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1187450" y="2420938"/>
            <a:ext cx="360363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7" name="Text Box 5"/>
          <p:cNvSpPr txBox="1"/>
          <p:nvPr/>
        </p:nvSpPr>
        <p:spPr>
          <a:xfrm>
            <a:off x="1763713" y="1981200"/>
            <a:ext cx="1131887" cy="4381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改善前</a:t>
            </a:r>
            <a:endParaRPr lang="zh-TW" altLang="en-US" sz="24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8" name="Text Box 6"/>
          <p:cNvSpPr txBox="1"/>
          <p:nvPr/>
        </p:nvSpPr>
        <p:spPr>
          <a:xfrm>
            <a:off x="6227763" y="1981200"/>
            <a:ext cx="1163637" cy="4381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改善后</a:t>
            </a:r>
            <a:endParaRPr lang="zh-TW" altLang="en-US" sz="24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9" name="Text Box 7"/>
          <p:cNvSpPr txBox="1"/>
          <p:nvPr/>
        </p:nvSpPr>
        <p:spPr>
          <a:xfrm>
            <a:off x="1219200" y="5160963"/>
            <a:ext cx="2401888" cy="995362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型锁扣及</a:t>
            </a: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endParaRPr lang="en-US" altLang="zh-TW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各别组付缔付</a:t>
            </a:r>
            <a:endParaRPr lang="zh-TW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0" name="Text Box 8"/>
          <p:cNvSpPr txBox="1"/>
          <p:nvPr/>
        </p:nvSpPr>
        <p:spPr>
          <a:xfrm>
            <a:off x="5181600" y="5186363"/>
            <a:ext cx="3563938" cy="995362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型锁扣及</a:t>
            </a: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一体化</a:t>
            </a:r>
            <a:endParaRPr lang="zh-TW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改为滑动方式</a:t>
            </a:r>
            <a:endParaRPr lang="zh-TW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1" name="AutoShape 10"/>
          <p:cNvSpPr/>
          <p:nvPr/>
        </p:nvSpPr>
        <p:spPr>
          <a:xfrm>
            <a:off x="4089400" y="3213100"/>
            <a:ext cx="863600" cy="1008063"/>
          </a:xfrm>
          <a:custGeom>
            <a:avLst/>
            <a:gdLst>
              <a:gd name="txL" fmla="*/ 3375 w 21600"/>
              <a:gd name="txT" fmla="*/ 4811 h 21600"/>
              <a:gd name="txR" fmla="*/ 14642 w 21600"/>
              <a:gd name="txB" fmla="*/ 16789 h 21600"/>
            </a:gdLst>
            <a:ahLst/>
            <a:cxnLst>
              <a:cxn ang="17694720">
                <a:pos x="2147483646" y="0"/>
              </a:cxn>
              <a:cxn ang="11796480">
                <a:pos x="0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9053" y="0"/>
                </a:moveTo>
                <a:lnTo>
                  <a:pt x="9053" y="4811"/>
                </a:lnTo>
                <a:lnTo>
                  <a:pt x="3375" y="4811"/>
                </a:lnTo>
                <a:lnTo>
                  <a:pt x="3375" y="16789"/>
                </a:lnTo>
                <a:lnTo>
                  <a:pt x="9053" y="16789"/>
                </a:lnTo>
                <a:lnTo>
                  <a:pt x="9053" y="21600"/>
                </a:lnTo>
                <a:lnTo>
                  <a:pt x="21600" y="10800"/>
                </a:lnTo>
                <a:lnTo>
                  <a:pt x="9053" y="0"/>
                </a:lnTo>
                <a:close/>
              </a:path>
              <a:path w="21600" h="21600">
                <a:moveTo>
                  <a:pt x="1350" y="4811"/>
                </a:moveTo>
                <a:lnTo>
                  <a:pt x="1350" y="16789"/>
                </a:lnTo>
                <a:lnTo>
                  <a:pt x="2700" y="16789"/>
                </a:lnTo>
                <a:lnTo>
                  <a:pt x="2700" y="4811"/>
                </a:lnTo>
                <a:lnTo>
                  <a:pt x="1350" y="4811"/>
                </a:lnTo>
                <a:close/>
              </a:path>
              <a:path w="21600" h="21600">
                <a:moveTo>
                  <a:pt x="0" y="4811"/>
                </a:moveTo>
                <a:lnTo>
                  <a:pt x="0" y="16789"/>
                </a:lnTo>
                <a:lnTo>
                  <a:pt x="675" y="16789"/>
                </a:lnTo>
                <a:lnTo>
                  <a:pt x="675" y="4811"/>
                </a:lnTo>
                <a:lnTo>
                  <a:pt x="0" y="4811"/>
                </a:lnTo>
                <a:close/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8442" name="Picture 12" descr="p49"/>
          <p:cNvPicPr>
            <a:picLocks noChangeAspect="1"/>
          </p:cNvPicPr>
          <p:nvPr/>
        </p:nvPicPr>
        <p:blipFill>
          <a:blip r:embed="rId1"/>
          <a:srcRect l="3511" t="47429" r="64886" b="34163"/>
          <a:stretch>
            <a:fillRect/>
          </a:stretch>
        </p:blipFill>
        <p:spPr>
          <a:xfrm>
            <a:off x="457200" y="2514600"/>
            <a:ext cx="32004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Picture 13" descr="p49"/>
          <p:cNvPicPr>
            <a:picLocks noChangeAspect="1"/>
          </p:cNvPicPr>
          <p:nvPr/>
        </p:nvPicPr>
        <p:blipFill>
          <a:blip r:embed="rId1"/>
          <a:srcRect l="65546" t="48750" r="12216" b="34163"/>
          <a:stretch>
            <a:fillRect/>
          </a:stretch>
        </p:blipFill>
        <p:spPr>
          <a:xfrm>
            <a:off x="5486400" y="2514600"/>
            <a:ext cx="25146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4" name="Text Box 14"/>
          <p:cNvSpPr txBox="1"/>
          <p:nvPr/>
        </p:nvSpPr>
        <p:spPr>
          <a:xfrm>
            <a:off x="2667000" y="4667250"/>
            <a:ext cx="1371600" cy="4381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座</a:t>
            </a:r>
            <a:endParaRPr lang="zh-TW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3"/>
          <p:cNvSpPr>
            <a:spLocks noGrp="1"/>
          </p:cNvSpPr>
          <p:nvPr>
            <p:ph idx="1"/>
          </p:nvPr>
        </p:nvSpPr>
        <p:spPr>
          <a:xfrm>
            <a:off x="457200" y="3357563"/>
            <a:ext cx="4475163" cy="3671887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）工作台上的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center  key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None/>
            </a:pP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放置冲压模具于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工作台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上，以前是以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工作台上的排孔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来决定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模具放置的中心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位置，但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模具上的排孔较多，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Center Key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的确定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需要时间来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数排孔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工作台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前后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做明显的方向标示，这样在放置模具的顶杆、定位销都有一个明显的方向标识，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缩短调整模具位置的时间。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9" name="Picture 4" descr="DSCN06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0" y="3068638"/>
            <a:ext cx="3816350" cy="3455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Text Box 6"/>
          <p:cNvSpPr txBox="1"/>
          <p:nvPr/>
        </p:nvSpPr>
        <p:spPr>
          <a:xfrm>
            <a:off x="755650" y="692150"/>
            <a:ext cx="7993063" cy="384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628650" eaLnBrk="1" hangingPunct="1">
              <a:lnSpc>
                <a:spcPct val="80000"/>
              </a:lnSpc>
              <a:spcBef>
                <a:spcPct val="50000"/>
              </a:spcBef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1" name="Rectangle 7"/>
          <p:cNvSpPr/>
          <p:nvPr/>
        </p:nvSpPr>
        <p:spPr>
          <a:xfrm>
            <a:off x="533400" y="533400"/>
            <a:ext cx="8229600" cy="587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调整时间的短缩、排除</a:t>
            </a:r>
            <a:endParaRPr lang="zh-TW" altLang="en-US" sz="40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2" name="Text Box 8"/>
          <p:cNvSpPr txBox="1"/>
          <p:nvPr/>
        </p:nvSpPr>
        <p:spPr>
          <a:xfrm>
            <a:off x="304800" y="1143000"/>
            <a:ext cx="8534400" cy="1031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定义、目的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为缩短因调整作业造成生产线停止的</a:t>
            </a:r>
            <a:endParaRPr lang="zh-TW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时间，实施缩短及排除调整时间。</a:t>
            </a:r>
            <a:endParaRPr lang="zh-TW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3" name="Rectangle 9"/>
          <p:cNvSpPr/>
          <p:nvPr/>
        </p:nvSpPr>
        <p:spPr>
          <a:xfrm>
            <a:off x="827088" y="2781300"/>
            <a:ext cx="2736850" cy="503238"/>
          </a:xfrm>
          <a:prstGeom prst="rect">
            <a:avLst/>
          </a:prstGeom>
          <a:solidFill>
            <a:srgbClr val="00FF00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 lIns="36000" tIns="36000" rIns="36000" bIns="360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调整时间的缩短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4" name="Rectangle 10"/>
          <p:cNvSpPr>
            <a:spLocks noGrp="1"/>
          </p:cNvSpPr>
          <p:nvPr>
            <p:ph type="title"/>
          </p:nvPr>
        </p:nvSpPr>
        <p:spPr>
          <a:xfrm>
            <a:off x="395288" y="2133600"/>
            <a:ext cx="2736850" cy="576263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改善事例</a:t>
            </a:r>
            <a:endParaRPr lang="zh-TW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xfrm>
            <a:off x="323850" y="1844675"/>
            <a:ext cx="4248150" cy="3529013"/>
          </a:xfrm>
          <a:ln/>
        </p:spPr>
        <p:txBody>
          <a:bodyPr vert="horz" wrap="square" lIns="91440" tIns="45720" rIns="91440" bIns="45720" anchor="t" anchorCtr="0"/>
          <a:p>
            <a:pPr marL="0" indent="628650"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快速定位销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放置冲压模具于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Bolster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上，以前是以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Center Key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来决定位置，但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Center Key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与模具的间隙小，需要时间来对准中心。在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Bolster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的后方安装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（定位销）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，将模具推至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即完成定位，缩短调整模具位置的时间。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3" name="Rectangle 5"/>
          <p:cNvSpPr/>
          <p:nvPr/>
        </p:nvSpPr>
        <p:spPr>
          <a:xfrm>
            <a:off x="395288" y="765175"/>
            <a:ext cx="6491287" cy="5762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决定模具位置的改善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Rectangle 9"/>
          <p:cNvSpPr/>
          <p:nvPr/>
        </p:nvSpPr>
        <p:spPr>
          <a:xfrm>
            <a:off x="4114800" y="1905000"/>
            <a:ext cx="2808288" cy="612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5" name="Picture 11" descr="DSCN06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1773238"/>
            <a:ext cx="4032250" cy="31686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</p:pic>
      <p:sp>
        <p:nvSpPr>
          <p:cNvPr id="20486" name="Text Box 12"/>
          <p:cNvSpPr txBox="1"/>
          <p:nvPr/>
        </p:nvSpPr>
        <p:spPr>
          <a:xfrm>
            <a:off x="6156325" y="4221163"/>
            <a:ext cx="936625" cy="36671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定位销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7" name="Line 13"/>
          <p:cNvSpPr/>
          <p:nvPr/>
        </p:nvSpPr>
        <p:spPr>
          <a:xfrm flipH="1" flipV="1">
            <a:off x="5867400" y="4149725"/>
            <a:ext cx="288925" cy="144463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488" name="Line 14"/>
          <p:cNvSpPr/>
          <p:nvPr/>
        </p:nvSpPr>
        <p:spPr>
          <a:xfrm flipV="1">
            <a:off x="6877050" y="3933825"/>
            <a:ext cx="431800" cy="288925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468313" y="1700213"/>
            <a:ext cx="3967162" cy="1247775"/>
          </a:xfrm>
          <a:ln/>
        </p:spPr>
        <p:txBody>
          <a:bodyPr vert="horz" wrap="square" lIns="91440" tIns="45720" rIns="91440" bIns="45720" anchor="t" anchorCtr="0"/>
          <a:p>
            <a:pPr marL="0" indent="628650" eaLnBrk="1" hangingPunct="1">
              <a:lnSpc>
                <a:spcPct val="90000"/>
              </a:lnSpc>
              <a:buNone/>
            </a:pP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Feed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水平，废止行程的调整及制品送出装置的高度调整。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（装模高度统一）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7" name="Rectangle 4"/>
          <p:cNvSpPr/>
          <p:nvPr/>
        </p:nvSpPr>
        <p:spPr>
          <a:xfrm>
            <a:off x="827088" y="476250"/>
            <a:ext cx="2735262" cy="612775"/>
          </a:xfrm>
          <a:prstGeom prst="rect">
            <a:avLst/>
          </a:prstGeom>
          <a:solidFill>
            <a:srgbClr val="00FF00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 lIns="36000" tIns="36000" rIns="36000" bIns="360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调整时间的排除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8" name="Rectangle 5"/>
          <p:cNvSpPr/>
          <p:nvPr/>
        </p:nvSpPr>
        <p:spPr>
          <a:xfrm>
            <a:off x="533400" y="1143000"/>
            <a:ext cx="3887788" cy="5762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调整模具高度的废止</a:t>
            </a:r>
            <a:endParaRPr lang="zh-TW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09" name="Picture 7" descr="p51"/>
          <p:cNvPicPr>
            <a:picLocks noChangeAspect="1"/>
          </p:cNvPicPr>
          <p:nvPr/>
        </p:nvPicPr>
        <p:blipFill>
          <a:blip r:embed="rId1"/>
          <a:srcRect l="49519" t="48511" b="39171"/>
          <a:stretch>
            <a:fillRect/>
          </a:stretch>
        </p:blipFill>
        <p:spPr>
          <a:xfrm>
            <a:off x="4427538" y="1268413"/>
            <a:ext cx="44958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8"/>
          <p:cNvSpPr/>
          <p:nvPr/>
        </p:nvSpPr>
        <p:spPr>
          <a:xfrm>
            <a:off x="533400" y="2971800"/>
            <a:ext cx="3429000" cy="5762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调整模具行程的废止</a:t>
            </a:r>
            <a:endParaRPr lang="zh-TW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1" name="Text Box 11"/>
          <p:cNvSpPr txBox="1"/>
          <p:nvPr/>
        </p:nvSpPr>
        <p:spPr>
          <a:xfrm>
            <a:off x="304800" y="3498850"/>
            <a:ext cx="8077200" cy="2836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为防止保管模具时模具内的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Spring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破损，在上模及下模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buNone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之间安装铸铁制的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（安全导柱隔环）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让上模浮出。因为有少许的浮出量，模具装入冲压机台时必须取出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及调整行程。将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改成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Urethane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橡胶， 装入冲压机时可直接加工，废止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的取出及行程的调整。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buNone/>
            </a:pPr>
            <a:endParaRPr lang="en-US" altLang="zh-TW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12" name="Picture 12" descr="p51"/>
          <p:cNvPicPr>
            <a:picLocks noChangeAspect="1"/>
          </p:cNvPicPr>
          <p:nvPr/>
        </p:nvPicPr>
        <p:blipFill>
          <a:blip r:embed="rId1"/>
          <a:srcRect l="48663" t="78188" r="5133" b="13414"/>
          <a:stretch>
            <a:fillRect/>
          </a:stretch>
        </p:blipFill>
        <p:spPr>
          <a:xfrm>
            <a:off x="4267200" y="5503863"/>
            <a:ext cx="4876800" cy="1354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5463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TW" altLang="en-US" sz="4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外段取时间的短缩</a:t>
            </a:r>
            <a:endParaRPr lang="zh-TW" altLang="en-US" sz="40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7188200" y="3863975"/>
            <a:ext cx="1727200" cy="647700"/>
          </a:xfrm>
          <a:ln/>
        </p:spPr>
        <p:txBody>
          <a:bodyPr vert="horz" wrap="square" lIns="36000" tIns="36000" rIns="36000" bIns="36000" anchor="t" anchorCtr="0"/>
          <a:p>
            <a:pPr marL="171450" indent="-171450" eaLnBrk="1" hangingPunct="1">
              <a:buNone/>
            </a:pPr>
            <a:r>
              <a:rPr lang="zh-TW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模具、治具</a:t>
            </a:r>
            <a:r>
              <a:rPr lang="en-US" altLang="zh-TW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TW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也贴</a:t>
            </a:r>
            <a:endParaRPr lang="zh-TW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eaLnBrk="1" hangingPunct="1">
              <a:buNone/>
            </a:pPr>
            <a:r>
              <a:rPr lang="zh-TW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上付品名</a:t>
            </a:r>
            <a:endParaRPr lang="zh-TW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2" name="Text Box 4"/>
          <p:cNvSpPr txBox="1"/>
          <p:nvPr/>
        </p:nvSpPr>
        <p:spPr>
          <a:xfrm>
            <a:off x="333375" y="2998788"/>
            <a:ext cx="461963" cy="21590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外段取改善的重点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Text Box 5"/>
          <p:cNvSpPr txBox="1"/>
          <p:nvPr/>
        </p:nvSpPr>
        <p:spPr>
          <a:xfrm>
            <a:off x="1295400" y="3130550"/>
            <a:ext cx="1296988" cy="360363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寻找的排除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4" name="Text Box 6"/>
          <p:cNvSpPr txBox="1"/>
          <p:nvPr/>
        </p:nvSpPr>
        <p:spPr>
          <a:xfrm>
            <a:off x="1293813" y="4943475"/>
            <a:ext cx="1296987" cy="360363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运搬的排除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5" name="Text Box 7"/>
          <p:cNvSpPr txBox="1"/>
          <p:nvPr/>
        </p:nvSpPr>
        <p:spPr>
          <a:xfrm>
            <a:off x="1258888" y="5519738"/>
            <a:ext cx="1800225" cy="37941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作业手顺明确化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6" name="Text Box 8"/>
          <p:cNvSpPr txBox="1"/>
          <p:nvPr/>
        </p:nvSpPr>
        <p:spPr>
          <a:xfrm>
            <a:off x="4140200" y="2424113"/>
            <a:ext cx="3311525" cy="36036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废弃不要的东西</a:t>
            </a:r>
            <a:r>
              <a:rPr lang="en-US" altLang="zh-TW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模具、治具等</a:t>
            </a:r>
            <a:r>
              <a:rPr lang="en-US" altLang="zh-TW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TW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7" name="Text Box 9"/>
          <p:cNvSpPr txBox="1"/>
          <p:nvPr/>
        </p:nvSpPr>
        <p:spPr>
          <a:xfrm>
            <a:off x="4140200" y="3144838"/>
            <a:ext cx="1368425" cy="36036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置场的设定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8" name="Text Box 12"/>
          <p:cNvSpPr txBox="1"/>
          <p:nvPr/>
        </p:nvSpPr>
        <p:spPr>
          <a:xfrm>
            <a:off x="3309938" y="4943475"/>
            <a:ext cx="2374900" cy="360363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经常使用的物品近线化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9" name="Text Box 13"/>
          <p:cNvSpPr txBox="1"/>
          <p:nvPr/>
        </p:nvSpPr>
        <p:spPr>
          <a:xfrm>
            <a:off x="3276600" y="5519738"/>
            <a:ext cx="2625725" cy="36036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外段取作业标准书的作成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0" name="Rectangle 16"/>
          <p:cNvSpPr/>
          <p:nvPr/>
        </p:nvSpPr>
        <p:spPr>
          <a:xfrm>
            <a:off x="5030788" y="4438650"/>
            <a:ext cx="3960812" cy="360363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171450" lvl="0" indent="-1714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置场的规定变了样时立即使之明确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1" name="Rectangle 17"/>
          <p:cNvSpPr/>
          <p:nvPr/>
        </p:nvSpPr>
        <p:spPr>
          <a:xfrm>
            <a:off x="6248400" y="5519738"/>
            <a:ext cx="2895600" cy="5762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171450" lvl="0" indent="-17145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结合模具、治具等的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手顺以最短为基准作成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2" name="Rectangle 34"/>
          <p:cNvSpPr/>
          <p:nvPr/>
        </p:nvSpPr>
        <p:spPr>
          <a:xfrm>
            <a:off x="468313" y="2005013"/>
            <a:ext cx="2519362" cy="4333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171450" lvl="0" indent="-1714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改善的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endParaRPr lang="en-US" altLang="zh-TW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3" name="Rectangle 35"/>
          <p:cNvSpPr/>
          <p:nvPr/>
        </p:nvSpPr>
        <p:spPr>
          <a:xfrm>
            <a:off x="468313" y="990600"/>
            <a:ext cx="6999287" cy="10207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62255" lvl="0" indent="-262255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r>
              <a:rPr lang="zh-TW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2255" lvl="0" indent="-262255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TW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为低减换模的总工数，缩短外段取的时间  </a:t>
            </a:r>
            <a:endParaRPr lang="zh-TW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4" name="Text Box 39"/>
          <p:cNvSpPr txBox="1"/>
          <p:nvPr/>
        </p:nvSpPr>
        <p:spPr>
          <a:xfrm>
            <a:off x="2987675" y="2424113"/>
            <a:ext cx="647700" cy="36036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5" name="Text Box 40"/>
          <p:cNvSpPr txBox="1"/>
          <p:nvPr/>
        </p:nvSpPr>
        <p:spPr>
          <a:xfrm>
            <a:off x="2987675" y="3144838"/>
            <a:ext cx="647700" cy="36036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整顿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6" name="Text Box 41"/>
          <p:cNvSpPr txBox="1"/>
          <p:nvPr/>
        </p:nvSpPr>
        <p:spPr>
          <a:xfrm>
            <a:off x="2987675" y="4438650"/>
            <a:ext cx="1296988" cy="360363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清扫、清洁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7" name="Text Box 42"/>
          <p:cNvSpPr txBox="1"/>
          <p:nvPr/>
        </p:nvSpPr>
        <p:spPr>
          <a:xfrm>
            <a:off x="6083300" y="2903538"/>
            <a:ext cx="1728788" cy="36036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制品别</a:t>
            </a:r>
            <a:r>
              <a:rPr lang="en-US" altLang="zh-TW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KIT</a:t>
            </a: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8" name="Text Box 43"/>
          <p:cNvSpPr txBox="1"/>
          <p:nvPr/>
        </p:nvSpPr>
        <p:spPr>
          <a:xfrm>
            <a:off x="6084888" y="3406775"/>
            <a:ext cx="1727200" cy="360363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 能 别 方 式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9" name="Text Box 44"/>
          <p:cNvSpPr txBox="1"/>
          <p:nvPr/>
        </p:nvSpPr>
        <p:spPr>
          <a:xfrm>
            <a:off x="4140200" y="3935413"/>
            <a:ext cx="2663825" cy="36036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置场表示及品目表示贴付</a:t>
            </a:r>
            <a:endParaRPr lang="zh-TW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50" name="Group 58"/>
          <p:cNvGrpSpPr/>
          <p:nvPr/>
        </p:nvGrpSpPr>
        <p:grpSpPr>
          <a:xfrm>
            <a:off x="817563" y="2592388"/>
            <a:ext cx="5265737" cy="3143250"/>
            <a:chOff x="515" y="1450"/>
            <a:chExt cx="3317" cy="1980"/>
          </a:xfrm>
        </p:grpSpPr>
        <p:sp>
          <p:nvSpPr>
            <p:cNvPr id="22554" name="Line 21"/>
            <p:cNvSpPr/>
            <p:nvPr/>
          </p:nvSpPr>
          <p:spPr>
            <a:xfrm flipH="1">
              <a:off x="3651" y="1752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55" name="Line 22"/>
            <p:cNvSpPr/>
            <p:nvPr/>
          </p:nvSpPr>
          <p:spPr>
            <a:xfrm flipH="1">
              <a:off x="2426" y="2448"/>
              <a:ext cx="18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56" name="Line 23"/>
            <p:cNvSpPr/>
            <p:nvPr/>
          </p:nvSpPr>
          <p:spPr>
            <a:xfrm>
              <a:off x="2426" y="1911"/>
              <a:ext cx="0" cy="53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57" name="Line 26"/>
            <p:cNvSpPr/>
            <p:nvPr/>
          </p:nvSpPr>
          <p:spPr>
            <a:xfrm flipH="1">
              <a:off x="1632" y="3067"/>
              <a:ext cx="45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58" name="Line 27"/>
            <p:cNvSpPr/>
            <p:nvPr/>
          </p:nvSpPr>
          <p:spPr>
            <a:xfrm flipH="1">
              <a:off x="1632" y="1920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59" name="Line 28"/>
            <p:cNvSpPr/>
            <p:nvPr/>
          </p:nvSpPr>
          <p:spPr>
            <a:xfrm flipH="1">
              <a:off x="1927" y="3430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60" name="Line 33"/>
            <p:cNvSpPr/>
            <p:nvPr/>
          </p:nvSpPr>
          <p:spPr>
            <a:xfrm flipH="1">
              <a:off x="515" y="2496"/>
              <a:ext cx="15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61" name="Line 46"/>
            <p:cNvSpPr/>
            <p:nvPr/>
          </p:nvSpPr>
          <p:spPr>
            <a:xfrm>
              <a:off x="2290" y="1450"/>
              <a:ext cx="3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62" name="Line 47"/>
            <p:cNvSpPr/>
            <p:nvPr/>
          </p:nvSpPr>
          <p:spPr>
            <a:xfrm>
              <a:off x="2290" y="1904"/>
              <a:ext cx="3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63" name="Line 48"/>
            <p:cNvSpPr/>
            <p:nvPr/>
          </p:nvSpPr>
          <p:spPr>
            <a:xfrm flipH="1">
              <a:off x="3651" y="2069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64" name="Line 49"/>
            <p:cNvSpPr/>
            <p:nvPr/>
          </p:nvSpPr>
          <p:spPr>
            <a:xfrm>
              <a:off x="3651" y="1752"/>
              <a:ext cx="0" cy="3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65" name="Line 50"/>
            <p:cNvSpPr/>
            <p:nvPr/>
          </p:nvSpPr>
          <p:spPr>
            <a:xfrm>
              <a:off x="3470" y="1904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cxnSp>
          <p:nvCxnSpPr>
            <p:cNvPr id="22566" name="AutoShape 53"/>
            <p:cNvCxnSpPr>
              <a:stCxn id="22544" idx="1"/>
              <a:endCxn id="22546" idx="1"/>
            </p:cNvCxnSpPr>
            <p:nvPr/>
          </p:nvCxnSpPr>
          <p:spPr>
            <a:xfrm rot="10800000" flipH="1" flipV="1">
              <a:off x="1882" y="1458"/>
              <a:ext cx="1" cy="1269"/>
            </a:xfrm>
            <a:prstGeom prst="bentConnector3">
              <a:avLst>
                <a:gd name="adj1" fmla="val -10400005"/>
              </a:avLst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567" name="AutoShape 55"/>
            <p:cNvCxnSpPr>
              <a:stCxn id="22533" idx="1"/>
              <a:endCxn id="22535" idx="1"/>
            </p:cNvCxnSpPr>
            <p:nvPr/>
          </p:nvCxnSpPr>
          <p:spPr>
            <a:xfrm rot="-10800000" flipV="1">
              <a:off x="793" y="1903"/>
              <a:ext cx="23" cy="1511"/>
            </a:xfrm>
            <a:prstGeom prst="bentConnector3">
              <a:avLst>
                <a:gd name="adj1" fmla="val 626083"/>
              </a:avLst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2568" name="Line 57"/>
            <p:cNvSpPr/>
            <p:nvPr/>
          </p:nvSpPr>
          <p:spPr>
            <a:xfrm>
              <a:off x="672" y="3024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2551" name="Line 59"/>
          <p:cNvSpPr/>
          <p:nvPr/>
        </p:nvSpPr>
        <p:spPr>
          <a:xfrm>
            <a:off x="6858000" y="4114800"/>
            <a:ext cx="3810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2552" name="Line 60"/>
          <p:cNvSpPr/>
          <p:nvPr/>
        </p:nvSpPr>
        <p:spPr>
          <a:xfrm>
            <a:off x="5943600" y="5715000"/>
            <a:ext cx="5334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2553" name="Line 61"/>
          <p:cNvSpPr/>
          <p:nvPr/>
        </p:nvSpPr>
        <p:spPr>
          <a:xfrm>
            <a:off x="4343400" y="4648200"/>
            <a:ext cx="685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3"/>
          <p:cNvSpPr>
            <a:spLocks noGrp="1"/>
          </p:cNvSpPr>
          <p:nvPr>
            <p:ph type="title"/>
          </p:nvPr>
        </p:nvSpPr>
        <p:spPr>
          <a:xfrm>
            <a:off x="323850" y="561975"/>
            <a:ext cx="6870700" cy="504825"/>
          </a:xfrm>
          <a:ln/>
        </p:spPr>
        <p:txBody>
          <a:bodyPr vert="horz" wrap="square" lIns="36000" tIns="36000" rIns="36000" bIns="36000" anchor="b" anchorCtr="0"/>
          <a:p>
            <a:pPr eaLnBrk="1" hangingPunct="1"/>
            <a:br>
              <a:rPr lang="en-US" altLang="zh-TW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TW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改善事例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5" name="Rectangle 4"/>
          <p:cNvSpPr/>
          <p:nvPr/>
        </p:nvSpPr>
        <p:spPr>
          <a:xfrm>
            <a:off x="468313" y="1171575"/>
            <a:ext cx="6870700" cy="504825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模具置场的改善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556" name="Group 13"/>
          <p:cNvGrpSpPr/>
          <p:nvPr/>
        </p:nvGrpSpPr>
        <p:grpSpPr>
          <a:xfrm>
            <a:off x="533400" y="3581400"/>
            <a:ext cx="3810000" cy="2590800"/>
            <a:chOff x="720" y="2160"/>
            <a:chExt cx="2400" cy="1632"/>
          </a:xfrm>
        </p:grpSpPr>
        <p:pic>
          <p:nvPicPr>
            <p:cNvPr id="23562" name="Picture 9" descr="p52"/>
            <p:cNvPicPr>
              <a:picLocks noChangeAspect="1"/>
            </p:cNvPicPr>
            <p:nvPr/>
          </p:nvPicPr>
          <p:blipFill>
            <a:blip r:embed="rId1"/>
            <a:srcRect t="66763" r="73309" b="22493"/>
            <a:stretch>
              <a:fillRect/>
            </a:stretch>
          </p:blipFill>
          <p:spPr>
            <a:xfrm>
              <a:off x="768" y="2496"/>
              <a:ext cx="2304" cy="12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3" name="Rectangle 11"/>
            <p:cNvSpPr/>
            <p:nvPr/>
          </p:nvSpPr>
          <p:spPr>
            <a:xfrm>
              <a:off x="720" y="2304"/>
              <a:ext cx="2400" cy="1488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80000"/>
                </a:lnSpc>
                <a:buNone/>
              </a:pP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1632" y="2160"/>
              <a:ext cx="590" cy="2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1" lang="zh-TW" altLang="en-US" sz="2200" b="1" kern="1200" cap="none" spc="0" normalizeH="0" baseline="0" noProof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改善前</a:t>
              </a:r>
              <a:endParaRPr kumimoji="1" lang="zh-TW" altLang="en-US" sz="2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3557" name="Picture 10" descr="p52"/>
          <p:cNvPicPr>
            <a:picLocks noChangeAspect="1"/>
          </p:cNvPicPr>
          <p:nvPr/>
        </p:nvPicPr>
        <p:blipFill>
          <a:blip r:embed="rId1"/>
          <a:srcRect l="28825" t="66763" r="48755" b="22493"/>
          <a:stretch>
            <a:fillRect/>
          </a:stretch>
        </p:blipFill>
        <p:spPr>
          <a:xfrm>
            <a:off x="5410200" y="4038600"/>
            <a:ext cx="30480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Rectangle 14"/>
          <p:cNvSpPr/>
          <p:nvPr/>
        </p:nvSpPr>
        <p:spPr>
          <a:xfrm>
            <a:off x="5105400" y="3810000"/>
            <a:ext cx="3581400" cy="2362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80000"/>
              </a:lnSpc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400800" y="3581400"/>
            <a:ext cx="936625" cy="41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lIns="36000" tIns="36000" rIns="36000" bIns="36000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TW" altLang="en-US" sz="2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改善后</a:t>
            </a:r>
            <a:endParaRPr kumimoji="1" lang="zh-TW" altLang="en-US" sz="22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60" name="AutoShape 17"/>
          <p:cNvSpPr/>
          <p:nvPr/>
        </p:nvSpPr>
        <p:spPr>
          <a:xfrm>
            <a:off x="4495800" y="4648200"/>
            <a:ext cx="4572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80000"/>
              </a:lnSpc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1" name="Text Box 19"/>
          <p:cNvSpPr txBox="1"/>
          <p:nvPr/>
        </p:nvSpPr>
        <p:spPr>
          <a:xfrm>
            <a:off x="381000" y="1790700"/>
            <a:ext cx="8458200" cy="1347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某塑料成型工程，因模具置场不明确，花费时间寻找模具。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buNone/>
            </a:pP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因此，先决定模具的保管棚架，以架为单位区分颜色，各棚架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buNone/>
            </a:pP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设定号码；各模具漆上与棚架相同颜色及棚架编号作区分。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idx="1"/>
          </p:nvPr>
        </p:nvSpPr>
        <p:spPr>
          <a:xfrm>
            <a:off x="1981200" y="1198563"/>
            <a:ext cx="5759450" cy="574675"/>
          </a:xfrm>
          <a:ln/>
        </p:spPr>
        <p:txBody>
          <a:bodyPr vert="horz" wrap="square" lIns="36000" tIns="36000" rIns="36000" bIns="36000" anchor="t" anchorCtr="0"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Set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错误、寻找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Muda 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3" panose="05040102010807070707" pitchFamily="18" charset="2"/>
              </a:rPr>
              <a:t> 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3" panose="05040102010807070707" pitchFamily="18" charset="2"/>
              </a:rPr>
              <a:t>识别化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Wingdings 3" panose="05040102010807070707" pitchFamily="18" charset="2"/>
            </a:endParaRPr>
          </a:p>
        </p:txBody>
      </p:sp>
      <p:sp>
        <p:nvSpPr>
          <p:cNvPr id="24579" name="Rectangle 4"/>
          <p:cNvSpPr/>
          <p:nvPr/>
        </p:nvSpPr>
        <p:spPr>
          <a:xfrm>
            <a:off x="468313" y="476250"/>
            <a:ext cx="6870700" cy="504825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(2)Setting Master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的改善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80" name="Picture 9" descr="p52"/>
          <p:cNvPicPr>
            <a:picLocks noChangeAspect="1"/>
          </p:cNvPicPr>
          <p:nvPr/>
        </p:nvPicPr>
        <p:blipFill>
          <a:blip r:embed="rId1"/>
          <a:srcRect l="9209" t="84413" r="75098" b="2542"/>
          <a:stretch>
            <a:fillRect/>
          </a:stretch>
        </p:blipFill>
        <p:spPr>
          <a:xfrm>
            <a:off x="890588" y="3124200"/>
            <a:ext cx="2563812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10" descr="p52"/>
          <p:cNvPicPr>
            <a:picLocks noChangeAspect="1"/>
          </p:cNvPicPr>
          <p:nvPr/>
        </p:nvPicPr>
        <p:blipFill>
          <a:blip r:embed="rId1"/>
          <a:srcRect l="60213" t="87099" r="23532" b="241"/>
          <a:stretch>
            <a:fillRect/>
          </a:stretch>
        </p:blipFill>
        <p:spPr>
          <a:xfrm>
            <a:off x="5256213" y="3124200"/>
            <a:ext cx="2744787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2" name="AutoShape 11"/>
          <p:cNvSpPr/>
          <p:nvPr/>
        </p:nvSpPr>
        <p:spPr>
          <a:xfrm>
            <a:off x="2647950" y="1844675"/>
            <a:ext cx="4464050" cy="1512888"/>
          </a:xfrm>
          <a:prstGeom prst="cloudCallout">
            <a:avLst>
              <a:gd name="adj1" fmla="val -34245"/>
              <a:gd name="adj2" fmla="val 137199"/>
            </a:avLst>
          </a:prstGeom>
          <a:solidFill>
            <a:srgbClr val="FFFF00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Setting Master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与刀具上涂相同的颜色，防止误装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3" name="Text Box 12"/>
          <p:cNvSpPr txBox="1"/>
          <p:nvPr/>
        </p:nvSpPr>
        <p:spPr>
          <a:xfrm>
            <a:off x="3635375" y="5157788"/>
            <a:ext cx="2232025" cy="1274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628650"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气管与模具接头进气管与模具进气口涂上相同颜色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4"/>
          <p:cNvSpPr>
            <a:spLocks noGrp="1"/>
          </p:cNvSpPr>
          <p:nvPr>
            <p:ph type="title"/>
          </p:nvPr>
        </p:nvSpPr>
        <p:spPr>
          <a:xfrm>
            <a:off x="827088" y="333375"/>
            <a:ext cx="2940050" cy="82867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TW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可动率</a:t>
            </a:r>
            <a:endParaRPr lang="zh-TW" altLang="en-US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7" name="Rectangle 5"/>
          <p:cNvSpPr>
            <a:spLocks noGrp="1"/>
          </p:cNvSpPr>
          <p:nvPr>
            <p:ph idx="1"/>
          </p:nvPr>
        </p:nvSpPr>
        <p:spPr>
          <a:xfrm>
            <a:off x="395288" y="1268413"/>
            <a:ext cx="8137525" cy="4065587"/>
          </a:xfrm>
          <a:ln/>
        </p:spPr>
        <p:txBody>
          <a:bodyPr vert="horz" wrap="square" lIns="36000" tIns="36000" rIns="36000" bIns="36000" anchor="t" anchorCtr="0"/>
          <a:p>
            <a:pPr marL="0" indent="7239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机械、设备经常保持在可正常作动状态下的比值，以％表示。</a:t>
            </a:r>
            <a:endParaRPr lang="zh-TW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7239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例如：想开车去买东西的时候，不需要在发动前对每个零件做性能点检的一种状态。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7239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工厂里的可动率，则是以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In Time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的方式。生产物品时，可动率经常保持在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％为其理想目标。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7239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所以，保全应该确实把故障的原因全部排除。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8" name="Rectangle 6"/>
          <p:cNvSpPr/>
          <p:nvPr/>
        </p:nvSpPr>
        <p:spPr>
          <a:xfrm>
            <a:off x="4365625" y="324643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9" name="Rectangle 7"/>
          <p:cNvSpPr/>
          <p:nvPr/>
        </p:nvSpPr>
        <p:spPr>
          <a:xfrm>
            <a:off x="1187450" y="5589588"/>
            <a:ext cx="6408738" cy="649287"/>
          </a:xfrm>
          <a:prstGeom prst="rect">
            <a:avLst/>
          </a:prstGeom>
          <a:solidFill>
            <a:srgbClr val="FFCC00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 lIns="36000" tIns="36000" rIns="36000" bIns="360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36195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必要时可以马上行动</a:t>
            </a:r>
            <a:r>
              <a:rPr lang="zh-TW" altLang="zh-TW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可动率</a:t>
            </a:r>
            <a:r>
              <a:rPr lang="en-US" altLang="zh-TW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TW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endParaRPr lang="zh-TW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idx="1"/>
          </p:nvPr>
        </p:nvSpPr>
        <p:spPr>
          <a:xfrm>
            <a:off x="2133600" y="3352800"/>
            <a:ext cx="4560888" cy="503238"/>
          </a:xfrm>
          <a:ln/>
        </p:spPr>
        <p:txBody>
          <a:bodyPr vert="horz" wrap="square" lIns="36000" tIns="36000" rIns="36000" bIns="36000" anchor="t" anchorCtr="0"/>
          <a:p>
            <a:pPr marL="0" indent="4572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TW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4572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TW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457200" eaLnBrk="1" hangingPunct="1">
              <a:lnSpc>
                <a:spcPct val="90000"/>
              </a:lnSpc>
              <a:buNone/>
            </a:pPr>
            <a:endParaRPr lang="en-US" altLang="zh-TW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3" name="Rectangle 8"/>
          <p:cNvSpPr/>
          <p:nvPr/>
        </p:nvSpPr>
        <p:spPr>
          <a:xfrm>
            <a:off x="758825" y="5037138"/>
            <a:ext cx="3455988" cy="1439862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66700" lvl="0" indent="-2667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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天车将模具吊起，搬运到模具场。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Wingdings 2" panose="05020102010507070707" pitchFamily="18" charset="2"/>
            </a:endParaRPr>
          </a:p>
          <a:p>
            <a:pPr marL="266700" lvl="0" indent="-2667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下个模具等待天车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Set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到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DC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线。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4" name="Rectangle 12"/>
          <p:cNvSpPr/>
          <p:nvPr/>
        </p:nvSpPr>
        <p:spPr>
          <a:xfrm>
            <a:off x="5078413" y="5037138"/>
            <a:ext cx="3455987" cy="1008062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使用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2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台的天车吊起模具的同时，将下一个模具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Set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到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DC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线。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Wingdings 2" panose="05020102010507070707" pitchFamily="18" charset="2"/>
            </a:endParaRPr>
          </a:p>
          <a:p>
            <a:pPr marL="0" lvl="0" indent="4572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Wingdings 2" panose="05020102010507070707" pitchFamily="18" charset="2"/>
            </a:endParaRPr>
          </a:p>
          <a:p>
            <a:pPr marL="0" lvl="0" indent="4572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5" name="Picture 13" descr="p53"/>
          <p:cNvPicPr>
            <a:picLocks noChangeAspect="1"/>
          </p:cNvPicPr>
          <p:nvPr/>
        </p:nvPicPr>
        <p:blipFill>
          <a:blip r:embed="rId1"/>
          <a:srcRect l="15297" t="25215" r="57387" b="61795"/>
          <a:stretch>
            <a:fillRect/>
          </a:stretch>
        </p:blipFill>
        <p:spPr>
          <a:xfrm>
            <a:off x="1357313" y="3094038"/>
            <a:ext cx="2590800" cy="176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14" descr="p53"/>
          <p:cNvPicPr>
            <a:picLocks noChangeAspect="1"/>
          </p:cNvPicPr>
          <p:nvPr/>
        </p:nvPicPr>
        <p:blipFill>
          <a:blip r:embed="rId1"/>
          <a:srcRect l="56818" t="25215" r="13681" b="61795"/>
          <a:stretch>
            <a:fillRect/>
          </a:stretch>
        </p:blipFill>
        <p:spPr>
          <a:xfrm>
            <a:off x="5395913" y="3094038"/>
            <a:ext cx="2590800" cy="1668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7" name="Text Box 15"/>
          <p:cNvSpPr txBox="1"/>
          <p:nvPr/>
        </p:nvSpPr>
        <p:spPr>
          <a:xfrm>
            <a:off x="1281113" y="3017838"/>
            <a:ext cx="1079500" cy="377825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天车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8" name="Text Box 16"/>
          <p:cNvSpPr txBox="1"/>
          <p:nvPr/>
        </p:nvSpPr>
        <p:spPr>
          <a:xfrm>
            <a:off x="4938713" y="3017838"/>
            <a:ext cx="1155700" cy="377825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天车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9" name="Rectangle 17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514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复数人员作业</a:t>
            </a:r>
            <a:b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DC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模具的更换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0" name="Rectangle 18"/>
          <p:cNvSpPr/>
          <p:nvPr/>
        </p:nvSpPr>
        <p:spPr>
          <a:xfrm>
            <a:off x="533400" y="1749425"/>
            <a:ext cx="2808288" cy="6127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具体例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1" name="Text Box 19"/>
          <p:cNvSpPr txBox="1"/>
          <p:nvPr/>
        </p:nvSpPr>
        <p:spPr>
          <a:xfrm>
            <a:off x="533400" y="1387475"/>
            <a:ext cx="800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定义、目的为缩短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停止时间，由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人实施段取作业。</a:t>
            </a:r>
            <a:endParaRPr lang="zh-TW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457200" y="609600"/>
            <a:ext cx="2971800" cy="6985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3176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3176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TW" altLang="en-US" sz="40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并行作业化</a:t>
            </a:r>
            <a:endParaRPr kumimoji="1" lang="zh-TW" altLang="en-US" sz="40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idx="1"/>
          </p:nvPr>
        </p:nvSpPr>
        <p:spPr>
          <a:xfrm>
            <a:off x="914400" y="1600200"/>
            <a:ext cx="2362200" cy="503238"/>
          </a:xfrm>
          <a:solidFill>
            <a:srgbClr val="FFFF00">
              <a:alpha val="100000"/>
            </a:srgbClr>
          </a:solidFill>
          <a:ln w="38100" cmpd="dbl"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36000" tIns="36000" rIns="36000" bIns="36000" anchor="ctr" anchorCtr="0"/>
          <a:p>
            <a:pPr marL="0" indent="0" algn="ctr" eaLnBrk="1" hangingPunct="1">
              <a:buNone/>
            </a:pP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模具的更换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7" name="Rectangle 3"/>
          <p:cNvSpPr/>
          <p:nvPr/>
        </p:nvSpPr>
        <p:spPr>
          <a:xfrm>
            <a:off x="457200" y="838200"/>
            <a:ext cx="6870700" cy="504825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等待时间拨出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8" name="Rectangle 6"/>
          <p:cNvSpPr/>
          <p:nvPr/>
        </p:nvSpPr>
        <p:spPr>
          <a:xfrm>
            <a:off x="838200" y="5334000"/>
            <a:ext cx="2663825" cy="43180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等待期间实施其他作业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9" name="Rectangle 9"/>
          <p:cNvSpPr/>
          <p:nvPr/>
        </p:nvSpPr>
        <p:spPr>
          <a:xfrm>
            <a:off x="4932363" y="5456238"/>
            <a:ext cx="2879725" cy="792162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安全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MAT</a:t>
            </a: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  <a:sym typeface="Wingdings 2" panose="05020102010507070707" pitchFamily="18" charset="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(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接触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MAT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时，动作停止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)</a:t>
            </a: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  <a:sym typeface="Wingdings 2" panose="05020102010507070707" pitchFamily="18" charset="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  <a:sym typeface="Wingdings 2" panose="05020102010507070707" pitchFamily="18" charset="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0" name="AutoShape 10"/>
          <p:cNvSpPr/>
          <p:nvPr/>
        </p:nvSpPr>
        <p:spPr>
          <a:xfrm>
            <a:off x="4191000" y="3276600"/>
            <a:ext cx="863600" cy="574675"/>
          </a:xfrm>
          <a:custGeom>
            <a:avLst/>
            <a:gdLst>
              <a:gd name="txL" fmla="*/ 3375 w 21600"/>
              <a:gd name="txT" fmla="*/ 5400 h 21600"/>
              <a:gd name="txR" fmla="*/ 15565 w 21600"/>
              <a:gd name="txB" fmla="*/ 16200 h 21600"/>
            </a:gdLst>
            <a:ahLst/>
            <a:cxnLst>
              <a:cxn ang="17694720">
                <a:pos x="2147483646" y="0"/>
              </a:cxn>
              <a:cxn ang="11796480">
                <a:pos x="0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9529" y="0"/>
                </a:moveTo>
                <a:lnTo>
                  <a:pt x="9529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9529" y="16200"/>
                </a:lnTo>
                <a:lnTo>
                  <a:pt x="9529" y="21600"/>
                </a:lnTo>
                <a:lnTo>
                  <a:pt x="21600" y="10800"/>
                </a:lnTo>
                <a:lnTo>
                  <a:pt x="9529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12700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6631" name="Picture 12" descr="p53"/>
          <p:cNvPicPr>
            <a:picLocks noChangeAspect="1"/>
          </p:cNvPicPr>
          <p:nvPr/>
        </p:nvPicPr>
        <p:blipFill>
          <a:blip r:embed="rId1"/>
          <a:srcRect l="58752" t="57307" r="4097" b="6781"/>
          <a:stretch>
            <a:fillRect/>
          </a:stretch>
        </p:blipFill>
        <p:spPr>
          <a:xfrm>
            <a:off x="5257800" y="1752600"/>
            <a:ext cx="25908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13" descr="p53"/>
          <p:cNvPicPr>
            <a:picLocks noChangeAspect="1"/>
          </p:cNvPicPr>
          <p:nvPr/>
        </p:nvPicPr>
        <p:blipFill>
          <a:blip r:embed="rId2"/>
          <a:srcRect t="62654" r="51924" b="11366"/>
          <a:stretch>
            <a:fillRect/>
          </a:stretch>
        </p:blipFill>
        <p:spPr>
          <a:xfrm>
            <a:off x="457200" y="2362200"/>
            <a:ext cx="335280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620000" cy="74295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TW" sz="36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One Touch</a:t>
            </a:r>
            <a:r>
              <a:rPr lang="zh-TW" altLang="en-US" sz="36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段取、</a:t>
            </a:r>
            <a:r>
              <a:rPr lang="en-US" altLang="zh-TW" sz="36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One Shot</a:t>
            </a:r>
            <a:r>
              <a:rPr lang="zh-TW" altLang="en-US" sz="36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段取</a:t>
            </a:r>
            <a:endParaRPr lang="zh-TW" altLang="en-US" sz="36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1" name="Rectangle 4"/>
          <p:cNvSpPr/>
          <p:nvPr/>
        </p:nvSpPr>
        <p:spPr>
          <a:xfrm>
            <a:off x="533400" y="1216025"/>
            <a:ext cx="2808288" cy="612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定义、目的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2" name="Rectangle 5"/>
          <p:cNvSpPr/>
          <p:nvPr/>
        </p:nvSpPr>
        <p:spPr>
          <a:xfrm>
            <a:off x="684213" y="2743200"/>
            <a:ext cx="2808287" cy="612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改善事例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3" name="Text Box 6"/>
          <p:cNvSpPr txBox="1"/>
          <p:nvPr/>
        </p:nvSpPr>
        <p:spPr>
          <a:xfrm>
            <a:off x="304800" y="1828800"/>
            <a:ext cx="8588375" cy="1039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TW" altLang="en-US" sz="28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为缩短</a:t>
            </a:r>
            <a:r>
              <a:rPr lang="en-US" altLang="zh-TW" sz="28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r>
              <a:rPr lang="zh-TW" altLang="en-US" sz="28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停止时间，第</a:t>
            </a:r>
            <a:r>
              <a:rPr lang="en-US" altLang="zh-TW" sz="28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TW" altLang="en-US" sz="28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TW" sz="28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8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TW" sz="28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Shot</a:t>
            </a:r>
            <a:r>
              <a:rPr lang="zh-TW" altLang="en-US" sz="28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TW" sz="28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28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可保证</a:t>
            </a:r>
            <a:endParaRPr lang="zh-TW" altLang="en-US" sz="28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buNone/>
            </a:pPr>
            <a:r>
              <a:rPr lang="zh-TW" altLang="en-US" sz="28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是良品的段取作业。</a:t>
            </a:r>
            <a:endParaRPr lang="zh-TW" altLang="en-US" sz="18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4" name="Picture 7" descr="p54"/>
          <p:cNvPicPr>
            <a:picLocks noChangeAspect="1"/>
          </p:cNvPicPr>
          <p:nvPr/>
        </p:nvPicPr>
        <p:blipFill>
          <a:blip r:embed="rId1"/>
          <a:srcRect l="2161" t="29021" r="6009" b="56078"/>
          <a:stretch>
            <a:fillRect/>
          </a:stretch>
        </p:blipFill>
        <p:spPr>
          <a:xfrm>
            <a:off x="762000" y="4495800"/>
            <a:ext cx="73914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5" name="Text Box 8"/>
          <p:cNvSpPr txBox="1"/>
          <p:nvPr/>
        </p:nvSpPr>
        <p:spPr>
          <a:xfrm>
            <a:off x="914400" y="3352800"/>
            <a:ext cx="3581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(1)Bolt</a:t>
            </a: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缔付废止</a:t>
            </a:r>
            <a:endParaRPr lang="zh-TW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治具的</a:t>
            </a: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One Touch</a:t>
            </a: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交换</a:t>
            </a:r>
            <a:endParaRPr lang="zh-TW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6" name="Text Box 9"/>
          <p:cNvSpPr txBox="1"/>
          <p:nvPr/>
        </p:nvSpPr>
        <p:spPr>
          <a:xfrm>
            <a:off x="749300" y="4114800"/>
            <a:ext cx="1079500" cy="377825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改善前</a:t>
            </a:r>
            <a:endParaRPr lang="zh-TW" altLang="en-US" sz="2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7" name="Text Box 10"/>
          <p:cNvSpPr txBox="1"/>
          <p:nvPr/>
        </p:nvSpPr>
        <p:spPr>
          <a:xfrm>
            <a:off x="2728913" y="4114800"/>
            <a:ext cx="928687" cy="377825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改善后</a:t>
            </a:r>
            <a:endParaRPr lang="zh-TW" altLang="en-US" sz="2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8" name="Text Box 11"/>
          <p:cNvSpPr txBox="1"/>
          <p:nvPr/>
        </p:nvSpPr>
        <p:spPr>
          <a:xfrm>
            <a:off x="4495800" y="3352800"/>
            <a:ext cx="4800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Set Bolt</a:t>
            </a: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One Touch</a:t>
            </a: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</a:t>
            </a:r>
            <a:endParaRPr lang="zh-TW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及</a:t>
            </a: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 Ling</a:t>
            </a: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的活用</a:t>
            </a:r>
            <a:endParaRPr lang="zh-TW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9" name="Text Box 12"/>
          <p:cNvSpPr txBox="1"/>
          <p:nvPr/>
        </p:nvSpPr>
        <p:spPr>
          <a:xfrm>
            <a:off x="5016500" y="4114800"/>
            <a:ext cx="1079500" cy="377825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改善前</a:t>
            </a:r>
            <a:endParaRPr lang="zh-TW" altLang="en-US" sz="2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0" name="Text Box 13"/>
          <p:cNvSpPr txBox="1"/>
          <p:nvPr/>
        </p:nvSpPr>
        <p:spPr>
          <a:xfrm>
            <a:off x="6248400" y="4114800"/>
            <a:ext cx="928688" cy="377825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改善后</a:t>
            </a:r>
            <a:endParaRPr lang="zh-TW" altLang="en-US" sz="2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685800" y="476250"/>
            <a:ext cx="7126288" cy="576263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TW" altLang="en-US" sz="4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段取作业的标准化</a:t>
            </a:r>
            <a:endParaRPr lang="zh-TW" altLang="en-US" sz="40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5" name="Rectangle 4"/>
          <p:cNvSpPr/>
          <p:nvPr/>
        </p:nvSpPr>
        <p:spPr>
          <a:xfrm>
            <a:off x="684213" y="1200150"/>
            <a:ext cx="2808287" cy="552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定义、目的</a:t>
            </a: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6" name="Rectangle 5"/>
          <p:cNvSpPr/>
          <p:nvPr/>
        </p:nvSpPr>
        <p:spPr>
          <a:xfrm>
            <a:off x="685800" y="3121025"/>
            <a:ext cx="4724400" cy="30511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段取的方法</a:t>
            </a:r>
            <a:r>
              <a:rPr lang="en-US" altLang="zh-TW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TW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1)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依序段取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2)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抵换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3)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并行作业化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7" name="Text Box 6"/>
          <p:cNvSpPr txBox="1"/>
          <p:nvPr/>
        </p:nvSpPr>
        <p:spPr>
          <a:xfrm>
            <a:off x="762000" y="1873250"/>
            <a:ext cx="7772400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为了段取作业规则的明确化及推进段取改善，将作业的手顺及段取方法标准化。</a:t>
            </a:r>
            <a:endParaRPr lang="zh-TW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6"/>
          <p:cNvSpPr/>
          <p:nvPr/>
        </p:nvSpPr>
        <p:spPr>
          <a:xfrm>
            <a:off x="3276600" y="1484313"/>
            <a:ext cx="4679950" cy="5040312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9699" name="Object 90"/>
          <p:cNvGraphicFramePr>
            <a:graphicFrameLocks noChangeAspect="1"/>
          </p:cNvGraphicFramePr>
          <p:nvPr/>
        </p:nvGraphicFramePr>
        <p:xfrm>
          <a:off x="457200" y="1905000"/>
          <a:ext cx="3962400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4243705" imgH="3800475" progId="Excel.Sheet.8">
                  <p:embed/>
                </p:oleObj>
              </mc:Choice>
              <mc:Fallback>
                <p:oleObj name="" r:id="rId1" imgW="4243705" imgH="3800475" progId="Excel.Shee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7200" y="1905000"/>
                        <a:ext cx="3962400" cy="3944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91"/>
          <p:cNvSpPr/>
          <p:nvPr/>
        </p:nvSpPr>
        <p:spPr>
          <a:xfrm>
            <a:off x="533400" y="5851525"/>
            <a:ext cx="4114800" cy="625475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采用依序段取的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停止时间</a:t>
            </a:r>
            <a:r>
              <a:rPr lang="zh-TW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b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60”+95” = 155”</a:t>
            </a: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1" name="Rectangle 92"/>
          <p:cNvSpPr/>
          <p:nvPr/>
        </p:nvSpPr>
        <p:spPr>
          <a:xfrm>
            <a:off x="457200" y="609600"/>
            <a:ext cx="2374900" cy="433388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lIns="36000" tIns="36000" rIns="36000" bIns="360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533400" lvl="0" indent="-533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1)</a:t>
            </a: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依序段取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2" name="Rectangle 93"/>
          <p:cNvSpPr/>
          <p:nvPr/>
        </p:nvSpPr>
        <p:spPr>
          <a:xfrm>
            <a:off x="381000" y="1143000"/>
            <a:ext cx="3810000" cy="68580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533400" lvl="0" indent="-533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制品开始到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制品依序切替。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工程别段取时间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(Line T/T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60”)</a:t>
            </a: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9703" name="Object 94"/>
          <p:cNvGraphicFramePr>
            <a:graphicFrameLocks noChangeAspect="1"/>
          </p:cNvGraphicFramePr>
          <p:nvPr>
            <p:ph/>
          </p:nvPr>
        </p:nvGraphicFramePr>
        <p:xfrm>
          <a:off x="4648200" y="1905000"/>
          <a:ext cx="41148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4815205" imgH="3057525" progId="Excel.Sheet.8">
                  <p:embed/>
                </p:oleObj>
              </mc:Choice>
              <mc:Fallback>
                <p:oleObj name="" r:id="rId3" imgW="4815205" imgH="3057525" progId="Excel.Shee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4648200" y="1905000"/>
                        <a:ext cx="4114800" cy="38862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Rectangle 95"/>
          <p:cNvSpPr/>
          <p:nvPr/>
        </p:nvSpPr>
        <p:spPr>
          <a:xfrm>
            <a:off x="4638675" y="5888038"/>
            <a:ext cx="4505325" cy="817562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3" panose="05040102010807070707" pitchFamily="18" charset="2"/>
              </a:rPr>
              <a:t>及表示段取中的工程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Wingdings 3" panose="05040102010807070707" pitchFamily="18" charset="2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3" panose="05040102010807070707" pitchFamily="18" charset="2"/>
              </a:rPr>
              <a:t>表示段取中</a:t>
            </a:r>
            <a:r>
              <a:rPr lang="zh-TW" altLang="zh-TW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3" panose="05040102010807070707" pitchFamily="18" charset="2"/>
              </a:rPr>
              <a:t>，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3" panose="05040102010807070707" pitchFamily="18" charset="2"/>
              </a:rPr>
              <a:t>前后工程停止</a:t>
            </a:r>
            <a:endParaRPr lang="zh-TW" altLang="zh-TW" sz="2000" dirty="0">
              <a:latin typeface="微软雅黑" panose="020B0503020204020204" pitchFamily="34" charset="-122"/>
              <a:ea typeface="微软雅黑" panose="020B0503020204020204" pitchFamily="34" charset="-122"/>
              <a:sym typeface="Wingdings 3" panose="05040102010807070707" pitchFamily="18" charset="2"/>
            </a:endParaRPr>
          </a:p>
        </p:txBody>
      </p:sp>
      <p:grpSp>
        <p:nvGrpSpPr>
          <p:cNvPr id="29705" name="Group 137"/>
          <p:cNvGrpSpPr/>
          <p:nvPr/>
        </p:nvGrpSpPr>
        <p:grpSpPr>
          <a:xfrm>
            <a:off x="2667000" y="3886200"/>
            <a:ext cx="304800" cy="609600"/>
            <a:chOff x="1680" y="2448"/>
            <a:chExt cx="240" cy="384"/>
          </a:xfrm>
        </p:grpSpPr>
        <p:sp>
          <p:nvSpPr>
            <p:cNvPr id="29718" name="Line 96"/>
            <p:cNvSpPr/>
            <p:nvPr/>
          </p:nvSpPr>
          <p:spPr>
            <a:xfrm flipH="1">
              <a:off x="1680" y="2448"/>
              <a:ext cx="48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19" name="Line 97"/>
            <p:cNvSpPr/>
            <p:nvPr/>
          </p:nvSpPr>
          <p:spPr>
            <a:xfrm flipH="1">
              <a:off x="1680" y="2448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0" name="Line 98"/>
            <p:cNvSpPr/>
            <p:nvPr/>
          </p:nvSpPr>
          <p:spPr>
            <a:xfrm flipH="1">
              <a:off x="1680" y="2448"/>
              <a:ext cx="144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1" name="Line 99"/>
            <p:cNvSpPr/>
            <p:nvPr/>
          </p:nvSpPr>
          <p:spPr>
            <a:xfrm flipH="1">
              <a:off x="1680" y="2448"/>
              <a:ext cx="192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2" name="Line 100"/>
            <p:cNvSpPr/>
            <p:nvPr/>
          </p:nvSpPr>
          <p:spPr>
            <a:xfrm flipH="1">
              <a:off x="1680" y="2448"/>
              <a:ext cx="24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3" name="Line 102"/>
            <p:cNvSpPr/>
            <p:nvPr/>
          </p:nvSpPr>
          <p:spPr>
            <a:xfrm flipH="1">
              <a:off x="1680" y="2496"/>
              <a:ext cx="24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4" name="Line 103"/>
            <p:cNvSpPr/>
            <p:nvPr/>
          </p:nvSpPr>
          <p:spPr>
            <a:xfrm flipH="1">
              <a:off x="1680" y="2544"/>
              <a:ext cx="24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5" name="Line 104"/>
            <p:cNvSpPr/>
            <p:nvPr/>
          </p:nvSpPr>
          <p:spPr>
            <a:xfrm flipH="1">
              <a:off x="1680" y="2592"/>
              <a:ext cx="24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6" name="Line 116"/>
            <p:cNvSpPr/>
            <p:nvPr/>
          </p:nvSpPr>
          <p:spPr>
            <a:xfrm flipH="1">
              <a:off x="1728" y="2688"/>
              <a:ext cx="144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7" name="Line 117"/>
            <p:cNvSpPr/>
            <p:nvPr/>
          </p:nvSpPr>
          <p:spPr>
            <a:xfrm flipH="1">
              <a:off x="1776" y="273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8" name="Line 118"/>
            <p:cNvSpPr/>
            <p:nvPr/>
          </p:nvSpPr>
          <p:spPr>
            <a:xfrm flipH="1">
              <a:off x="1824" y="2784"/>
              <a:ext cx="48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9706" name="Group 134"/>
          <p:cNvGrpSpPr/>
          <p:nvPr/>
        </p:nvGrpSpPr>
        <p:grpSpPr>
          <a:xfrm>
            <a:off x="2667000" y="4572000"/>
            <a:ext cx="457200" cy="228600"/>
            <a:chOff x="1680" y="2880"/>
            <a:chExt cx="336" cy="192"/>
          </a:xfrm>
        </p:grpSpPr>
        <p:sp>
          <p:nvSpPr>
            <p:cNvPr id="29708" name="Line 124"/>
            <p:cNvSpPr/>
            <p:nvPr/>
          </p:nvSpPr>
          <p:spPr>
            <a:xfrm flipH="1">
              <a:off x="1680" y="2880"/>
              <a:ext cx="48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09" name="Line 125"/>
            <p:cNvSpPr/>
            <p:nvPr/>
          </p:nvSpPr>
          <p:spPr>
            <a:xfrm flipH="1">
              <a:off x="1680" y="2880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10" name="Line 126"/>
            <p:cNvSpPr/>
            <p:nvPr/>
          </p:nvSpPr>
          <p:spPr>
            <a:xfrm flipH="1">
              <a:off x="1680" y="2880"/>
              <a:ext cx="144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11" name="Line 127"/>
            <p:cNvSpPr/>
            <p:nvPr/>
          </p:nvSpPr>
          <p:spPr>
            <a:xfrm flipH="1">
              <a:off x="1680" y="2880"/>
              <a:ext cx="192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12" name="Line 128"/>
            <p:cNvSpPr/>
            <p:nvPr/>
          </p:nvSpPr>
          <p:spPr>
            <a:xfrm flipH="1">
              <a:off x="1728" y="2880"/>
              <a:ext cx="192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13" name="Line 129"/>
            <p:cNvSpPr/>
            <p:nvPr/>
          </p:nvSpPr>
          <p:spPr>
            <a:xfrm flipH="1">
              <a:off x="1776" y="2880"/>
              <a:ext cx="192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14" name="Line 130"/>
            <p:cNvSpPr/>
            <p:nvPr/>
          </p:nvSpPr>
          <p:spPr>
            <a:xfrm flipH="1">
              <a:off x="1824" y="2880"/>
              <a:ext cx="192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15" name="Line 131"/>
            <p:cNvSpPr/>
            <p:nvPr/>
          </p:nvSpPr>
          <p:spPr>
            <a:xfrm flipH="1">
              <a:off x="1872" y="2928"/>
              <a:ext cx="144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16" name="Line 132"/>
            <p:cNvSpPr/>
            <p:nvPr/>
          </p:nvSpPr>
          <p:spPr>
            <a:xfrm flipH="1">
              <a:off x="1920" y="297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17" name="Line 133"/>
            <p:cNvSpPr/>
            <p:nvPr/>
          </p:nvSpPr>
          <p:spPr>
            <a:xfrm flipH="1">
              <a:off x="1968" y="3024"/>
              <a:ext cx="48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9707" name="Rectangle 135"/>
          <p:cNvSpPr/>
          <p:nvPr/>
        </p:nvSpPr>
        <p:spPr>
          <a:xfrm>
            <a:off x="4724400" y="1168400"/>
            <a:ext cx="4114800" cy="43180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533400" lvl="0" indent="-533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依序段取的采用及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制品的流程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533400"/>
            <a:ext cx="1698625" cy="4492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36000" tIns="36000" rIns="36000" bIns="36000" anchor="b"/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(2) 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抵换</a:t>
            </a:r>
            <a:endParaRPr kumimoji="1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23" name="Rectangle 3"/>
          <p:cNvSpPr/>
          <p:nvPr/>
        </p:nvSpPr>
        <p:spPr>
          <a:xfrm>
            <a:off x="879475" y="1243013"/>
            <a:ext cx="3311525" cy="433387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533400" lvl="0" indent="-533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从制品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到制品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的切换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4" name="Rectangle 4"/>
          <p:cNvSpPr/>
          <p:nvPr/>
        </p:nvSpPr>
        <p:spPr>
          <a:xfrm>
            <a:off x="1905000" y="5562600"/>
            <a:ext cx="5867400" cy="533400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 lIns="36000" tIns="36000" rIns="36000" bIns="360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533400" lvl="0" indent="-533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抵换的适用范围：生产点数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2~3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点的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endParaRPr lang="en-US" altLang="zh-TW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5" name="Rectangle 5"/>
          <p:cNvSpPr/>
          <p:nvPr/>
        </p:nvSpPr>
        <p:spPr>
          <a:xfrm>
            <a:off x="1676400" y="4267200"/>
            <a:ext cx="5867400" cy="919163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在各工程，若有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个段取用的手持量，切换过的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可提早产出完成品 ＝ </a:t>
            </a:r>
            <a:r>
              <a:rPr lang="en-US" altLang="zh-TW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L/T</a:t>
            </a:r>
            <a:r>
              <a:rPr lang="zh-TW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的短缩</a:t>
            </a:r>
            <a:endParaRPr lang="zh-TW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6" descr="p55"/>
          <p:cNvPicPr>
            <a:picLocks noChangeAspect="1"/>
          </p:cNvPicPr>
          <p:nvPr/>
        </p:nvPicPr>
        <p:blipFill>
          <a:blip r:embed="rId1"/>
          <a:srcRect l="9956" t="74310" r="32520" b="7886"/>
          <a:stretch>
            <a:fillRect/>
          </a:stretch>
        </p:blipFill>
        <p:spPr>
          <a:xfrm>
            <a:off x="1371600" y="1676400"/>
            <a:ext cx="6400800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3"/>
          <p:cNvSpPr>
            <a:spLocks noGrp="1"/>
          </p:cNvSpPr>
          <p:nvPr>
            <p:ph type="body" sz="half" idx="1"/>
          </p:nvPr>
        </p:nvSpPr>
        <p:spPr>
          <a:xfrm>
            <a:off x="790575" y="990600"/>
            <a:ext cx="4391025" cy="520700"/>
          </a:xfrm>
          <a:ln/>
        </p:spPr>
        <p:txBody>
          <a:bodyPr vert="horz" wrap="square" lIns="91440" tIns="45720" rIns="91440" bIns="45720" anchor="t" anchorCtr="0"/>
          <a:p>
            <a:pPr marL="266700" indent="-266700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冲压模具的段取作业手顺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7" name="Rectangle 4"/>
          <p:cNvSpPr/>
          <p:nvPr/>
        </p:nvSpPr>
        <p:spPr>
          <a:xfrm>
            <a:off x="541338" y="457200"/>
            <a:ext cx="3382962" cy="5445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段取作业标准化</a:t>
            </a: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1748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785813" y="1524000"/>
          <a:ext cx="7138987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8158480" imgH="5686425" progId="Excel.Sheet.8">
                  <p:embed/>
                </p:oleObj>
              </mc:Choice>
              <mc:Fallback>
                <p:oleObj name="" r:id="rId1" imgW="8158480" imgH="5686425" progId="Excel.Shee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785813" y="1524000"/>
                        <a:ext cx="7138987" cy="49720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9" name="Picture 10" descr="p56"/>
          <p:cNvPicPr>
            <a:picLocks noChangeAspect="1"/>
          </p:cNvPicPr>
          <p:nvPr/>
        </p:nvPicPr>
        <p:blipFill>
          <a:blip r:embed="rId3"/>
          <a:srcRect l="15523" t="8154" r="27164" b="69012"/>
          <a:stretch>
            <a:fillRect/>
          </a:stretch>
        </p:blipFill>
        <p:spPr>
          <a:xfrm>
            <a:off x="4495800" y="4114800"/>
            <a:ext cx="38100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685800" y="404813"/>
            <a:ext cx="7126288" cy="5762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TW" altLang="en-US" sz="4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自动段取化</a:t>
            </a:r>
            <a:endParaRPr lang="zh-TW" altLang="en-US" sz="40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685800" y="1773238"/>
            <a:ext cx="7342188" cy="863600"/>
          </a:xfrm>
          <a:ln/>
        </p:spPr>
        <p:txBody>
          <a:bodyPr vert="horz" wrap="square" lIns="91440" tIns="45720" rIns="91440" bIns="45720" anchor="t" anchorCtr="0"/>
          <a:p>
            <a:pPr marL="266700" indent="628650" eaLnBrk="1" hangingPunct="1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对于段取的必要工程，设备本身因某些的形式检出段取的必要情报，自动的实施段取作业。</a:t>
            </a:r>
            <a:endParaRPr lang="zh-TW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2" name="Rectangle 4"/>
          <p:cNvSpPr/>
          <p:nvPr/>
        </p:nvSpPr>
        <p:spPr>
          <a:xfrm>
            <a:off x="684213" y="1196975"/>
            <a:ext cx="2808287" cy="5048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定义、目的</a:t>
            </a: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3" name="Rectangle 5"/>
          <p:cNvSpPr/>
          <p:nvPr/>
        </p:nvSpPr>
        <p:spPr>
          <a:xfrm>
            <a:off x="684213" y="2781300"/>
            <a:ext cx="7200900" cy="5397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段取必要情报的检出方法</a:t>
            </a: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4" name="Rectangle 6"/>
          <p:cNvSpPr/>
          <p:nvPr/>
        </p:nvSpPr>
        <p:spPr>
          <a:xfrm>
            <a:off x="1143000" y="3276600"/>
            <a:ext cx="7200900" cy="2743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66700" lvl="0" indent="-26670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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从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Work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上检出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6700" lvl="0" indent="-26670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从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工程内搬送用之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Pallet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上检出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6700" lvl="0" indent="-26670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从现品表示板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(I.C. Card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、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Bar-Cord Card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、切角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Plate 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等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)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及生产指示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KanBan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上检出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Wingdings 2" panose="05020102010507070707" pitchFamily="18" charset="2"/>
            </a:endParaRPr>
          </a:p>
          <a:p>
            <a:pPr marL="266700" lvl="0" indent="-26670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从第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1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工程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Manual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的顺序送出制品种类情报上检出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Wingdings 2" panose="05020102010507070707" pitchFamily="18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1905000" cy="6096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具体例</a:t>
            </a:r>
            <a:b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0453" name="Group 37"/>
          <p:cNvGraphicFramePr>
            <a:graphicFrameLocks noGrp="1"/>
          </p:cNvGraphicFramePr>
          <p:nvPr/>
        </p:nvGraphicFramePr>
        <p:xfrm>
          <a:off x="533400" y="1219200"/>
          <a:ext cx="8077200" cy="5076825"/>
        </p:xfrm>
        <a:graphic>
          <a:graphicData uri="http://schemas.openxmlformats.org/drawingml/2006/table">
            <a:tbl>
              <a:tblPr/>
              <a:tblGrid>
                <a:gridCol w="609600"/>
                <a:gridCol w="1447800"/>
                <a:gridCol w="6019800"/>
              </a:tblGrid>
              <a:tr h="396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NO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sym typeface="Wingdings 2" panose="05020102010507070707" pitchFamily="18" charset="2"/>
                        </a:rPr>
                        <a:t>段取情报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sym typeface="Wingdings 2" panose="05020102010507070707" pitchFamily="18" charset="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主要具体例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sym typeface="Wingdings 2" panose="05020102010507070707" pitchFamily="18" charset="2"/>
                        </a:rPr>
                        <a:t>1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sym typeface="Wingdings 2" panose="05020102010507070707" pitchFamily="18" charset="2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sym typeface="Wingdings 2" panose="05020102010507070707" pitchFamily="18" charset="2"/>
                        </a:rPr>
                        <a:t>从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sym typeface="Wingdings 2" panose="05020102010507070707" pitchFamily="18" charset="2"/>
                        </a:rPr>
                        <a:t>Work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sym typeface="Wingdings 2" panose="05020102010507070707" pitchFamily="18" charset="2"/>
                        </a:rPr>
                        <a:t>上检出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sym typeface="Wingdings 2" panose="05020102010507070707" pitchFamily="18" charset="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依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Limit S/W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、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Nut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Runner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的切替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3809" name="Group 34"/>
          <p:cNvGrpSpPr/>
          <p:nvPr/>
        </p:nvGrpSpPr>
        <p:grpSpPr>
          <a:xfrm>
            <a:off x="2667000" y="2743200"/>
            <a:ext cx="1905000" cy="1701800"/>
            <a:chOff x="1680" y="2160"/>
            <a:chExt cx="1200" cy="1072"/>
          </a:xfrm>
        </p:grpSpPr>
        <p:sp>
          <p:nvSpPr>
            <p:cNvPr id="33812" name="Text Box 31"/>
            <p:cNvSpPr txBox="1"/>
            <p:nvPr/>
          </p:nvSpPr>
          <p:spPr>
            <a:xfrm>
              <a:off x="1728" y="2160"/>
              <a:ext cx="1152" cy="10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buNone/>
              </a:pPr>
              <a:r>
                <a:rPr lang="zh-TW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依制品形状</a:t>
              </a:r>
              <a:endPara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buNone/>
              </a:pPr>
              <a:r>
                <a:rPr lang="zh-TW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的不同</a:t>
              </a:r>
              <a:r>
                <a:rPr lang="en-US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TW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作动</a:t>
              </a:r>
              <a:r>
                <a:rPr lang="en-US" altLang="zh-TW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Nut Runner</a:t>
              </a:r>
              <a:r>
                <a:rPr lang="zh-TW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也不同</a:t>
              </a:r>
              <a:endPara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buNone/>
              </a:pPr>
              <a:endParaRPr lang="en-US" altLang="zh-TW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13" name="AutoShape 32"/>
            <p:cNvSpPr/>
            <p:nvPr/>
          </p:nvSpPr>
          <p:spPr>
            <a:xfrm>
              <a:off x="1680" y="2304"/>
              <a:ext cx="48" cy="720"/>
            </a:xfrm>
            <a:prstGeom prst="leftBracket">
              <a:avLst>
                <a:gd name="adj" fmla="val 125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80000"/>
                </a:lnSpc>
                <a:buNone/>
              </a:pP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14" name="AutoShape 33"/>
            <p:cNvSpPr/>
            <p:nvPr/>
          </p:nvSpPr>
          <p:spPr>
            <a:xfrm>
              <a:off x="2736" y="2304"/>
              <a:ext cx="48" cy="768"/>
            </a:xfrm>
            <a:prstGeom prst="rightBracket">
              <a:avLst>
                <a:gd name="adj" fmla="val 133333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80000"/>
                </a:lnSpc>
                <a:buNone/>
              </a:pP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810" name="Rectangle 35"/>
          <p:cNvSpPr/>
          <p:nvPr/>
        </p:nvSpPr>
        <p:spPr>
          <a:xfrm>
            <a:off x="6089650" y="2957513"/>
            <a:ext cx="2520950" cy="1081087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5250" lvl="0" indent="-9525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是实线形状</a:t>
            </a:r>
            <a:r>
              <a:rPr lang="en-US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Limit S/W On</a:t>
            </a:r>
            <a:r>
              <a:rPr lang="en-US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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Nut Runner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运转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11" name="Rectangle 36"/>
          <p:cNvSpPr/>
          <p:nvPr/>
        </p:nvSpPr>
        <p:spPr>
          <a:xfrm>
            <a:off x="6089650" y="4038600"/>
            <a:ext cx="2520950" cy="1368425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5250" lvl="0" indent="-9525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点锁线形状</a:t>
            </a:r>
            <a:r>
              <a:rPr lang="en-US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Limit S/W Off</a:t>
            </a:r>
            <a:r>
              <a:rPr lang="en-US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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Nut Runner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运转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1477" name="Group 37"/>
          <p:cNvGraphicFramePr>
            <a:graphicFrameLocks noGrp="1"/>
          </p:cNvGraphicFramePr>
          <p:nvPr/>
        </p:nvGraphicFramePr>
        <p:xfrm>
          <a:off x="533400" y="609600"/>
          <a:ext cx="8077200" cy="5976938"/>
        </p:xfrm>
        <a:graphic>
          <a:graphicData uri="http://schemas.openxmlformats.org/drawingml/2006/table">
            <a:tbl>
              <a:tblPr/>
              <a:tblGrid>
                <a:gridCol w="609600"/>
                <a:gridCol w="1524000"/>
                <a:gridCol w="59436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NO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sym typeface="Wingdings 2" panose="05020102010507070707" pitchFamily="18" charset="2"/>
                        </a:rPr>
                        <a:t>段取情报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sym typeface="Wingdings 2" panose="050201020105070707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主要具体例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sym typeface="Wingdings 2" panose="05020102010507070707" pitchFamily="18" charset="2"/>
                        </a:rPr>
                        <a:t>2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sym typeface="Wingdings 2" panose="05020102010507070707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sym typeface="Wingdings 2" panose="05020102010507070707" pitchFamily="18" charset="2"/>
                        </a:rPr>
                        <a:t>从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工程内搬送用之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Pallet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上检出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9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sym typeface="Wingdings 2" panose="05020102010507070707" pitchFamily="18" charset="2"/>
                        </a:rPr>
                        <a:t>3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sym typeface="Wingdings 2" panose="05020102010507070707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从现品表示板及生产指示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KANBAN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上检出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836" name="Picture 24" descr="p57-2"/>
          <p:cNvPicPr>
            <a:picLocks noChangeAspect="1"/>
          </p:cNvPicPr>
          <p:nvPr/>
        </p:nvPicPr>
        <p:blipFill>
          <a:blip r:embed="rId1"/>
          <a:srcRect l="33333" t="75591" r="7843" b="8008"/>
          <a:stretch>
            <a:fillRect/>
          </a:stretch>
        </p:blipFill>
        <p:spPr>
          <a:xfrm>
            <a:off x="3124200" y="1371600"/>
            <a:ext cx="45720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7" name="Picture 36" descr="p58"/>
          <p:cNvPicPr>
            <a:picLocks noChangeAspect="1"/>
          </p:cNvPicPr>
          <p:nvPr/>
        </p:nvPicPr>
        <p:blipFill>
          <a:blip r:embed="rId2"/>
          <a:srcRect l="33003" t="17136" r="3052" b="47600"/>
          <a:stretch>
            <a:fillRect/>
          </a:stretch>
        </p:blipFill>
        <p:spPr>
          <a:xfrm>
            <a:off x="3124200" y="3505200"/>
            <a:ext cx="4724400" cy="2822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990600" y="481013"/>
            <a:ext cx="1838325" cy="585787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TW" altLang="en-US" sz="4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稼动率</a:t>
            </a:r>
            <a:endParaRPr lang="zh-TW" altLang="en-US" sz="40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685800" y="1196975"/>
            <a:ext cx="7696200" cy="4060825"/>
          </a:xfrm>
          <a:ln/>
        </p:spPr>
        <p:txBody>
          <a:bodyPr vert="horz" wrap="square" lIns="91440" tIns="45720" rIns="91440" bIns="45720" anchor="t" anchorCtr="0"/>
          <a:p>
            <a:pPr marL="0" indent="723900" eaLnBrk="1" hangingPunct="1">
              <a:lnSpc>
                <a:spcPct val="120000"/>
              </a:lnSpc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在一日的固定时间内，使用该机械制造物品所占用的时间，该比率称之。</a:t>
            </a:r>
            <a:endParaRPr lang="zh-TW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723900" eaLnBrk="1" hangingPunct="1">
              <a:lnSpc>
                <a:spcPct val="120000"/>
              </a:lnSpc>
              <a:buNone/>
            </a:pP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例如：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机械的能力为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小时可生产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个，若只生产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个，则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机械稼动率为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％。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723900" eaLnBrk="1" hangingPunct="1">
              <a:lnSpc>
                <a:spcPct val="120000"/>
              </a:lnSpc>
              <a:buNone/>
            </a:pP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但是，若该机械只有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个订单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必要数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，却提高稼动率至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％而产出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个，结果多出的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个变成库存。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Rectangle 4"/>
          <p:cNvSpPr/>
          <p:nvPr/>
        </p:nvSpPr>
        <p:spPr>
          <a:xfrm>
            <a:off x="1763713" y="5334000"/>
            <a:ext cx="5473700" cy="576263"/>
          </a:xfrm>
          <a:prstGeom prst="rect">
            <a:avLst/>
          </a:prstGeom>
          <a:solidFill>
            <a:srgbClr val="FFCC00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稼动率是以当日的必要数来决定</a:t>
            </a:r>
            <a:endParaRPr lang="zh-TW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3514" name="Group 26"/>
          <p:cNvGraphicFramePr>
            <a:graphicFrameLocks noGrp="1"/>
          </p:cNvGraphicFramePr>
          <p:nvPr/>
        </p:nvGraphicFramePr>
        <p:xfrm>
          <a:off x="533400" y="609600"/>
          <a:ext cx="8077200" cy="4725988"/>
        </p:xfrm>
        <a:graphic>
          <a:graphicData uri="http://schemas.openxmlformats.org/drawingml/2006/table">
            <a:tbl>
              <a:tblPr/>
              <a:tblGrid>
                <a:gridCol w="609600"/>
                <a:gridCol w="1447800"/>
                <a:gridCol w="6019800"/>
              </a:tblGrid>
              <a:tr h="396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NO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sym typeface="Wingdings 2" panose="05020102010507070707" pitchFamily="18" charset="2"/>
                        </a:rPr>
                        <a:t>段取情报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sym typeface="Wingdings 2" panose="05020102010507070707" pitchFamily="18" charset="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主要具体例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9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sym typeface="Wingdings 2" panose="05020102010507070707" pitchFamily="18" charset="2"/>
                        </a:rPr>
                        <a:t>4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sym typeface="Wingdings 2" panose="05020102010507070707" pitchFamily="18" charset="2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sym typeface="Wingdings 2" panose="05020102010507070707" pitchFamily="18" charset="2"/>
                        </a:rPr>
                        <a:t>从        上顺序送出的情报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sym typeface="Wingdings 2" panose="05020102010507070707" pitchFamily="18" charset="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56" name="Rectangle 27"/>
          <p:cNvSpPr/>
          <p:nvPr/>
        </p:nvSpPr>
        <p:spPr>
          <a:xfrm>
            <a:off x="3048000" y="1219200"/>
            <a:ext cx="2520950" cy="38100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5250" lvl="0" indent="-952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/>
              <a:t>种类依</a:t>
            </a:r>
            <a:r>
              <a:rPr lang="en-US" altLang="zh-TW" sz="2000" dirty="0"/>
              <a:t>manual</a:t>
            </a:r>
            <a:r>
              <a:rPr lang="zh-TW" altLang="en-US" sz="2000" dirty="0"/>
              <a:t>人力</a:t>
            </a:r>
            <a:endParaRPr lang="zh-TW" altLang="en-US" sz="2000" dirty="0"/>
          </a:p>
        </p:txBody>
      </p:sp>
      <p:pic>
        <p:nvPicPr>
          <p:cNvPr id="35857" name="Picture 29" descr="p58"/>
          <p:cNvPicPr>
            <a:picLocks noChangeAspect="1"/>
          </p:cNvPicPr>
          <p:nvPr/>
        </p:nvPicPr>
        <p:blipFill>
          <a:blip r:embed="rId1"/>
          <a:srcRect l="36055" t="64737" r="1031"/>
          <a:stretch>
            <a:fillRect/>
          </a:stretch>
        </p:blipFill>
        <p:spPr>
          <a:xfrm>
            <a:off x="2819400" y="1828800"/>
            <a:ext cx="54864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8" name="Line 31"/>
          <p:cNvSpPr/>
          <p:nvPr/>
        </p:nvSpPr>
        <p:spPr>
          <a:xfrm>
            <a:off x="5638800" y="1828800"/>
            <a:ext cx="2514600" cy="0"/>
          </a:xfrm>
          <a:prstGeom prst="line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859" name="Freeform 32"/>
          <p:cNvSpPr/>
          <p:nvPr/>
        </p:nvSpPr>
        <p:spPr>
          <a:xfrm>
            <a:off x="5334000" y="1790700"/>
            <a:ext cx="304800" cy="266700"/>
          </a:xfrm>
          <a:custGeom>
            <a:avLst/>
            <a:gdLst>
              <a:gd name="txL" fmla="*/ 0 w 192"/>
              <a:gd name="txT" fmla="*/ 0 h 168"/>
              <a:gd name="txR" fmla="*/ 192 w 192"/>
              <a:gd name="txB" fmla="*/ 168 h 168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txL" t="txT" r="txR" b="txB"/>
            <a:pathLst>
              <a:path w="192" h="168">
                <a:moveTo>
                  <a:pt x="192" y="24"/>
                </a:moveTo>
                <a:cubicBezTo>
                  <a:pt x="160" y="12"/>
                  <a:pt x="128" y="0"/>
                  <a:pt x="96" y="24"/>
                </a:cubicBezTo>
                <a:cubicBezTo>
                  <a:pt x="64" y="48"/>
                  <a:pt x="32" y="108"/>
                  <a:pt x="0" y="168"/>
                </a:cubicBez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60" name="Rectangle 33"/>
          <p:cNvSpPr/>
          <p:nvPr/>
        </p:nvSpPr>
        <p:spPr>
          <a:xfrm>
            <a:off x="5638800" y="1371600"/>
            <a:ext cx="2520950" cy="38100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5250" lvl="0" indent="-952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/>
              <a:t>依顺序送出的情报</a:t>
            </a:r>
            <a:endParaRPr lang="zh-TW" altLang="en-US" sz="2000" dirty="0"/>
          </a:p>
        </p:txBody>
      </p:sp>
      <p:sp>
        <p:nvSpPr>
          <p:cNvPr id="35861" name="Rectangle 34"/>
          <p:cNvSpPr/>
          <p:nvPr/>
        </p:nvSpPr>
        <p:spPr>
          <a:xfrm>
            <a:off x="5638800" y="1828800"/>
            <a:ext cx="2520950" cy="38100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5250" lvl="0" indent="-952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/>
              <a:t>多轴</a:t>
            </a:r>
            <a:r>
              <a:rPr lang="en-US" altLang="zh-TW" sz="2000" dirty="0"/>
              <a:t>head</a:t>
            </a:r>
            <a:r>
              <a:rPr lang="zh-TW" altLang="en-US" sz="2000" dirty="0"/>
              <a:t>的自动交换</a:t>
            </a:r>
            <a:endParaRPr lang="zh-TW" altLang="en-US" sz="2000" dirty="0"/>
          </a:p>
        </p:txBody>
      </p:sp>
      <p:sp>
        <p:nvSpPr>
          <p:cNvPr id="35862" name="Rectangle 35"/>
          <p:cNvSpPr/>
          <p:nvPr/>
        </p:nvSpPr>
        <p:spPr>
          <a:xfrm>
            <a:off x="4267200" y="2209800"/>
            <a:ext cx="1524000" cy="91440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5250" lvl="0" indent="-952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dirty="0"/>
              <a:t>利用       </a:t>
            </a:r>
            <a:endParaRPr lang="zh-TW" altLang="en-US" sz="1800" dirty="0"/>
          </a:p>
          <a:p>
            <a:pPr marL="95250" lvl="0" indent="-952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dirty="0"/>
              <a:t>将情报</a:t>
            </a:r>
            <a:endParaRPr lang="zh-TW" altLang="en-US" sz="1800" dirty="0"/>
          </a:p>
          <a:p>
            <a:pPr marL="95250" lvl="0" indent="-952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dirty="0"/>
              <a:t>顺序送出</a:t>
            </a:r>
            <a:endParaRPr lang="zh-TW" altLang="en-US" sz="1800" dirty="0"/>
          </a:p>
        </p:txBody>
      </p:sp>
      <p:sp>
        <p:nvSpPr>
          <p:cNvPr id="35863" name="Line 36"/>
          <p:cNvSpPr/>
          <p:nvPr/>
        </p:nvSpPr>
        <p:spPr>
          <a:xfrm flipH="1">
            <a:off x="4267200" y="3048000"/>
            <a:ext cx="3048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5864" name="Rectangle 37"/>
          <p:cNvSpPr/>
          <p:nvPr/>
        </p:nvSpPr>
        <p:spPr>
          <a:xfrm>
            <a:off x="2895600" y="1828800"/>
            <a:ext cx="1447800" cy="38100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5250" lvl="0" indent="-952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dirty="0"/>
              <a:t>完成品    材料</a:t>
            </a:r>
            <a:endParaRPr lang="zh-TW" altLang="en-US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TW" altLang="en-US" sz="4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无段取化</a:t>
            </a:r>
            <a:endParaRPr lang="zh-TW" altLang="en-US" sz="40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不用治具、刀具的段取，可生产复数的产品称之。</a:t>
            </a:r>
            <a:endParaRPr lang="zh-TW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8" name="Rectangle 5"/>
          <p:cNvSpPr/>
          <p:nvPr/>
        </p:nvSpPr>
        <p:spPr>
          <a:xfrm>
            <a:off x="684213" y="1200150"/>
            <a:ext cx="2808287" cy="552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定义、目的</a:t>
            </a: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9" name="Rectangle 6"/>
          <p:cNvSpPr/>
          <p:nvPr/>
        </p:nvSpPr>
        <p:spPr>
          <a:xfrm>
            <a:off x="685800" y="2895600"/>
            <a:ext cx="4724400" cy="30511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无段取的方法</a:t>
            </a:r>
            <a:r>
              <a:rPr lang="en-US" altLang="zh-TW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TW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1)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治具的共享化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2)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刀具的共享化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TW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5566" name="Group 30"/>
          <p:cNvGraphicFramePr>
            <a:graphicFrameLocks noGrp="1"/>
          </p:cNvGraphicFramePr>
          <p:nvPr/>
        </p:nvGraphicFramePr>
        <p:xfrm>
          <a:off x="533400" y="1054100"/>
          <a:ext cx="8077200" cy="5194300"/>
        </p:xfrm>
        <a:graphic>
          <a:graphicData uri="http://schemas.openxmlformats.org/drawingml/2006/table">
            <a:tbl>
              <a:tblPr/>
              <a:tblGrid>
                <a:gridCol w="609600"/>
                <a:gridCol w="1447800"/>
                <a:gridCol w="6019800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NO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sym typeface="Wingdings 2" panose="05020102010507070707" pitchFamily="18" charset="2"/>
                        </a:rPr>
                        <a:t>段取情报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sym typeface="Wingdings 2" panose="050201020105070707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主要具体例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sym typeface="Wingdings 2" panose="05020102010507070707" pitchFamily="18" charset="2"/>
                        </a:rPr>
                        <a:t>1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sym typeface="Wingdings 2" panose="05020102010507070707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治具的共享化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904" name="Picture 25" descr="p59"/>
          <p:cNvPicPr>
            <a:picLocks noChangeAspect="1"/>
          </p:cNvPicPr>
          <p:nvPr/>
        </p:nvPicPr>
        <p:blipFill>
          <a:blip r:embed="rId1"/>
          <a:srcRect l="29501" t="38857" r="7124" b="26421"/>
          <a:stretch>
            <a:fillRect/>
          </a:stretch>
        </p:blipFill>
        <p:spPr>
          <a:xfrm>
            <a:off x="2971800" y="1905000"/>
            <a:ext cx="5334000" cy="403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05" name="Rectangle 27"/>
          <p:cNvSpPr/>
          <p:nvPr/>
        </p:nvSpPr>
        <p:spPr>
          <a:xfrm>
            <a:off x="2743200" y="1524000"/>
            <a:ext cx="2520950" cy="38100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5250" lvl="0" indent="-952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组付治具的共享化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906" name="Rectangle 28"/>
          <p:cNvSpPr/>
          <p:nvPr/>
        </p:nvSpPr>
        <p:spPr>
          <a:xfrm>
            <a:off x="2743200" y="3657600"/>
            <a:ext cx="2971800" cy="38100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5250" lvl="0" indent="-952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压入用治具的共享化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907" name="Rectangle 29"/>
          <p:cNvSpPr/>
          <p:nvPr/>
        </p:nvSpPr>
        <p:spPr>
          <a:xfrm>
            <a:off x="5029200" y="5638800"/>
            <a:ext cx="1676400" cy="60960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5250" lvl="0" indent="-952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</a:t>
            </a:r>
            <a:r>
              <a:rPr lang="zh-TW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承受治具</a:t>
            </a:r>
            <a:endParaRPr lang="zh-TW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5250" lvl="0" indent="-952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</a:t>
            </a:r>
            <a:r>
              <a:rPr lang="zh-TW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种类</a:t>
            </a:r>
            <a:r>
              <a:rPr lang="en-US" altLang="zh-TW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TW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908" name="Rectangle 31"/>
          <p:cNvSpPr>
            <a:spLocks noGrp="1"/>
          </p:cNvSpPr>
          <p:nvPr>
            <p:ph type="title"/>
          </p:nvPr>
        </p:nvSpPr>
        <p:spPr>
          <a:xfrm>
            <a:off x="457200" y="609600"/>
            <a:ext cx="2057400" cy="6096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具体例</a:t>
            </a:r>
            <a:b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6585" name="Group 25"/>
          <p:cNvGraphicFramePr>
            <a:graphicFrameLocks noGrp="1"/>
          </p:cNvGraphicFramePr>
          <p:nvPr/>
        </p:nvGraphicFramePr>
        <p:xfrm>
          <a:off x="533400" y="1054100"/>
          <a:ext cx="8077200" cy="3519488"/>
        </p:xfrm>
        <a:graphic>
          <a:graphicData uri="http://schemas.openxmlformats.org/drawingml/2006/table">
            <a:tbl>
              <a:tblPr/>
              <a:tblGrid>
                <a:gridCol w="609600"/>
                <a:gridCol w="1447800"/>
                <a:gridCol w="6019800"/>
              </a:tblGrid>
              <a:tr h="396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NO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sym typeface="Wingdings 2" panose="05020102010507070707" pitchFamily="18" charset="2"/>
                        </a:rPr>
                        <a:t>段取情报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sym typeface="Wingdings 2" panose="05020102010507070707" pitchFamily="18" charset="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主要具体例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3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sym typeface="Wingdings 2" panose="05020102010507070707" pitchFamily="18" charset="2"/>
                        </a:rPr>
                        <a:t>2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sym typeface="Wingdings 2" panose="05020102010507070707" pitchFamily="18" charset="2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刀具的共享化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28" name="Rectangle 17"/>
          <p:cNvSpPr/>
          <p:nvPr/>
        </p:nvSpPr>
        <p:spPr>
          <a:xfrm>
            <a:off x="2743200" y="1524000"/>
            <a:ext cx="2520950" cy="38100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5250" lvl="0" indent="-952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段付砥石的共享化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9" name="Rectangle 20"/>
          <p:cNvSpPr>
            <a:spLocks noGrp="1"/>
          </p:cNvSpPr>
          <p:nvPr>
            <p:ph type="title"/>
          </p:nvPr>
        </p:nvSpPr>
        <p:spPr>
          <a:xfrm>
            <a:off x="457200" y="609600"/>
            <a:ext cx="2057400" cy="6096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具体例</a:t>
            </a:r>
            <a:b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30" name="Picture 21" descr="p59"/>
          <p:cNvPicPr>
            <a:picLocks noChangeAspect="1"/>
          </p:cNvPicPr>
          <p:nvPr/>
        </p:nvPicPr>
        <p:blipFill>
          <a:blip r:embed="rId1"/>
          <a:srcRect l="45891" t="75198" r="4939" b="4134"/>
          <a:stretch>
            <a:fillRect/>
          </a:stretch>
        </p:blipFill>
        <p:spPr>
          <a:xfrm>
            <a:off x="3429000" y="1981200"/>
            <a:ext cx="47244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31" name="Rectangle 22"/>
          <p:cNvSpPr/>
          <p:nvPr/>
        </p:nvSpPr>
        <p:spPr>
          <a:xfrm>
            <a:off x="2895600" y="22860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5250" lvl="0" indent="-952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制品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32" name="Rectangle 23"/>
          <p:cNvSpPr/>
          <p:nvPr/>
        </p:nvSpPr>
        <p:spPr>
          <a:xfrm>
            <a:off x="2895600" y="29718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5250" lvl="0" indent="-952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制品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 Box 4"/>
          <p:cNvSpPr txBox="1"/>
          <p:nvPr/>
        </p:nvSpPr>
        <p:spPr>
          <a:xfrm>
            <a:off x="685800" y="152400"/>
            <a:ext cx="7924800" cy="1604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内段取、外段取的分离</a:t>
            </a:r>
            <a:endParaRPr lang="zh-TW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 目的：为了测量换取时间缩短内段取作业，调整作业外段取作业。</a:t>
            </a:r>
            <a:endParaRPr lang="zh-TW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具体例：   冲压机</a:t>
            </a:r>
            <a:r>
              <a:rPr lang="en-US" altLang="zh-TW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(PRESS)</a:t>
            </a:r>
            <a:r>
              <a:rPr lang="zh-TW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段取作业的内外区分</a:t>
            </a:r>
            <a:endParaRPr lang="zh-TW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TW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0860" name="Group 204"/>
          <p:cNvGraphicFramePr>
            <a:graphicFrameLocks noGrp="1"/>
          </p:cNvGraphicFramePr>
          <p:nvPr/>
        </p:nvGraphicFramePr>
        <p:xfrm>
          <a:off x="1828800" y="1371600"/>
          <a:ext cx="6096000" cy="5270500"/>
        </p:xfrm>
        <a:graphic>
          <a:graphicData uri="http://schemas.openxmlformats.org/drawingml/2006/table">
            <a:tbl>
              <a:tblPr/>
              <a:tblGrid>
                <a:gridCol w="457200"/>
                <a:gridCol w="1574800"/>
                <a:gridCol w="1016000"/>
                <a:gridCol w="1016000"/>
                <a:gridCol w="1016000"/>
                <a:gridCol w="1016000"/>
              </a:tblGrid>
              <a:tr h="22861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NO</a:t>
                      </a:r>
                      <a:endParaRPr kumimoji="1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作业内容</a:t>
                      </a:r>
                      <a:endParaRPr kumimoji="1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时间</a:t>
                      </a:r>
                      <a:endParaRPr kumimoji="1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区分</a:t>
                      </a:r>
                      <a:endParaRPr kumimoji="1" lang="zh-TW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213373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内</a:t>
                      </a:r>
                      <a:endParaRPr kumimoji="1" lang="zh-TW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调整</a:t>
                      </a:r>
                      <a:endParaRPr kumimoji="1" lang="zh-TW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外</a:t>
                      </a:r>
                      <a:endParaRPr kumimoji="1" lang="zh-TW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生产终了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─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─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─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─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2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让距离降下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3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○</a:t>
                      </a:r>
                      <a:endParaRPr kumimoji="1" lang="en-US" altLang="zh-TW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3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板手备齐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21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○</a:t>
                      </a:r>
                      <a:endParaRPr kumimoji="1" lang="en-US" altLang="zh-TW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4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松懈螺丝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43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○</a:t>
                      </a:r>
                      <a:endParaRPr kumimoji="1" lang="en-US" altLang="zh-TW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5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螺丝取出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12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○</a:t>
                      </a:r>
                      <a:endParaRPr kumimoji="1" lang="en-US" altLang="zh-TW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6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让距离上升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10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○</a:t>
                      </a:r>
                      <a:endParaRPr kumimoji="1" lang="en-US" altLang="zh-TW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7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把型拉出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’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37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○</a:t>
                      </a:r>
                      <a:endParaRPr kumimoji="1" lang="en-US" altLang="zh-TW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8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将型放至台车上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28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○</a:t>
                      </a:r>
                      <a:endParaRPr kumimoji="1" lang="en-US" altLang="zh-TW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9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型运搬去置场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6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’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03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○</a:t>
                      </a:r>
                      <a:endParaRPr kumimoji="1" lang="en-US" altLang="zh-TW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10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型置场搬下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’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29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○</a:t>
                      </a:r>
                      <a:endParaRPr kumimoji="1" lang="en-US" altLang="zh-TW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11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下次型搬上台车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33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○</a:t>
                      </a:r>
                      <a:endParaRPr kumimoji="1" lang="en-US" altLang="zh-TW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12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运搬至冲压机位置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6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’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03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○</a:t>
                      </a:r>
                      <a:endParaRPr kumimoji="1" lang="en-US" altLang="zh-TW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13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将型组合 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’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50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○</a:t>
                      </a:r>
                      <a:endParaRPr kumimoji="1" lang="en-US" altLang="zh-TW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14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让距离降下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12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○</a:t>
                      </a:r>
                      <a:endParaRPr kumimoji="1" lang="en-US" altLang="zh-TW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15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螺丝带上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21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○</a:t>
                      </a:r>
                      <a:endParaRPr kumimoji="1" lang="en-US" altLang="zh-TW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16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螺丝锁紧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9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’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18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○</a:t>
                      </a:r>
                      <a:endParaRPr kumimoji="1" lang="en-US" altLang="zh-TW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17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让距离上升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10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○</a:t>
                      </a:r>
                      <a:endParaRPr kumimoji="1" lang="en-US" altLang="zh-TW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18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打击调整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5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’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10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○</a:t>
                      </a:r>
                      <a:endParaRPr kumimoji="1" lang="en-US" altLang="zh-TW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19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品质确认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3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’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08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○</a:t>
                      </a:r>
                      <a:endParaRPr kumimoji="1" lang="en-US" altLang="zh-TW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20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生产开始</a:t>
                      </a:r>
                      <a:endParaRPr kumimoji="1" lang="zh-TW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─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─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─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─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32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’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01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9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’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14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8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’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18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14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’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29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“</a:t>
                      </a:r>
                      <a:endParaRPr kumimoji="1" lang="en-US" altLang="zh-TW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WordArt 2"/>
          <p:cNvSpPr>
            <a:spLocks noTextEdit="1"/>
          </p:cNvSpPr>
          <p:nvPr/>
        </p:nvSpPr>
        <p:spPr>
          <a:xfrm>
            <a:off x="2195830" y="2277110"/>
            <a:ext cx="5157788" cy="1524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華康少女文字W6(P)" charset="0"/>
                <a:ea typeface="華康少女文字W6(P)" charset="0"/>
              </a:rPr>
              <a:t>The end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/>
                </a:outerShdw>
              </a:effectLst>
              <a:latin typeface="華康少女文字W6(P)" charset="0"/>
              <a:ea typeface="華康少女文字W6(P)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3"/>
          <p:cNvSpPr>
            <a:spLocks noGrp="1"/>
          </p:cNvSpPr>
          <p:nvPr>
            <p:ph idx="1"/>
          </p:nvPr>
        </p:nvSpPr>
        <p:spPr>
          <a:xfrm>
            <a:off x="457200" y="5135563"/>
            <a:ext cx="8229600" cy="612775"/>
          </a:xfrm>
          <a:solidFill>
            <a:srgbClr val="FFCC00">
              <a:alpha val="100000"/>
            </a:srgbClr>
          </a:solidFill>
          <a:ln w="12700">
            <a:solidFill>
              <a:schemeClr val="tx1">
                <a:alpha val="100000"/>
              </a:schemeClr>
            </a:solidFill>
            <a:miter lim="800000"/>
          </a:ln>
          <a:effectLst>
            <a:outerShdw dist="107763" dir="2699999" algn="ctr" rotWithShape="0">
              <a:schemeClr val="bg2">
                <a:alpha val="100000"/>
              </a:schemeClr>
            </a:outerShdw>
          </a:effectLst>
        </p:spPr>
        <p:txBody>
          <a:bodyPr vert="horz" wrap="square" lIns="91440" tIns="45720" rIns="91440" bIns="45720" anchor="ctr" anchorCtr="0"/>
          <a:p>
            <a:pPr marL="0" indent="0" algn="ctr" eaLnBrk="1" hangingPunct="1">
              <a:buNone/>
            </a:pPr>
            <a:r>
              <a:rPr lang="en-US" altLang="zh-TW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※</a:t>
            </a: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后工程的需要量占该设备定时加工能力的比率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Text Box 4"/>
          <p:cNvSpPr txBox="1"/>
          <p:nvPr/>
        </p:nvSpPr>
        <p:spPr>
          <a:xfrm>
            <a:off x="2844800" y="838200"/>
            <a:ext cx="3384550" cy="503238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一日的能力</a:t>
            </a:r>
            <a:r>
              <a:rPr lang="en-US" altLang="zh-TW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0" name="Text Box 5"/>
          <p:cNvSpPr txBox="1"/>
          <p:nvPr/>
        </p:nvSpPr>
        <p:spPr>
          <a:xfrm>
            <a:off x="971550" y="2351088"/>
            <a:ext cx="3384550" cy="503237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TOYOTA</a:t>
            </a: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生产方式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1" name="Text Box 6"/>
          <p:cNvSpPr txBox="1"/>
          <p:nvPr/>
        </p:nvSpPr>
        <p:spPr>
          <a:xfrm>
            <a:off x="4787900" y="2351088"/>
            <a:ext cx="3384550" cy="503237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一般的生产方式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2" name="Text Box 7"/>
          <p:cNvSpPr txBox="1"/>
          <p:nvPr/>
        </p:nvSpPr>
        <p:spPr>
          <a:xfrm>
            <a:off x="828675" y="3359150"/>
            <a:ext cx="3600450" cy="1222375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日必要数：</a:t>
            </a:r>
            <a:r>
              <a:rPr lang="en-US" altLang="zh-TW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稼动率</a:t>
            </a:r>
            <a:r>
              <a:rPr lang="en-US" altLang="zh-TW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％就可以了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3" name="Text Box 8"/>
          <p:cNvSpPr txBox="1"/>
          <p:nvPr/>
        </p:nvSpPr>
        <p:spPr>
          <a:xfrm>
            <a:off x="4716463" y="3357563"/>
            <a:ext cx="3600450" cy="1222375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日必要数：</a:t>
            </a:r>
            <a:r>
              <a:rPr lang="en-US" altLang="zh-TW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做到稼动率</a:t>
            </a:r>
            <a:r>
              <a:rPr lang="en-US" altLang="zh-TW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4" name="Line 9"/>
          <p:cNvSpPr/>
          <p:nvPr/>
        </p:nvSpPr>
        <p:spPr>
          <a:xfrm flipV="1">
            <a:off x="2555875" y="2854325"/>
            <a:ext cx="0" cy="5032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5" name="Line 10"/>
          <p:cNvSpPr/>
          <p:nvPr/>
        </p:nvSpPr>
        <p:spPr>
          <a:xfrm flipV="1">
            <a:off x="6516688" y="2854325"/>
            <a:ext cx="0" cy="5032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6" name="Line 11"/>
          <p:cNvSpPr/>
          <p:nvPr/>
        </p:nvSpPr>
        <p:spPr>
          <a:xfrm flipV="1">
            <a:off x="2555875" y="1846263"/>
            <a:ext cx="0" cy="5032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7" name="Line 12"/>
          <p:cNvSpPr/>
          <p:nvPr/>
        </p:nvSpPr>
        <p:spPr>
          <a:xfrm flipV="1">
            <a:off x="6516688" y="1846263"/>
            <a:ext cx="0" cy="5032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8" name="Line 13"/>
          <p:cNvSpPr/>
          <p:nvPr/>
        </p:nvSpPr>
        <p:spPr>
          <a:xfrm flipH="1">
            <a:off x="2555875" y="1846263"/>
            <a:ext cx="396081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9" name="Line 14"/>
          <p:cNvSpPr/>
          <p:nvPr/>
        </p:nvSpPr>
        <p:spPr>
          <a:xfrm flipV="1">
            <a:off x="4572000" y="1341438"/>
            <a:ext cx="0" cy="5048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1917700" y="457200"/>
            <a:ext cx="5294313" cy="654050"/>
          </a:xfrm>
          <a:ln/>
        </p:spPr>
        <p:txBody>
          <a:bodyPr vert="horz" wrap="square" lIns="91440" tIns="45720" rIns="91440" bIns="45720" anchor="t" anchorCtr="0"/>
          <a:p>
            <a:pPr marL="838200" indent="-838200" eaLnBrk="1" hangingPunct="1">
              <a:buClr>
                <a:schemeClr val="tx1"/>
              </a:buClr>
            </a:pPr>
            <a:r>
              <a:rPr lang="zh-TW" altLang="en-US" sz="36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段取改善的进行方法</a:t>
            </a:r>
            <a:endParaRPr lang="zh-TW" altLang="en-US" sz="36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7468" name="Group 124"/>
          <p:cNvGraphicFramePr>
            <a:graphicFrameLocks noGrp="1"/>
          </p:cNvGraphicFramePr>
          <p:nvPr/>
        </p:nvGraphicFramePr>
        <p:xfrm>
          <a:off x="990600" y="2362200"/>
          <a:ext cx="7239000" cy="4116388"/>
        </p:xfrm>
        <a:graphic>
          <a:graphicData uri="http://schemas.openxmlformats.org/drawingml/2006/table">
            <a:tbl>
              <a:tblPr/>
              <a:tblGrid>
                <a:gridCol w="785813"/>
                <a:gridCol w="2676525"/>
                <a:gridCol w="3776662"/>
              </a:tblGrid>
              <a:tr h="457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STEP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改善着眼点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总段替时间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0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内段取、调整、外段取作业明确区分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1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内段取作业向外段取作业移行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2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内段取时间短缩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3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调整时间缩短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4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外段取时间短缩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460" name="Group 116"/>
          <p:cNvGraphicFramePr>
            <a:graphicFrameLocks noGrp="1"/>
          </p:cNvGraphicFramePr>
          <p:nvPr/>
        </p:nvGraphicFramePr>
        <p:xfrm>
          <a:off x="4724400" y="3048000"/>
          <a:ext cx="3200400" cy="381000"/>
        </p:xfrm>
        <a:graphic>
          <a:graphicData uri="http://schemas.openxmlformats.org/drawingml/2006/table">
            <a:tbl>
              <a:tblPr/>
              <a:tblGrid>
                <a:gridCol w="1155700"/>
                <a:gridCol w="889000"/>
                <a:gridCol w="11557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内段取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调整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外段取</a:t>
                      </a: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459" name="Group 115"/>
          <p:cNvGraphicFramePr>
            <a:graphicFrameLocks noGrp="1"/>
          </p:cNvGraphicFramePr>
          <p:nvPr/>
        </p:nvGraphicFramePr>
        <p:xfrm>
          <a:off x="4724400" y="3733800"/>
          <a:ext cx="3200400" cy="334963"/>
        </p:xfrm>
        <a:graphic>
          <a:graphicData uri="http://schemas.openxmlformats.org/drawingml/2006/table">
            <a:tbl>
              <a:tblPr/>
              <a:tblGrid>
                <a:gridCol w="990600"/>
                <a:gridCol w="914400"/>
                <a:gridCol w="1295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内段取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06" marB="456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调整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06" marB="456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外段取</a:t>
                      </a: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06" marB="456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397" name="Group 53"/>
          <p:cNvGraphicFramePr>
            <a:graphicFrameLocks noGrp="1"/>
          </p:cNvGraphicFramePr>
          <p:nvPr/>
        </p:nvGraphicFramePr>
        <p:xfrm>
          <a:off x="4724400" y="4419600"/>
          <a:ext cx="3048000" cy="381000"/>
        </p:xfrm>
        <a:graphic>
          <a:graphicData uri="http://schemas.openxmlformats.org/drawingml/2006/table">
            <a:tbl>
              <a:tblPr/>
              <a:tblGrid>
                <a:gridCol w="838200"/>
                <a:gridCol w="914400"/>
                <a:gridCol w="1295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内段取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调整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外段取</a:t>
                      </a: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407" name="Group 63"/>
          <p:cNvGraphicFramePr>
            <a:graphicFrameLocks noGrp="1"/>
          </p:cNvGraphicFramePr>
          <p:nvPr/>
        </p:nvGraphicFramePr>
        <p:xfrm>
          <a:off x="4724400" y="5167313"/>
          <a:ext cx="2743200" cy="395288"/>
        </p:xfrm>
        <a:graphic>
          <a:graphicData uri="http://schemas.openxmlformats.org/drawingml/2006/table">
            <a:tbl>
              <a:tblPr/>
              <a:tblGrid>
                <a:gridCol w="838200"/>
                <a:gridCol w="609600"/>
                <a:gridCol w="1295400"/>
              </a:tblGrid>
              <a:tr h="395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内段取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调整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外段取</a:t>
                      </a: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466" name="Group 122"/>
          <p:cNvGraphicFramePr>
            <a:graphicFrameLocks noGrp="1"/>
          </p:cNvGraphicFramePr>
          <p:nvPr/>
        </p:nvGraphicFramePr>
        <p:xfrm>
          <a:off x="4724400" y="5929313"/>
          <a:ext cx="2438400" cy="395288"/>
        </p:xfrm>
        <a:graphic>
          <a:graphicData uri="http://schemas.openxmlformats.org/drawingml/2006/table">
            <a:tbl>
              <a:tblPr/>
              <a:tblGrid>
                <a:gridCol w="838200"/>
                <a:gridCol w="609600"/>
                <a:gridCol w="990600"/>
              </a:tblGrid>
              <a:tr h="395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内段取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调整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外段取</a:t>
                      </a: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323" name="Group 83"/>
          <p:cNvGrpSpPr/>
          <p:nvPr/>
        </p:nvGrpSpPr>
        <p:grpSpPr>
          <a:xfrm>
            <a:off x="4724400" y="2438400"/>
            <a:ext cx="3200400" cy="3505200"/>
            <a:chOff x="3120" y="912"/>
            <a:chExt cx="2016" cy="2208"/>
          </a:xfrm>
        </p:grpSpPr>
        <p:grpSp>
          <p:nvGrpSpPr>
            <p:cNvPr id="10325" name="Group 84"/>
            <p:cNvGrpSpPr/>
            <p:nvPr/>
          </p:nvGrpSpPr>
          <p:grpSpPr>
            <a:xfrm>
              <a:off x="3120" y="912"/>
              <a:ext cx="2016" cy="192"/>
              <a:chOff x="3120" y="912"/>
              <a:chExt cx="2016" cy="192"/>
            </a:xfrm>
          </p:grpSpPr>
          <p:sp>
            <p:nvSpPr>
              <p:cNvPr id="10345" name="Line 85"/>
              <p:cNvSpPr/>
              <p:nvPr/>
            </p:nvSpPr>
            <p:spPr>
              <a:xfrm>
                <a:off x="3120" y="912"/>
                <a:ext cx="0" cy="19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0346" name="Line 86"/>
              <p:cNvSpPr/>
              <p:nvPr/>
            </p:nvSpPr>
            <p:spPr>
              <a:xfrm>
                <a:off x="5136" y="912"/>
                <a:ext cx="0" cy="19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0347" name="Line 87"/>
              <p:cNvSpPr/>
              <p:nvPr/>
            </p:nvSpPr>
            <p:spPr>
              <a:xfrm>
                <a:off x="4608" y="1008"/>
                <a:ext cx="528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  <p:sp>
            <p:nvSpPr>
              <p:cNvPr id="10348" name="Line 88"/>
              <p:cNvSpPr/>
              <p:nvPr/>
            </p:nvSpPr>
            <p:spPr>
              <a:xfrm flipH="1">
                <a:off x="3120" y="1008"/>
                <a:ext cx="528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</p:grpSp>
        <p:grpSp>
          <p:nvGrpSpPr>
            <p:cNvPr id="10326" name="Group 89"/>
            <p:cNvGrpSpPr/>
            <p:nvPr/>
          </p:nvGrpSpPr>
          <p:grpSpPr>
            <a:xfrm>
              <a:off x="3744" y="1536"/>
              <a:ext cx="672" cy="192"/>
              <a:chOff x="3744" y="1536"/>
              <a:chExt cx="672" cy="192"/>
            </a:xfrm>
          </p:grpSpPr>
          <p:sp>
            <p:nvSpPr>
              <p:cNvPr id="10343" name="Line 90"/>
              <p:cNvSpPr/>
              <p:nvPr/>
            </p:nvSpPr>
            <p:spPr>
              <a:xfrm flipH="1">
                <a:off x="3744" y="1536"/>
                <a:ext cx="96" cy="192"/>
              </a:xfrm>
              <a:prstGeom prst="line">
                <a:avLst/>
              </a:prstGeom>
              <a:ln w="12700" cap="flat" cmpd="sng">
                <a:solidFill>
                  <a:srgbClr val="FF0000"/>
                </a:solidFill>
                <a:prstDash val="dash"/>
                <a:miter/>
                <a:headEnd type="none" w="med" len="med"/>
                <a:tailEnd type="none" w="med" len="med"/>
              </a:ln>
            </p:spPr>
          </p:sp>
          <p:sp>
            <p:nvSpPr>
              <p:cNvPr id="10344" name="Line 91"/>
              <p:cNvSpPr/>
              <p:nvPr/>
            </p:nvSpPr>
            <p:spPr>
              <a:xfrm flipH="1">
                <a:off x="4320" y="1536"/>
                <a:ext cx="96" cy="192"/>
              </a:xfrm>
              <a:prstGeom prst="line">
                <a:avLst/>
              </a:prstGeom>
              <a:ln w="12700" cap="flat" cmpd="sng">
                <a:solidFill>
                  <a:srgbClr val="FF0000"/>
                </a:solidFill>
                <a:prstDash val="dash"/>
                <a:miter/>
                <a:headEnd type="none" w="med" len="med"/>
                <a:tailEnd type="none" w="med" len="med"/>
              </a:ln>
            </p:spPr>
          </p:sp>
        </p:grpSp>
        <p:sp>
          <p:nvSpPr>
            <p:cNvPr id="10327" name="Line 92"/>
            <p:cNvSpPr/>
            <p:nvPr/>
          </p:nvSpPr>
          <p:spPr>
            <a:xfrm>
              <a:off x="5136" y="1536"/>
              <a:ext cx="0" cy="192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</p:sp>
        <p:grpSp>
          <p:nvGrpSpPr>
            <p:cNvPr id="10328" name="Group 93"/>
            <p:cNvGrpSpPr/>
            <p:nvPr/>
          </p:nvGrpSpPr>
          <p:grpSpPr>
            <a:xfrm>
              <a:off x="4224" y="1968"/>
              <a:ext cx="912" cy="192"/>
              <a:chOff x="4224" y="1968"/>
              <a:chExt cx="912" cy="192"/>
            </a:xfrm>
          </p:grpSpPr>
          <p:sp>
            <p:nvSpPr>
              <p:cNvPr id="10341" name="Line 94"/>
              <p:cNvSpPr/>
              <p:nvPr/>
            </p:nvSpPr>
            <p:spPr>
              <a:xfrm flipH="1">
                <a:off x="4224" y="1968"/>
                <a:ext cx="96" cy="192"/>
              </a:xfrm>
              <a:prstGeom prst="line">
                <a:avLst/>
              </a:prstGeom>
              <a:ln w="12700" cap="flat" cmpd="sng">
                <a:solidFill>
                  <a:srgbClr val="FF0000"/>
                </a:solidFill>
                <a:prstDash val="dash"/>
                <a:miter/>
                <a:headEnd type="none" w="med" len="med"/>
                <a:tailEnd type="none" w="med" len="med"/>
              </a:ln>
            </p:spPr>
          </p:sp>
          <p:sp>
            <p:nvSpPr>
              <p:cNvPr id="10342" name="Line 95"/>
              <p:cNvSpPr/>
              <p:nvPr/>
            </p:nvSpPr>
            <p:spPr>
              <a:xfrm flipH="1">
                <a:off x="5040" y="1968"/>
                <a:ext cx="96" cy="192"/>
              </a:xfrm>
              <a:prstGeom prst="line">
                <a:avLst/>
              </a:prstGeom>
              <a:ln w="12700" cap="flat" cmpd="sng">
                <a:solidFill>
                  <a:srgbClr val="FF0000"/>
                </a:solidFill>
                <a:prstDash val="dash"/>
                <a:miter/>
                <a:headEnd type="none" w="med" len="med"/>
                <a:tailEnd type="none" w="med" len="med"/>
              </a:ln>
            </p:spPr>
          </p:sp>
        </p:grpSp>
        <p:sp>
          <p:nvSpPr>
            <p:cNvPr id="10329" name="Line 96"/>
            <p:cNvSpPr/>
            <p:nvPr/>
          </p:nvSpPr>
          <p:spPr>
            <a:xfrm>
              <a:off x="3120" y="1536"/>
              <a:ext cx="0" cy="192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0330" name="Line 97"/>
            <p:cNvSpPr/>
            <p:nvPr/>
          </p:nvSpPr>
          <p:spPr>
            <a:xfrm>
              <a:off x="3120" y="1968"/>
              <a:ext cx="0" cy="192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0331" name="Line 98"/>
            <p:cNvSpPr/>
            <p:nvPr/>
          </p:nvSpPr>
          <p:spPr>
            <a:xfrm>
              <a:off x="3120" y="2400"/>
              <a:ext cx="0" cy="192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0332" name="Line 99"/>
            <p:cNvSpPr/>
            <p:nvPr/>
          </p:nvSpPr>
          <p:spPr>
            <a:xfrm flipH="1">
              <a:off x="3648" y="1968"/>
              <a:ext cx="96" cy="192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0333" name="Line 100"/>
            <p:cNvSpPr/>
            <p:nvPr/>
          </p:nvSpPr>
          <p:spPr>
            <a:xfrm flipH="1">
              <a:off x="4032" y="2400"/>
              <a:ext cx="192" cy="240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0334" name="Line 101"/>
            <p:cNvSpPr/>
            <p:nvPr/>
          </p:nvSpPr>
          <p:spPr>
            <a:xfrm flipH="1">
              <a:off x="4848" y="2400"/>
              <a:ext cx="192" cy="240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0335" name="Line 102"/>
            <p:cNvSpPr/>
            <p:nvPr/>
          </p:nvSpPr>
          <p:spPr>
            <a:xfrm>
              <a:off x="3648" y="2400"/>
              <a:ext cx="0" cy="192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</p:sp>
        <p:grpSp>
          <p:nvGrpSpPr>
            <p:cNvPr id="10336" name="Group 103"/>
            <p:cNvGrpSpPr/>
            <p:nvPr/>
          </p:nvGrpSpPr>
          <p:grpSpPr>
            <a:xfrm>
              <a:off x="3120" y="2880"/>
              <a:ext cx="528" cy="240"/>
              <a:chOff x="3120" y="2880"/>
              <a:chExt cx="528" cy="192"/>
            </a:xfrm>
          </p:grpSpPr>
          <p:sp>
            <p:nvSpPr>
              <p:cNvPr id="10339" name="Line 104"/>
              <p:cNvSpPr/>
              <p:nvPr/>
            </p:nvSpPr>
            <p:spPr>
              <a:xfrm>
                <a:off x="3120" y="2880"/>
                <a:ext cx="0" cy="192"/>
              </a:xfrm>
              <a:prstGeom prst="line">
                <a:avLst/>
              </a:prstGeom>
              <a:ln w="12700" cap="flat" cmpd="sng">
                <a:solidFill>
                  <a:srgbClr val="FF0000"/>
                </a:solidFill>
                <a:prstDash val="dash"/>
                <a:miter/>
                <a:headEnd type="none" w="med" len="med"/>
                <a:tailEnd type="none" w="med" len="med"/>
              </a:ln>
            </p:spPr>
          </p:sp>
          <p:sp>
            <p:nvSpPr>
              <p:cNvPr id="10340" name="Line 105"/>
              <p:cNvSpPr/>
              <p:nvPr/>
            </p:nvSpPr>
            <p:spPr>
              <a:xfrm>
                <a:off x="3648" y="2880"/>
                <a:ext cx="0" cy="192"/>
              </a:xfrm>
              <a:prstGeom prst="line">
                <a:avLst/>
              </a:prstGeom>
              <a:ln w="12700" cap="flat" cmpd="sng">
                <a:solidFill>
                  <a:srgbClr val="FF0000"/>
                </a:solidFill>
                <a:prstDash val="dash"/>
                <a:miter/>
                <a:headEnd type="none" w="med" len="med"/>
                <a:tailEnd type="none" w="med" len="med"/>
              </a:ln>
            </p:spPr>
          </p:sp>
        </p:grpSp>
        <p:sp>
          <p:nvSpPr>
            <p:cNvPr id="10337" name="Line 106"/>
            <p:cNvSpPr/>
            <p:nvPr/>
          </p:nvSpPr>
          <p:spPr>
            <a:xfrm>
              <a:off x="4032" y="2880"/>
              <a:ext cx="0" cy="240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0338" name="Line 107"/>
            <p:cNvSpPr/>
            <p:nvPr/>
          </p:nvSpPr>
          <p:spPr>
            <a:xfrm flipH="1">
              <a:off x="4656" y="2880"/>
              <a:ext cx="192" cy="240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</p:sp>
      </p:grpSp>
      <p:sp>
        <p:nvSpPr>
          <p:cNvPr id="10324" name="Rectangle 108"/>
          <p:cNvSpPr/>
          <p:nvPr/>
        </p:nvSpPr>
        <p:spPr>
          <a:xfrm>
            <a:off x="76200" y="990600"/>
            <a:ext cx="8839200" cy="1447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812800" lvl="0" indent="-812800" eaLnBrk="1" hangingPunct="1">
              <a:buClrTx/>
              <a:buSzPct val="90000"/>
              <a:buFontTx/>
              <a:buNone/>
            </a:pP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〈1〉</a:t>
            </a: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段取时间的明细</a:t>
            </a:r>
            <a:endParaRPr lang="zh-TW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12800" lvl="0" indent="-812800" eaLnBrk="1" hangingPunct="1">
              <a:buClrTx/>
              <a:buSzPct val="90000"/>
              <a:buFontTx/>
              <a:buNone/>
            </a:pP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﹝</a:t>
            </a:r>
            <a:r>
              <a:rPr lang="zh-TW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段取时间</a:t>
            </a:r>
            <a:r>
              <a:rPr lang="en-US" altLang="zh-TW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TW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内段取时间＋调整时间＋外段取时间</a:t>
            </a: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﹞</a:t>
            </a:r>
            <a:endParaRPr lang="en-US" altLang="zh-TW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12800" lvl="0" indent="-812800" eaLnBrk="1" hangingPunct="1">
              <a:buClrTx/>
              <a:buSzTx/>
              <a:buFontTx/>
              <a:buNone/>
            </a:pP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〈2〉</a:t>
            </a: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段取改善的步骤</a:t>
            </a:r>
            <a:endParaRPr lang="zh-TW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519113"/>
            <a:ext cx="8229600" cy="46355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TW" altLang="en-US" sz="36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内段取的外段取化</a:t>
            </a:r>
            <a:endParaRPr lang="zh-TW" altLang="en-US" sz="36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196850" y="1076325"/>
            <a:ext cx="8839200" cy="3495675"/>
          </a:xfrm>
          <a:ln/>
        </p:spPr>
        <p:txBody>
          <a:bodyPr vert="horz" wrap="square" lIns="91440" tIns="45720" rIns="91440" bIns="45720" anchor="t" anchorCtr="0"/>
          <a:p>
            <a:pPr marL="174625" indent="-174625" eaLnBrk="1" hangingPunct="1">
              <a:buNone/>
            </a:pP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定义、目的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4625" indent="-174625" eaLnBrk="1" hangingPunct="1">
              <a:buNone/>
            </a:pP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TW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为了缩短内段取的时间，将内段取的作业变更为外段取作业。</a:t>
            </a:r>
            <a:endParaRPr lang="zh-TW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4625" indent="-174625" eaLnBrk="1" hangingPunct="1">
              <a:buNone/>
            </a:pP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改善事例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4625" indent="-174625" eaLnBrk="1" hangingPunct="1">
              <a:buNone/>
            </a:pP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4625" indent="-174625" eaLnBrk="1" hangingPunct="1">
              <a:buNone/>
            </a:pP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将附有自动温度调节控制回路的预热控制盘，设置于单能机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4625" indent="-174625" eaLnBrk="1" hangingPunct="1">
              <a:buNone/>
            </a:pP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的后部，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Heater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线及温度调节用补偿导线延长至模具台车。下次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4625" indent="-174625" eaLnBrk="1" hangingPunct="1">
              <a:buNone/>
            </a:pP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生产使用模具乘放于模具台车上，将温度上升至预备设定温度约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4625" indent="-174625" eaLnBrk="1" hangingPunct="1">
              <a:buNone/>
            </a:pP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300℃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。所以，在模具交换的同时中子烧成变成可能。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8" name="Picture 4" descr="p46"/>
          <p:cNvPicPr>
            <a:picLocks noChangeAspect="1"/>
          </p:cNvPicPr>
          <p:nvPr/>
        </p:nvPicPr>
        <p:blipFill>
          <a:blip r:embed="rId1"/>
          <a:srcRect l="28004" t="44273" r="10385" b="37213"/>
          <a:stretch>
            <a:fillRect/>
          </a:stretch>
        </p:blipFill>
        <p:spPr>
          <a:xfrm>
            <a:off x="1905000" y="4608513"/>
            <a:ext cx="5257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5"/>
          <p:cNvSpPr txBox="1"/>
          <p:nvPr/>
        </p:nvSpPr>
        <p:spPr>
          <a:xfrm>
            <a:off x="457200" y="2362200"/>
            <a:ext cx="3352800" cy="466725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模具预热的外段取化</a:t>
            </a:r>
            <a:endParaRPr lang="zh-TW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3"/>
          <p:cNvSpPr>
            <a:spLocks noGrp="1"/>
          </p:cNvSpPr>
          <p:nvPr>
            <p:ph idx="1"/>
          </p:nvPr>
        </p:nvSpPr>
        <p:spPr>
          <a:xfrm>
            <a:off x="685800" y="1341438"/>
            <a:ext cx="7773988" cy="1871662"/>
          </a:xfrm>
          <a:ln/>
        </p:spPr>
        <p:txBody>
          <a:bodyPr vert="horz" wrap="square" lIns="91440" tIns="45720" rIns="91440" bIns="45720" anchor="t" anchorCtr="0"/>
          <a:p>
            <a:pPr marL="0" indent="723900" eaLnBrk="1" hangingPunct="1">
              <a:lnSpc>
                <a:spcPct val="150000"/>
              </a:lnSpc>
              <a:buNone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生产线换模换线时，从生产线后方的模具置场用天车运搬，生产线旁设立模具准备置场，利用外段取将模具置于生产线旁准备，缩短内段取的时间。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左右工作台上模具的准备。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723900" eaLnBrk="1" hangingPunct="1">
              <a:lnSpc>
                <a:spcPct val="150000"/>
              </a:lnSpc>
              <a:buNone/>
            </a:pP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723900" eaLnBrk="1" hangingPunct="1">
              <a:lnSpc>
                <a:spcPct val="150000"/>
              </a:lnSpc>
              <a:buNone/>
            </a:pP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723900" eaLnBrk="1" hangingPunct="1">
              <a:lnSpc>
                <a:spcPct val="150000"/>
              </a:lnSpc>
              <a:buNone/>
            </a:pP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723900" eaLnBrk="1" hangingPunct="1">
              <a:lnSpc>
                <a:spcPct val="150000"/>
              </a:lnSpc>
              <a:buNone/>
            </a:pP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Rectang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3962400" cy="481013"/>
          </a:xfrm>
          <a:solidFill>
            <a:srgbClr val="00FF00">
              <a:alpha val="100000"/>
            </a:srgbClr>
          </a:solidFill>
          <a:ln>
            <a:solidFill>
              <a:schemeClr val="tx1">
                <a:alpha val="100000"/>
              </a:schemeClr>
            </a:solidFill>
            <a:miter lim="800000"/>
          </a:ln>
          <a:effectLst>
            <a:outerShdw dist="107763" dir="2699999" algn="ctr" rotWithShape="0">
              <a:schemeClr val="bg2">
                <a:alpha val="100000"/>
              </a:schemeClr>
            </a:outerShdw>
          </a:effectLst>
        </p:spPr>
        <p:txBody>
          <a:bodyPr vert="horz" wrap="square" lIns="91440" tIns="45720" rIns="91440" bIns="45720" anchor="b" anchorCtr="0"/>
          <a:p>
            <a:pPr eaLnBrk="1" hangingPunct="1"/>
            <a:r>
              <a:rPr lang="en-US" altLang="zh-TW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模具运搬的外段取化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2" name="Picture 7" descr="DSCN0513"/>
          <p:cNvPicPr>
            <a:picLocks noChangeAspect="1"/>
          </p:cNvPicPr>
          <p:nvPr/>
        </p:nvPicPr>
        <p:blipFill>
          <a:blip r:embed="rId1">
            <a:lum bright="23999"/>
          </a:blip>
          <a:stretch>
            <a:fillRect/>
          </a:stretch>
        </p:blipFill>
        <p:spPr>
          <a:xfrm>
            <a:off x="827088" y="3141663"/>
            <a:ext cx="7273925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Text Box 8"/>
          <p:cNvSpPr txBox="1"/>
          <p:nvPr/>
        </p:nvSpPr>
        <p:spPr>
          <a:xfrm>
            <a:off x="1116013" y="5516563"/>
            <a:ext cx="1223962" cy="36671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模具置场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4" name="Line 9"/>
          <p:cNvSpPr/>
          <p:nvPr/>
        </p:nvSpPr>
        <p:spPr>
          <a:xfrm flipV="1">
            <a:off x="1908175" y="5084763"/>
            <a:ext cx="1511300" cy="360362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295" name="Text Box 10"/>
          <p:cNvSpPr txBox="1"/>
          <p:nvPr/>
        </p:nvSpPr>
        <p:spPr>
          <a:xfrm>
            <a:off x="3276600" y="5229225"/>
            <a:ext cx="1008063" cy="36671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外段取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4343400" cy="484188"/>
          </a:xfrm>
          <a:solidFill>
            <a:srgbClr val="00FF00">
              <a:alpha val="100000"/>
            </a:srgbClr>
          </a:solidFill>
          <a:ln>
            <a:solidFill>
              <a:schemeClr val="tx1">
                <a:alpha val="100000"/>
              </a:schemeClr>
            </a:solidFill>
            <a:miter lim="800000"/>
          </a:ln>
          <a:effectLst>
            <a:outerShdw dist="107763" dir="2699999" algn="ctr" rotWithShape="0">
              <a:schemeClr val="bg2">
                <a:alpha val="100000"/>
              </a:schemeClr>
            </a:outerShdw>
          </a:effectLst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TW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治工具准备的外段取化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57200" y="1606550"/>
            <a:ext cx="3322638" cy="4032250"/>
          </a:xfrm>
          <a:ln/>
        </p:spPr>
        <p:txBody>
          <a:bodyPr vert="horz" wrap="square" lIns="91440" tIns="45720" rIns="91440" bIns="45720" anchor="t" anchorCtr="0"/>
          <a:p>
            <a:pPr marL="0" indent="723900" eaLnBrk="1" hangingPunct="1">
              <a:lnSpc>
                <a:spcPct val="150000"/>
              </a:lnSpc>
              <a:buNone/>
            </a:pP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换模时必要的工具如板手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夹模螺栓、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料架、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定位销和顶杆图、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段取标准书等利用外段取准备，置于生产线侧，以缩短内段取时间。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723900" eaLnBrk="1" hangingPunct="1">
              <a:lnSpc>
                <a:spcPct val="150000"/>
              </a:lnSpc>
              <a:buNone/>
            </a:pPr>
            <a:endParaRPr lang="en-US" altLang="zh-TW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6" name="Picture 10" descr="DSCN06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7175" y="1268413"/>
            <a:ext cx="4608513" cy="316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1" descr="DSCN06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4508500"/>
            <a:ext cx="4321175" cy="231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idx="1"/>
          </p:nvPr>
        </p:nvSpPr>
        <p:spPr>
          <a:xfrm>
            <a:off x="395288" y="1270000"/>
            <a:ext cx="3384550" cy="4319588"/>
          </a:xfrm>
          <a:ln/>
        </p:spPr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冲压模具内的自动化辅助装置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(Lifter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Stopper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自动化气源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是由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Air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及电气在控制，以前这些插座是由作业者在内段取时用手衔接的。将插座安装于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Bolster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上，模具与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Bolster 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间的衔接于外段取时实施，利用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Bolster 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的上升及下降使其自动衔接。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title"/>
          </p:nvPr>
        </p:nvSpPr>
        <p:spPr>
          <a:xfrm>
            <a:off x="468313" y="538163"/>
            <a:ext cx="3265487" cy="528637"/>
          </a:xfrm>
          <a:solidFill>
            <a:srgbClr val="00FF00">
              <a:alpha val="100000"/>
            </a:srgbClr>
          </a:solidFill>
          <a:ln>
            <a:solidFill>
              <a:schemeClr val="tx1">
                <a:alpha val="100000"/>
              </a:schemeClr>
            </a:solidFill>
            <a:miter lim="800000"/>
          </a:ln>
          <a:effectLst>
            <a:outerShdw dist="107763" dir="2699999" algn="ctr" rotWithShape="0">
              <a:schemeClr val="bg2">
                <a:alpha val="100000"/>
              </a:schemeClr>
            </a:outerShdw>
          </a:effectLst>
        </p:spPr>
        <p:txBody>
          <a:bodyPr vert="horz" wrap="square" lIns="36000" tIns="36000" rIns="36000" bIns="36000" anchor="ctr" anchorCtr="0"/>
          <a:p>
            <a:pPr eaLnBrk="1" hangingPunct="1"/>
            <a:r>
              <a:rPr lang="en-US" altLang="zh-TW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衔接的外段取化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40" name="Picture 4" descr="p47"/>
          <p:cNvPicPr>
            <a:picLocks noChangeAspect="1"/>
          </p:cNvPicPr>
          <p:nvPr/>
        </p:nvPicPr>
        <p:blipFill>
          <a:blip r:embed="rId1"/>
          <a:srcRect l="55011" t="37941" b="43683"/>
          <a:stretch>
            <a:fillRect/>
          </a:stretch>
        </p:blipFill>
        <p:spPr>
          <a:xfrm>
            <a:off x="3924300" y="3068638"/>
            <a:ext cx="4392613" cy="316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7" descr="DSCN06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75" y="620713"/>
            <a:ext cx="4681538" cy="270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PP_MARK_KEY" val="1e026a2a-6f71-4901-86c6-af3422369333"/>
  <p:tag name="COMMONDATA" val="eyJoZGlkIjoiODc5OTdkZDQxOTMwNGQxNTBmNzRiMmEzNWM0ZjQ1MmMifQ==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62865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anose="05000000000000000000" pitchFamily="2" charset="2"/>
          <a:buNone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62865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anose="05000000000000000000" pitchFamily="2" charset="2"/>
          <a:buNone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Office\Templates\Design Templates 97\Pixel.pot</Template>
  <TotalTime>0</TotalTime>
  <Words>4308</Words>
  <Application>WPS 演示</Application>
  <PresentationFormat>全屏显示(4:3)</PresentationFormat>
  <Paragraphs>744</Paragraphs>
  <Slides>35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50" baseType="lpstr">
      <vt:lpstr>Arial</vt:lpstr>
      <vt:lpstr>宋体</vt:lpstr>
      <vt:lpstr>Wingdings</vt:lpstr>
      <vt:lpstr>PMingLiU</vt:lpstr>
      <vt:lpstr>Arial Black</vt:lpstr>
      <vt:lpstr>Times New Roman</vt:lpstr>
      <vt:lpstr>微软雅黑</vt:lpstr>
      <vt:lpstr>Wingdings 3</vt:lpstr>
      <vt:lpstr>Wingdings 2</vt:lpstr>
      <vt:lpstr>Arial Unicode MS</vt:lpstr>
      <vt:lpstr>華康少女文字W6(P)</vt:lpstr>
      <vt:lpstr>Pixel</vt:lpstr>
      <vt:lpstr>Excel.Sheet.8</vt:lpstr>
      <vt:lpstr>Excel.Sheet.8</vt:lpstr>
      <vt:lpstr>Excel.Sheet.8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可動率</dc:title>
  <dc:creator>Customer</dc:creator>
  <cp:lastModifiedBy>WPS_1670316127</cp:lastModifiedBy>
  <cp:revision>299</cp:revision>
  <dcterms:created xsi:type="dcterms:W3CDTF">2004-06-28T00:23:34Z</dcterms:created>
  <dcterms:modified xsi:type="dcterms:W3CDTF">2023-03-10T09:36:14Z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C98E5D46342346A8BA70BB8F54D7F93B</vt:lpwstr>
  </property>
  <property fmtid="{D5CDD505-2E9C-101B-9397-08002B2CF9AE}" pid="3" name="KSOProductBuildVer">
    <vt:lpwstr>2052-11.1.0.13703</vt:lpwstr>
  </property>
</Properties>
</file>