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wav" ContentType="audio/x-wav"/>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81" r:id="rId3"/>
    <p:sldId id="327" r:id="rId4"/>
    <p:sldId id="328" r:id="rId5"/>
    <p:sldId id="277" r:id="rId6"/>
    <p:sldId id="329" r:id="rId7"/>
    <p:sldId id="330" r:id="rId8"/>
    <p:sldId id="284" r:id="rId9"/>
    <p:sldId id="264" r:id="rId10"/>
    <p:sldId id="265" r:id="rId11"/>
    <p:sldId id="331" r:id="rId12"/>
    <p:sldId id="257" r:id="rId13"/>
    <p:sldId id="286" r:id="rId14"/>
    <p:sldId id="287" r:id="rId15"/>
    <p:sldId id="288" r:id="rId16"/>
    <p:sldId id="289" r:id="rId17"/>
    <p:sldId id="290" r:id="rId18"/>
    <p:sldId id="291" r:id="rId19"/>
    <p:sldId id="292" r:id="rId20"/>
    <p:sldId id="293" r:id="rId21"/>
    <p:sldId id="294" r:id="rId22"/>
    <p:sldId id="295" r:id="rId23"/>
    <p:sldId id="296" r:id="rId24"/>
    <p:sldId id="297" r:id="rId25"/>
    <p:sldId id="298" r:id="rId26"/>
    <p:sldId id="299" r:id="rId27"/>
    <p:sldId id="300" r:id="rId28"/>
    <p:sldId id="301" r:id="rId29"/>
    <p:sldId id="302" r:id="rId30"/>
    <p:sldId id="303" r:id="rId31"/>
    <p:sldId id="263" r:id="rId32"/>
    <p:sldId id="262" r:id="rId33"/>
    <p:sldId id="304" r:id="rId34"/>
    <p:sldId id="305" r:id="rId35"/>
    <p:sldId id="306" r:id="rId36"/>
    <p:sldId id="307" r:id="rId37"/>
    <p:sldId id="308" r:id="rId38"/>
    <p:sldId id="309" r:id="rId39"/>
    <p:sldId id="310" r:id="rId40"/>
    <p:sldId id="311" r:id="rId41"/>
    <p:sldId id="312" r:id="rId42"/>
    <p:sldId id="313" r:id="rId43"/>
    <p:sldId id="314" r:id="rId44"/>
    <p:sldId id="315" r:id="rId45"/>
    <p:sldId id="256" r:id="rId46"/>
    <p:sldId id="316" r:id="rId47"/>
    <p:sldId id="317" r:id="rId48"/>
    <p:sldId id="318" r:id="rId49"/>
    <p:sldId id="282" r:id="rId50"/>
    <p:sldId id="319" r:id="rId51"/>
    <p:sldId id="283" r:id="rId52"/>
    <p:sldId id="269" r:id="rId53"/>
    <p:sldId id="270" r:id="rId54"/>
    <p:sldId id="320" r:id="rId55"/>
    <p:sldId id="321" r:id="rId56"/>
    <p:sldId id="322" r:id="rId57"/>
    <p:sldId id="323" r:id="rId58"/>
    <p:sldId id="324" r:id="rId59"/>
    <p:sldId id="325" r:id="rId60"/>
    <p:sldId id="326" r:id="rId61"/>
    <p:sldId id="280" r:id="rId62"/>
  </p:sldIdLst>
  <p:sldSz cx="9144000" cy="6858000" type="screen4x3"/>
  <p:notesSz cx="6858000" cy="9144000"/>
  <p:custDataLst>
    <p:tags r:id="rId66"/>
  </p:custDataLst>
  <p:defaultTextStyle>
    <a:defPPr>
      <a:defRPr lang="zh-CN"/>
    </a:defPPr>
    <a:lvl1pPr marL="0" lvl="0" indent="0" algn="l" defTabSz="914400" rtl="0" eaLnBrk="0" fontAlgn="base" latinLnBrk="0" hangingPunct="0">
      <a:lnSpc>
        <a:spcPct val="100000"/>
      </a:lnSpc>
      <a:spcBef>
        <a:spcPct val="0"/>
      </a:spcBef>
      <a:spcAft>
        <a:spcPct val="0"/>
      </a:spcAft>
      <a:buNone/>
      <a:defRPr sz="1000" b="0" i="0" u="none" kern="1200" baseline="0">
        <a:solidFill>
          <a:schemeClr val="tx1"/>
        </a:solidFill>
        <a:latin typeface="Times New Roman" panose="02020603050405020304" pitchFamily="18" charset="0"/>
        <a:ea typeface="宋体" panose="02010600030101010101" pitchFamily="2" charset="-122"/>
        <a:cs typeface="+mn-cs"/>
      </a:defRPr>
    </a:lvl1pPr>
    <a:lvl2pPr marL="457200" lvl="1" indent="0" algn="l" defTabSz="914400" rtl="0" eaLnBrk="0" fontAlgn="base" latinLnBrk="0" hangingPunct="0">
      <a:lnSpc>
        <a:spcPct val="100000"/>
      </a:lnSpc>
      <a:spcBef>
        <a:spcPct val="0"/>
      </a:spcBef>
      <a:spcAft>
        <a:spcPct val="0"/>
      </a:spcAft>
      <a:buNone/>
      <a:defRPr sz="1000" b="0" i="0" u="none" kern="1200" baseline="0">
        <a:solidFill>
          <a:schemeClr val="tx1"/>
        </a:solidFill>
        <a:latin typeface="Times New Roman" panose="02020603050405020304" pitchFamily="18" charset="0"/>
        <a:ea typeface="宋体" panose="02010600030101010101" pitchFamily="2" charset="-122"/>
        <a:cs typeface="+mn-cs"/>
      </a:defRPr>
    </a:lvl2pPr>
    <a:lvl3pPr marL="914400" lvl="2" indent="0" algn="l" defTabSz="914400" rtl="0" eaLnBrk="0" fontAlgn="base" latinLnBrk="0" hangingPunct="0">
      <a:lnSpc>
        <a:spcPct val="100000"/>
      </a:lnSpc>
      <a:spcBef>
        <a:spcPct val="0"/>
      </a:spcBef>
      <a:spcAft>
        <a:spcPct val="0"/>
      </a:spcAft>
      <a:buNone/>
      <a:defRPr sz="1000" b="0" i="0" u="none" kern="1200" baseline="0">
        <a:solidFill>
          <a:schemeClr val="tx1"/>
        </a:solidFill>
        <a:latin typeface="Times New Roman" panose="02020603050405020304" pitchFamily="18" charset="0"/>
        <a:ea typeface="宋体" panose="02010600030101010101" pitchFamily="2" charset="-122"/>
        <a:cs typeface="+mn-cs"/>
      </a:defRPr>
    </a:lvl3pPr>
    <a:lvl4pPr marL="1371600" lvl="3" indent="0" algn="l" defTabSz="914400" rtl="0" eaLnBrk="0" fontAlgn="base" latinLnBrk="0" hangingPunct="0">
      <a:lnSpc>
        <a:spcPct val="100000"/>
      </a:lnSpc>
      <a:spcBef>
        <a:spcPct val="0"/>
      </a:spcBef>
      <a:spcAft>
        <a:spcPct val="0"/>
      </a:spcAft>
      <a:buNone/>
      <a:defRPr sz="1000" b="0" i="0" u="none" kern="1200" baseline="0">
        <a:solidFill>
          <a:schemeClr val="tx1"/>
        </a:solidFill>
        <a:latin typeface="Times New Roman" panose="02020603050405020304" pitchFamily="18" charset="0"/>
        <a:ea typeface="宋体" panose="02010600030101010101" pitchFamily="2" charset="-122"/>
        <a:cs typeface="+mn-cs"/>
      </a:defRPr>
    </a:lvl4pPr>
    <a:lvl5pPr marL="1828800" lvl="4" indent="0" algn="l" defTabSz="914400" rtl="0" eaLnBrk="0" fontAlgn="base" latinLnBrk="0" hangingPunct="0">
      <a:lnSpc>
        <a:spcPct val="100000"/>
      </a:lnSpc>
      <a:spcBef>
        <a:spcPct val="0"/>
      </a:spcBef>
      <a:spcAft>
        <a:spcPct val="0"/>
      </a:spcAft>
      <a:buNone/>
      <a:defRPr sz="1000" b="0" i="0" u="none" kern="1200" baseline="0">
        <a:solidFill>
          <a:schemeClr val="tx1"/>
        </a:solidFill>
        <a:latin typeface="Times New Roman" panose="02020603050405020304" pitchFamily="18" charset="0"/>
        <a:ea typeface="宋体" panose="02010600030101010101" pitchFamily="2" charset="-122"/>
        <a:cs typeface="+mn-cs"/>
      </a:defRPr>
    </a:lvl5pPr>
    <a:lvl6pPr marL="2286000" lvl="5" indent="0" algn="l" defTabSz="914400" rtl="0" eaLnBrk="0" fontAlgn="base" latinLnBrk="0" hangingPunct="0">
      <a:lnSpc>
        <a:spcPct val="100000"/>
      </a:lnSpc>
      <a:spcBef>
        <a:spcPct val="0"/>
      </a:spcBef>
      <a:spcAft>
        <a:spcPct val="0"/>
      </a:spcAft>
      <a:buNone/>
      <a:defRPr sz="1000" b="0" i="0" u="none" kern="1200" baseline="0">
        <a:solidFill>
          <a:schemeClr val="tx1"/>
        </a:solidFill>
        <a:latin typeface="Times New Roman" panose="02020603050405020304" pitchFamily="18" charset="0"/>
        <a:ea typeface="宋体" panose="02010600030101010101" pitchFamily="2" charset="-122"/>
        <a:cs typeface="+mn-cs"/>
      </a:defRPr>
    </a:lvl6pPr>
    <a:lvl7pPr marL="2743200" lvl="6" indent="0" algn="l" defTabSz="914400" rtl="0" eaLnBrk="0" fontAlgn="base" latinLnBrk="0" hangingPunct="0">
      <a:lnSpc>
        <a:spcPct val="100000"/>
      </a:lnSpc>
      <a:spcBef>
        <a:spcPct val="0"/>
      </a:spcBef>
      <a:spcAft>
        <a:spcPct val="0"/>
      </a:spcAft>
      <a:buNone/>
      <a:defRPr sz="1000" b="0" i="0" u="none" kern="1200" baseline="0">
        <a:solidFill>
          <a:schemeClr val="tx1"/>
        </a:solidFill>
        <a:latin typeface="Times New Roman" panose="02020603050405020304" pitchFamily="18" charset="0"/>
        <a:ea typeface="宋体" panose="02010600030101010101" pitchFamily="2" charset="-122"/>
        <a:cs typeface="+mn-cs"/>
      </a:defRPr>
    </a:lvl7pPr>
    <a:lvl8pPr marL="3200400" lvl="7" indent="0" algn="l" defTabSz="914400" rtl="0" eaLnBrk="0" fontAlgn="base" latinLnBrk="0" hangingPunct="0">
      <a:lnSpc>
        <a:spcPct val="100000"/>
      </a:lnSpc>
      <a:spcBef>
        <a:spcPct val="0"/>
      </a:spcBef>
      <a:spcAft>
        <a:spcPct val="0"/>
      </a:spcAft>
      <a:buNone/>
      <a:defRPr sz="1000" b="0" i="0" u="none" kern="1200" baseline="0">
        <a:solidFill>
          <a:schemeClr val="tx1"/>
        </a:solidFill>
        <a:latin typeface="Times New Roman" panose="02020603050405020304" pitchFamily="18" charset="0"/>
        <a:ea typeface="宋体" panose="02010600030101010101" pitchFamily="2" charset="-122"/>
        <a:cs typeface="+mn-cs"/>
      </a:defRPr>
    </a:lvl8pPr>
    <a:lvl9pPr marL="3657600" lvl="8" indent="0" algn="l" defTabSz="914400" rtl="0" eaLnBrk="0" fontAlgn="base" latinLnBrk="0" hangingPunct="0">
      <a:lnSpc>
        <a:spcPct val="100000"/>
      </a:lnSpc>
      <a:spcBef>
        <a:spcPct val="0"/>
      </a:spcBef>
      <a:spcAft>
        <a:spcPct val="0"/>
      </a:spcAft>
      <a:buNone/>
      <a:defRPr sz="1000" b="0" i="0" u="none" kern="1200" baseline="0">
        <a:solidFill>
          <a:schemeClr val="tx1"/>
        </a:solidFill>
        <a:latin typeface="Times New Roman" panose="02020603050405020304" pitchFamily="18" charset="0"/>
        <a:ea typeface="宋体" panose="02010600030101010101" pitchFamily="2" charset="-122"/>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0000"/>
    <a:srgbClr val="3333FF"/>
    <a:srgbClr val="66FF33"/>
    <a:srgbClr val="FF006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267"/>
    <p:restoredTop sz="94520"/>
  </p:normalViewPr>
  <p:slideViewPr>
    <p:cSldViewPr showGuides="1">
      <p:cViewPr varScale="1">
        <p:scale>
          <a:sx n="94" d="100"/>
          <a:sy n="94" d="100"/>
        </p:scale>
        <p:origin x="856" y="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showFormatting="0">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6" Type="http://schemas.openxmlformats.org/officeDocument/2006/relationships/tags" Target="tags/tag2.xml"/><Relationship Id="rId65" Type="http://schemas.openxmlformats.org/officeDocument/2006/relationships/tableStyles" Target="tableStyles.xml"/><Relationship Id="rId64" Type="http://schemas.openxmlformats.org/officeDocument/2006/relationships/viewProps" Target="viewProps.xml"/><Relationship Id="rId63" Type="http://schemas.openxmlformats.org/officeDocument/2006/relationships/presProps" Target="presProps.xml"/><Relationship Id="rId62" Type="http://schemas.openxmlformats.org/officeDocument/2006/relationships/slide" Target="slides/slide60.xml"/><Relationship Id="rId61" Type="http://schemas.openxmlformats.org/officeDocument/2006/relationships/slide" Target="slides/slide59.xml"/><Relationship Id="rId60" Type="http://schemas.openxmlformats.org/officeDocument/2006/relationships/slide" Target="slides/slide58.xml"/><Relationship Id="rId6" Type="http://schemas.openxmlformats.org/officeDocument/2006/relationships/slide" Target="slides/slide4.xml"/><Relationship Id="rId59" Type="http://schemas.openxmlformats.org/officeDocument/2006/relationships/slide" Target="slides/slide57.xml"/><Relationship Id="rId58" Type="http://schemas.openxmlformats.org/officeDocument/2006/relationships/slide" Target="slides/slide56.xml"/><Relationship Id="rId57" Type="http://schemas.openxmlformats.org/officeDocument/2006/relationships/slide" Target="slides/slide55.xml"/><Relationship Id="rId56" Type="http://schemas.openxmlformats.org/officeDocument/2006/relationships/slide" Target="slides/slide54.xml"/><Relationship Id="rId55" Type="http://schemas.openxmlformats.org/officeDocument/2006/relationships/slide" Target="slides/slide53.xml"/><Relationship Id="rId54" Type="http://schemas.openxmlformats.org/officeDocument/2006/relationships/slide" Target="slides/slide52.xml"/><Relationship Id="rId53" Type="http://schemas.openxmlformats.org/officeDocument/2006/relationships/slide" Target="slides/slide51.xml"/><Relationship Id="rId52" Type="http://schemas.openxmlformats.org/officeDocument/2006/relationships/slide" Target="slides/slide50.xml"/><Relationship Id="rId51" Type="http://schemas.openxmlformats.org/officeDocument/2006/relationships/slide" Target="slides/slide49.xml"/><Relationship Id="rId50" Type="http://schemas.openxmlformats.org/officeDocument/2006/relationships/slide" Target="slides/slide48.xml"/><Relationship Id="rId5" Type="http://schemas.openxmlformats.org/officeDocument/2006/relationships/slide" Target="slides/slide3.xml"/><Relationship Id="rId49" Type="http://schemas.openxmlformats.org/officeDocument/2006/relationships/slide" Target="slides/slide47.xml"/><Relationship Id="rId48" Type="http://schemas.openxmlformats.org/officeDocument/2006/relationships/slide" Target="slides/slide46.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95147E29-12B5-4489-A1D2-A9133EF203D7}" type="slidenum">
              <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95147E29-12B5-4489-A1D2-A9133EF203D7}" type="slidenum">
              <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95147E29-12B5-4489-A1D2-A9133EF203D7}" type="slidenum">
              <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idx="1"/>
          </p:nvPr>
        </p:nvSpPr>
        <p:spPr/>
        <p:txBody>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95147E29-12B5-4489-A1D2-A9133EF203D7}" type="slidenum">
              <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95147E29-12B5-4489-A1D2-A9133EF203D7}" type="slidenum">
              <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95147E29-12B5-4489-A1D2-A9133EF203D7}" type="slidenum">
              <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95147E29-12B5-4489-A1D2-A9133EF203D7}" type="slidenum">
              <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95147E29-12B5-4489-A1D2-A9133EF203D7}" type="slidenum">
              <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95147E29-12B5-4489-A1D2-A9133EF203D7}" type="slidenum">
              <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95147E29-12B5-4489-A1D2-A9133EF203D7}" type="slidenum">
              <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zh-CN" alt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marL="0" marR="0" lvl="0" indent="0" algn="r" defTabSz="914400" rtl="0" eaLnBrk="0" fontAlgn="base" latinLnBrk="0" hangingPunct="0">
              <a:lnSpc>
                <a:spcPct val="100000"/>
              </a:lnSpc>
              <a:spcBef>
                <a:spcPct val="0"/>
              </a:spcBef>
              <a:spcAft>
                <a:spcPct val="0"/>
              </a:spcAft>
              <a:buClrTx/>
              <a:buSzTx/>
              <a:buFontTx/>
              <a:buNone/>
              <a:defRPr/>
            </a:pPr>
            <a:fld id="{95147E29-12B5-4489-A1D2-A9133EF203D7}" type="slidenum">
              <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2.png"/><Relationship Id="rId13" Type="http://schemas.openxmlformats.org/officeDocument/2006/relationships/tags" Target="../tags/tag1.xml"/><Relationship Id="rId12" Type="http://schemas.openxmlformats.org/officeDocument/2006/relationships/image" Target="../media/image1.pn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12"/>
          <a:stretch>
            <a:fillRect/>
          </a:stretch>
        </a:blipFill>
        <a:effectLst/>
      </p:bgPr>
    </p:bg>
    <p:spTree>
      <p:nvGrpSpPr>
        <p:cNvPr id="1" name=""/>
        <p:cNvGrpSpPr/>
        <p:nvPr/>
      </p:nvGrpSpPr>
      <p:grpSpPr/>
      <p:sp>
        <p:nvSpPr>
          <p:cNvPr id="1026" name="标题占位符 1"/>
          <p:cNvSpPr>
            <a:spLocks noGrp="1"/>
          </p:cNvSpPr>
          <p:nvPr>
            <p:ph type="title"/>
          </p:nvPr>
        </p:nvSpPr>
        <p:spPr>
          <a:xfrm>
            <a:off x="457200" y="274638"/>
            <a:ext cx="8229600" cy="1143000"/>
          </a:xfrm>
          <a:prstGeom prst="rect">
            <a:avLst/>
          </a:prstGeom>
          <a:noFill/>
          <a:ln w="9525">
            <a:noFill/>
          </a:ln>
        </p:spPr>
        <p:txBody>
          <a:bodyPr anchor="ctr" anchorCtr="0"/>
          <a:p>
            <a:pPr lvl="0"/>
            <a:r>
              <a:rPr lang="zh-CN" altLang="en-US" dirty="0"/>
              <a:t>单击此处编辑母版标题样式</a:t>
            </a:r>
            <a:endParaRPr lang="zh-CN" altLang="en-US" dirty="0"/>
          </a:p>
        </p:txBody>
      </p:sp>
      <p:sp>
        <p:nvSpPr>
          <p:cNvPr id="1027" name="文本占位符 2"/>
          <p:cNvSpPr>
            <a:spLocks noGrp="1"/>
          </p:cNvSpPr>
          <p:nvPr>
            <p:ph type="body" idx="1"/>
          </p:nvPr>
        </p:nvSpPr>
        <p:spPr>
          <a:xfrm>
            <a:off x="457200" y="1600200"/>
            <a:ext cx="8229600" cy="4525963"/>
          </a:xfrm>
          <a:prstGeom prst="rect">
            <a:avLst/>
          </a:prstGeom>
          <a:noFill/>
          <a:ln w="9525">
            <a:noFill/>
          </a:ln>
        </p:spPr>
        <p:txBody>
          <a:bodyPr/>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tint val="75000"/>
                </a:schemeClr>
              </a:solidFill>
              <a:effectLst/>
              <a:uLnTx/>
              <a:uFillTx/>
              <a:latin typeface="Times New Roman" panose="02020603050405020304" pitchFamily="18" charset="0"/>
              <a:ea typeface="宋体" panose="02010600030101010101" pitchFamily="2" charset="-122"/>
              <a:cs typeface="+mn-cs"/>
            </a:endParaRPr>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lstStyle>
            <a:lvl1pPr algn="r">
              <a:defRPr sz="1200" smtClean="0">
                <a:solidFill>
                  <a:srgbClr val="898989"/>
                </a:solidFill>
              </a:defRPr>
            </a:lvl1pPr>
          </a:lstStyle>
          <a:p>
            <a:pPr marL="0" marR="0" lvl="0" indent="0" algn="r" defTabSz="914400" rtl="0" eaLnBrk="0" fontAlgn="base" latinLnBrk="0" hangingPunct="0">
              <a:lnSpc>
                <a:spcPct val="100000"/>
              </a:lnSpc>
              <a:spcBef>
                <a:spcPct val="0"/>
              </a:spcBef>
              <a:spcAft>
                <a:spcPct val="0"/>
              </a:spcAft>
              <a:buClrTx/>
              <a:buSzTx/>
              <a:buFontTx/>
              <a:buNone/>
              <a:defRPr/>
            </a:pPr>
            <a:fld id="{95147E29-12B5-4489-A1D2-A9133EF203D7}" type="slidenum">
              <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rPr>
            </a:fld>
            <a:endParaRPr kumimoji="0" lang="en-US" altLang="zh-CN" sz="1200" b="0" i="0" u="none" strike="noStrike" kern="1200" cap="none" spc="0" normalizeH="0" baseline="0" noProof="0">
              <a:ln>
                <a:noFill/>
              </a:ln>
              <a:solidFill>
                <a:srgbClr val="898989"/>
              </a:solidFill>
              <a:effectLst/>
              <a:uLnTx/>
              <a:uFillTx/>
              <a:latin typeface="Times New Roman" panose="02020603050405020304" pitchFamily="18" charset="0"/>
              <a:ea typeface="宋体" panose="02010600030101010101" pitchFamily="2" charset="-122"/>
              <a:cs typeface="+mn-cs"/>
            </a:endParaRPr>
          </a:p>
        </p:txBody>
      </p:sp>
      <p:pic>
        <p:nvPicPr>
          <p:cNvPr id="2" name="图片 1" descr="商标（横）"/>
          <p:cNvPicPr>
            <a:picLocks noChangeAspect="1"/>
          </p:cNvPicPr>
          <p:nvPr userDrawn="1">
            <p:custDataLst>
              <p:tags r:id="rId13"/>
            </p:custDataLst>
          </p:nvPr>
        </p:nvPicPr>
        <p:blipFill>
          <a:blip r:embed="rId14"/>
          <a:stretch>
            <a:fillRect/>
          </a:stretch>
        </p:blipFill>
        <p:spPr>
          <a:xfrm>
            <a:off x="7574915" y="44450"/>
            <a:ext cx="1569085" cy="58102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alibri" panose="020F0502020204030204" pitchFamily="34" charset="0"/>
          <a:ea typeface="宋体" panose="02010600030101010101" pitchFamily="2" charset="-122"/>
        </a:defRPr>
      </a:lvl5pPr>
      <a:lvl6pPr marL="4572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6pPr>
      <a:lvl7pPr marL="9144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7pPr>
      <a:lvl8pPr marL="13716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8pPr>
      <a:lvl9pPr marL="1828800" algn="ctr" rtl="0" fontAlgn="base">
        <a:spcBef>
          <a:spcPct val="0"/>
        </a:spcBef>
        <a:spcAft>
          <a:spcPct val="0"/>
        </a:spcAft>
        <a:defRPr sz="4400">
          <a:solidFill>
            <a:schemeClr val="tx1"/>
          </a:solidFill>
          <a:latin typeface="Calibri" panose="020F0502020204030204" pitchFamily="34" charset="0"/>
          <a:ea typeface="宋体" panose="02010600030101010101" pitchFamily="2" charset="-122"/>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3.wmf"/><Relationship Id="rId1"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audio" Target="../media/audio1.wav"/></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TextBox 1"/>
          <p:cNvSpPr txBox="1"/>
          <p:nvPr/>
        </p:nvSpPr>
        <p:spPr>
          <a:xfrm>
            <a:off x="2012950" y="2413000"/>
            <a:ext cx="5118100" cy="2032000"/>
          </a:xfrm>
          <a:prstGeom prst="rect">
            <a:avLst/>
          </a:prstGeom>
          <a:noFill/>
          <a:ln w="9525">
            <a:noFill/>
          </a:ln>
        </p:spPr>
        <p:txBody>
          <a:bodyPr wrap="none">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en-US" altLang="zh-CN" sz="7200" b="1" dirty="0">
                <a:latin typeface="教科書" pitchFamily="18" charset="-128"/>
                <a:ea typeface="教科書" pitchFamily="18" charset="-128"/>
              </a:rPr>
              <a:t>QCC</a:t>
            </a:r>
            <a:r>
              <a:rPr lang="zh-CN" altLang="en-US" sz="7200" b="1" dirty="0">
                <a:latin typeface="教科書" pitchFamily="18" charset="-128"/>
                <a:ea typeface="教科書" pitchFamily="18" charset="-128"/>
              </a:rPr>
              <a:t>品管圈</a:t>
            </a:r>
            <a:endParaRPr lang="en-US" altLang="zh-CN" sz="7200" b="1" dirty="0">
              <a:latin typeface="教科書" pitchFamily="18" charset="-128"/>
              <a:ea typeface="教科書" pitchFamily="18" charset="-128"/>
            </a:endParaRPr>
          </a:p>
          <a:p>
            <a:pPr marL="0" lvl="0" indent="0" algn="ctr">
              <a:spcBef>
                <a:spcPct val="0"/>
              </a:spcBef>
              <a:buFontTx/>
              <a:buNone/>
            </a:pPr>
            <a:r>
              <a:rPr lang="zh-CN" altLang="en-US" sz="5400" dirty="0">
                <a:latin typeface="教科書" pitchFamily="18" charset="-128"/>
                <a:ea typeface="教科書" pitchFamily="18" charset="-128"/>
              </a:rPr>
              <a:t>导入培训</a:t>
            </a:r>
            <a:endParaRPr lang="zh-CN" altLang="en-US" sz="5400" dirty="0">
              <a:latin typeface="教科書" pitchFamily="18" charset="-128"/>
              <a:ea typeface="教科書" pitchFamily="18" charset="-128"/>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ext Box 2"/>
          <p:cNvSpPr txBox="1"/>
          <p:nvPr/>
        </p:nvSpPr>
        <p:spPr>
          <a:xfrm>
            <a:off x="1905000" y="557213"/>
            <a:ext cx="5508625" cy="50958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3600" b="1" i="1" dirty="0">
                <a:solidFill>
                  <a:srgbClr val="0000FF"/>
                </a:solidFill>
                <a:latin typeface="Times New Roman" panose="02020603050405020304" pitchFamily="18" charset="0"/>
              </a:rPr>
              <a:t>QCC</a:t>
            </a:r>
            <a:r>
              <a:rPr lang="zh-CN" altLang="en-US" sz="3600" b="1" i="1" dirty="0">
                <a:solidFill>
                  <a:srgbClr val="0000FF"/>
                </a:solidFill>
                <a:latin typeface="宋体" panose="02010600030101010101" pitchFamily="2" charset="-122"/>
              </a:rPr>
              <a:t>活动的目的</a:t>
            </a:r>
            <a:endParaRPr lang="zh-CN" altLang="en-US" sz="3600" b="1" i="1" dirty="0">
              <a:solidFill>
                <a:srgbClr val="0000FF"/>
              </a:solidFill>
              <a:latin typeface="宋体" panose="02010600030101010101" pitchFamily="2" charset="-122"/>
            </a:endParaRPr>
          </a:p>
        </p:txBody>
      </p:sp>
      <p:sp>
        <p:nvSpPr>
          <p:cNvPr id="11267" name="Rectangle 3"/>
          <p:cNvSpPr/>
          <p:nvPr/>
        </p:nvSpPr>
        <p:spPr>
          <a:xfrm>
            <a:off x="323850" y="1219200"/>
            <a:ext cx="8424863" cy="4946650"/>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11268" name="Rectangle 5"/>
          <p:cNvSpPr/>
          <p:nvPr/>
        </p:nvSpPr>
        <p:spPr>
          <a:xfrm>
            <a:off x="304800" y="1219200"/>
            <a:ext cx="8153400" cy="4114800"/>
          </a:xfrm>
          <a:prstGeom prst="rect">
            <a:avLst/>
          </a:prstGeom>
          <a:noFill/>
          <a:ln w="9525">
            <a:noFill/>
          </a:ln>
        </p:spPr>
        <p:txBody>
          <a:bodyPr lIns="92075" tIns="46038" rIns="92075" bIns="46038"/>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nSpc>
                <a:spcPct val="150000"/>
              </a:lnSpc>
              <a:buClr>
                <a:schemeClr val="tx2"/>
              </a:buClr>
              <a:buFontTx/>
              <a:buChar char="•"/>
            </a:pPr>
            <a:r>
              <a:rPr lang="en-US" altLang="zh-CN" sz="2400" dirty="0">
                <a:latin typeface="宋体" panose="02010600030101010101" pitchFamily="2" charset="-122"/>
              </a:rPr>
              <a:t>   </a:t>
            </a:r>
            <a:r>
              <a:rPr lang="zh-CN" altLang="en-US" sz="2400" dirty="0">
                <a:latin typeface="宋体" panose="02010600030101010101" pitchFamily="2" charset="-122"/>
              </a:rPr>
              <a:t>以提升第一线监督者的领导能力与管理能力为目的，并且以透过自我启发来达成之；</a:t>
            </a:r>
            <a:r>
              <a:rPr lang="zh-CN" altLang="en-US" sz="2400" dirty="0">
                <a:latin typeface="Times New Roman" panose="02020603050405020304" pitchFamily="18" charset="0"/>
              </a:rPr>
              <a:t> </a:t>
            </a:r>
            <a:endParaRPr lang="zh-TW" altLang="en-US" sz="2400" dirty="0">
              <a:latin typeface="Times New Roman" panose="02020603050405020304" pitchFamily="18" charset="0"/>
            </a:endParaRPr>
          </a:p>
          <a:p>
            <a:pPr marL="0" lvl="0" indent="0">
              <a:lnSpc>
                <a:spcPct val="150000"/>
              </a:lnSpc>
              <a:buClr>
                <a:schemeClr val="tx2"/>
              </a:buClr>
              <a:buFontTx/>
              <a:buChar char="•"/>
            </a:pPr>
            <a:r>
              <a:rPr lang="zh-CN" altLang="en-US" sz="2400" dirty="0">
                <a:latin typeface="宋体" panose="02010600030101010101" pitchFamily="2" charset="-122"/>
              </a:rPr>
              <a:t>   包括作业人员全员参加，透过</a:t>
            </a:r>
            <a:r>
              <a:rPr lang="en-US" altLang="zh-CN" sz="2400" dirty="0">
                <a:latin typeface="宋体" panose="02010600030101010101" pitchFamily="2" charset="-122"/>
              </a:rPr>
              <a:t>QCC</a:t>
            </a:r>
            <a:r>
              <a:rPr lang="zh-CN" altLang="en-US" sz="2400" dirty="0">
                <a:latin typeface="宋体" panose="02010600030101010101" pitchFamily="2" charset="-122"/>
              </a:rPr>
              <a:t>活动提高现场士气，使品质管理活动能贯彻到现场的最基层，并且以此为基础，提高现场的品质意识、问题意识、改善意识；</a:t>
            </a:r>
            <a:r>
              <a:rPr lang="zh-CN" altLang="en-US" sz="2400" dirty="0">
                <a:latin typeface="Times New Roman" panose="02020603050405020304" pitchFamily="18" charset="0"/>
              </a:rPr>
              <a:t> </a:t>
            </a:r>
            <a:endParaRPr lang="zh-TW" altLang="en-US" sz="2400" dirty="0">
              <a:latin typeface="Times New Roman" panose="02020603050405020304" pitchFamily="18" charset="0"/>
            </a:endParaRPr>
          </a:p>
          <a:p>
            <a:pPr marL="0" lvl="0" indent="0">
              <a:lnSpc>
                <a:spcPct val="150000"/>
              </a:lnSpc>
              <a:buClr>
                <a:schemeClr val="tx2"/>
              </a:buClr>
              <a:buFontTx/>
              <a:buChar char="•"/>
            </a:pPr>
            <a:r>
              <a:rPr lang="zh-CN" altLang="en-US" sz="2400" dirty="0">
                <a:latin typeface="宋体" panose="02010600030101010101" pitchFamily="2" charset="-122"/>
              </a:rPr>
              <a:t>   作业全公司品质管理活动的一环，以现场为核心，彻底执行总经理、厂长等的方针，贯彻现场管理，使现场的管理安定，并促进品质保证等各方面的有效进行；</a:t>
            </a:r>
            <a:endParaRPr lang="zh-CN" altLang="en-US" sz="2400" dirty="0">
              <a:latin typeface="宋体" panose="02010600030101010101" pitchFamily="2" charset="-122"/>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9" name="Text Box 3"/>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与企业管理之间的关系</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12291" name="Rectangle 4"/>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12292" name="Text Box 6"/>
          <p:cNvSpPr txBox="1"/>
          <p:nvPr/>
        </p:nvSpPr>
        <p:spPr>
          <a:xfrm>
            <a:off x="415925" y="1071563"/>
            <a:ext cx="3962400" cy="366712"/>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latin typeface="Arial" panose="020B0604020202020204" pitchFamily="34" charset="0"/>
              </a:rPr>
              <a:t>  </a:t>
            </a:r>
            <a:r>
              <a:rPr lang="en-US" altLang="zh-CN" sz="1800" b="1" dirty="0">
                <a:latin typeface="Times New Roman" panose="02020603050405020304" pitchFamily="18" charset="0"/>
                <a:cs typeface="Times New Roman" panose="02020603050405020304" pitchFamily="18" charset="0"/>
              </a:rPr>
              <a:t>1</a:t>
            </a:r>
            <a:r>
              <a:rPr lang="zh-CN" altLang="en-US" sz="1800" b="1" dirty="0">
                <a:latin typeface="Times New Roman" panose="02020603050405020304" pitchFamily="18" charset="0"/>
                <a:cs typeface="Times New Roman" panose="02020603050405020304" pitchFamily="18" charset="0"/>
              </a:rPr>
              <a:t>、</a:t>
            </a:r>
            <a:r>
              <a:rPr lang="zh-CN" altLang="en-US" sz="1800" b="1" dirty="0">
                <a:latin typeface="Arial" panose="020B0604020202020204" pitchFamily="34" charset="0"/>
                <a:cs typeface="Times New Roman" panose="02020603050405020304" pitchFamily="18" charset="0"/>
              </a:rPr>
              <a:t> </a:t>
            </a:r>
            <a:r>
              <a:rPr lang="zh-CN" altLang="en-US" sz="1800" b="1" dirty="0">
                <a:latin typeface="Times New Roman" panose="02020603050405020304" pitchFamily="18" charset="0"/>
                <a:cs typeface="Times New Roman" panose="02020603050405020304" pitchFamily="18" charset="0"/>
              </a:rPr>
              <a:t> </a:t>
            </a:r>
            <a:r>
              <a:rPr lang="en-US" altLang="zh-CN" sz="1800" b="1" dirty="0">
                <a:latin typeface="Times New Roman" panose="02020603050405020304" pitchFamily="18" charset="0"/>
                <a:cs typeface="Times New Roman" panose="02020603050405020304" pitchFamily="18" charset="0"/>
              </a:rPr>
              <a:t>QCC</a:t>
            </a:r>
            <a:r>
              <a:rPr lang="zh-CN" altLang="en-US" sz="1800" b="1" dirty="0">
                <a:latin typeface="宋体" panose="02010600030101010101" pitchFamily="2" charset="-122"/>
              </a:rPr>
              <a:t>与产品和技术开发管理</a:t>
            </a:r>
            <a:r>
              <a:rPr lang="zh-CN" altLang="en-US" sz="1800" b="1" dirty="0">
                <a:latin typeface="Arial" panose="020B0604020202020204" pitchFamily="34" charset="0"/>
              </a:rPr>
              <a:t>       </a:t>
            </a:r>
            <a:endParaRPr lang="zh-CN" altLang="en-US" sz="2400" dirty="0">
              <a:solidFill>
                <a:schemeClr val="folHlink"/>
              </a:solidFill>
              <a:latin typeface="楷体_GB2312" pitchFamily="49" charset="-122"/>
              <a:ea typeface="楷体_GB2312" pitchFamily="49" charset="-122"/>
            </a:endParaRPr>
          </a:p>
        </p:txBody>
      </p:sp>
      <p:grpSp>
        <p:nvGrpSpPr>
          <p:cNvPr id="12293" name="Group 0"/>
          <p:cNvGrpSpPr/>
          <p:nvPr/>
        </p:nvGrpSpPr>
        <p:grpSpPr>
          <a:xfrm>
            <a:off x="4114800" y="990600"/>
            <a:ext cx="4267200" cy="5051425"/>
            <a:chOff x="2034" y="2382"/>
            <a:chExt cx="6120" cy="7956"/>
          </a:xfrm>
        </p:grpSpPr>
        <p:sp>
          <p:nvSpPr>
            <p:cNvPr id="12295" name="AutoShape 1"/>
            <p:cNvSpPr/>
            <p:nvPr/>
          </p:nvSpPr>
          <p:spPr>
            <a:xfrm>
              <a:off x="3834" y="2382"/>
              <a:ext cx="2340" cy="468"/>
            </a:xfrm>
            <a:prstGeom prst="flowChartProcess">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新产品和新技术开发</a:t>
              </a:r>
              <a:endParaRPr lang="zh-CN" altLang="en-US" sz="1200" dirty="0">
                <a:latin typeface="Times New Roman" panose="02020603050405020304" pitchFamily="18" charset="0"/>
              </a:endParaRPr>
            </a:p>
          </p:txBody>
        </p:sp>
        <p:sp>
          <p:nvSpPr>
            <p:cNvPr id="12296" name="AutoShape 2"/>
            <p:cNvSpPr/>
            <p:nvPr/>
          </p:nvSpPr>
          <p:spPr>
            <a:xfrm>
              <a:off x="4104" y="3318"/>
              <a:ext cx="1620" cy="468"/>
            </a:xfrm>
            <a:prstGeom prst="flowChartProcess">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开发结果验证</a:t>
              </a:r>
              <a:endParaRPr lang="zh-CN" altLang="en-US" sz="1200" dirty="0">
                <a:latin typeface="Times New Roman" panose="02020603050405020304" pitchFamily="18" charset="0"/>
              </a:endParaRPr>
            </a:p>
          </p:txBody>
        </p:sp>
        <p:sp>
          <p:nvSpPr>
            <p:cNvPr id="12297" name="Oval 3"/>
            <p:cNvSpPr/>
            <p:nvPr/>
          </p:nvSpPr>
          <p:spPr>
            <a:xfrm>
              <a:off x="4089" y="4254"/>
              <a:ext cx="1725" cy="468"/>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存在问题</a:t>
              </a:r>
              <a:endParaRPr lang="zh-CN" altLang="en-US" sz="1200" dirty="0">
                <a:latin typeface="Times New Roman" panose="02020603050405020304" pitchFamily="18" charset="0"/>
              </a:endParaRPr>
            </a:p>
          </p:txBody>
        </p:sp>
        <p:sp>
          <p:nvSpPr>
            <p:cNvPr id="12298" name="Rectangle 4"/>
            <p:cNvSpPr/>
            <p:nvPr/>
          </p:nvSpPr>
          <p:spPr>
            <a:xfrm>
              <a:off x="2394" y="5658"/>
              <a:ext cx="900" cy="777"/>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设计</a:t>
              </a:r>
              <a:endParaRPr lang="zh-CN" altLang="en-US" sz="1200" dirty="0">
                <a:latin typeface="Times New Roman" panose="02020603050405020304" pitchFamily="18" charset="0"/>
              </a:endParaRPr>
            </a:p>
            <a:p>
              <a:pPr marL="0" lvl="0" indent="0" algn="ctr">
                <a:spcBef>
                  <a:spcPct val="0"/>
                </a:spcBef>
                <a:buFontTx/>
                <a:buNone/>
              </a:pPr>
              <a:r>
                <a:rPr lang="zh-CN" altLang="en-US" sz="1200" dirty="0">
                  <a:latin typeface="Times New Roman" panose="02020603050405020304" pitchFamily="18" charset="0"/>
                </a:rPr>
                <a:t>问题</a:t>
              </a:r>
              <a:endParaRPr lang="zh-CN" altLang="en-US" sz="1200" dirty="0">
                <a:latin typeface="Times New Roman" panose="02020603050405020304" pitchFamily="18" charset="0"/>
              </a:endParaRPr>
            </a:p>
          </p:txBody>
        </p:sp>
        <p:sp>
          <p:nvSpPr>
            <p:cNvPr id="12299" name="Rectangle 5"/>
            <p:cNvSpPr/>
            <p:nvPr/>
          </p:nvSpPr>
          <p:spPr>
            <a:xfrm>
              <a:off x="3474" y="5658"/>
              <a:ext cx="900" cy="777"/>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材料</a:t>
              </a:r>
              <a:endParaRPr lang="zh-CN" altLang="en-US" sz="1200" dirty="0">
                <a:latin typeface="Times New Roman" panose="02020603050405020304" pitchFamily="18" charset="0"/>
              </a:endParaRPr>
            </a:p>
            <a:p>
              <a:pPr marL="0" lvl="0" indent="0" algn="ctr">
                <a:spcBef>
                  <a:spcPct val="0"/>
                </a:spcBef>
                <a:buFontTx/>
                <a:buNone/>
              </a:pPr>
              <a:r>
                <a:rPr lang="zh-CN" altLang="en-US" sz="1200" dirty="0">
                  <a:latin typeface="Times New Roman" panose="02020603050405020304" pitchFamily="18" charset="0"/>
                </a:rPr>
                <a:t>问题</a:t>
              </a:r>
              <a:endParaRPr lang="zh-CN" altLang="en-US" sz="1200" dirty="0">
                <a:latin typeface="Times New Roman" panose="02020603050405020304" pitchFamily="18" charset="0"/>
              </a:endParaRPr>
            </a:p>
          </p:txBody>
        </p:sp>
        <p:sp>
          <p:nvSpPr>
            <p:cNvPr id="12300" name="Rectangle 6"/>
            <p:cNvSpPr/>
            <p:nvPr/>
          </p:nvSpPr>
          <p:spPr>
            <a:xfrm>
              <a:off x="4554" y="5658"/>
              <a:ext cx="900" cy="777"/>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技术</a:t>
              </a:r>
              <a:endParaRPr lang="zh-CN" altLang="en-US" sz="1200" dirty="0">
                <a:latin typeface="Times New Roman" panose="02020603050405020304" pitchFamily="18" charset="0"/>
              </a:endParaRPr>
            </a:p>
            <a:p>
              <a:pPr marL="0" lvl="0" indent="0" algn="ctr">
                <a:spcBef>
                  <a:spcPct val="0"/>
                </a:spcBef>
                <a:buFontTx/>
                <a:buNone/>
              </a:pPr>
              <a:r>
                <a:rPr lang="zh-CN" altLang="en-US" sz="1200" dirty="0">
                  <a:latin typeface="Times New Roman" panose="02020603050405020304" pitchFamily="18" charset="0"/>
                </a:rPr>
                <a:t>问题</a:t>
              </a:r>
              <a:endParaRPr lang="zh-CN" altLang="en-US" sz="1200" dirty="0">
                <a:latin typeface="Times New Roman" panose="02020603050405020304" pitchFamily="18" charset="0"/>
              </a:endParaRPr>
            </a:p>
          </p:txBody>
        </p:sp>
        <p:sp>
          <p:nvSpPr>
            <p:cNvPr id="12301" name="Rectangle 7"/>
            <p:cNvSpPr/>
            <p:nvPr/>
          </p:nvSpPr>
          <p:spPr>
            <a:xfrm>
              <a:off x="5634" y="5658"/>
              <a:ext cx="900" cy="777"/>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标准</a:t>
              </a:r>
              <a:endParaRPr lang="zh-CN" altLang="en-US" sz="1200" dirty="0">
                <a:latin typeface="Times New Roman" panose="02020603050405020304" pitchFamily="18" charset="0"/>
              </a:endParaRPr>
            </a:p>
            <a:p>
              <a:pPr marL="0" lvl="0" indent="0" algn="ctr">
                <a:spcBef>
                  <a:spcPct val="0"/>
                </a:spcBef>
                <a:buFontTx/>
                <a:buNone/>
              </a:pPr>
              <a:r>
                <a:rPr lang="zh-CN" altLang="en-US" sz="1200" dirty="0">
                  <a:latin typeface="Times New Roman" panose="02020603050405020304" pitchFamily="18" charset="0"/>
                </a:rPr>
                <a:t>问题</a:t>
              </a:r>
              <a:endParaRPr lang="zh-CN" altLang="en-US" sz="1200" dirty="0">
                <a:latin typeface="Times New Roman" panose="02020603050405020304" pitchFamily="18" charset="0"/>
              </a:endParaRPr>
            </a:p>
          </p:txBody>
        </p:sp>
        <p:sp>
          <p:nvSpPr>
            <p:cNvPr id="12302" name="Rectangle 8"/>
            <p:cNvSpPr/>
            <p:nvPr/>
          </p:nvSpPr>
          <p:spPr>
            <a:xfrm>
              <a:off x="6714" y="5658"/>
              <a:ext cx="900" cy="777"/>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成本</a:t>
              </a:r>
              <a:endParaRPr lang="zh-CN" altLang="en-US" sz="1200" dirty="0">
                <a:latin typeface="Times New Roman" panose="02020603050405020304" pitchFamily="18" charset="0"/>
              </a:endParaRPr>
            </a:p>
            <a:p>
              <a:pPr marL="0" lvl="0" indent="0" algn="ctr">
                <a:spcBef>
                  <a:spcPct val="0"/>
                </a:spcBef>
                <a:buFontTx/>
                <a:buNone/>
              </a:pPr>
              <a:r>
                <a:rPr lang="zh-CN" altLang="en-US" sz="1200" dirty="0">
                  <a:latin typeface="Times New Roman" panose="02020603050405020304" pitchFamily="18" charset="0"/>
                </a:rPr>
                <a:t>问题</a:t>
              </a:r>
              <a:endParaRPr lang="zh-CN" altLang="en-US" sz="1200" dirty="0">
                <a:latin typeface="Times New Roman" panose="02020603050405020304" pitchFamily="18" charset="0"/>
              </a:endParaRPr>
            </a:p>
          </p:txBody>
        </p:sp>
        <p:sp>
          <p:nvSpPr>
            <p:cNvPr id="12303" name="AutoShape 9"/>
            <p:cNvSpPr/>
            <p:nvPr/>
          </p:nvSpPr>
          <p:spPr>
            <a:xfrm>
              <a:off x="4224" y="6927"/>
              <a:ext cx="1440" cy="624"/>
            </a:xfrm>
            <a:prstGeom prst="roundRect">
              <a:avLst>
                <a:gd name="adj" fmla="val 16667"/>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en-US" altLang="zh-CN" sz="1200" dirty="0">
                  <a:latin typeface="Times New Roman" panose="02020603050405020304" pitchFamily="18" charset="0"/>
                </a:rPr>
                <a:t>QCC</a:t>
              </a: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p:txBody>
        </p:sp>
        <p:sp>
          <p:nvSpPr>
            <p:cNvPr id="12304" name="AutoShape 10"/>
            <p:cNvSpPr/>
            <p:nvPr/>
          </p:nvSpPr>
          <p:spPr>
            <a:xfrm>
              <a:off x="4014" y="7998"/>
              <a:ext cx="1800" cy="468"/>
            </a:xfrm>
            <a:prstGeom prst="flowChartProcess">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改善对策及实施</a:t>
              </a:r>
              <a:endParaRPr lang="zh-CN" altLang="en-US" sz="1200" dirty="0">
                <a:latin typeface="Times New Roman" panose="02020603050405020304" pitchFamily="18" charset="0"/>
              </a:endParaRPr>
            </a:p>
          </p:txBody>
        </p:sp>
        <p:sp>
          <p:nvSpPr>
            <p:cNvPr id="12305" name="AutoShape 11"/>
            <p:cNvSpPr/>
            <p:nvPr/>
          </p:nvSpPr>
          <p:spPr>
            <a:xfrm>
              <a:off x="4299" y="8934"/>
              <a:ext cx="1260" cy="468"/>
            </a:xfrm>
            <a:prstGeom prst="flowChartProcess">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问题解决</a:t>
              </a:r>
              <a:endParaRPr lang="zh-CN" altLang="en-US" sz="1200" dirty="0">
                <a:latin typeface="Times New Roman" panose="02020603050405020304" pitchFamily="18" charset="0"/>
              </a:endParaRPr>
            </a:p>
          </p:txBody>
        </p:sp>
        <p:sp>
          <p:nvSpPr>
            <p:cNvPr id="12306" name="AutoShape 12"/>
            <p:cNvSpPr/>
            <p:nvPr/>
          </p:nvSpPr>
          <p:spPr>
            <a:xfrm>
              <a:off x="4299" y="9870"/>
              <a:ext cx="1260" cy="468"/>
            </a:xfrm>
            <a:prstGeom prst="flowChartProcess">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成果加强</a:t>
              </a:r>
              <a:endParaRPr lang="zh-CN" altLang="en-US" sz="1200" dirty="0">
                <a:latin typeface="Times New Roman" panose="02020603050405020304" pitchFamily="18" charset="0"/>
              </a:endParaRPr>
            </a:p>
          </p:txBody>
        </p:sp>
        <p:sp>
          <p:nvSpPr>
            <p:cNvPr id="12307" name="Oval 13"/>
            <p:cNvSpPr/>
            <p:nvPr/>
          </p:nvSpPr>
          <p:spPr>
            <a:xfrm>
              <a:off x="2034" y="7842"/>
              <a:ext cx="1080" cy="1092"/>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lnSpc>
                  <a:spcPct val="200000"/>
                </a:lnSpc>
                <a:spcBef>
                  <a:spcPct val="0"/>
                </a:spcBef>
                <a:buFontTx/>
                <a:buNone/>
              </a:pPr>
              <a:r>
                <a:rPr lang="en-US" altLang="zh-CN" sz="1200" dirty="0">
                  <a:latin typeface="Times New Roman" panose="02020603050405020304" pitchFamily="18" charset="0"/>
                </a:rPr>
                <a:t>PDCA</a:t>
              </a:r>
              <a:endParaRPr lang="en-US" altLang="zh-CN" sz="1200" dirty="0">
                <a:latin typeface="Times New Roman" panose="02020603050405020304" pitchFamily="18" charset="0"/>
              </a:endParaRPr>
            </a:p>
          </p:txBody>
        </p:sp>
        <p:sp>
          <p:nvSpPr>
            <p:cNvPr id="12308" name="Line 14"/>
            <p:cNvSpPr/>
            <p:nvPr/>
          </p:nvSpPr>
          <p:spPr>
            <a:xfrm>
              <a:off x="4914" y="2853"/>
              <a:ext cx="0" cy="468"/>
            </a:xfrm>
            <a:prstGeom prst="line">
              <a:avLst/>
            </a:prstGeom>
            <a:ln w="9525" cap="flat" cmpd="sng">
              <a:solidFill>
                <a:srgbClr val="000000"/>
              </a:solidFill>
              <a:prstDash val="solid"/>
              <a:headEnd type="none" w="med" len="med"/>
              <a:tailEnd type="triangle" w="med" len="med"/>
            </a:ln>
          </p:spPr>
        </p:sp>
        <p:sp>
          <p:nvSpPr>
            <p:cNvPr id="12309" name="Line 15"/>
            <p:cNvSpPr/>
            <p:nvPr/>
          </p:nvSpPr>
          <p:spPr>
            <a:xfrm>
              <a:off x="4914" y="3786"/>
              <a:ext cx="0" cy="468"/>
            </a:xfrm>
            <a:prstGeom prst="line">
              <a:avLst/>
            </a:prstGeom>
            <a:ln w="9525" cap="flat" cmpd="sng">
              <a:solidFill>
                <a:srgbClr val="000000"/>
              </a:solidFill>
              <a:prstDash val="solid"/>
              <a:headEnd type="none" w="med" len="med"/>
              <a:tailEnd type="triangle" w="med" len="med"/>
            </a:ln>
          </p:spPr>
        </p:sp>
        <p:sp>
          <p:nvSpPr>
            <p:cNvPr id="12310" name="Line 16"/>
            <p:cNvSpPr/>
            <p:nvPr/>
          </p:nvSpPr>
          <p:spPr>
            <a:xfrm>
              <a:off x="4914" y="4725"/>
              <a:ext cx="0" cy="936"/>
            </a:xfrm>
            <a:prstGeom prst="line">
              <a:avLst/>
            </a:prstGeom>
            <a:ln w="9525" cap="flat" cmpd="sng">
              <a:solidFill>
                <a:srgbClr val="000000"/>
              </a:solidFill>
              <a:prstDash val="solid"/>
              <a:headEnd type="none" w="med" len="med"/>
              <a:tailEnd type="none" w="med" len="med"/>
            </a:ln>
          </p:spPr>
        </p:sp>
        <p:sp>
          <p:nvSpPr>
            <p:cNvPr id="12311" name="Line 17"/>
            <p:cNvSpPr/>
            <p:nvPr/>
          </p:nvSpPr>
          <p:spPr>
            <a:xfrm>
              <a:off x="3834" y="5190"/>
              <a:ext cx="0" cy="468"/>
            </a:xfrm>
            <a:prstGeom prst="line">
              <a:avLst/>
            </a:prstGeom>
            <a:ln w="9525" cap="flat" cmpd="sng">
              <a:solidFill>
                <a:srgbClr val="000000"/>
              </a:solidFill>
              <a:prstDash val="solid"/>
              <a:headEnd type="none" w="med" len="med"/>
              <a:tailEnd type="none" w="med" len="med"/>
            </a:ln>
          </p:spPr>
        </p:sp>
        <p:sp>
          <p:nvSpPr>
            <p:cNvPr id="12312" name="Line 18"/>
            <p:cNvSpPr/>
            <p:nvPr/>
          </p:nvSpPr>
          <p:spPr>
            <a:xfrm>
              <a:off x="6039" y="5190"/>
              <a:ext cx="0" cy="468"/>
            </a:xfrm>
            <a:prstGeom prst="line">
              <a:avLst/>
            </a:prstGeom>
            <a:ln w="9525" cap="flat" cmpd="sng">
              <a:solidFill>
                <a:srgbClr val="000000"/>
              </a:solidFill>
              <a:prstDash val="solid"/>
              <a:headEnd type="none" w="med" len="med"/>
              <a:tailEnd type="none" w="med" len="med"/>
            </a:ln>
          </p:spPr>
        </p:sp>
        <p:sp>
          <p:nvSpPr>
            <p:cNvPr id="12313" name="Line 19"/>
            <p:cNvSpPr/>
            <p:nvPr/>
          </p:nvSpPr>
          <p:spPr>
            <a:xfrm>
              <a:off x="7074" y="4491"/>
              <a:ext cx="0" cy="1152"/>
            </a:xfrm>
            <a:prstGeom prst="line">
              <a:avLst/>
            </a:prstGeom>
            <a:ln w="9525" cap="flat" cmpd="sng">
              <a:solidFill>
                <a:srgbClr val="000000"/>
              </a:solidFill>
              <a:prstDash val="solid"/>
              <a:headEnd type="none" w="med" len="med"/>
              <a:tailEnd type="none" w="med" len="med"/>
            </a:ln>
          </p:spPr>
        </p:sp>
        <p:sp>
          <p:nvSpPr>
            <p:cNvPr id="12314" name="Line 20"/>
            <p:cNvSpPr/>
            <p:nvPr/>
          </p:nvSpPr>
          <p:spPr>
            <a:xfrm>
              <a:off x="5814" y="4485"/>
              <a:ext cx="1260" cy="0"/>
            </a:xfrm>
            <a:prstGeom prst="line">
              <a:avLst/>
            </a:prstGeom>
            <a:ln w="9525" cap="flat" cmpd="sng">
              <a:solidFill>
                <a:srgbClr val="000000"/>
              </a:solidFill>
              <a:prstDash val="solid"/>
              <a:headEnd type="none" w="med" len="med"/>
              <a:tailEnd type="none" w="med" len="med"/>
            </a:ln>
          </p:spPr>
        </p:sp>
        <p:sp>
          <p:nvSpPr>
            <p:cNvPr id="12315" name="Line 21"/>
            <p:cNvSpPr/>
            <p:nvPr/>
          </p:nvSpPr>
          <p:spPr>
            <a:xfrm>
              <a:off x="2784" y="4506"/>
              <a:ext cx="0" cy="1152"/>
            </a:xfrm>
            <a:prstGeom prst="line">
              <a:avLst/>
            </a:prstGeom>
            <a:ln w="9525" cap="flat" cmpd="sng">
              <a:solidFill>
                <a:srgbClr val="000000"/>
              </a:solidFill>
              <a:prstDash val="solid"/>
              <a:headEnd type="none" w="med" len="med"/>
              <a:tailEnd type="none" w="med" len="med"/>
            </a:ln>
          </p:spPr>
        </p:sp>
        <p:sp>
          <p:nvSpPr>
            <p:cNvPr id="12316" name="Line 22"/>
            <p:cNvSpPr/>
            <p:nvPr/>
          </p:nvSpPr>
          <p:spPr>
            <a:xfrm flipV="1">
              <a:off x="2814" y="4500"/>
              <a:ext cx="1260" cy="0"/>
            </a:xfrm>
            <a:prstGeom prst="line">
              <a:avLst/>
            </a:prstGeom>
            <a:ln w="9525" cap="flat" cmpd="sng">
              <a:solidFill>
                <a:srgbClr val="000000"/>
              </a:solidFill>
              <a:prstDash val="solid"/>
              <a:headEnd type="none" w="med" len="med"/>
              <a:tailEnd type="none" w="med" len="med"/>
            </a:ln>
          </p:spPr>
        </p:sp>
        <p:sp>
          <p:nvSpPr>
            <p:cNvPr id="12317" name="Line 23"/>
            <p:cNvSpPr/>
            <p:nvPr/>
          </p:nvSpPr>
          <p:spPr>
            <a:xfrm flipH="1">
              <a:off x="3834" y="4596"/>
              <a:ext cx="360" cy="624"/>
            </a:xfrm>
            <a:prstGeom prst="line">
              <a:avLst/>
            </a:prstGeom>
            <a:ln w="9525" cap="flat" cmpd="sng">
              <a:solidFill>
                <a:srgbClr val="000000"/>
              </a:solidFill>
              <a:prstDash val="solid"/>
              <a:headEnd type="none" w="med" len="med"/>
              <a:tailEnd type="none" w="med" len="med"/>
            </a:ln>
          </p:spPr>
        </p:sp>
        <p:sp>
          <p:nvSpPr>
            <p:cNvPr id="12318" name="Line 24"/>
            <p:cNvSpPr/>
            <p:nvPr/>
          </p:nvSpPr>
          <p:spPr>
            <a:xfrm>
              <a:off x="5679" y="4596"/>
              <a:ext cx="360" cy="624"/>
            </a:xfrm>
            <a:prstGeom prst="line">
              <a:avLst/>
            </a:prstGeom>
            <a:ln w="9525" cap="flat" cmpd="sng">
              <a:solidFill>
                <a:srgbClr val="000000"/>
              </a:solidFill>
              <a:prstDash val="solid"/>
              <a:headEnd type="none" w="med" len="med"/>
              <a:tailEnd type="none" w="med" len="med"/>
            </a:ln>
          </p:spPr>
        </p:sp>
        <p:sp>
          <p:nvSpPr>
            <p:cNvPr id="12319" name="Line 25"/>
            <p:cNvSpPr/>
            <p:nvPr/>
          </p:nvSpPr>
          <p:spPr>
            <a:xfrm>
              <a:off x="4914" y="6438"/>
              <a:ext cx="0" cy="468"/>
            </a:xfrm>
            <a:prstGeom prst="line">
              <a:avLst/>
            </a:prstGeom>
            <a:ln w="9525" cap="flat" cmpd="sng">
              <a:solidFill>
                <a:srgbClr val="000000"/>
              </a:solidFill>
              <a:prstDash val="solid"/>
              <a:headEnd type="none" w="med" len="med"/>
              <a:tailEnd type="triangle" w="med" len="med"/>
            </a:ln>
          </p:spPr>
        </p:sp>
        <p:sp>
          <p:nvSpPr>
            <p:cNvPr id="12320" name="Line 26"/>
            <p:cNvSpPr/>
            <p:nvPr/>
          </p:nvSpPr>
          <p:spPr>
            <a:xfrm>
              <a:off x="3834" y="6438"/>
              <a:ext cx="540" cy="468"/>
            </a:xfrm>
            <a:prstGeom prst="line">
              <a:avLst/>
            </a:prstGeom>
            <a:ln w="9525" cap="flat" cmpd="sng">
              <a:solidFill>
                <a:srgbClr val="000000"/>
              </a:solidFill>
              <a:prstDash val="solid"/>
              <a:headEnd type="none" w="med" len="med"/>
              <a:tailEnd type="triangle" w="med" len="med"/>
            </a:ln>
          </p:spPr>
        </p:sp>
        <p:sp>
          <p:nvSpPr>
            <p:cNvPr id="12321" name="Line 27"/>
            <p:cNvSpPr/>
            <p:nvPr/>
          </p:nvSpPr>
          <p:spPr>
            <a:xfrm>
              <a:off x="2754" y="6438"/>
              <a:ext cx="1440" cy="624"/>
            </a:xfrm>
            <a:prstGeom prst="line">
              <a:avLst/>
            </a:prstGeom>
            <a:ln w="9525" cap="flat" cmpd="sng">
              <a:solidFill>
                <a:srgbClr val="000000"/>
              </a:solidFill>
              <a:prstDash val="solid"/>
              <a:headEnd type="none" w="med" len="med"/>
              <a:tailEnd type="triangle" w="med" len="med"/>
            </a:ln>
          </p:spPr>
        </p:sp>
        <p:sp>
          <p:nvSpPr>
            <p:cNvPr id="12322" name="Line 28"/>
            <p:cNvSpPr/>
            <p:nvPr/>
          </p:nvSpPr>
          <p:spPr>
            <a:xfrm flipH="1">
              <a:off x="5634" y="6438"/>
              <a:ext cx="360" cy="468"/>
            </a:xfrm>
            <a:prstGeom prst="line">
              <a:avLst/>
            </a:prstGeom>
            <a:ln w="9525" cap="flat" cmpd="sng">
              <a:solidFill>
                <a:srgbClr val="000000"/>
              </a:solidFill>
              <a:prstDash val="solid"/>
              <a:headEnd type="none" w="med" len="med"/>
              <a:tailEnd type="triangle" w="med" len="med"/>
            </a:ln>
          </p:spPr>
        </p:sp>
        <p:sp>
          <p:nvSpPr>
            <p:cNvPr id="12323" name="Line 29"/>
            <p:cNvSpPr/>
            <p:nvPr/>
          </p:nvSpPr>
          <p:spPr>
            <a:xfrm flipH="1">
              <a:off x="5634" y="6438"/>
              <a:ext cx="1440" cy="624"/>
            </a:xfrm>
            <a:prstGeom prst="line">
              <a:avLst/>
            </a:prstGeom>
            <a:ln w="9525" cap="flat" cmpd="sng">
              <a:solidFill>
                <a:srgbClr val="000000"/>
              </a:solidFill>
              <a:prstDash val="solid"/>
              <a:headEnd type="none" w="med" len="med"/>
              <a:tailEnd type="triangle" w="med" len="med"/>
            </a:ln>
          </p:spPr>
        </p:sp>
        <p:sp>
          <p:nvSpPr>
            <p:cNvPr id="12324" name="Line 30"/>
            <p:cNvSpPr/>
            <p:nvPr/>
          </p:nvSpPr>
          <p:spPr>
            <a:xfrm>
              <a:off x="4914" y="7530"/>
              <a:ext cx="0" cy="468"/>
            </a:xfrm>
            <a:prstGeom prst="line">
              <a:avLst/>
            </a:prstGeom>
            <a:ln w="9525" cap="flat" cmpd="sng">
              <a:solidFill>
                <a:srgbClr val="000000"/>
              </a:solidFill>
              <a:prstDash val="solid"/>
              <a:headEnd type="none" w="med" len="med"/>
              <a:tailEnd type="triangle" w="med" len="med"/>
            </a:ln>
          </p:spPr>
        </p:sp>
        <p:sp>
          <p:nvSpPr>
            <p:cNvPr id="12325" name="Line 31"/>
            <p:cNvSpPr/>
            <p:nvPr/>
          </p:nvSpPr>
          <p:spPr>
            <a:xfrm>
              <a:off x="4914" y="8466"/>
              <a:ext cx="0" cy="468"/>
            </a:xfrm>
            <a:prstGeom prst="line">
              <a:avLst/>
            </a:prstGeom>
            <a:ln w="9525" cap="flat" cmpd="sng">
              <a:solidFill>
                <a:srgbClr val="000000"/>
              </a:solidFill>
              <a:prstDash val="solid"/>
              <a:headEnd type="none" w="med" len="med"/>
              <a:tailEnd type="triangle" w="med" len="med"/>
            </a:ln>
          </p:spPr>
        </p:sp>
        <p:sp>
          <p:nvSpPr>
            <p:cNvPr id="12326" name="Line 32"/>
            <p:cNvSpPr/>
            <p:nvPr/>
          </p:nvSpPr>
          <p:spPr>
            <a:xfrm>
              <a:off x="4914" y="9402"/>
              <a:ext cx="0" cy="468"/>
            </a:xfrm>
            <a:prstGeom prst="line">
              <a:avLst/>
            </a:prstGeom>
            <a:ln w="9525" cap="flat" cmpd="sng">
              <a:solidFill>
                <a:srgbClr val="000000"/>
              </a:solidFill>
              <a:prstDash val="solid"/>
              <a:headEnd type="none" w="med" len="med"/>
              <a:tailEnd type="triangle" w="med" len="med"/>
            </a:ln>
          </p:spPr>
        </p:sp>
        <p:sp>
          <p:nvSpPr>
            <p:cNvPr id="12327" name="Line 33"/>
            <p:cNvSpPr/>
            <p:nvPr/>
          </p:nvSpPr>
          <p:spPr>
            <a:xfrm flipV="1">
              <a:off x="2574" y="9246"/>
              <a:ext cx="1725" cy="0"/>
            </a:xfrm>
            <a:prstGeom prst="line">
              <a:avLst/>
            </a:prstGeom>
            <a:ln w="9525" cap="flat" cmpd="sng">
              <a:solidFill>
                <a:srgbClr val="000000"/>
              </a:solidFill>
              <a:prstDash val="solid"/>
              <a:headEnd type="none" w="med" len="med"/>
              <a:tailEnd type="none" w="med" len="med"/>
            </a:ln>
          </p:spPr>
        </p:sp>
        <p:sp>
          <p:nvSpPr>
            <p:cNvPr id="12328" name="Line 34"/>
            <p:cNvSpPr/>
            <p:nvPr/>
          </p:nvSpPr>
          <p:spPr>
            <a:xfrm>
              <a:off x="2574" y="8934"/>
              <a:ext cx="0" cy="312"/>
            </a:xfrm>
            <a:prstGeom prst="line">
              <a:avLst/>
            </a:prstGeom>
            <a:ln w="9525" cap="flat" cmpd="sng">
              <a:solidFill>
                <a:srgbClr val="000000"/>
              </a:solidFill>
              <a:prstDash val="solid"/>
              <a:headEnd type="none" w="med" len="med"/>
              <a:tailEnd type="none" w="med" len="med"/>
            </a:ln>
          </p:spPr>
        </p:sp>
        <p:sp>
          <p:nvSpPr>
            <p:cNvPr id="12329" name="Line 35"/>
            <p:cNvSpPr/>
            <p:nvPr/>
          </p:nvSpPr>
          <p:spPr>
            <a:xfrm>
              <a:off x="2574" y="7374"/>
              <a:ext cx="0" cy="468"/>
            </a:xfrm>
            <a:prstGeom prst="line">
              <a:avLst/>
            </a:prstGeom>
            <a:ln w="9525" cap="flat" cmpd="sng">
              <a:solidFill>
                <a:srgbClr val="000000"/>
              </a:solidFill>
              <a:prstDash val="solid"/>
              <a:headEnd type="none" w="med" len="med"/>
              <a:tailEnd type="none" w="med" len="med"/>
            </a:ln>
          </p:spPr>
        </p:sp>
        <p:sp>
          <p:nvSpPr>
            <p:cNvPr id="12330" name="Line 36"/>
            <p:cNvSpPr/>
            <p:nvPr/>
          </p:nvSpPr>
          <p:spPr>
            <a:xfrm>
              <a:off x="2574" y="7374"/>
              <a:ext cx="1620" cy="0"/>
            </a:xfrm>
            <a:prstGeom prst="line">
              <a:avLst/>
            </a:prstGeom>
            <a:ln w="9525" cap="flat" cmpd="sng">
              <a:solidFill>
                <a:srgbClr val="000000"/>
              </a:solidFill>
              <a:prstDash val="sysDot"/>
              <a:headEnd type="none" w="med" len="med"/>
              <a:tailEnd type="triangle" w="med" len="med"/>
            </a:ln>
          </p:spPr>
        </p:sp>
        <p:sp>
          <p:nvSpPr>
            <p:cNvPr id="12331" name="Line 37"/>
            <p:cNvSpPr/>
            <p:nvPr/>
          </p:nvSpPr>
          <p:spPr>
            <a:xfrm>
              <a:off x="8154" y="2541"/>
              <a:ext cx="0" cy="5616"/>
            </a:xfrm>
            <a:prstGeom prst="line">
              <a:avLst/>
            </a:prstGeom>
            <a:ln w="9525" cap="flat" cmpd="sng">
              <a:solidFill>
                <a:srgbClr val="000000"/>
              </a:solidFill>
              <a:prstDash val="solid"/>
              <a:headEnd type="none" w="med" len="med"/>
              <a:tailEnd type="none" w="med" len="med"/>
            </a:ln>
          </p:spPr>
        </p:sp>
        <p:sp>
          <p:nvSpPr>
            <p:cNvPr id="12332" name="Line 38"/>
            <p:cNvSpPr/>
            <p:nvPr/>
          </p:nvSpPr>
          <p:spPr>
            <a:xfrm>
              <a:off x="5814" y="8157"/>
              <a:ext cx="2340" cy="0"/>
            </a:xfrm>
            <a:prstGeom prst="line">
              <a:avLst/>
            </a:prstGeom>
            <a:ln w="9525" cap="flat" cmpd="sng">
              <a:solidFill>
                <a:srgbClr val="000000"/>
              </a:solidFill>
              <a:prstDash val="solid"/>
              <a:headEnd type="none" w="med" len="med"/>
              <a:tailEnd type="none" w="med" len="med"/>
            </a:ln>
          </p:spPr>
        </p:sp>
        <p:sp>
          <p:nvSpPr>
            <p:cNvPr id="12333" name="Line 39"/>
            <p:cNvSpPr/>
            <p:nvPr/>
          </p:nvSpPr>
          <p:spPr>
            <a:xfrm flipH="1">
              <a:off x="6174" y="2541"/>
              <a:ext cx="1980" cy="0"/>
            </a:xfrm>
            <a:prstGeom prst="line">
              <a:avLst/>
            </a:prstGeom>
            <a:ln w="9525" cap="flat" cmpd="sng">
              <a:solidFill>
                <a:srgbClr val="000000"/>
              </a:solidFill>
              <a:prstDash val="solid"/>
              <a:headEnd type="none" w="med" len="med"/>
              <a:tailEnd type="triangle" w="med" len="med"/>
            </a:ln>
          </p:spPr>
        </p:sp>
      </p:grpSp>
      <p:sp>
        <p:nvSpPr>
          <p:cNvPr id="39976" name="Text Box 40"/>
          <p:cNvSpPr txBox="1"/>
          <p:nvPr/>
        </p:nvSpPr>
        <p:spPr>
          <a:xfrm>
            <a:off x="457200" y="1676400"/>
            <a:ext cx="3265488" cy="32639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lnSpc>
                <a:spcPct val="150000"/>
              </a:lnSpc>
              <a:spcBef>
                <a:spcPct val="50000"/>
              </a:spcBef>
              <a:buFontTx/>
              <a:buNone/>
            </a:pPr>
            <a:r>
              <a:rPr lang="zh-CN" altLang="en-US" sz="2000" b="1" dirty="0">
                <a:solidFill>
                  <a:srgbClr val="CC6600"/>
                </a:solidFill>
                <a:latin typeface="宋体" panose="02010600030101010101" pitchFamily="2" charset="-122"/>
              </a:rPr>
              <a:t>产品和技术开发活动可分为几个阶段：开发策划、开发输入、开发输出、开发评审、开发验证、开发确认、开发更改等，对每个阶段存在的问题都可以利用</a:t>
            </a:r>
            <a:r>
              <a:rPr lang="en-US" altLang="zh-CN" sz="2000" b="1" dirty="0">
                <a:solidFill>
                  <a:srgbClr val="CC6600"/>
                </a:solidFill>
                <a:latin typeface="Times New Roman" panose="02020603050405020304" pitchFamily="18" charset="0"/>
                <a:cs typeface="Times New Roman" panose="02020603050405020304" pitchFamily="18" charset="0"/>
              </a:rPr>
              <a:t>QCC</a:t>
            </a:r>
            <a:r>
              <a:rPr lang="zh-CN" altLang="en-US" sz="2000" b="1" dirty="0">
                <a:solidFill>
                  <a:srgbClr val="CC6600"/>
                </a:solidFill>
                <a:latin typeface="宋体" panose="02010600030101010101" pitchFamily="2" charset="-122"/>
              </a:rPr>
              <a:t>活动加以解决</a:t>
            </a:r>
            <a:r>
              <a:rPr lang="zh-CN" altLang="en-US" sz="1800" b="1" dirty="0">
                <a:solidFill>
                  <a:srgbClr val="CC6600"/>
                </a:solidFill>
                <a:latin typeface="Arial" panose="020B0604020202020204" pitchFamily="34" charset="0"/>
              </a:rPr>
              <a:t> </a:t>
            </a:r>
            <a:endParaRPr lang="zh-CN" altLang="en-US" sz="1800" b="1" dirty="0">
              <a:solidFill>
                <a:srgbClr val="CC6600"/>
              </a:solidFill>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9976"/>
                                        </p:tgtEl>
                                        <p:attrNameLst>
                                          <p:attrName>style.visibility</p:attrName>
                                        </p:attrNameLst>
                                      </p:cBhvr>
                                      <p:to>
                                        <p:strVal val="visible"/>
                                      </p:to>
                                    </p:set>
                                    <p:anim calcmode="lin" valueType="num">
                                      <p:cBhvr additive="base">
                                        <p:cTn id="7" dur="500" fill="hold"/>
                                        <p:tgtEl>
                                          <p:spTgt spid="39976"/>
                                        </p:tgtEl>
                                        <p:attrNameLst>
                                          <p:attrName>ppt_x</p:attrName>
                                        </p:attrNameLst>
                                      </p:cBhvr>
                                      <p:tavLst>
                                        <p:tav tm="0">
                                          <p:val>
                                            <p:strVal val="0-#ppt_w/2"/>
                                          </p:val>
                                        </p:tav>
                                        <p:tav tm="100000">
                                          <p:val>
                                            <p:strVal val="#ppt_x"/>
                                          </p:val>
                                        </p:tav>
                                      </p:tavLst>
                                    </p:anim>
                                    <p:anim calcmode="lin" valueType="num">
                                      <p:cBhvr additive="base">
                                        <p:cTn id="8" dur="500" fill="hold"/>
                                        <p:tgtEl>
                                          <p:spTgt spid="3997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7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4754" name="Text Box 2"/>
          <p:cNvSpPr txBox="1">
            <a:spLocks noChangeArrowheads="1"/>
          </p:cNvSpPr>
          <p:nvPr/>
        </p:nvSpPr>
        <p:spPr bwMode="auto">
          <a:xfrm>
            <a:off x="1524000" y="152400"/>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企业管理之间的关系</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13315" name="Rectangle 3"/>
          <p:cNvSpPr/>
          <p:nvPr/>
        </p:nvSpPr>
        <p:spPr>
          <a:xfrm>
            <a:off x="304800" y="609600"/>
            <a:ext cx="8424863" cy="5791200"/>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13316" name="Text Box 5"/>
          <p:cNvSpPr txBox="1"/>
          <p:nvPr/>
        </p:nvSpPr>
        <p:spPr>
          <a:xfrm>
            <a:off x="457200" y="908050"/>
            <a:ext cx="38100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latin typeface="Arial" panose="020B0604020202020204" pitchFamily="34" charset="0"/>
              </a:rPr>
              <a:t>  </a:t>
            </a:r>
            <a:r>
              <a:rPr lang="en-US" altLang="zh-CN" sz="2400" dirty="0">
                <a:solidFill>
                  <a:schemeClr val="folHlink"/>
                </a:solidFill>
                <a:latin typeface="Times New Roman" panose="02020603050405020304" pitchFamily="18" charset="0"/>
                <a:cs typeface="Times New Roman" panose="02020603050405020304" pitchFamily="18" charset="0"/>
              </a:rPr>
              <a:t>2</a:t>
            </a:r>
            <a:r>
              <a:rPr lang="zh-CN" altLang="en-US" sz="2400" dirty="0">
                <a:solidFill>
                  <a:schemeClr val="folHlink"/>
                </a:solidFill>
                <a:latin typeface="Times New Roman" panose="02020603050405020304" pitchFamily="18" charset="0"/>
                <a:cs typeface="Times New Roman" panose="02020603050405020304" pitchFamily="18" charset="0"/>
              </a:rPr>
              <a:t>、</a:t>
            </a:r>
            <a:r>
              <a:rPr lang="zh-CN" altLang="en-US" sz="2400" dirty="0">
                <a:solidFill>
                  <a:schemeClr val="folHlink"/>
                </a:solidFill>
                <a:latin typeface="Arial" panose="020B0604020202020204" pitchFamily="34" charset="0"/>
                <a:cs typeface="Times New Roman" panose="02020603050405020304" pitchFamily="18" charset="0"/>
              </a:rPr>
              <a:t> </a:t>
            </a:r>
            <a:r>
              <a:rPr lang="zh-CN" altLang="en-US" sz="2400" dirty="0">
                <a:solidFill>
                  <a:schemeClr val="folHlink"/>
                </a:solidFill>
                <a:latin typeface="Times New Roman" panose="02020603050405020304" pitchFamily="18" charset="0"/>
                <a:cs typeface="Times New Roman" panose="02020603050405020304" pitchFamily="18" charset="0"/>
              </a:rPr>
              <a:t> </a:t>
            </a:r>
            <a:r>
              <a:rPr lang="en-US" altLang="zh-CN" sz="2400" dirty="0">
                <a:solidFill>
                  <a:schemeClr val="folHlink"/>
                </a:solidFill>
                <a:latin typeface="Times New Roman" panose="02020603050405020304" pitchFamily="18" charset="0"/>
                <a:cs typeface="Times New Roman" panose="02020603050405020304" pitchFamily="18" charset="0"/>
              </a:rPr>
              <a:t>QCC</a:t>
            </a:r>
            <a:r>
              <a:rPr lang="zh-CN" altLang="en-US" sz="2400" dirty="0">
                <a:solidFill>
                  <a:schemeClr val="folHlink"/>
                </a:solidFill>
                <a:latin typeface="宋体" panose="02010600030101010101" pitchFamily="2" charset="-122"/>
              </a:rPr>
              <a:t>与生产管理</a:t>
            </a:r>
            <a:endParaRPr lang="zh-CN" altLang="en-US" sz="2400" dirty="0">
              <a:solidFill>
                <a:schemeClr val="folHlink"/>
              </a:solidFill>
              <a:latin typeface="宋体" panose="02010600030101010101" pitchFamily="2" charset="-122"/>
            </a:endParaRPr>
          </a:p>
        </p:txBody>
      </p:sp>
      <p:grpSp>
        <p:nvGrpSpPr>
          <p:cNvPr id="13317" name="Group 120"/>
          <p:cNvGrpSpPr/>
          <p:nvPr/>
        </p:nvGrpSpPr>
        <p:grpSpPr>
          <a:xfrm>
            <a:off x="2743200" y="730250"/>
            <a:ext cx="5924550" cy="5594350"/>
            <a:chOff x="1632" y="528"/>
            <a:chExt cx="3246" cy="3792"/>
          </a:xfrm>
        </p:grpSpPr>
        <p:sp>
          <p:nvSpPr>
            <p:cNvPr id="13318" name="Line 96"/>
            <p:cNvSpPr/>
            <p:nvPr/>
          </p:nvSpPr>
          <p:spPr>
            <a:xfrm>
              <a:off x="2136" y="4274"/>
              <a:ext cx="720" cy="0"/>
            </a:xfrm>
            <a:prstGeom prst="line">
              <a:avLst/>
            </a:prstGeom>
            <a:ln w="9525" cap="flat" cmpd="sng">
              <a:solidFill>
                <a:srgbClr val="000000"/>
              </a:solidFill>
              <a:prstDash val="solid"/>
              <a:headEnd type="none" w="med" len="med"/>
              <a:tailEnd type="none" w="med" len="med"/>
            </a:ln>
          </p:spPr>
        </p:sp>
        <p:sp>
          <p:nvSpPr>
            <p:cNvPr id="13319" name="Line 106"/>
            <p:cNvSpPr/>
            <p:nvPr/>
          </p:nvSpPr>
          <p:spPr>
            <a:xfrm flipH="1">
              <a:off x="2120" y="4128"/>
              <a:ext cx="0" cy="144"/>
            </a:xfrm>
            <a:prstGeom prst="line">
              <a:avLst/>
            </a:prstGeom>
            <a:ln w="9525" cap="flat" cmpd="sng">
              <a:solidFill>
                <a:srgbClr val="000000"/>
              </a:solidFill>
              <a:prstDash val="solid"/>
              <a:headEnd type="none" w="med" len="med"/>
              <a:tailEnd type="none" w="med" len="med"/>
            </a:ln>
          </p:spPr>
        </p:sp>
        <p:grpSp>
          <p:nvGrpSpPr>
            <p:cNvPr id="13320" name="Group 119"/>
            <p:cNvGrpSpPr/>
            <p:nvPr/>
          </p:nvGrpSpPr>
          <p:grpSpPr>
            <a:xfrm>
              <a:off x="1632" y="528"/>
              <a:ext cx="3246" cy="3792"/>
              <a:chOff x="1632" y="528"/>
              <a:chExt cx="3246" cy="3792"/>
            </a:xfrm>
          </p:grpSpPr>
          <p:sp>
            <p:nvSpPr>
              <p:cNvPr id="13322" name="Rectangle 57"/>
              <p:cNvSpPr/>
              <p:nvPr/>
            </p:nvSpPr>
            <p:spPr>
              <a:xfrm>
                <a:off x="2136" y="1670"/>
                <a:ext cx="360" cy="228"/>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人员</a:t>
                </a:r>
                <a:endParaRPr lang="zh-CN" altLang="en-US" sz="1100" dirty="0">
                  <a:latin typeface="Times New Roman" panose="02020603050405020304" pitchFamily="18" charset="0"/>
                </a:endParaRPr>
              </a:p>
              <a:p>
                <a:pPr marL="0" lvl="0" indent="0" algn="ctr">
                  <a:spcBef>
                    <a:spcPct val="0"/>
                  </a:spcBef>
                  <a:buFontTx/>
                  <a:buNone/>
                </a:pPr>
                <a:r>
                  <a:rPr lang="zh-CN" altLang="en-US" sz="1100" dirty="0">
                    <a:latin typeface="Times New Roman" panose="02020603050405020304" pitchFamily="18" charset="0"/>
                  </a:rPr>
                  <a:t>问题</a:t>
                </a:r>
                <a:endParaRPr lang="zh-CN" altLang="en-US" sz="1100" dirty="0">
                  <a:latin typeface="Times New Roman" panose="02020603050405020304" pitchFamily="18" charset="0"/>
                </a:endParaRPr>
              </a:p>
            </p:txBody>
          </p:sp>
          <p:sp>
            <p:nvSpPr>
              <p:cNvPr id="13323" name="Line 68"/>
              <p:cNvSpPr/>
              <p:nvPr/>
            </p:nvSpPr>
            <p:spPr>
              <a:xfrm>
                <a:off x="3144" y="664"/>
                <a:ext cx="0" cy="137"/>
              </a:xfrm>
              <a:prstGeom prst="line">
                <a:avLst/>
              </a:prstGeom>
              <a:ln w="9525" cap="flat" cmpd="sng">
                <a:solidFill>
                  <a:srgbClr val="000000"/>
                </a:solidFill>
                <a:prstDash val="solid"/>
                <a:headEnd type="none" w="med" len="med"/>
                <a:tailEnd type="triangle" w="med" len="med"/>
              </a:ln>
            </p:spPr>
          </p:sp>
          <p:sp>
            <p:nvSpPr>
              <p:cNvPr id="13324" name="Line 69"/>
              <p:cNvSpPr/>
              <p:nvPr/>
            </p:nvSpPr>
            <p:spPr>
              <a:xfrm>
                <a:off x="3144" y="938"/>
                <a:ext cx="0" cy="137"/>
              </a:xfrm>
              <a:prstGeom prst="line">
                <a:avLst/>
              </a:prstGeom>
              <a:ln w="9525" cap="flat" cmpd="sng">
                <a:solidFill>
                  <a:srgbClr val="000000"/>
                </a:solidFill>
                <a:prstDash val="solid"/>
                <a:headEnd type="none" w="med" len="med"/>
                <a:tailEnd type="triangle" w="med" len="med"/>
              </a:ln>
            </p:spPr>
          </p:sp>
          <p:sp>
            <p:nvSpPr>
              <p:cNvPr id="13325" name="Line 70"/>
              <p:cNvSpPr/>
              <p:nvPr/>
            </p:nvSpPr>
            <p:spPr>
              <a:xfrm>
                <a:off x="3144" y="1213"/>
                <a:ext cx="0" cy="137"/>
              </a:xfrm>
              <a:prstGeom prst="line">
                <a:avLst/>
              </a:prstGeom>
              <a:ln w="9525" cap="flat" cmpd="sng">
                <a:solidFill>
                  <a:srgbClr val="000000"/>
                </a:solidFill>
                <a:prstDash val="solid"/>
                <a:headEnd type="none" w="med" len="med"/>
                <a:tailEnd type="triangle" w="med" len="med"/>
              </a:ln>
            </p:spPr>
          </p:sp>
          <p:sp>
            <p:nvSpPr>
              <p:cNvPr id="13326" name="Line 71"/>
              <p:cNvSpPr/>
              <p:nvPr/>
            </p:nvSpPr>
            <p:spPr>
              <a:xfrm>
                <a:off x="3144" y="1532"/>
                <a:ext cx="0" cy="138"/>
              </a:xfrm>
              <a:prstGeom prst="line">
                <a:avLst/>
              </a:prstGeom>
              <a:ln w="9525" cap="flat" cmpd="sng">
                <a:solidFill>
                  <a:srgbClr val="000000"/>
                </a:solidFill>
                <a:prstDash val="solid"/>
                <a:headEnd type="none" w="med" len="med"/>
                <a:tailEnd type="triangle" w="med" len="med"/>
              </a:ln>
            </p:spPr>
          </p:sp>
          <p:sp>
            <p:nvSpPr>
              <p:cNvPr id="13327" name="Line 72"/>
              <p:cNvSpPr/>
              <p:nvPr/>
            </p:nvSpPr>
            <p:spPr>
              <a:xfrm>
                <a:off x="3144" y="1898"/>
                <a:ext cx="0" cy="137"/>
              </a:xfrm>
              <a:prstGeom prst="line">
                <a:avLst/>
              </a:prstGeom>
              <a:ln w="9525" cap="flat" cmpd="sng">
                <a:solidFill>
                  <a:srgbClr val="000000"/>
                </a:solidFill>
                <a:prstDash val="solid"/>
                <a:headEnd type="none" w="med" len="med"/>
                <a:tailEnd type="triangle" w="med" len="med"/>
              </a:ln>
            </p:spPr>
          </p:sp>
          <p:sp>
            <p:nvSpPr>
              <p:cNvPr id="13328" name="Rectangle 49"/>
              <p:cNvSpPr/>
              <p:nvPr/>
            </p:nvSpPr>
            <p:spPr>
              <a:xfrm>
                <a:off x="2928" y="528"/>
                <a:ext cx="504" cy="137"/>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生产策划</a:t>
                </a:r>
                <a:endParaRPr lang="zh-CN" altLang="en-US" sz="1100" dirty="0">
                  <a:latin typeface="Times New Roman" panose="02020603050405020304" pitchFamily="18" charset="0"/>
                </a:endParaRPr>
              </a:p>
            </p:txBody>
          </p:sp>
          <p:sp>
            <p:nvSpPr>
              <p:cNvPr id="13329" name="Rectangle 50"/>
              <p:cNvSpPr/>
              <p:nvPr/>
            </p:nvSpPr>
            <p:spPr>
              <a:xfrm>
                <a:off x="2928" y="801"/>
                <a:ext cx="504" cy="137"/>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生产组织</a:t>
                </a:r>
                <a:endParaRPr lang="zh-CN" altLang="en-US" sz="1100" dirty="0">
                  <a:latin typeface="Times New Roman" panose="02020603050405020304" pitchFamily="18" charset="0"/>
                </a:endParaRPr>
              </a:p>
            </p:txBody>
          </p:sp>
          <p:sp>
            <p:nvSpPr>
              <p:cNvPr id="13330" name="Rectangle 51"/>
              <p:cNvSpPr/>
              <p:nvPr/>
            </p:nvSpPr>
            <p:spPr>
              <a:xfrm>
                <a:off x="2856" y="1075"/>
                <a:ext cx="648" cy="138"/>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生产过程实施</a:t>
                </a:r>
                <a:endParaRPr lang="zh-CN" altLang="en-US" sz="1100" dirty="0">
                  <a:latin typeface="Times New Roman" panose="02020603050405020304" pitchFamily="18" charset="0"/>
                </a:endParaRPr>
              </a:p>
            </p:txBody>
          </p:sp>
          <p:sp>
            <p:nvSpPr>
              <p:cNvPr id="13331" name="Oval 52"/>
              <p:cNvSpPr/>
              <p:nvPr/>
            </p:nvSpPr>
            <p:spPr>
              <a:xfrm>
                <a:off x="2604" y="1350"/>
                <a:ext cx="1080" cy="182"/>
              </a:xfrm>
              <a:prstGeom prst="ellipse">
                <a:avLst/>
              </a:prstGeom>
              <a:noFill/>
              <a:ln w="9525" cap="flat" cmpd="sng">
                <a:solidFill>
                  <a:srgbClr val="000000"/>
                </a:solidFill>
                <a:prstDash val="solid"/>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过程控制存在问题</a:t>
                </a:r>
                <a:endParaRPr lang="zh-CN" altLang="en-US" sz="1100" dirty="0">
                  <a:latin typeface="Times New Roman" panose="02020603050405020304" pitchFamily="18" charset="0"/>
                </a:endParaRPr>
              </a:p>
            </p:txBody>
          </p:sp>
          <p:sp>
            <p:nvSpPr>
              <p:cNvPr id="13332" name="Rectangle 53"/>
              <p:cNvSpPr/>
              <p:nvPr/>
            </p:nvSpPr>
            <p:spPr>
              <a:xfrm>
                <a:off x="3000" y="1670"/>
                <a:ext cx="360" cy="228"/>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材料</a:t>
                </a:r>
                <a:endParaRPr lang="zh-CN" altLang="en-US" sz="1100" dirty="0">
                  <a:latin typeface="Times New Roman" panose="02020603050405020304" pitchFamily="18" charset="0"/>
                </a:endParaRPr>
              </a:p>
              <a:p>
                <a:pPr marL="0" lvl="0" indent="0" algn="ctr">
                  <a:spcBef>
                    <a:spcPct val="0"/>
                  </a:spcBef>
                  <a:buFontTx/>
                  <a:buNone/>
                </a:pPr>
                <a:r>
                  <a:rPr lang="zh-CN" altLang="en-US" sz="1100" dirty="0">
                    <a:latin typeface="Times New Roman" panose="02020603050405020304" pitchFamily="18" charset="0"/>
                  </a:rPr>
                  <a:t>问题</a:t>
                </a:r>
                <a:endParaRPr lang="zh-CN" altLang="en-US" sz="1100" dirty="0">
                  <a:latin typeface="Times New Roman" panose="02020603050405020304" pitchFamily="18" charset="0"/>
                </a:endParaRPr>
              </a:p>
            </p:txBody>
          </p:sp>
          <p:sp>
            <p:nvSpPr>
              <p:cNvPr id="13333" name="Rectangle 54"/>
              <p:cNvSpPr/>
              <p:nvPr/>
            </p:nvSpPr>
            <p:spPr>
              <a:xfrm>
                <a:off x="3432" y="1670"/>
                <a:ext cx="360" cy="228"/>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环境</a:t>
                </a:r>
                <a:endParaRPr lang="zh-CN" altLang="en-US" sz="1100" dirty="0">
                  <a:latin typeface="Times New Roman" panose="02020603050405020304" pitchFamily="18" charset="0"/>
                </a:endParaRPr>
              </a:p>
              <a:p>
                <a:pPr marL="0" lvl="0" indent="0" algn="ctr">
                  <a:spcBef>
                    <a:spcPct val="0"/>
                  </a:spcBef>
                  <a:buFontTx/>
                  <a:buNone/>
                </a:pPr>
                <a:r>
                  <a:rPr lang="zh-CN" altLang="en-US" sz="1100" dirty="0">
                    <a:latin typeface="Times New Roman" panose="02020603050405020304" pitchFamily="18" charset="0"/>
                  </a:rPr>
                  <a:t>问题</a:t>
                </a:r>
                <a:endParaRPr lang="zh-CN" altLang="en-US" sz="1100" dirty="0">
                  <a:latin typeface="Times New Roman" panose="02020603050405020304" pitchFamily="18" charset="0"/>
                </a:endParaRPr>
              </a:p>
            </p:txBody>
          </p:sp>
          <p:sp>
            <p:nvSpPr>
              <p:cNvPr id="13334" name="Rectangle 55"/>
              <p:cNvSpPr/>
              <p:nvPr/>
            </p:nvSpPr>
            <p:spPr>
              <a:xfrm>
                <a:off x="3864" y="1670"/>
                <a:ext cx="360" cy="228"/>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方法</a:t>
                </a:r>
                <a:endParaRPr lang="zh-CN" altLang="en-US" sz="1100" dirty="0">
                  <a:latin typeface="Times New Roman" panose="02020603050405020304" pitchFamily="18" charset="0"/>
                </a:endParaRPr>
              </a:p>
              <a:p>
                <a:pPr marL="0" lvl="0" indent="0" algn="ctr">
                  <a:spcBef>
                    <a:spcPct val="0"/>
                  </a:spcBef>
                  <a:buFontTx/>
                  <a:buNone/>
                </a:pPr>
                <a:r>
                  <a:rPr lang="zh-CN" altLang="en-US" sz="1100" dirty="0">
                    <a:latin typeface="Times New Roman" panose="02020603050405020304" pitchFamily="18" charset="0"/>
                  </a:rPr>
                  <a:t>问题</a:t>
                </a:r>
                <a:endParaRPr lang="zh-CN" altLang="en-US" sz="1100" dirty="0">
                  <a:latin typeface="Times New Roman" panose="02020603050405020304" pitchFamily="18" charset="0"/>
                </a:endParaRPr>
              </a:p>
            </p:txBody>
          </p:sp>
          <p:sp>
            <p:nvSpPr>
              <p:cNvPr id="13335" name="Rectangle 56"/>
              <p:cNvSpPr/>
              <p:nvPr/>
            </p:nvSpPr>
            <p:spPr>
              <a:xfrm>
                <a:off x="2568" y="1670"/>
                <a:ext cx="360" cy="228"/>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机器</a:t>
                </a:r>
                <a:endParaRPr lang="zh-CN" altLang="en-US" sz="1100" dirty="0">
                  <a:latin typeface="Times New Roman" panose="02020603050405020304" pitchFamily="18" charset="0"/>
                </a:endParaRPr>
              </a:p>
              <a:p>
                <a:pPr marL="0" lvl="0" indent="0" algn="ctr">
                  <a:spcBef>
                    <a:spcPct val="0"/>
                  </a:spcBef>
                  <a:buFontTx/>
                  <a:buNone/>
                </a:pPr>
                <a:r>
                  <a:rPr lang="zh-CN" altLang="en-US" sz="1100" dirty="0">
                    <a:latin typeface="Times New Roman" panose="02020603050405020304" pitchFamily="18" charset="0"/>
                  </a:rPr>
                  <a:t>问题</a:t>
                </a:r>
                <a:endParaRPr lang="zh-CN" altLang="en-US" sz="1100" dirty="0">
                  <a:latin typeface="Times New Roman" panose="02020603050405020304" pitchFamily="18" charset="0"/>
                </a:endParaRPr>
              </a:p>
            </p:txBody>
          </p:sp>
          <p:sp>
            <p:nvSpPr>
              <p:cNvPr id="13336" name="AutoShape 58"/>
              <p:cNvSpPr/>
              <p:nvPr/>
            </p:nvSpPr>
            <p:spPr>
              <a:xfrm>
                <a:off x="2856" y="2035"/>
                <a:ext cx="576" cy="183"/>
              </a:xfrm>
              <a:prstGeom prst="roundRect">
                <a:avLst>
                  <a:gd name="adj" fmla="val 16667"/>
                </a:avLst>
              </a:prstGeom>
              <a:noFill/>
              <a:ln w="9525" cap="flat" cmpd="sng">
                <a:solidFill>
                  <a:srgbClr val="000000"/>
                </a:solidFill>
                <a:prstDash val="solid"/>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en-US" altLang="zh-CN" sz="1100" dirty="0">
                    <a:latin typeface="Times New Roman" panose="02020603050405020304" pitchFamily="18" charset="0"/>
                  </a:rPr>
                  <a:t>QCC</a:t>
                </a:r>
                <a:r>
                  <a:rPr lang="zh-CN" altLang="en-US" sz="1100" dirty="0">
                    <a:latin typeface="Times New Roman" panose="02020603050405020304" pitchFamily="18" charset="0"/>
                  </a:rPr>
                  <a:t>活动</a:t>
                </a:r>
                <a:endParaRPr lang="zh-CN" altLang="en-US" sz="1100" dirty="0">
                  <a:latin typeface="Times New Roman" panose="02020603050405020304" pitchFamily="18" charset="0"/>
                </a:endParaRPr>
              </a:p>
            </p:txBody>
          </p:sp>
          <p:sp>
            <p:nvSpPr>
              <p:cNvPr id="13337" name="Rectangle 59"/>
              <p:cNvSpPr/>
              <p:nvPr/>
            </p:nvSpPr>
            <p:spPr>
              <a:xfrm>
                <a:off x="2856" y="2355"/>
                <a:ext cx="648" cy="137"/>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生产过程改善</a:t>
                </a:r>
                <a:endParaRPr lang="zh-CN" altLang="en-US" sz="1100" dirty="0">
                  <a:latin typeface="Times New Roman" panose="02020603050405020304" pitchFamily="18" charset="0"/>
                </a:endParaRPr>
              </a:p>
            </p:txBody>
          </p:sp>
          <p:sp>
            <p:nvSpPr>
              <p:cNvPr id="13338" name="Rectangle 60"/>
              <p:cNvSpPr/>
              <p:nvPr/>
            </p:nvSpPr>
            <p:spPr>
              <a:xfrm>
                <a:off x="2856" y="2629"/>
                <a:ext cx="648" cy="137"/>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生产结果验证</a:t>
                </a:r>
                <a:endParaRPr lang="zh-CN" altLang="en-US" sz="1100" dirty="0">
                  <a:latin typeface="Times New Roman" panose="02020603050405020304" pitchFamily="18" charset="0"/>
                </a:endParaRPr>
              </a:p>
            </p:txBody>
          </p:sp>
          <p:sp>
            <p:nvSpPr>
              <p:cNvPr id="13339" name="Oval 61"/>
              <p:cNvSpPr/>
              <p:nvPr/>
            </p:nvSpPr>
            <p:spPr>
              <a:xfrm>
                <a:off x="2610" y="2903"/>
                <a:ext cx="1080" cy="183"/>
              </a:xfrm>
              <a:prstGeom prst="ellipse">
                <a:avLst/>
              </a:prstGeom>
              <a:noFill/>
              <a:ln w="9525" cap="flat" cmpd="sng">
                <a:solidFill>
                  <a:srgbClr val="000000"/>
                </a:solidFill>
                <a:prstDash val="solid"/>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生产输出存在问题</a:t>
                </a:r>
                <a:endParaRPr lang="zh-CN" altLang="en-US" sz="1100" dirty="0">
                  <a:latin typeface="Times New Roman" panose="02020603050405020304" pitchFamily="18" charset="0"/>
                </a:endParaRPr>
              </a:p>
            </p:txBody>
          </p:sp>
          <p:sp>
            <p:nvSpPr>
              <p:cNvPr id="13340" name="Rectangle 62"/>
              <p:cNvSpPr/>
              <p:nvPr/>
            </p:nvSpPr>
            <p:spPr>
              <a:xfrm>
                <a:off x="3000" y="3223"/>
                <a:ext cx="360" cy="229"/>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环境</a:t>
                </a:r>
                <a:endParaRPr lang="zh-CN" altLang="en-US" sz="1100" dirty="0">
                  <a:latin typeface="Times New Roman" panose="02020603050405020304" pitchFamily="18" charset="0"/>
                </a:endParaRPr>
              </a:p>
              <a:p>
                <a:pPr marL="0" lvl="0" indent="0" algn="ctr">
                  <a:spcBef>
                    <a:spcPct val="0"/>
                  </a:spcBef>
                  <a:buFontTx/>
                  <a:buNone/>
                </a:pPr>
                <a:r>
                  <a:rPr lang="zh-CN" altLang="en-US" sz="1100" dirty="0">
                    <a:latin typeface="Times New Roman" panose="02020603050405020304" pitchFamily="18" charset="0"/>
                  </a:rPr>
                  <a:t>问题</a:t>
                </a:r>
                <a:endParaRPr lang="zh-CN" altLang="en-US" sz="1100" dirty="0">
                  <a:latin typeface="Times New Roman" panose="02020603050405020304" pitchFamily="18" charset="0"/>
                </a:endParaRPr>
              </a:p>
            </p:txBody>
          </p:sp>
          <p:sp>
            <p:nvSpPr>
              <p:cNvPr id="13341" name="Rectangle 63"/>
              <p:cNvSpPr/>
              <p:nvPr/>
            </p:nvSpPr>
            <p:spPr>
              <a:xfrm>
                <a:off x="2568" y="3223"/>
                <a:ext cx="360" cy="229"/>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材料</a:t>
                </a:r>
                <a:endParaRPr lang="zh-CN" altLang="en-US" sz="1100" dirty="0">
                  <a:latin typeface="Times New Roman" panose="02020603050405020304" pitchFamily="18" charset="0"/>
                </a:endParaRPr>
              </a:p>
              <a:p>
                <a:pPr marL="0" lvl="0" indent="0" algn="ctr">
                  <a:spcBef>
                    <a:spcPct val="0"/>
                  </a:spcBef>
                  <a:buFontTx/>
                  <a:buNone/>
                </a:pPr>
                <a:r>
                  <a:rPr lang="zh-CN" altLang="en-US" sz="1100" dirty="0">
                    <a:latin typeface="Times New Roman" panose="02020603050405020304" pitchFamily="18" charset="0"/>
                  </a:rPr>
                  <a:t>问题</a:t>
                </a:r>
                <a:endParaRPr lang="zh-CN" altLang="en-US" sz="1100" dirty="0">
                  <a:latin typeface="Times New Roman" panose="02020603050405020304" pitchFamily="18" charset="0"/>
                </a:endParaRPr>
              </a:p>
            </p:txBody>
          </p:sp>
          <p:sp>
            <p:nvSpPr>
              <p:cNvPr id="13342" name="Rectangle 64"/>
              <p:cNvSpPr/>
              <p:nvPr/>
            </p:nvSpPr>
            <p:spPr>
              <a:xfrm>
                <a:off x="3432" y="3223"/>
                <a:ext cx="360" cy="229"/>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方法</a:t>
                </a:r>
                <a:endParaRPr lang="zh-CN" altLang="en-US" sz="1100" dirty="0">
                  <a:latin typeface="Times New Roman" panose="02020603050405020304" pitchFamily="18" charset="0"/>
                </a:endParaRPr>
              </a:p>
              <a:p>
                <a:pPr marL="0" lvl="0" indent="0" algn="ctr">
                  <a:spcBef>
                    <a:spcPct val="0"/>
                  </a:spcBef>
                  <a:buFontTx/>
                  <a:buNone/>
                </a:pPr>
                <a:r>
                  <a:rPr lang="zh-CN" altLang="en-US" sz="1100" dirty="0">
                    <a:latin typeface="Times New Roman" panose="02020603050405020304" pitchFamily="18" charset="0"/>
                  </a:rPr>
                  <a:t>问题</a:t>
                </a:r>
                <a:endParaRPr lang="zh-CN" altLang="en-US" sz="1100" dirty="0">
                  <a:latin typeface="Times New Roman" panose="02020603050405020304" pitchFamily="18" charset="0"/>
                </a:endParaRPr>
              </a:p>
            </p:txBody>
          </p:sp>
          <p:sp>
            <p:nvSpPr>
              <p:cNvPr id="13343" name="AutoShape 65"/>
              <p:cNvSpPr/>
              <p:nvPr/>
            </p:nvSpPr>
            <p:spPr>
              <a:xfrm>
                <a:off x="2856" y="3589"/>
                <a:ext cx="576" cy="183"/>
              </a:xfrm>
              <a:prstGeom prst="roundRect">
                <a:avLst>
                  <a:gd name="adj" fmla="val 16667"/>
                </a:avLst>
              </a:prstGeom>
              <a:noFill/>
              <a:ln w="9525" cap="flat" cmpd="sng">
                <a:solidFill>
                  <a:srgbClr val="000000"/>
                </a:solidFill>
                <a:prstDash val="solid"/>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en-US" altLang="zh-CN" sz="1100" dirty="0">
                    <a:latin typeface="Times New Roman" panose="02020603050405020304" pitchFamily="18" charset="0"/>
                  </a:rPr>
                  <a:t>QCC</a:t>
                </a:r>
                <a:r>
                  <a:rPr lang="zh-CN" altLang="en-US" sz="1100" dirty="0">
                    <a:latin typeface="Times New Roman" panose="02020603050405020304" pitchFamily="18" charset="0"/>
                  </a:rPr>
                  <a:t>活动</a:t>
                </a:r>
                <a:endParaRPr lang="zh-CN" altLang="en-US" sz="1100" dirty="0">
                  <a:latin typeface="Times New Roman" panose="02020603050405020304" pitchFamily="18" charset="0"/>
                </a:endParaRPr>
              </a:p>
            </p:txBody>
          </p:sp>
          <p:sp>
            <p:nvSpPr>
              <p:cNvPr id="13344" name="Rectangle 66"/>
              <p:cNvSpPr/>
              <p:nvPr/>
            </p:nvSpPr>
            <p:spPr>
              <a:xfrm>
                <a:off x="2784" y="3888"/>
                <a:ext cx="720" cy="137"/>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改善对策及实施</a:t>
                </a:r>
                <a:endParaRPr lang="zh-CN" altLang="en-US" sz="1100" dirty="0">
                  <a:latin typeface="Times New Roman" panose="02020603050405020304" pitchFamily="18" charset="0"/>
                </a:endParaRPr>
              </a:p>
            </p:txBody>
          </p:sp>
          <p:sp>
            <p:nvSpPr>
              <p:cNvPr id="13345" name="Rectangle 67"/>
              <p:cNvSpPr/>
              <p:nvPr/>
            </p:nvSpPr>
            <p:spPr>
              <a:xfrm>
                <a:off x="2826" y="4183"/>
                <a:ext cx="648" cy="137"/>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生产问题解决</a:t>
                </a:r>
                <a:endParaRPr lang="zh-CN" altLang="en-US" sz="1100" dirty="0">
                  <a:latin typeface="Times New Roman" panose="02020603050405020304" pitchFamily="18" charset="0"/>
                </a:endParaRPr>
              </a:p>
            </p:txBody>
          </p:sp>
          <p:sp>
            <p:nvSpPr>
              <p:cNvPr id="13346" name="Line 73"/>
              <p:cNvSpPr/>
              <p:nvPr/>
            </p:nvSpPr>
            <p:spPr>
              <a:xfrm>
                <a:off x="3144" y="2218"/>
                <a:ext cx="0" cy="137"/>
              </a:xfrm>
              <a:prstGeom prst="line">
                <a:avLst/>
              </a:prstGeom>
              <a:ln w="9525" cap="flat" cmpd="sng">
                <a:solidFill>
                  <a:srgbClr val="000000"/>
                </a:solidFill>
                <a:prstDash val="solid"/>
                <a:headEnd type="none" w="med" len="med"/>
                <a:tailEnd type="triangle" w="med" len="med"/>
              </a:ln>
            </p:spPr>
          </p:sp>
          <p:sp>
            <p:nvSpPr>
              <p:cNvPr id="13347" name="Line 74"/>
              <p:cNvSpPr/>
              <p:nvPr/>
            </p:nvSpPr>
            <p:spPr>
              <a:xfrm>
                <a:off x="3144" y="2492"/>
                <a:ext cx="0" cy="137"/>
              </a:xfrm>
              <a:prstGeom prst="line">
                <a:avLst/>
              </a:prstGeom>
              <a:ln w="9525" cap="flat" cmpd="sng">
                <a:solidFill>
                  <a:srgbClr val="000000"/>
                </a:solidFill>
                <a:prstDash val="solid"/>
                <a:headEnd type="none" w="med" len="med"/>
                <a:tailEnd type="triangle" w="med" len="med"/>
              </a:ln>
            </p:spPr>
          </p:sp>
          <p:sp>
            <p:nvSpPr>
              <p:cNvPr id="13348" name="Line 75"/>
              <p:cNvSpPr/>
              <p:nvPr/>
            </p:nvSpPr>
            <p:spPr>
              <a:xfrm>
                <a:off x="3144" y="2766"/>
                <a:ext cx="0" cy="137"/>
              </a:xfrm>
              <a:prstGeom prst="line">
                <a:avLst/>
              </a:prstGeom>
              <a:ln w="9525" cap="flat" cmpd="sng">
                <a:solidFill>
                  <a:srgbClr val="000000"/>
                </a:solidFill>
                <a:prstDash val="solid"/>
                <a:headEnd type="none" w="med" len="med"/>
                <a:tailEnd type="triangle" w="med" len="med"/>
              </a:ln>
            </p:spPr>
          </p:sp>
          <p:sp>
            <p:nvSpPr>
              <p:cNvPr id="13349" name="Line 76"/>
              <p:cNvSpPr/>
              <p:nvPr/>
            </p:nvSpPr>
            <p:spPr>
              <a:xfrm>
                <a:off x="3144" y="3086"/>
                <a:ext cx="0" cy="137"/>
              </a:xfrm>
              <a:prstGeom prst="line">
                <a:avLst/>
              </a:prstGeom>
              <a:ln w="9525" cap="flat" cmpd="sng">
                <a:solidFill>
                  <a:srgbClr val="000000"/>
                </a:solidFill>
                <a:prstDash val="solid"/>
                <a:headEnd type="none" w="med" len="med"/>
                <a:tailEnd type="triangle" w="med" len="med"/>
              </a:ln>
            </p:spPr>
          </p:sp>
          <p:sp>
            <p:nvSpPr>
              <p:cNvPr id="13350" name="Line 77"/>
              <p:cNvSpPr/>
              <p:nvPr/>
            </p:nvSpPr>
            <p:spPr>
              <a:xfrm>
                <a:off x="3144" y="3452"/>
                <a:ext cx="0" cy="137"/>
              </a:xfrm>
              <a:prstGeom prst="line">
                <a:avLst/>
              </a:prstGeom>
              <a:ln w="9525" cap="flat" cmpd="sng">
                <a:solidFill>
                  <a:srgbClr val="000000"/>
                </a:solidFill>
                <a:prstDash val="solid"/>
                <a:headEnd type="none" w="med" len="med"/>
                <a:tailEnd type="triangle" w="med" len="med"/>
              </a:ln>
            </p:spPr>
          </p:sp>
          <p:sp>
            <p:nvSpPr>
              <p:cNvPr id="13351" name="Line 78"/>
              <p:cNvSpPr/>
              <p:nvPr/>
            </p:nvSpPr>
            <p:spPr>
              <a:xfrm>
                <a:off x="3144" y="3772"/>
                <a:ext cx="0" cy="137"/>
              </a:xfrm>
              <a:prstGeom prst="line">
                <a:avLst/>
              </a:prstGeom>
              <a:ln w="9525" cap="flat" cmpd="sng">
                <a:solidFill>
                  <a:srgbClr val="000000"/>
                </a:solidFill>
                <a:prstDash val="solid"/>
                <a:headEnd type="none" w="med" len="med"/>
                <a:tailEnd type="triangle" w="med" len="med"/>
              </a:ln>
            </p:spPr>
          </p:sp>
          <p:sp>
            <p:nvSpPr>
              <p:cNvPr id="13352" name="Line 79"/>
              <p:cNvSpPr/>
              <p:nvPr/>
            </p:nvSpPr>
            <p:spPr>
              <a:xfrm>
                <a:off x="3144" y="4046"/>
                <a:ext cx="0" cy="137"/>
              </a:xfrm>
              <a:prstGeom prst="line">
                <a:avLst/>
              </a:prstGeom>
              <a:ln w="9525" cap="flat" cmpd="sng">
                <a:solidFill>
                  <a:srgbClr val="000000"/>
                </a:solidFill>
                <a:prstDash val="solid"/>
                <a:headEnd type="none" w="med" len="med"/>
                <a:tailEnd type="triangle" w="med" len="med"/>
              </a:ln>
            </p:spPr>
          </p:sp>
          <p:sp>
            <p:nvSpPr>
              <p:cNvPr id="13353" name="Oval 80"/>
              <p:cNvSpPr/>
              <p:nvPr/>
            </p:nvSpPr>
            <p:spPr>
              <a:xfrm>
                <a:off x="4368" y="710"/>
                <a:ext cx="432" cy="320"/>
              </a:xfrm>
              <a:prstGeom prst="ellipse">
                <a:avLst/>
              </a:prstGeom>
              <a:noFill/>
              <a:ln w="9525" cap="flat" cmpd="sng">
                <a:solidFill>
                  <a:srgbClr val="000000"/>
                </a:solidFill>
                <a:prstDash val="solid"/>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lnSpc>
                    <a:spcPct val="200000"/>
                  </a:lnSpc>
                  <a:spcBef>
                    <a:spcPct val="0"/>
                  </a:spcBef>
                  <a:buFontTx/>
                  <a:buNone/>
                </a:pPr>
                <a:r>
                  <a:rPr lang="en-US" altLang="zh-CN" sz="1100" dirty="0">
                    <a:latin typeface="Times New Roman" panose="02020603050405020304" pitchFamily="18" charset="0"/>
                  </a:rPr>
                  <a:t>PDCA</a:t>
                </a:r>
                <a:endParaRPr lang="en-US" altLang="zh-CN" sz="1100" dirty="0">
                  <a:latin typeface="Times New Roman" panose="02020603050405020304" pitchFamily="18" charset="0"/>
                </a:endParaRPr>
              </a:p>
            </p:txBody>
          </p:sp>
          <p:sp>
            <p:nvSpPr>
              <p:cNvPr id="13354" name="Line 83"/>
              <p:cNvSpPr/>
              <p:nvPr/>
            </p:nvSpPr>
            <p:spPr>
              <a:xfrm>
                <a:off x="2639" y="1168"/>
                <a:ext cx="216" cy="0"/>
              </a:xfrm>
              <a:prstGeom prst="line">
                <a:avLst/>
              </a:prstGeom>
              <a:ln w="9525" cap="flat" cmpd="sng">
                <a:solidFill>
                  <a:srgbClr val="000000"/>
                </a:solidFill>
                <a:prstDash val="solid"/>
                <a:headEnd type="none" w="med" len="med"/>
                <a:tailEnd type="none" w="med" len="med"/>
              </a:ln>
            </p:spPr>
          </p:sp>
          <p:sp>
            <p:nvSpPr>
              <p:cNvPr id="13355" name="Line 84"/>
              <p:cNvSpPr/>
              <p:nvPr/>
            </p:nvSpPr>
            <p:spPr>
              <a:xfrm flipH="1">
                <a:off x="3432" y="619"/>
                <a:ext cx="1152" cy="0"/>
              </a:xfrm>
              <a:prstGeom prst="line">
                <a:avLst/>
              </a:prstGeom>
              <a:ln w="9525" cap="flat" cmpd="sng">
                <a:solidFill>
                  <a:srgbClr val="000000"/>
                </a:solidFill>
                <a:prstDash val="solid"/>
                <a:headEnd type="none" w="med" len="med"/>
                <a:tailEnd type="triangle" w="med" len="med"/>
              </a:ln>
            </p:spPr>
          </p:sp>
          <p:sp>
            <p:nvSpPr>
              <p:cNvPr id="13356" name="Line 87"/>
              <p:cNvSpPr/>
              <p:nvPr/>
            </p:nvSpPr>
            <p:spPr>
              <a:xfrm flipH="1">
                <a:off x="3504" y="1167"/>
                <a:ext cx="1080" cy="0"/>
              </a:xfrm>
              <a:prstGeom prst="line">
                <a:avLst/>
              </a:prstGeom>
              <a:ln w="9525" cap="flat" cmpd="sng">
                <a:solidFill>
                  <a:srgbClr val="000000"/>
                </a:solidFill>
                <a:prstDash val="solid"/>
                <a:headEnd type="none" w="med" len="med"/>
                <a:tailEnd type="triangle" w="med" len="med"/>
              </a:ln>
            </p:spPr>
          </p:sp>
          <p:sp>
            <p:nvSpPr>
              <p:cNvPr id="13357" name="Line 88"/>
              <p:cNvSpPr/>
              <p:nvPr/>
            </p:nvSpPr>
            <p:spPr>
              <a:xfrm>
                <a:off x="3504" y="2446"/>
                <a:ext cx="1080" cy="0"/>
              </a:xfrm>
              <a:prstGeom prst="line">
                <a:avLst/>
              </a:prstGeom>
              <a:ln w="9525" cap="flat" cmpd="sng">
                <a:solidFill>
                  <a:srgbClr val="000000"/>
                </a:solidFill>
                <a:prstDash val="solid"/>
                <a:headEnd type="none" w="med" len="med"/>
                <a:tailEnd type="none" w="med" len="med"/>
              </a:ln>
            </p:spPr>
          </p:sp>
          <p:sp>
            <p:nvSpPr>
              <p:cNvPr id="13358" name="Rectangle 89"/>
              <p:cNvSpPr/>
              <p:nvPr/>
            </p:nvSpPr>
            <p:spPr>
              <a:xfrm>
                <a:off x="4368" y="2016"/>
                <a:ext cx="504" cy="137"/>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方法对策</a:t>
                </a:r>
                <a:endParaRPr lang="zh-CN" altLang="en-US" sz="1100" dirty="0">
                  <a:latin typeface="Times New Roman" panose="02020603050405020304" pitchFamily="18" charset="0"/>
                </a:endParaRPr>
              </a:p>
            </p:txBody>
          </p:sp>
          <p:sp>
            <p:nvSpPr>
              <p:cNvPr id="13359" name="Line 90"/>
              <p:cNvSpPr/>
              <p:nvPr/>
            </p:nvSpPr>
            <p:spPr>
              <a:xfrm>
                <a:off x="2640" y="619"/>
                <a:ext cx="288" cy="0"/>
              </a:xfrm>
              <a:prstGeom prst="line">
                <a:avLst/>
              </a:prstGeom>
              <a:ln w="9525" cap="flat" cmpd="sng">
                <a:solidFill>
                  <a:srgbClr val="000000"/>
                </a:solidFill>
                <a:prstDash val="solid"/>
                <a:headEnd type="none" w="med" len="med"/>
                <a:tailEnd type="triangle" w="med" len="med"/>
              </a:ln>
            </p:spPr>
          </p:sp>
          <p:sp>
            <p:nvSpPr>
              <p:cNvPr id="13360" name="Line 91"/>
              <p:cNvSpPr/>
              <p:nvPr/>
            </p:nvSpPr>
            <p:spPr>
              <a:xfrm>
                <a:off x="1848" y="1441"/>
                <a:ext cx="792" cy="0"/>
              </a:xfrm>
              <a:prstGeom prst="line">
                <a:avLst/>
              </a:prstGeom>
              <a:ln w="9525" cap="flat" cmpd="sng">
                <a:solidFill>
                  <a:srgbClr val="000000"/>
                </a:solidFill>
                <a:prstDash val="solid"/>
                <a:headEnd type="none" w="med" len="med"/>
                <a:tailEnd type="triangle" w="med" len="med"/>
              </a:ln>
            </p:spPr>
          </p:sp>
          <p:sp>
            <p:nvSpPr>
              <p:cNvPr id="13361" name="Line 93"/>
              <p:cNvSpPr/>
              <p:nvPr/>
            </p:nvSpPr>
            <p:spPr>
              <a:xfrm>
                <a:off x="1848" y="2446"/>
                <a:ext cx="1008" cy="0"/>
              </a:xfrm>
              <a:prstGeom prst="line">
                <a:avLst/>
              </a:prstGeom>
              <a:ln w="9525" cap="flat" cmpd="sng">
                <a:solidFill>
                  <a:srgbClr val="000000"/>
                </a:solidFill>
                <a:prstDash val="solid"/>
                <a:headEnd type="none" w="med" len="med"/>
                <a:tailEnd type="none" w="med" len="med"/>
              </a:ln>
            </p:spPr>
          </p:sp>
          <p:sp>
            <p:nvSpPr>
              <p:cNvPr id="13362" name="Line 94"/>
              <p:cNvSpPr/>
              <p:nvPr/>
            </p:nvSpPr>
            <p:spPr>
              <a:xfrm>
                <a:off x="2136" y="3680"/>
                <a:ext cx="720" cy="0"/>
              </a:xfrm>
              <a:prstGeom prst="line">
                <a:avLst/>
              </a:prstGeom>
              <a:ln w="9525" cap="flat" cmpd="sng">
                <a:solidFill>
                  <a:srgbClr val="000000"/>
                </a:solidFill>
                <a:prstDash val="solid"/>
                <a:headEnd type="none" w="med" len="med"/>
                <a:tailEnd type="triangle" w="med" len="med"/>
              </a:ln>
            </p:spPr>
          </p:sp>
          <p:sp>
            <p:nvSpPr>
              <p:cNvPr id="13363" name="Line 95"/>
              <p:cNvSpPr/>
              <p:nvPr/>
            </p:nvSpPr>
            <p:spPr>
              <a:xfrm flipH="1">
                <a:off x="2120" y="3672"/>
                <a:ext cx="0" cy="144"/>
              </a:xfrm>
              <a:prstGeom prst="line">
                <a:avLst/>
              </a:prstGeom>
              <a:ln w="9525" cap="flat" cmpd="sng">
                <a:solidFill>
                  <a:srgbClr val="000000"/>
                </a:solidFill>
                <a:prstDash val="solid"/>
                <a:headEnd type="none" w="med" len="med"/>
                <a:tailEnd type="none" w="med" len="med"/>
              </a:ln>
            </p:spPr>
          </p:sp>
          <p:sp>
            <p:nvSpPr>
              <p:cNvPr id="13364" name="Oval 97"/>
              <p:cNvSpPr/>
              <p:nvPr/>
            </p:nvSpPr>
            <p:spPr>
              <a:xfrm>
                <a:off x="1920" y="3817"/>
                <a:ext cx="432" cy="320"/>
              </a:xfrm>
              <a:prstGeom prst="ellipse">
                <a:avLst/>
              </a:prstGeom>
              <a:noFill/>
              <a:ln w="9525" cap="flat" cmpd="sng">
                <a:solidFill>
                  <a:srgbClr val="000000"/>
                </a:solidFill>
                <a:prstDash val="solid"/>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lnSpc>
                    <a:spcPct val="200000"/>
                  </a:lnSpc>
                  <a:spcBef>
                    <a:spcPct val="0"/>
                  </a:spcBef>
                  <a:buFontTx/>
                  <a:buNone/>
                </a:pPr>
                <a:r>
                  <a:rPr lang="en-US" altLang="zh-CN" sz="1100" dirty="0">
                    <a:latin typeface="Times New Roman" panose="02020603050405020304" pitchFamily="18" charset="0"/>
                  </a:rPr>
                  <a:t>PDCA</a:t>
                </a:r>
                <a:endParaRPr lang="en-US" altLang="zh-CN" sz="1100" dirty="0">
                  <a:latin typeface="Times New Roman" panose="02020603050405020304" pitchFamily="18" charset="0"/>
                </a:endParaRPr>
              </a:p>
            </p:txBody>
          </p:sp>
          <p:sp>
            <p:nvSpPr>
              <p:cNvPr id="13365" name="Line 98"/>
              <p:cNvSpPr/>
              <p:nvPr/>
            </p:nvSpPr>
            <p:spPr>
              <a:xfrm flipH="1">
                <a:off x="3504" y="2721"/>
                <a:ext cx="1152" cy="0"/>
              </a:xfrm>
              <a:prstGeom prst="line">
                <a:avLst/>
              </a:prstGeom>
              <a:ln w="9525" cap="flat" cmpd="sng">
                <a:solidFill>
                  <a:srgbClr val="000000"/>
                </a:solidFill>
                <a:prstDash val="solid"/>
                <a:headEnd type="none" w="med" len="med"/>
                <a:tailEnd type="triangle" w="med" len="med"/>
              </a:ln>
            </p:spPr>
          </p:sp>
          <p:sp>
            <p:nvSpPr>
              <p:cNvPr id="13366" name="Line 99"/>
              <p:cNvSpPr/>
              <p:nvPr/>
            </p:nvSpPr>
            <p:spPr>
              <a:xfrm flipH="1">
                <a:off x="4656" y="3456"/>
                <a:ext cx="0" cy="544"/>
              </a:xfrm>
              <a:prstGeom prst="line">
                <a:avLst/>
              </a:prstGeom>
              <a:ln w="9525" cap="flat" cmpd="sng">
                <a:solidFill>
                  <a:srgbClr val="000000"/>
                </a:solidFill>
                <a:prstDash val="solid"/>
                <a:headEnd type="none" w="med" len="med"/>
                <a:tailEnd type="none" w="med" len="med"/>
              </a:ln>
            </p:spPr>
          </p:sp>
          <p:sp>
            <p:nvSpPr>
              <p:cNvPr id="13367" name="Line 100"/>
              <p:cNvSpPr/>
              <p:nvPr/>
            </p:nvSpPr>
            <p:spPr>
              <a:xfrm>
                <a:off x="3504" y="4000"/>
                <a:ext cx="1152" cy="0"/>
              </a:xfrm>
              <a:prstGeom prst="line">
                <a:avLst/>
              </a:prstGeom>
              <a:ln w="9525" cap="flat" cmpd="sng">
                <a:solidFill>
                  <a:srgbClr val="000000"/>
                </a:solidFill>
                <a:prstDash val="solid"/>
                <a:headEnd type="none" w="med" len="med"/>
                <a:tailEnd type="none" w="med" len="med"/>
              </a:ln>
            </p:spPr>
          </p:sp>
          <p:sp>
            <p:nvSpPr>
              <p:cNvPr id="13368" name="Oval 101"/>
              <p:cNvSpPr/>
              <p:nvPr/>
            </p:nvSpPr>
            <p:spPr>
              <a:xfrm>
                <a:off x="4446" y="3130"/>
                <a:ext cx="432" cy="320"/>
              </a:xfrm>
              <a:prstGeom prst="ellipse">
                <a:avLst/>
              </a:prstGeom>
              <a:noFill/>
              <a:ln w="9525" cap="flat" cmpd="sng">
                <a:solidFill>
                  <a:srgbClr val="000000"/>
                </a:solidFill>
                <a:prstDash val="solid"/>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lnSpc>
                    <a:spcPct val="200000"/>
                  </a:lnSpc>
                  <a:spcBef>
                    <a:spcPct val="0"/>
                  </a:spcBef>
                  <a:buFontTx/>
                  <a:buNone/>
                </a:pPr>
                <a:r>
                  <a:rPr lang="en-US" altLang="zh-CN" sz="1100" dirty="0">
                    <a:latin typeface="Times New Roman" panose="02020603050405020304" pitchFamily="18" charset="0"/>
                  </a:rPr>
                  <a:t>PDCA</a:t>
                </a:r>
                <a:endParaRPr lang="en-US" altLang="zh-CN" sz="1100" dirty="0">
                  <a:latin typeface="Times New Roman" panose="02020603050405020304" pitchFamily="18" charset="0"/>
                </a:endParaRPr>
              </a:p>
            </p:txBody>
          </p:sp>
          <p:sp>
            <p:nvSpPr>
              <p:cNvPr id="13369" name="Oval 102"/>
              <p:cNvSpPr/>
              <p:nvPr/>
            </p:nvSpPr>
            <p:spPr>
              <a:xfrm>
                <a:off x="1632" y="1640"/>
                <a:ext cx="432" cy="320"/>
              </a:xfrm>
              <a:prstGeom prst="ellipse">
                <a:avLst/>
              </a:prstGeom>
              <a:noFill/>
              <a:ln w="9525" cap="flat" cmpd="sng">
                <a:solidFill>
                  <a:srgbClr val="000000"/>
                </a:solidFill>
                <a:prstDash val="solid"/>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lnSpc>
                    <a:spcPct val="200000"/>
                  </a:lnSpc>
                  <a:spcBef>
                    <a:spcPct val="0"/>
                  </a:spcBef>
                  <a:buFontTx/>
                  <a:buNone/>
                </a:pPr>
                <a:r>
                  <a:rPr lang="en-US" altLang="zh-CN" sz="1100" dirty="0">
                    <a:latin typeface="Times New Roman" panose="02020603050405020304" pitchFamily="18" charset="0"/>
                  </a:rPr>
                  <a:t>PDCA</a:t>
                </a:r>
                <a:endParaRPr lang="en-US" altLang="zh-CN" sz="1100" dirty="0">
                  <a:latin typeface="Times New Roman" panose="02020603050405020304" pitchFamily="18" charset="0"/>
                </a:endParaRPr>
              </a:p>
            </p:txBody>
          </p:sp>
          <p:sp>
            <p:nvSpPr>
              <p:cNvPr id="13370" name="Line 105"/>
              <p:cNvSpPr/>
              <p:nvPr/>
            </p:nvSpPr>
            <p:spPr>
              <a:xfrm flipH="1">
                <a:off x="4656" y="2736"/>
                <a:ext cx="0" cy="400"/>
              </a:xfrm>
              <a:prstGeom prst="line">
                <a:avLst/>
              </a:prstGeom>
              <a:ln w="9525" cap="flat" cmpd="sng">
                <a:solidFill>
                  <a:srgbClr val="000000"/>
                </a:solidFill>
                <a:prstDash val="solid"/>
                <a:headEnd type="none" w="med" len="med"/>
                <a:tailEnd type="none" w="med" len="med"/>
              </a:ln>
            </p:spPr>
          </p:sp>
          <p:sp>
            <p:nvSpPr>
              <p:cNvPr id="13371" name="Line 85"/>
              <p:cNvSpPr/>
              <p:nvPr/>
            </p:nvSpPr>
            <p:spPr>
              <a:xfrm flipV="1">
                <a:off x="4584" y="619"/>
                <a:ext cx="0" cy="91"/>
              </a:xfrm>
              <a:prstGeom prst="line">
                <a:avLst/>
              </a:prstGeom>
              <a:ln w="9525" cap="flat" cmpd="sng">
                <a:solidFill>
                  <a:srgbClr val="000000"/>
                </a:solidFill>
                <a:prstDash val="solid"/>
                <a:headEnd type="none" w="med" len="med"/>
                <a:tailEnd type="none" w="med" len="med"/>
              </a:ln>
            </p:spPr>
          </p:sp>
          <p:sp>
            <p:nvSpPr>
              <p:cNvPr id="13372" name="Line 86"/>
              <p:cNvSpPr/>
              <p:nvPr/>
            </p:nvSpPr>
            <p:spPr>
              <a:xfrm flipH="1">
                <a:off x="4584" y="1056"/>
                <a:ext cx="0" cy="960"/>
              </a:xfrm>
              <a:prstGeom prst="line">
                <a:avLst/>
              </a:prstGeom>
              <a:ln w="9525" cap="flat" cmpd="sng">
                <a:solidFill>
                  <a:srgbClr val="000000"/>
                </a:solidFill>
                <a:prstDash val="solid"/>
                <a:headEnd type="none" w="med" len="med"/>
                <a:tailEnd type="none" w="med" len="med"/>
              </a:ln>
            </p:spPr>
          </p:sp>
          <p:sp>
            <p:nvSpPr>
              <p:cNvPr id="13373" name="Line 104"/>
              <p:cNvSpPr/>
              <p:nvPr/>
            </p:nvSpPr>
            <p:spPr>
              <a:xfrm>
                <a:off x="4584" y="2160"/>
                <a:ext cx="0" cy="288"/>
              </a:xfrm>
              <a:prstGeom prst="line">
                <a:avLst/>
              </a:prstGeom>
              <a:ln w="9525" cap="flat" cmpd="sng">
                <a:solidFill>
                  <a:schemeClr val="tx1"/>
                </a:solidFill>
                <a:prstDash val="solid"/>
                <a:headEnd type="none" w="med" len="med"/>
                <a:tailEnd type="none" w="med" len="med"/>
              </a:ln>
            </p:spPr>
          </p:sp>
          <p:sp>
            <p:nvSpPr>
              <p:cNvPr id="13374" name="Line 113"/>
              <p:cNvSpPr/>
              <p:nvPr/>
            </p:nvSpPr>
            <p:spPr>
              <a:xfrm>
                <a:off x="2640" y="624"/>
                <a:ext cx="0" cy="562"/>
              </a:xfrm>
              <a:prstGeom prst="line">
                <a:avLst/>
              </a:prstGeom>
              <a:ln w="9525" cap="flat" cmpd="sng">
                <a:solidFill>
                  <a:srgbClr val="000000"/>
                </a:solidFill>
                <a:prstDash val="solid"/>
                <a:headEnd type="none" w="med" len="med"/>
                <a:tailEnd type="none" w="med" len="med"/>
              </a:ln>
            </p:spPr>
          </p:sp>
          <p:sp>
            <p:nvSpPr>
              <p:cNvPr id="13375" name="Line 114"/>
              <p:cNvSpPr/>
              <p:nvPr/>
            </p:nvSpPr>
            <p:spPr>
              <a:xfrm>
                <a:off x="1834" y="1978"/>
                <a:ext cx="0" cy="468"/>
              </a:xfrm>
              <a:prstGeom prst="line">
                <a:avLst/>
              </a:prstGeom>
              <a:ln w="9525" cap="flat" cmpd="sng">
                <a:solidFill>
                  <a:srgbClr val="000000"/>
                </a:solidFill>
                <a:prstDash val="solid"/>
                <a:headEnd type="none" w="med" len="med"/>
                <a:tailEnd type="none" w="med" len="med"/>
              </a:ln>
            </p:spPr>
          </p:sp>
        </p:grpSp>
        <p:sp>
          <p:nvSpPr>
            <p:cNvPr id="13321" name="Line 115"/>
            <p:cNvSpPr/>
            <p:nvPr/>
          </p:nvSpPr>
          <p:spPr>
            <a:xfrm>
              <a:off x="1824" y="1440"/>
              <a:ext cx="0" cy="181"/>
            </a:xfrm>
            <a:prstGeom prst="line">
              <a:avLst/>
            </a:prstGeom>
            <a:ln w="9525" cap="flat" cmpd="sng">
              <a:solidFill>
                <a:srgbClr val="000000"/>
              </a:solidFill>
              <a:prstDash val="solid"/>
              <a:headEnd type="none" w="med" len="med"/>
              <a:tailEnd type="none" w="med" len="med"/>
            </a:ln>
          </p:spPr>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5778" name="Text Box 2"/>
          <p:cNvSpPr txBox="1">
            <a:spLocks noChangeArrowheads="1"/>
          </p:cNvSpPr>
          <p:nvPr/>
        </p:nvSpPr>
        <p:spPr bwMode="auto">
          <a:xfrm>
            <a:off x="1524000" y="152400"/>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与企业管理之间的关系</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14339" name="Rectangle 3"/>
          <p:cNvSpPr/>
          <p:nvPr/>
        </p:nvSpPr>
        <p:spPr>
          <a:xfrm>
            <a:off x="323850" y="609600"/>
            <a:ext cx="8424863" cy="5791200"/>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14340" name="Text Box 5"/>
          <p:cNvSpPr txBox="1"/>
          <p:nvPr/>
        </p:nvSpPr>
        <p:spPr>
          <a:xfrm>
            <a:off x="457200" y="908050"/>
            <a:ext cx="38100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2400" dirty="0">
                <a:solidFill>
                  <a:schemeClr val="folHlink"/>
                </a:solidFill>
                <a:latin typeface="宋体" panose="02010600030101010101" pitchFamily="2" charset="-122"/>
              </a:rPr>
              <a:t>3</a:t>
            </a:r>
            <a:r>
              <a:rPr lang="zh-CN" altLang="en-US" sz="2400" dirty="0">
                <a:solidFill>
                  <a:schemeClr val="folHlink"/>
                </a:solidFill>
                <a:latin typeface="宋体" panose="02010600030101010101" pitchFamily="2" charset="-122"/>
              </a:rPr>
              <a:t>、</a:t>
            </a:r>
            <a:r>
              <a:rPr lang="zh-CN" altLang="en-US" sz="1800" b="1" dirty="0">
                <a:latin typeface="Arial" panose="020B0604020202020204" pitchFamily="34" charset="0"/>
              </a:rPr>
              <a:t> </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与采购管理 </a:t>
            </a:r>
            <a:endParaRPr lang="zh-CN" altLang="en-US" sz="2400" dirty="0">
              <a:solidFill>
                <a:schemeClr val="folHlink"/>
              </a:solidFill>
              <a:latin typeface="宋体" panose="02010600030101010101" pitchFamily="2" charset="-122"/>
            </a:endParaRPr>
          </a:p>
        </p:txBody>
      </p:sp>
      <p:sp>
        <p:nvSpPr>
          <p:cNvPr id="75886" name="Text Box 110"/>
          <p:cNvSpPr txBox="1"/>
          <p:nvPr/>
        </p:nvSpPr>
        <p:spPr>
          <a:xfrm>
            <a:off x="609600" y="1905000"/>
            <a:ext cx="2895600" cy="38989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lnSpc>
                <a:spcPct val="150000"/>
              </a:lnSpc>
              <a:spcBef>
                <a:spcPct val="50000"/>
              </a:spcBef>
              <a:buFontTx/>
              <a:buNone/>
            </a:pPr>
            <a:r>
              <a:rPr lang="zh-CN" altLang="en-US" sz="2400" dirty="0">
                <a:latin typeface="宋体" panose="02010600030101010101" pitchFamily="2" charset="-122"/>
              </a:rPr>
              <a:t>说明：采购</a:t>
            </a:r>
            <a:r>
              <a:rPr lang="en-US" altLang="zh-CN" sz="2400" dirty="0">
                <a:latin typeface="Times New Roman" panose="02020603050405020304" pitchFamily="18" charset="0"/>
                <a:cs typeface="Times New Roman" panose="02020603050405020304" pitchFamily="18" charset="0"/>
              </a:rPr>
              <a:t>QCC</a:t>
            </a:r>
            <a:r>
              <a:rPr lang="zh-CN" altLang="en-US" sz="2400" dirty="0">
                <a:latin typeface="宋体" panose="02010600030101010101" pitchFamily="2" charset="-122"/>
              </a:rPr>
              <a:t>品管圈应与供商相关人员共同组成，双方互动，充分协商，才能保证改善措施的有效实施，最终实现互利双赢。</a:t>
            </a:r>
            <a:r>
              <a:rPr lang="zh-CN" altLang="en-US" sz="2400" dirty="0">
                <a:latin typeface="Arial" panose="020B0604020202020204" pitchFamily="34" charset="0"/>
              </a:rPr>
              <a:t> </a:t>
            </a:r>
            <a:endParaRPr lang="zh-CN" altLang="en-US" sz="2400" dirty="0">
              <a:latin typeface="Arial" panose="020B0604020202020204" pitchFamily="34" charset="0"/>
            </a:endParaRPr>
          </a:p>
        </p:txBody>
      </p:sp>
      <p:grpSp>
        <p:nvGrpSpPr>
          <p:cNvPr id="14342" name="Group 114"/>
          <p:cNvGrpSpPr/>
          <p:nvPr/>
        </p:nvGrpSpPr>
        <p:grpSpPr>
          <a:xfrm>
            <a:off x="3733800" y="685800"/>
            <a:ext cx="4914900" cy="5638800"/>
            <a:chOff x="2352" y="528"/>
            <a:chExt cx="3096" cy="3792"/>
          </a:xfrm>
        </p:grpSpPr>
        <p:sp>
          <p:nvSpPr>
            <p:cNvPr id="14343" name="Rectangle 64"/>
            <p:cNvSpPr/>
            <p:nvPr/>
          </p:nvSpPr>
          <p:spPr>
            <a:xfrm>
              <a:off x="3528" y="528"/>
              <a:ext cx="576" cy="171"/>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合格供应商</a:t>
              </a:r>
              <a:endParaRPr lang="zh-CN" altLang="en-US" sz="1000" dirty="0">
                <a:latin typeface="Times New Roman" panose="02020603050405020304" pitchFamily="18" charset="0"/>
              </a:endParaRPr>
            </a:p>
          </p:txBody>
        </p:sp>
        <p:sp>
          <p:nvSpPr>
            <p:cNvPr id="14344" name="Rectangle 65"/>
            <p:cNvSpPr/>
            <p:nvPr/>
          </p:nvSpPr>
          <p:spPr>
            <a:xfrm>
              <a:off x="3600" y="883"/>
              <a:ext cx="504" cy="171"/>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采购实施</a:t>
              </a:r>
              <a:endParaRPr lang="zh-CN" altLang="en-US" sz="1000" dirty="0">
                <a:latin typeface="Times New Roman" panose="02020603050405020304" pitchFamily="18" charset="0"/>
              </a:endParaRPr>
            </a:p>
          </p:txBody>
        </p:sp>
        <p:sp>
          <p:nvSpPr>
            <p:cNvPr id="14345" name="Rectangle 66"/>
            <p:cNvSpPr/>
            <p:nvPr/>
          </p:nvSpPr>
          <p:spPr>
            <a:xfrm>
              <a:off x="3528" y="1224"/>
              <a:ext cx="648" cy="171"/>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采购结果验证</a:t>
              </a:r>
              <a:endParaRPr lang="zh-CN" altLang="en-US" sz="1000" dirty="0">
                <a:latin typeface="Times New Roman" panose="02020603050405020304" pitchFamily="18" charset="0"/>
              </a:endParaRPr>
            </a:p>
          </p:txBody>
        </p:sp>
        <p:sp>
          <p:nvSpPr>
            <p:cNvPr id="14346" name="Rectangle 67"/>
            <p:cNvSpPr/>
            <p:nvPr/>
          </p:nvSpPr>
          <p:spPr>
            <a:xfrm>
              <a:off x="3642" y="1738"/>
              <a:ext cx="360" cy="284"/>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材料</a:t>
              </a:r>
              <a:endParaRPr lang="zh-CN" altLang="en-US" sz="1000" dirty="0">
                <a:latin typeface="Times New Roman" panose="02020603050405020304" pitchFamily="18" charset="0"/>
              </a:endParaRPr>
            </a:p>
            <a:p>
              <a:pPr marL="0" lvl="0" indent="0" algn="just">
                <a:spcBef>
                  <a:spcPct val="0"/>
                </a:spcBef>
                <a:buFontTx/>
                <a:buNone/>
              </a:pPr>
              <a:r>
                <a:rPr lang="zh-CN" altLang="en-US" sz="1000" dirty="0">
                  <a:latin typeface="Times New Roman" panose="02020603050405020304" pitchFamily="18" charset="0"/>
                </a:rPr>
                <a:t>问题</a:t>
              </a:r>
              <a:endParaRPr lang="zh-CN" altLang="en-US" sz="1000" dirty="0">
                <a:latin typeface="Times New Roman" panose="02020603050405020304" pitchFamily="18" charset="0"/>
              </a:endParaRPr>
            </a:p>
          </p:txBody>
        </p:sp>
        <p:sp>
          <p:nvSpPr>
            <p:cNvPr id="14347" name="Rectangle 68"/>
            <p:cNvSpPr/>
            <p:nvPr/>
          </p:nvSpPr>
          <p:spPr>
            <a:xfrm>
              <a:off x="4050" y="1746"/>
              <a:ext cx="360" cy="284"/>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环境</a:t>
              </a:r>
              <a:endParaRPr lang="zh-CN" altLang="en-US" sz="1000" dirty="0">
                <a:latin typeface="Times New Roman" panose="02020603050405020304" pitchFamily="18" charset="0"/>
              </a:endParaRPr>
            </a:p>
            <a:p>
              <a:pPr marL="0" lvl="0" indent="0" algn="just">
                <a:spcBef>
                  <a:spcPct val="0"/>
                </a:spcBef>
                <a:buFontTx/>
                <a:buNone/>
              </a:pPr>
              <a:r>
                <a:rPr lang="zh-CN" altLang="en-US" sz="1000" dirty="0">
                  <a:latin typeface="Times New Roman" panose="02020603050405020304" pitchFamily="18" charset="0"/>
                </a:rPr>
                <a:t>问题</a:t>
              </a:r>
              <a:endParaRPr lang="zh-CN" altLang="en-US" sz="1000" dirty="0">
                <a:latin typeface="Times New Roman" panose="02020603050405020304" pitchFamily="18" charset="0"/>
              </a:endParaRPr>
            </a:p>
          </p:txBody>
        </p:sp>
        <p:sp>
          <p:nvSpPr>
            <p:cNvPr id="14348" name="Rectangle 69"/>
            <p:cNvSpPr/>
            <p:nvPr/>
          </p:nvSpPr>
          <p:spPr>
            <a:xfrm>
              <a:off x="4482" y="1746"/>
              <a:ext cx="360" cy="284"/>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方法</a:t>
              </a:r>
              <a:endParaRPr lang="zh-CN" altLang="en-US" sz="1000" dirty="0">
                <a:latin typeface="Times New Roman" panose="02020603050405020304" pitchFamily="18" charset="0"/>
              </a:endParaRPr>
            </a:p>
            <a:p>
              <a:pPr marL="0" lvl="0" indent="0" algn="just">
                <a:spcBef>
                  <a:spcPct val="0"/>
                </a:spcBef>
                <a:buFontTx/>
                <a:buNone/>
              </a:pPr>
              <a:r>
                <a:rPr lang="zh-CN" altLang="en-US" sz="1000" dirty="0">
                  <a:latin typeface="Times New Roman" panose="02020603050405020304" pitchFamily="18" charset="0"/>
                </a:rPr>
                <a:t>问题</a:t>
              </a:r>
              <a:endParaRPr lang="zh-CN" altLang="en-US" sz="1000" dirty="0">
                <a:latin typeface="Times New Roman" panose="02020603050405020304" pitchFamily="18" charset="0"/>
              </a:endParaRPr>
            </a:p>
          </p:txBody>
        </p:sp>
        <p:sp>
          <p:nvSpPr>
            <p:cNvPr id="14349" name="Rectangle 70"/>
            <p:cNvSpPr/>
            <p:nvPr/>
          </p:nvSpPr>
          <p:spPr>
            <a:xfrm>
              <a:off x="3204" y="1746"/>
              <a:ext cx="360" cy="284"/>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机器</a:t>
              </a:r>
              <a:endParaRPr lang="zh-CN" altLang="en-US" sz="1000" dirty="0">
                <a:latin typeface="Times New Roman" panose="02020603050405020304" pitchFamily="18" charset="0"/>
              </a:endParaRPr>
            </a:p>
            <a:p>
              <a:pPr marL="0" lvl="0" indent="0" algn="just">
                <a:spcBef>
                  <a:spcPct val="0"/>
                </a:spcBef>
                <a:buFontTx/>
                <a:buNone/>
              </a:pPr>
              <a:r>
                <a:rPr lang="zh-CN" altLang="en-US" sz="1000" dirty="0">
                  <a:latin typeface="Times New Roman" panose="02020603050405020304" pitchFamily="18" charset="0"/>
                </a:rPr>
                <a:t>问题</a:t>
              </a:r>
              <a:endParaRPr lang="zh-CN" altLang="en-US" sz="1000" dirty="0">
                <a:latin typeface="Times New Roman" panose="02020603050405020304" pitchFamily="18" charset="0"/>
              </a:endParaRPr>
            </a:p>
          </p:txBody>
        </p:sp>
        <p:sp>
          <p:nvSpPr>
            <p:cNvPr id="14350" name="Rectangle 71"/>
            <p:cNvSpPr/>
            <p:nvPr/>
          </p:nvSpPr>
          <p:spPr>
            <a:xfrm>
              <a:off x="2784" y="1746"/>
              <a:ext cx="360" cy="284"/>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人员</a:t>
              </a:r>
              <a:endParaRPr lang="zh-CN" altLang="en-US" sz="1000" dirty="0">
                <a:latin typeface="Times New Roman" panose="02020603050405020304" pitchFamily="18" charset="0"/>
              </a:endParaRPr>
            </a:p>
            <a:p>
              <a:pPr marL="0" lvl="0" indent="0" algn="just">
                <a:spcBef>
                  <a:spcPct val="0"/>
                </a:spcBef>
                <a:buFontTx/>
                <a:buNone/>
              </a:pPr>
              <a:r>
                <a:rPr lang="zh-CN" altLang="en-US" sz="1000" dirty="0">
                  <a:latin typeface="Times New Roman" panose="02020603050405020304" pitchFamily="18" charset="0"/>
                </a:rPr>
                <a:t>问题</a:t>
              </a:r>
              <a:endParaRPr lang="zh-CN" altLang="en-US" sz="1000" dirty="0">
                <a:latin typeface="Times New Roman" panose="02020603050405020304" pitchFamily="18" charset="0"/>
              </a:endParaRPr>
            </a:p>
          </p:txBody>
        </p:sp>
        <p:sp>
          <p:nvSpPr>
            <p:cNvPr id="14351" name="AutoShape 72"/>
            <p:cNvSpPr/>
            <p:nvPr/>
          </p:nvSpPr>
          <p:spPr>
            <a:xfrm>
              <a:off x="3576" y="2615"/>
              <a:ext cx="576" cy="227"/>
            </a:xfrm>
            <a:prstGeom prst="roundRect">
              <a:avLst>
                <a:gd name="adj" fmla="val 16667"/>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000" dirty="0">
                  <a:latin typeface="Times New Roman" panose="02020603050405020304" pitchFamily="18" charset="0"/>
                </a:rPr>
                <a:t>QCC</a:t>
              </a:r>
              <a:r>
                <a:rPr lang="zh-CN" altLang="en-US" sz="1000" dirty="0">
                  <a:latin typeface="Times New Roman" panose="02020603050405020304" pitchFamily="18" charset="0"/>
                </a:rPr>
                <a:t>活动</a:t>
              </a:r>
              <a:endParaRPr lang="zh-CN" altLang="en-US" sz="1000" dirty="0">
                <a:latin typeface="Times New Roman" panose="02020603050405020304" pitchFamily="18" charset="0"/>
              </a:endParaRPr>
            </a:p>
          </p:txBody>
        </p:sp>
        <p:sp>
          <p:nvSpPr>
            <p:cNvPr id="14352" name="Oval 73"/>
            <p:cNvSpPr/>
            <p:nvPr/>
          </p:nvSpPr>
          <p:spPr>
            <a:xfrm>
              <a:off x="3288" y="2217"/>
              <a:ext cx="1080" cy="227"/>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生产输出存在问题</a:t>
              </a:r>
              <a:endParaRPr lang="zh-CN" altLang="en-US" sz="1000" dirty="0">
                <a:latin typeface="Times New Roman" panose="02020603050405020304" pitchFamily="18" charset="0"/>
              </a:endParaRPr>
            </a:p>
          </p:txBody>
        </p:sp>
        <p:sp>
          <p:nvSpPr>
            <p:cNvPr id="14353" name="Rectangle 74"/>
            <p:cNvSpPr/>
            <p:nvPr/>
          </p:nvSpPr>
          <p:spPr>
            <a:xfrm>
              <a:off x="3456" y="3354"/>
              <a:ext cx="828" cy="17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下次采购输出验证</a:t>
              </a:r>
              <a:endParaRPr lang="zh-CN" altLang="en-US" sz="1000" dirty="0">
                <a:latin typeface="Times New Roman" panose="02020603050405020304" pitchFamily="18" charset="0"/>
              </a:endParaRPr>
            </a:p>
          </p:txBody>
        </p:sp>
        <p:sp>
          <p:nvSpPr>
            <p:cNvPr id="14354" name="Rectangle 75"/>
            <p:cNvSpPr/>
            <p:nvPr/>
          </p:nvSpPr>
          <p:spPr>
            <a:xfrm>
              <a:off x="3432" y="3695"/>
              <a:ext cx="864" cy="17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采购输出问题解决</a:t>
              </a:r>
              <a:endParaRPr lang="zh-CN" altLang="en-US" sz="1000" dirty="0">
                <a:latin typeface="Times New Roman" panose="02020603050405020304" pitchFamily="18" charset="0"/>
              </a:endParaRPr>
            </a:p>
          </p:txBody>
        </p:sp>
        <p:sp>
          <p:nvSpPr>
            <p:cNvPr id="14355" name="Line 76"/>
            <p:cNvSpPr/>
            <p:nvPr/>
          </p:nvSpPr>
          <p:spPr>
            <a:xfrm>
              <a:off x="3816" y="713"/>
              <a:ext cx="0" cy="170"/>
            </a:xfrm>
            <a:prstGeom prst="line">
              <a:avLst/>
            </a:prstGeom>
            <a:ln w="9525" cap="flat" cmpd="sng">
              <a:solidFill>
                <a:srgbClr val="000000"/>
              </a:solidFill>
              <a:prstDash val="solid"/>
              <a:headEnd type="none" w="med" len="med"/>
              <a:tailEnd type="triangle" w="med" len="med"/>
            </a:ln>
          </p:spPr>
        </p:sp>
        <p:sp>
          <p:nvSpPr>
            <p:cNvPr id="14356" name="Line 77"/>
            <p:cNvSpPr/>
            <p:nvPr/>
          </p:nvSpPr>
          <p:spPr>
            <a:xfrm>
              <a:off x="3816" y="1054"/>
              <a:ext cx="0" cy="170"/>
            </a:xfrm>
            <a:prstGeom prst="line">
              <a:avLst/>
            </a:prstGeom>
            <a:ln w="9525" cap="flat" cmpd="sng">
              <a:solidFill>
                <a:srgbClr val="000000"/>
              </a:solidFill>
              <a:prstDash val="solid"/>
              <a:headEnd type="none" w="med" len="med"/>
              <a:tailEnd type="triangle" w="med" len="med"/>
            </a:ln>
          </p:spPr>
        </p:sp>
        <p:sp>
          <p:nvSpPr>
            <p:cNvPr id="14357" name="Line 78"/>
            <p:cNvSpPr/>
            <p:nvPr/>
          </p:nvSpPr>
          <p:spPr>
            <a:xfrm>
              <a:off x="3816" y="1395"/>
              <a:ext cx="0" cy="170"/>
            </a:xfrm>
            <a:prstGeom prst="line">
              <a:avLst/>
            </a:prstGeom>
            <a:ln w="9525" cap="flat" cmpd="sng">
              <a:solidFill>
                <a:srgbClr val="000000"/>
              </a:solidFill>
              <a:prstDash val="solid"/>
              <a:headEnd type="none" w="med" len="med"/>
              <a:tailEnd type="triangle" w="med" len="med"/>
            </a:ln>
          </p:spPr>
        </p:sp>
        <p:sp>
          <p:nvSpPr>
            <p:cNvPr id="14358" name="Line 79"/>
            <p:cNvSpPr/>
            <p:nvPr/>
          </p:nvSpPr>
          <p:spPr>
            <a:xfrm>
              <a:off x="3864" y="2046"/>
              <a:ext cx="0" cy="171"/>
            </a:xfrm>
            <a:prstGeom prst="line">
              <a:avLst/>
            </a:prstGeom>
            <a:ln w="9525" cap="flat" cmpd="sng">
              <a:solidFill>
                <a:srgbClr val="000000"/>
              </a:solidFill>
              <a:prstDash val="solid"/>
              <a:headEnd type="none" w="med" len="med"/>
              <a:tailEnd type="triangle" w="med" len="med"/>
            </a:ln>
          </p:spPr>
        </p:sp>
        <p:sp>
          <p:nvSpPr>
            <p:cNvPr id="14359" name="Line 80"/>
            <p:cNvSpPr/>
            <p:nvPr/>
          </p:nvSpPr>
          <p:spPr>
            <a:xfrm>
              <a:off x="3864" y="3183"/>
              <a:ext cx="0" cy="171"/>
            </a:xfrm>
            <a:prstGeom prst="line">
              <a:avLst/>
            </a:prstGeom>
            <a:ln w="9525" cap="flat" cmpd="sng">
              <a:solidFill>
                <a:srgbClr val="000000"/>
              </a:solidFill>
              <a:prstDash val="solid"/>
              <a:headEnd type="none" w="med" len="med"/>
              <a:tailEnd type="triangle" w="med" len="med"/>
            </a:ln>
          </p:spPr>
        </p:sp>
        <p:sp>
          <p:nvSpPr>
            <p:cNvPr id="14360" name="Line 81"/>
            <p:cNvSpPr/>
            <p:nvPr/>
          </p:nvSpPr>
          <p:spPr>
            <a:xfrm>
              <a:off x="3864" y="3524"/>
              <a:ext cx="0" cy="171"/>
            </a:xfrm>
            <a:prstGeom prst="line">
              <a:avLst/>
            </a:prstGeom>
            <a:ln w="9525" cap="flat" cmpd="sng">
              <a:solidFill>
                <a:srgbClr val="000000"/>
              </a:solidFill>
              <a:prstDash val="solid"/>
              <a:headEnd type="none" w="med" len="med"/>
              <a:tailEnd type="triangle" w="med" len="med"/>
            </a:ln>
          </p:spPr>
        </p:sp>
        <p:sp>
          <p:nvSpPr>
            <p:cNvPr id="14361" name="Line 82"/>
            <p:cNvSpPr/>
            <p:nvPr/>
          </p:nvSpPr>
          <p:spPr>
            <a:xfrm>
              <a:off x="3864" y="3865"/>
              <a:ext cx="0" cy="171"/>
            </a:xfrm>
            <a:prstGeom prst="line">
              <a:avLst/>
            </a:prstGeom>
            <a:ln w="9525" cap="flat" cmpd="sng">
              <a:solidFill>
                <a:srgbClr val="000000"/>
              </a:solidFill>
              <a:prstDash val="solid"/>
              <a:headEnd type="none" w="med" len="med"/>
              <a:tailEnd type="triangle" w="med" len="med"/>
            </a:ln>
          </p:spPr>
        </p:sp>
        <p:sp>
          <p:nvSpPr>
            <p:cNvPr id="14362" name="Line 83"/>
            <p:cNvSpPr/>
            <p:nvPr/>
          </p:nvSpPr>
          <p:spPr>
            <a:xfrm>
              <a:off x="3360" y="2046"/>
              <a:ext cx="216" cy="171"/>
            </a:xfrm>
            <a:prstGeom prst="line">
              <a:avLst/>
            </a:prstGeom>
            <a:ln w="9525" cap="flat" cmpd="sng">
              <a:solidFill>
                <a:srgbClr val="000000"/>
              </a:solidFill>
              <a:prstDash val="solid"/>
              <a:headEnd type="none" w="med" len="med"/>
              <a:tailEnd type="triangle" w="med" len="med"/>
            </a:ln>
          </p:spPr>
        </p:sp>
        <p:sp>
          <p:nvSpPr>
            <p:cNvPr id="14363" name="Line 84"/>
            <p:cNvSpPr/>
            <p:nvPr/>
          </p:nvSpPr>
          <p:spPr>
            <a:xfrm flipH="1">
              <a:off x="4104" y="625"/>
              <a:ext cx="1128" cy="0"/>
            </a:xfrm>
            <a:prstGeom prst="line">
              <a:avLst/>
            </a:prstGeom>
            <a:ln w="9525" cap="flat" cmpd="sng">
              <a:solidFill>
                <a:srgbClr val="000000"/>
              </a:solidFill>
              <a:prstDash val="solid"/>
              <a:headEnd type="none" w="med" len="med"/>
              <a:tailEnd type="triangle" w="med" len="med"/>
            </a:ln>
          </p:spPr>
        </p:sp>
        <p:sp>
          <p:nvSpPr>
            <p:cNvPr id="14364" name="Line 85"/>
            <p:cNvSpPr/>
            <p:nvPr/>
          </p:nvSpPr>
          <p:spPr>
            <a:xfrm>
              <a:off x="5232" y="625"/>
              <a:ext cx="0" cy="719"/>
            </a:xfrm>
            <a:prstGeom prst="line">
              <a:avLst/>
            </a:prstGeom>
            <a:ln w="9525" cap="flat" cmpd="sng">
              <a:solidFill>
                <a:srgbClr val="000000"/>
              </a:solidFill>
              <a:prstDash val="solid"/>
              <a:headEnd type="none" w="med" len="med"/>
              <a:tailEnd type="none" w="med" len="med"/>
            </a:ln>
          </p:spPr>
        </p:sp>
        <p:sp>
          <p:nvSpPr>
            <p:cNvPr id="14365" name="Line 86"/>
            <p:cNvSpPr/>
            <p:nvPr/>
          </p:nvSpPr>
          <p:spPr>
            <a:xfrm>
              <a:off x="4152" y="2728"/>
              <a:ext cx="1080" cy="0"/>
            </a:xfrm>
            <a:prstGeom prst="line">
              <a:avLst/>
            </a:prstGeom>
            <a:ln w="9525" cap="flat" cmpd="sng">
              <a:solidFill>
                <a:srgbClr val="000000"/>
              </a:solidFill>
              <a:prstDash val="solid"/>
              <a:headEnd type="none" w="med" len="med"/>
              <a:tailEnd type="none" w="med" len="med"/>
            </a:ln>
          </p:spPr>
        </p:sp>
        <p:sp>
          <p:nvSpPr>
            <p:cNvPr id="14366" name="Line 87"/>
            <p:cNvSpPr/>
            <p:nvPr/>
          </p:nvSpPr>
          <p:spPr>
            <a:xfrm>
              <a:off x="2928" y="1575"/>
              <a:ext cx="0" cy="171"/>
            </a:xfrm>
            <a:prstGeom prst="line">
              <a:avLst/>
            </a:prstGeom>
            <a:ln w="9525" cap="flat" cmpd="sng">
              <a:solidFill>
                <a:srgbClr val="000000"/>
              </a:solidFill>
              <a:prstDash val="solid"/>
              <a:headEnd type="none" w="med" len="med"/>
              <a:tailEnd type="none" w="med" len="med"/>
            </a:ln>
          </p:spPr>
        </p:sp>
        <p:sp>
          <p:nvSpPr>
            <p:cNvPr id="14367" name="Line 88"/>
            <p:cNvSpPr/>
            <p:nvPr/>
          </p:nvSpPr>
          <p:spPr>
            <a:xfrm flipV="1">
              <a:off x="2928" y="1568"/>
              <a:ext cx="1728" cy="0"/>
            </a:xfrm>
            <a:prstGeom prst="line">
              <a:avLst/>
            </a:prstGeom>
            <a:ln w="9525" cap="flat" cmpd="sng">
              <a:solidFill>
                <a:srgbClr val="000000"/>
              </a:solidFill>
              <a:prstDash val="solid"/>
              <a:headEnd type="none" w="med" len="med"/>
              <a:tailEnd type="none" w="med" len="med"/>
            </a:ln>
          </p:spPr>
        </p:sp>
        <p:sp>
          <p:nvSpPr>
            <p:cNvPr id="14368" name="Line 89"/>
            <p:cNvSpPr/>
            <p:nvPr/>
          </p:nvSpPr>
          <p:spPr>
            <a:xfrm>
              <a:off x="2568" y="625"/>
              <a:ext cx="936" cy="0"/>
            </a:xfrm>
            <a:prstGeom prst="line">
              <a:avLst/>
            </a:prstGeom>
            <a:ln w="9525" cap="flat" cmpd="sng">
              <a:solidFill>
                <a:srgbClr val="000000"/>
              </a:solidFill>
              <a:prstDash val="solid"/>
              <a:headEnd type="none" w="med" len="med"/>
              <a:tailEnd type="triangle" w="med" len="med"/>
            </a:ln>
          </p:spPr>
        </p:sp>
        <p:sp>
          <p:nvSpPr>
            <p:cNvPr id="14369" name="Line 90"/>
            <p:cNvSpPr/>
            <p:nvPr/>
          </p:nvSpPr>
          <p:spPr>
            <a:xfrm flipH="1">
              <a:off x="2544" y="624"/>
              <a:ext cx="0" cy="672"/>
            </a:xfrm>
            <a:prstGeom prst="line">
              <a:avLst/>
            </a:prstGeom>
            <a:ln w="9525" cap="flat" cmpd="sng">
              <a:solidFill>
                <a:srgbClr val="000000"/>
              </a:solidFill>
              <a:prstDash val="solid"/>
              <a:headEnd type="none" w="med" len="med"/>
              <a:tailEnd type="none" w="med" len="med"/>
            </a:ln>
          </p:spPr>
        </p:sp>
        <p:sp>
          <p:nvSpPr>
            <p:cNvPr id="14370" name="Line 91"/>
            <p:cNvSpPr/>
            <p:nvPr/>
          </p:nvSpPr>
          <p:spPr>
            <a:xfrm>
              <a:off x="2568" y="2331"/>
              <a:ext cx="720" cy="0"/>
            </a:xfrm>
            <a:prstGeom prst="line">
              <a:avLst/>
            </a:prstGeom>
            <a:ln w="9525" cap="flat" cmpd="sng">
              <a:solidFill>
                <a:srgbClr val="000000"/>
              </a:solidFill>
              <a:prstDash val="solid"/>
              <a:headEnd type="none" w="med" len="med"/>
              <a:tailEnd type="none" w="med" len="med"/>
            </a:ln>
          </p:spPr>
        </p:sp>
        <p:sp>
          <p:nvSpPr>
            <p:cNvPr id="14371" name="Line 92"/>
            <p:cNvSpPr/>
            <p:nvPr/>
          </p:nvSpPr>
          <p:spPr>
            <a:xfrm>
              <a:off x="2712" y="2728"/>
              <a:ext cx="864" cy="0"/>
            </a:xfrm>
            <a:prstGeom prst="line">
              <a:avLst/>
            </a:prstGeom>
            <a:ln w="9525" cap="flat" cmpd="sng">
              <a:solidFill>
                <a:srgbClr val="000000"/>
              </a:solidFill>
              <a:prstDash val="solid"/>
              <a:headEnd type="none" w="med" len="med"/>
              <a:tailEnd type="triangle" w="med" len="med"/>
            </a:ln>
          </p:spPr>
        </p:sp>
        <p:sp>
          <p:nvSpPr>
            <p:cNvPr id="14372" name="Line 93"/>
            <p:cNvSpPr/>
            <p:nvPr/>
          </p:nvSpPr>
          <p:spPr>
            <a:xfrm flipH="1">
              <a:off x="2712" y="2728"/>
              <a:ext cx="0" cy="228"/>
            </a:xfrm>
            <a:prstGeom prst="line">
              <a:avLst/>
            </a:prstGeom>
            <a:ln w="9525" cap="flat" cmpd="sng">
              <a:solidFill>
                <a:srgbClr val="000000"/>
              </a:solidFill>
              <a:prstDash val="solid"/>
              <a:headEnd type="none" w="med" len="med"/>
              <a:tailEnd type="none" w="med" len="med"/>
            </a:ln>
          </p:spPr>
        </p:sp>
        <p:sp>
          <p:nvSpPr>
            <p:cNvPr id="14373" name="Line 94"/>
            <p:cNvSpPr/>
            <p:nvPr/>
          </p:nvSpPr>
          <p:spPr>
            <a:xfrm>
              <a:off x="2712" y="3467"/>
              <a:ext cx="720" cy="0"/>
            </a:xfrm>
            <a:prstGeom prst="line">
              <a:avLst/>
            </a:prstGeom>
            <a:ln w="9525" cap="flat" cmpd="sng">
              <a:solidFill>
                <a:srgbClr val="000000"/>
              </a:solidFill>
              <a:prstDash val="solid"/>
              <a:headEnd type="none" w="med" len="med"/>
              <a:tailEnd type="none" w="med" len="med"/>
            </a:ln>
          </p:spPr>
        </p:sp>
        <p:sp>
          <p:nvSpPr>
            <p:cNvPr id="14374" name="Line 95"/>
            <p:cNvSpPr/>
            <p:nvPr/>
          </p:nvSpPr>
          <p:spPr>
            <a:xfrm>
              <a:off x="3378" y="1575"/>
              <a:ext cx="0" cy="171"/>
            </a:xfrm>
            <a:prstGeom prst="line">
              <a:avLst/>
            </a:prstGeom>
            <a:ln w="9525" cap="flat" cmpd="sng">
              <a:solidFill>
                <a:srgbClr val="000000"/>
              </a:solidFill>
              <a:prstDash val="solid"/>
              <a:headEnd type="none" w="med" len="med"/>
              <a:tailEnd type="none" w="med" len="med"/>
            </a:ln>
          </p:spPr>
        </p:sp>
        <p:sp>
          <p:nvSpPr>
            <p:cNvPr id="14375" name="Line 96"/>
            <p:cNvSpPr/>
            <p:nvPr/>
          </p:nvSpPr>
          <p:spPr>
            <a:xfrm>
              <a:off x="3816" y="1570"/>
              <a:ext cx="0" cy="170"/>
            </a:xfrm>
            <a:prstGeom prst="line">
              <a:avLst/>
            </a:prstGeom>
            <a:ln w="9525" cap="flat" cmpd="sng">
              <a:solidFill>
                <a:srgbClr val="000000"/>
              </a:solidFill>
              <a:prstDash val="solid"/>
              <a:headEnd type="none" w="med" len="med"/>
              <a:tailEnd type="none" w="med" len="med"/>
            </a:ln>
          </p:spPr>
        </p:sp>
        <p:sp>
          <p:nvSpPr>
            <p:cNvPr id="14376" name="Line 97"/>
            <p:cNvSpPr/>
            <p:nvPr/>
          </p:nvSpPr>
          <p:spPr>
            <a:xfrm>
              <a:off x="4224" y="1570"/>
              <a:ext cx="0" cy="170"/>
            </a:xfrm>
            <a:prstGeom prst="line">
              <a:avLst/>
            </a:prstGeom>
            <a:ln w="9525" cap="flat" cmpd="sng">
              <a:solidFill>
                <a:srgbClr val="000000"/>
              </a:solidFill>
              <a:prstDash val="solid"/>
              <a:headEnd type="none" w="med" len="med"/>
              <a:tailEnd type="none" w="med" len="med"/>
            </a:ln>
          </p:spPr>
        </p:sp>
        <p:sp>
          <p:nvSpPr>
            <p:cNvPr id="14377" name="Line 98"/>
            <p:cNvSpPr/>
            <p:nvPr/>
          </p:nvSpPr>
          <p:spPr>
            <a:xfrm>
              <a:off x="4656" y="1570"/>
              <a:ext cx="0" cy="170"/>
            </a:xfrm>
            <a:prstGeom prst="line">
              <a:avLst/>
            </a:prstGeom>
            <a:ln w="9525" cap="flat" cmpd="sng">
              <a:solidFill>
                <a:srgbClr val="000000"/>
              </a:solidFill>
              <a:prstDash val="solid"/>
              <a:headEnd type="none" w="med" len="med"/>
              <a:tailEnd type="none" w="med" len="med"/>
            </a:ln>
          </p:spPr>
        </p:sp>
        <p:sp>
          <p:nvSpPr>
            <p:cNvPr id="14378" name="Rectangle 99"/>
            <p:cNvSpPr/>
            <p:nvPr/>
          </p:nvSpPr>
          <p:spPr>
            <a:xfrm>
              <a:off x="3618" y="3013"/>
              <a:ext cx="504" cy="17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采购改善</a:t>
              </a:r>
              <a:endParaRPr lang="zh-CN" altLang="en-US" sz="1000" dirty="0">
                <a:latin typeface="Times New Roman" panose="02020603050405020304" pitchFamily="18" charset="0"/>
              </a:endParaRPr>
            </a:p>
          </p:txBody>
        </p:sp>
        <p:sp>
          <p:nvSpPr>
            <p:cNvPr id="14379" name="Line 100"/>
            <p:cNvSpPr/>
            <p:nvPr/>
          </p:nvSpPr>
          <p:spPr>
            <a:xfrm>
              <a:off x="3864" y="2444"/>
              <a:ext cx="0" cy="171"/>
            </a:xfrm>
            <a:prstGeom prst="line">
              <a:avLst/>
            </a:prstGeom>
            <a:ln w="9525" cap="flat" cmpd="sng">
              <a:solidFill>
                <a:srgbClr val="000000"/>
              </a:solidFill>
              <a:prstDash val="solid"/>
              <a:headEnd type="none" w="med" len="med"/>
              <a:tailEnd type="triangle" w="med" len="med"/>
            </a:ln>
          </p:spPr>
        </p:sp>
        <p:sp>
          <p:nvSpPr>
            <p:cNvPr id="14380" name="Line 101"/>
            <p:cNvSpPr/>
            <p:nvPr/>
          </p:nvSpPr>
          <p:spPr>
            <a:xfrm>
              <a:off x="3864" y="2842"/>
              <a:ext cx="0" cy="171"/>
            </a:xfrm>
            <a:prstGeom prst="line">
              <a:avLst/>
            </a:prstGeom>
            <a:ln w="9525" cap="flat" cmpd="sng">
              <a:solidFill>
                <a:srgbClr val="000000"/>
              </a:solidFill>
              <a:prstDash val="solid"/>
              <a:headEnd type="none" w="med" len="med"/>
              <a:tailEnd type="triangle" w="med" len="med"/>
            </a:ln>
          </p:spPr>
        </p:sp>
        <p:sp>
          <p:nvSpPr>
            <p:cNvPr id="14381" name="Rectangle 102"/>
            <p:cNvSpPr/>
            <p:nvPr/>
          </p:nvSpPr>
          <p:spPr>
            <a:xfrm>
              <a:off x="3504" y="4036"/>
              <a:ext cx="720" cy="284"/>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下次</a:t>
              </a:r>
              <a:r>
                <a:rPr lang="en-US" altLang="zh-CN" sz="1000" dirty="0">
                  <a:latin typeface="Times New Roman" panose="02020603050405020304" pitchFamily="18" charset="0"/>
                </a:rPr>
                <a:t>QCC</a:t>
              </a:r>
              <a:r>
                <a:rPr lang="zh-CN" altLang="en-US" sz="1000" dirty="0">
                  <a:latin typeface="Times New Roman" panose="02020603050405020304" pitchFamily="18" charset="0"/>
                </a:rPr>
                <a:t>主题：</a:t>
              </a:r>
              <a:endParaRPr lang="zh-CN" altLang="en-US" sz="1000" dirty="0">
                <a:latin typeface="Times New Roman" panose="02020603050405020304" pitchFamily="18" charset="0"/>
              </a:endParaRPr>
            </a:p>
            <a:p>
              <a:pPr marL="0" lvl="0" indent="0" algn="just">
                <a:spcBef>
                  <a:spcPct val="0"/>
                </a:spcBef>
                <a:buFontTx/>
                <a:buNone/>
              </a:pPr>
              <a:r>
                <a:rPr lang="zh-CN" altLang="en-US" sz="1000" dirty="0">
                  <a:latin typeface="Times New Roman" panose="02020603050405020304" pitchFamily="18" charset="0"/>
                </a:rPr>
                <a:t>降低采购成本</a:t>
              </a:r>
              <a:endParaRPr lang="zh-CN" altLang="en-US" sz="1000" dirty="0">
                <a:latin typeface="Times New Roman" panose="02020603050405020304" pitchFamily="18" charset="0"/>
              </a:endParaRPr>
            </a:p>
          </p:txBody>
        </p:sp>
        <p:sp>
          <p:nvSpPr>
            <p:cNvPr id="14382" name="Line 103"/>
            <p:cNvSpPr/>
            <p:nvPr/>
          </p:nvSpPr>
          <p:spPr>
            <a:xfrm>
              <a:off x="2928" y="2046"/>
              <a:ext cx="432" cy="228"/>
            </a:xfrm>
            <a:prstGeom prst="line">
              <a:avLst/>
            </a:prstGeom>
            <a:ln w="9525" cap="flat" cmpd="sng">
              <a:solidFill>
                <a:srgbClr val="000000"/>
              </a:solidFill>
              <a:prstDash val="solid"/>
              <a:headEnd type="none" w="med" len="med"/>
              <a:tailEnd type="triangle" w="med" len="med"/>
            </a:ln>
          </p:spPr>
        </p:sp>
        <p:sp>
          <p:nvSpPr>
            <p:cNvPr id="14383" name="Line 104"/>
            <p:cNvSpPr/>
            <p:nvPr/>
          </p:nvSpPr>
          <p:spPr>
            <a:xfrm flipH="1">
              <a:off x="4152" y="2046"/>
              <a:ext cx="72" cy="171"/>
            </a:xfrm>
            <a:prstGeom prst="line">
              <a:avLst/>
            </a:prstGeom>
            <a:ln w="9525" cap="flat" cmpd="sng">
              <a:solidFill>
                <a:srgbClr val="000000"/>
              </a:solidFill>
              <a:prstDash val="solid"/>
              <a:headEnd type="none" w="med" len="med"/>
              <a:tailEnd type="triangle" w="med" len="med"/>
            </a:ln>
          </p:spPr>
        </p:sp>
        <p:sp>
          <p:nvSpPr>
            <p:cNvPr id="14384" name="Line 105"/>
            <p:cNvSpPr/>
            <p:nvPr/>
          </p:nvSpPr>
          <p:spPr>
            <a:xfrm flipH="1">
              <a:off x="4296" y="2046"/>
              <a:ext cx="360" cy="228"/>
            </a:xfrm>
            <a:prstGeom prst="line">
              <a:avLst/>
            </a:prstGeom>
            <a:ln w="9525" cap="flat" cmpd="sng">
              <a:solidFill>
                <a:srgbClr val="000000"/>
              </a:solidFill>
              <a:prstDash val="solid"/>
              <a:headEnd type="none" w="med" len="med"/>
              <a:tailEnd type="triangle" w="med" len="med"/>
            </a:ln>
          </p:spPr>
        </p:sp>
        <p:sp>
          <p:nvSpPr>
            <p:cNvPr id="14385" name="Line 106"/>
            <p:cNvSpPr/>
            <p:nvPr/>
          </p:nvSpPr>
          <p:spPr>
            <a:xfrm flipV="1">
              <a:off x="2712" y="3354"/>
              <a:ext cx="0" cy="113"/>
            </a:xfrm>
            <a:prstGeom prst="line">
              <a:avLst/>
            </a:prstGeom>
            <a:ln w="9525" cap="flat" cmpd="sng">
              <a:solidFill>
                <a:srgbClr val="000000"/>
              </a:solidFill>
              <a:prstDash val="solid"/>
              <a:headEnd type="none" w="med" len="med"/>
              <a:tailEnd type="triangle" w="med" len="med"/>
            </a:ln>
          </p:spPr>
        </p:sp>
        <p:sp>
          <p:nvSpPr>
            <p:cNvPr id="14386" name="Oval 107"/>
            <p:cNvSpPr/>
            <p:nvPr/>
          </p:nvSpPr>
          <p:spPr>
            <a:xfrm>
              <a:off x="2352" y="1307"/>
              <a:ext cx="432" cy="398"/>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4387" name="Oval 108"/>
            <p:cNvSpPr/>
            <p:nvPr/>
          </p:nvSpPr>
          <p:spPr>
            <a:xfrm>
              <a:off x="5016" y="1364"/>
              <a:ext cx="432" cy="398"/>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4388" name="Oval 109"/>
            <p:cNvSpPr/>
            <p:nvPr/>
          </p:nvSpPr>
          <p:spPr>
            <a:xfrm>
              <a:off x="2496" y="2956"/>
              <a:ext cx="432" cy="398"/>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4389" name="Line 111"/>
            <p:cNvSpPr/>
            <p:nvPr/>
          </p:nvSpPr>
          <p:spPr>
            <a:xfrm flipH="1">
              <a:off x="2544" y="1712"/>
              <a:ext cx="0" cy="624"/>
            </a:xfrm>
            <a:prstGeom prst="line">
              <a:avLst/>
            </a:prstGeom>
            <a:ln w="9525" cap="flat" cmpd="sng">
              <a:solidFill>
                <a:srgbClr val="000000"/>
              </a:solidFill>
              <a:prstDash val="solid"/>
              <a:headEnd type="none" w="med" len="med"/>
              <a:tailEnd type="none" w="med" len="med"/>
            </a:ln>
          </p:spPr>
        </p:sp>
        <p:sp>
          <p:nvSpPr>
            <p:cNvPr id="14390" name="Line 112"/>
            <p:cNvSpPr/>
            <p:nvPr/>
          </p:nvSpPr>
          <p:spPr>
            <a:xfrm>
              <a:off x="5232" y="1776"/>
              <a:ext cx="0" cy="960"/>
            </a:xfrm>
            <a:prstGeom prst="line">
              <a:avLst/>
            </a:prstGeom>
            <a:ln w="9525" cap="flat" cmpd="sng">
              <a:solidFill>
                <a:srgbClr val="000000"/>
              </a:solidFill>
              <a:prstDash val="solid"/>
              <a:headEnd type="none" w="med" len="med"/>
              <a:tailEnd type="none" w="med" len="med"/>
            </a:ln>
          </p:spPr>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75886"/>
                                        </p:tgtEl>
                                        <p:attrNameLst>
                                          <p:attrName>style.visibility</p:attrName>
                                        </p:attrNameLst>
                                      </p:cBhvr>
                                      <p:to>
                                        <p:strVal val="visible"/>
                                      </p:to>
                                    </p:set>
                                    <p:anim calcmode="lin" valueType="num">
                                      <p:cBhvr additive="base">
                                        <p:cTn id="7" dur="500" fill="hold"/>
                                        <p:tgtEl>
                                          <p:spTgt spid="75886"/>
                                        </p:tgtEl>
                                        <p:attrNameLst>
                                          <p:attrName>ppt_x</p:attrName>
                                        </p:attrNameLst>
                                      </p:cBhvr>
                                      <p:tavLst>
                                        <p:tav tm="0">
                                          <p:val>
                                            <p:strVal val="0-#ppt_w/2"/>
                                          </p:val>
                                        </p:tav>
                                        <p:tav tm="100000">
                                          <p:val>
                                            <p:strVal val="#ppt_x"/>
                                          </p:val>
                                        </p:tav>
                                      </p:tavLst>
                                    </p:anim>
                                    <p:anim calcmode="lin" valueType="num">
                                      <p:cBhvr additive="base">
                                        <p:cTn id="8" dur="500" fill="hold"/>
                                        <p:tgtEl>
                                          <p:spTgt spid="7588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88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6802" name="Text Box 2"/>
          <p:cNvSpPr txBox="1">
            <a:spLocks noChangeArrowheads="1"/>
          </p:cNvSpPr>
          <p:nvPr/>
        </p:nvSpPr>
        <p:spPr bwMode="auto">
          <a:xfrm>
            <a:off x="1524000" y="150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与企业管理之间的关系</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15364" name="Text Box 5"/>
          <p:cNvSpPr txBox="1"/>
          <p:nvPr/>
        </p:nvSpPr>
        <p:spPr>
          <a:xfrm>
            <a:off x="457200" y="908050"/>
            <a:ext cx="38100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2400" dirty="0">
                <a:solidFill>
                  <a:schemeClr val="folHlink"/>
                </a:solidFill>
                <a:latin typeface="宋体" panose="02010600030101010101" pitchFamily="2" charset="-122"/>
              </a:rPr>
              <a:t>4</a:t>
            </a:r>
            <a:r>
              <a:rPr lang="zh-CN" altLang="en-US" sz="2400" dirty="0">
                <a:solidFill>
                  <a:schemeClr val="folHlink"/>
                </a:solidFill>
                <a:latin typeface="宋体" panose="02010600030101010101" pitchFamily="2" charset="-122"/>
              </a:rPr>
              <a:t>、</a:t>
            </a:r>
            <a:r>
              <a:rPr lang="zh-CN" altLang="en-US" sz="1800" b="1" dirty="0">
                <a:latin typeface="Arial" panose="020B0604020202020204" pitchFamily="34" charset="0"/>
              </a:rPr>
              <a:t> </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与物料管理 </a:t>
            </a:r>
            <a:endParaRPr lang="zh-CN" altLang="en-US" sz="2400" dirty="0">
              <a:solidFill>
                <a:schemeClr val="folHlink"/>
              </a:solidFill>
              <a:latin typeface="宋体" panose="02010600030101010101" pitchFamily="2" charset="-122"/>
            </a:endParaRPr>
          </a:p>
        </p:txBody>
      </p:sp>
      <p:grpSp>
        <p:nvGrpSpPr>
          <p:cNvPr id="15365" name="Group 124"/>
          <p:cNvGrpSpPr/>
          <p:nvPr/>
        </p:nvGrpSpPr>
        <p:grpSpPr>
          <a:xfrm>
            <a:off x="2244725" y="781050"/>
            <a:ext cx="6248400" cy="5410200"/>
            <a:chOff x="1248" y="528"/>
            <a:chExt cx="3600" cy="3792"/>
          </a:xfrm>
        </p:grpSpPr>
        <p:sp>
          <p:nvSpPr>
            <p:cNvPr id="15366" name="Line 75"/>
            <p:cNvSpPr/>
            <p:nvPr/>
          </p:nvSpPr>
          <p:spPr>
            <a:xfrm flipV="1">
              <a:off x="2904" y="2062"/>
              <a:ext cx="1800" cy="0"/>
            </a:xfrm>
            <a:prstGeom prst="line">
              <a:avLst/>
            </a:prstGeom>
            <a:ln w="9525" cap="flat" cmpd="sng">
              <a:solidFill>
                <a:srgbClr val="000000"/>
              </a:solidFill>
              <a:prstDash val="solid"/>
              <a:headEnd type="none" w="med" len="med"/>
              <a:tailEnd type="none" w="med" len="med"/>
            </a:ln>
          </p:spPr>
        </p:sp>
        <p:sp>
          <p:nvSpPr>
            <p:cNvPr id="15367" name="Line 84"/>
            <p:cNvSpPr/>
            <p:nvPr/>
          </p:nvSpPr>
          <p:spPr>
            <a:xfrm>
              <a:off x="4344" y="2062"/>
              <a:ext cx="0" cy="169"/>
            </a:xfrm>
            <a:prstGeom prst="line">
              <a:avLst/>
            </a:prstGeom>
            <a:ln w="9525" cap="flat" cmpd="sng">
              <a:solidFill>
                <a:srgbClr val="000000"/>
              </a:solidFill>
              <a:prstDash val="solid"/>
              <a:headEnd type="none" w="med" len="med"/>
              <a:tailEnd type="none" w="med" len="med"/>
            </a:ln>
          </p:spPr>
        </p:sp>
        <p:sp>
          <p:nvSpPr>
            <p:cNvPr id="15368" name="Line 85"/>
            <p:cNvSpPr/>
            <p:nvPr/>
          </p:nvSpPr>
          <p:spPr>
            <a:xfrm>
              <a:off x="3984" y="2062"/>
              <a:ext cx="0" cy="169"/>
            </a:xfrm>
            <a:prstGeom prst="line">
              <a:avLst/>
            </a:prstGeom>
            <a:ln w="9525" cap="flat" cmpd="sng">
              <a:solidFill>
                <a:srgbClr val="000000"/>
              </a:solidFill>
              <a:prstDash val="solid"/>
              <a:headEnd type="none" w="med" len="med"/>
              <a:tailEnd type="none" w="med" len="med"/>
            </a:ln>
          </p:spPr>
        </p:sp>
        <p:sp>
          <p:nvSpPr>
            <p:cNvPr id="15369" name="Rectangle 111"/>
            <p:cNvSpPr/>
            <p:nvPr/>
          </p:nvSpPr>
          <p:spPr>
            <a:xfrm>
              <a:off x="4200" y="2231"/>
              <a:ext cx="288" cy="28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盘点</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问题</a:t>
              </a:r>
              <a:endParaRPr lang="zh-CN" altLang="en-US" sz="1200" dirty="0">
                <a:latin typeface="Times New Roman" panose="02020603050405020304" pitchFamily="18" charset="0"/>
              </a:endParaRPr>
            </a:p>
          </p:txBody>
        </p:sp>
        <p:sp>
          <p:nvSpPr>
            <p:cNvPr id="15370" name="Line 116"/>
            <p:cNvSpPr/>
            <p:nvPr/>
          </p:nvSpPr>
          <p:spPr>
            <a:xfrm flipH="1">
              <a:off x="3696" y="2514"/>
              <a:ext cx="1008" cy="282"/>
            </a:xfrm>
            <a:prstGeom prst="line">
              <a:avLst/>
            </a:prstGeom>
            <a:ln w="9525" cap="flat" cmpd="sng">
              <a:solidFill>
                <a:srgbClr val="000000"/>
              </a:solidFill>
              <a:prstDash val="solid"/>
              <a:headEnd type="none" w="med" len="med"/>
              <a:tailEnd type="triangle" w="med" len="med"/>
            </a:ln>
          </p:spPr>
        </p:sp>
        <p:sp>
          <p:nvSpPr>
            <p:cNvPr id="15371" name="Oval 118"/>
            <p:cNvSpPr/>
            <p:nvPr/>
          </p:nvSpPr>
          <p:spPr>
            <a:xfrm>
              <a:off x="1248" y="2683"/>
              <a:ext cx="432" cy="395"/>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100" dirty="0">
                  <a:latin typeface="Times New Roman" panose="02020603050405020304" pitchFamily="18" charset="0"/>
                </a:rPr>
                <a:t>PDCA</a:t>
              </a:r>
              <a:endParaRPr lang="en-US" altLang="zh-CN" sz="1100" dirty="0">
                <a:latin typeface="Times New Roman" panose="02020603050405020304" pitchFamily="18" charset="0"/>
              </a:endParaRPr>
            </a:p>
          </p:txBody>
        </p:sp>
        <p:grpSp>
          <p:nvGrpSpPr>
            <p:cNvPr id="15372" name="Group 123"/>
            <p:cNvGrpSpPr/>
            <p:nvPr/>
          </p:nvGrpSpPr>
          <p:grpSpPr>
            <a:xfrm>
              <a:off x="1464" y="528"/>
              <a:ext cx="3384" cy="3792"/>
              <a:chOff x="1464" y="528"/>
              <a:chExt cx="3384" cy="3792"/>
            </a:xfrm>
          </p:grpSpPr>
          <p:sp>
            <p:nvSpPr>
              <p:cNvPr id="15373" name="Rectangle 55"/>
              <p:cNvSpPr/>
              <p:nvPr/>
            </p:nvSpPr>
            <p:spPr>
              <a:xfrm>
                <a:off x="4560" y="2231"/>
                <a:ext cx="288" cy="28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领发</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问题</a:t>
                </a:r>
                <a:endParaRPr lang="zh-CN" altLang="en-US" sz="1200" dirty="0">
                  <a:latin typeface="Times New Roman" panose="02020603050405020304" pitchFamily="18" charset="0"/>
                </a:endParaRPr>
              </a:p>
            </p:txBody>
          </p:sp>
          <p:sp>
            <p:nvSpPr>
              <p:cNvPr id="15374" name="Rectangle 57"/>
              <p:cNvSpPr/>
              <p:nvPr/>
            </p:nvSpPr>
            <p:spPr>
              <a:xfrm>
                <a:off x="2616" y="528"/>
                <a:ext cx="576" cy="16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生产计划</a:t>
                </a:r>
                <a:endParaRPr lang="zh-CN" altLang="en-US" sz="1200" dirty="0">
                  <a:latin typeface="Times New Roman" panose="02020603050405020304" pitchFamily="18" charset="0"/>
                </a:endParaRPr>
              </a:p>
            </p:txBody>
          </p:sp>
          <p:sp>
            <p:nvSpPr>
              <p:cNvPr id="15375" name="Rectangle 58"/>
              <p:cNvSpPr/>
              <p:nvPr/>
            </p:nvSpPr>
            <p:spPr>
              <a:xfrm>
                <a:off x="2544" y="876"/>
                <a:ext cx="672" cy="17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物料管理策划</a:t>
                </a:r>
                <a:endParaRPr lang="zh-CN" altLang="en-US" sz="1200" dirty="0">
                  <a:latin typeface="Times New Roman" panose="02020603050405020304" pitchFamily="18" charset="0"/>
                </a:endParaRPr>
              </a:p>
            </p:txBody>
          </p:sp>
          <p:sp>
            <p:nvSpPr>
              <p:cNvPr id="15376" name="Rectangle 59"/>
              <p:cNvSpPr/>
              <p:nvPr/>
            </p:nvSpPr>
            <p:spPr>
              <a:xfrm>
                <a:off x="2832" y="1385"/>
                <a:ext cx="504" cy="16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物料采购</a:t>
                </a:r>
                <a:endParaRPr lang="zh-CN" altLang="en-US" sz="1200" dirty="0">
                  <a:latin typeface="Times New Roman" panose="02020603050405020304" pitchFamily="18" charset="0"/>
                </a:endParaRPr>
              </a:p>
            </p:txBody>
          </p:sp>
          <p:sp>
            <p:nvSpPr>
              <p:cNvPr id="15377" name="AutoShape 60"/>
              <p:cNvSpPr/>
              <p:nvPr/>
            </p:nvSpPr>
            <p:spPr>
              <a:xfrm>
                <a:off x="2832" y="3078"/>
                <a:ext cx="576" cy="226"/>
              </a:xfrm>
              <a:prstGeom prst="roundRect">
                <a:avLst>
                  <a:gd name="adj" fmla="val 16667"/>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QCC</a:t>
                </a: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p:txBody>
          </p:sp>
          <p:sp>
            <p:nvSpPr>
              <p:cNvPr id="15378" name="Oval 61"/>
              <p:cNvSpPr/>
              <p:nvPr/>
            </p:nvSpPr>
            <p:spPr>
              <a:xfrm>
                <a:off x="2616" y="2683"/>
                <a:ext cx="1080" cy="226"/>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100" dirty="0">
                    <a:latin typeface="Times New Roman" panose="02020603050405020304" pitchFamily="18" charset="0"/>
                  </a:rPr>
                  <a:t>物料管理存在问题</a:t>
                </a:r>
                <a:endParaRPr lang="zh-CN" altLang="en-US" sz="1100" dirty="0">
                  <a:latin typeface="Times New Roman" panose="02020603050405020304" pitchFamily="18" charset="0"/>
                </a:endParaRPr>
              </a:p>
            </p:txBody>
          </p:sp>
          <p:sp>
            <p:nvSpPr>
              <p:cNvPr id="15379" name="Rectangle 62"/>
              <p:cNvSpPr/>
              <p:nvPr/>
            </p:nvSpPr>
            <p:spPr>
              <a:xfrm>
                <a:off x="2760" y="3473"/>
                <a:ext cx="648" cy="17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物料管理验证</a:t>
                </a:r>
                <a:endParaRPr lang="zh-CN" altLang="en-US" sz="1200" dirty="0">
                  <a:latin typeface="Times New Roman" panose="02020603050405020304" pitchFamily="18" charset="0"/>
                </a:endParaRPr>
              </a:p>
            </p:txBody>
          </p:sp>
          <p:sp>
            <p:nvSpPr>
              <p:cNvPr id="15380" name="Rectangle 63"/>
              <p:cNvSpPr/>
              <p:nvPr/>
            </p:nvSpPr>
            <p:spPr>
              <a:xfrm>
                <a:off x="2688" y="3812"/>
                <a:ext cx="864" cy="16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物料管理问题解决</a:t>
                </a:r>
                <a:endParaRPr lang="zh-CN" altLang="en-US" sz="1200" dirty="0">
                  <a:latin typeface="Times New Roman" panose="02020603050405020304" pitchFamily="18" charset="0"/>
                </a:endParaRPr>
              </a:p>
            </p:txBody>
          </p:sp>
          <p:sp>
            <p:nvSpPr>
              <p:cNvPr id="15381" name="Line 64"/>
              <p:cNvSpPr/>
              <p:nvPr/>
            </p:nvSpPr>
            <p:spPr>
              <a:xfrm>
                <a:off x="2904" y="707"/>
                <a:ext cx="0" cy="169"/>
              </a:xfrm>
              <a:prstGeom prst="line">
                <a:avLst/>
              </a:prstGeom>
              <a:ln w="9525" cap="flat" cmpd="sng">
                <a:solidFill>
                  <a:srgbClr val="000000"/>
                </a:solidFill>
                <a:prstDash val="solid"/>
                <a:headEnd type="none" w="med" len="med"/>
                <a:tailEnd type="triangle" w="med" len="med"/>
              </a:ln>
            </p:spPr>
          </p:sp>
          <p:sp>
            <p:nvSpPr>
              <p:cNvPr id="15382" name="Line 65"/>
              <p:cNvSpPr/>
              <p:nvPr/>
            </p:nvSpPr>
            <p:spPr>
              <a:xfrm>
                <a:off x="2040" y="1215"/>
                <a:ext cx="0" cy="170"/>
              </a:xfrm>
              <a:prstGeom prst="line">
                <a:avLst/>
              </a:prstGeom>
              <a:ln w="9525" cap="flat" cmpd="sng">
                <a:solidFill>
                  <a:srgbClr val="000000"/>
                </a:solidFill>
                <a:prstDash val="solid"/>
                <a:headEnd type="none" w="med" len="med"/>
                <a:tailEnd type="triangle" w="med" len="med"/>
              </a:ln>
            </p:spPr>
          </p:sp>
          <p:sp>
            <p:nvSpPr>
              <p:cNvPr id="15383" name="Line 66"/>
              <p:cNvSpPr/>
              <p:nvPr/>
            </p:nvSpPr>
            <p:spPr>
              <a:xfrm>
                <a:off x="3768" y="1554"/>
                <a:ext cx="0" cy="169"/>
              </a:xfrm>
              <a:prstGeom prst="line">
                <a:avLst/>
              </a:prstGeom>
              <a:ln w="9525" cap="flat" cmpd="sng">
                <a:solidFill>
                  <a:srgbClr val="000000"/>
                </a:solidFill>
                <a:prstDash val="solid"/>
                <a:headEnd type="none" w="med" len="med"/>
                <a:tailEnd type="triangle" w="med" len="med"/>
              </a:ln>
            </p:spPr>
          </p:sp>
          <p:sp>
            <p:nvSpPr>
              <p:cNvPr id="15384" name="Line 67"/>
              <p:cNvSpPr/>
              <p:nvPr/>
            </p:nvSpPr>
            <p:spPr>
              <a:xfrm>
                <a:off x="2904" y="2514"/>
                <a:ext cx="0" cy="169"/>
              </a:xfrm>
              <a:prstGeom prst="line">
                <a:avLst/>
              </a:prstGeom>
              <a:ln w="9525" cap="flat" cmpd="sng">
                <a:solidFill>
                  <a:srgbClr val="000000"/>
                </a:solidFill>
                <a:prstDash val="solid"/>
                <a:headEnd type="none" w="med" len="med"/>
                <a:tailEnd type="triangle" w="med" len="med"/>
              </a:ln>
            </p:spPr>
          </p:sp>
          <p:sp>
            <p:nvSpPr>
              <p:cNvPr id="15385" name="Line 68"/>
              <p:cNvSpPr/>
              <p:nvPr/>
            </p:nvSpPr>
            <p:spPr>
              <a:xfrm>
                <a:off x="3120" y="3643"/>
                <a:ext cx="0" cy="169"/>
              </a:xfrm>
              <a:prstGeom prst="line">
                <a:avLst/>
              </a:prstGeom>
              <a:ln w="9525" cap="flat" cmpd="sng">
                <a:solidFill>
                  <a:srgbClr val="000000"/>
                </a:solidFill>
                <a:prstDash val="solid"/>
                <a:headEnd type="none" w="med" len="med"/>
                <a:tailEnd type="triangle" w="med" len="med"/>
              </a:ln>
            </p:spPr>
          </p:sp>
          <p:sp>
            <p:nvSpPr>
              <p:cNvPr id="15386" name="Line 69"/>
              <p:cNvSpPr/>
              <p:nvPr/>
            </p:nvSpPr>
            <p:spPr>
              <a:xfrm>
                <a:off x="3120" y="3981"/>
                <a:ext cx="0" cy="170"/>
              </a:xfrm>
              <a:prstGeom prst="line">
                <a:avLst/>
              </a:prstGeom>
              <a:ln w="9525" cap="flat" cmpd="sng">
                <a:solidFill>
                  <a:srgbClr val="000000"/>
                </a:solidFill>
                <a:prstDash val="solid"/>
                <a:headEnd type="none" w="med" len="med"/>
                <a:tailEnd type="triangle" w="med" len="med"/>
              </a:ln>
            </p:spPr>
          </p:sp>
          <p:sp>
            <p:nvSpPr>
              <p:cNvPr id="15387" name="Line 70"/>
              <p:cNvSpPr/>
              <p:nvPr/>
            </p:nvSpPr>
            <p:spPr>
              <a:xfrm>
                <a:off x="2400" y="2514"/>
                <a:ext cx="432" cy="169"/>
              </a:xfrm>
              <a:prstGeom prst="line">
                <a:avLst/>
              </a:prstGeom>
              <a:ln w="9525" cap="flat" cmpd="sng">
                <a:solidFill>
                  <a:srgbClr val="000000"/>
                </a:solidFill>
                <a:prstDash val="solid"/>
                <a:headEnd type="none" w="med" len="med"/>
                <a:tailEnd type="triangle" w="med" len="med"/>
              </a:ln>
            </p:spPr>
          </p:sp>
          <p:sp>
            <p:nvSpPr>
              <p:cNvPr id="15388" name="Line 71"/>
              <p:cNvSpPr/>
              <p:nvPr/>
            </p:nvSpPr>
            <p:spPr>
              <a:xfrm flipH="1">
                <a:off x="3408" y="3530"/>
                <a:ext cx="792" cy="0"/>
              </a:xfrm>
              <a:prstGeom prst="line">
                <a:avLst/>
              </a:prstGeom>
              <a:ln w="9525" cap="flat" cmpd="sng">
                <a:solidFill>
                  <a:srgbClr val="000000"/>
                </a:solidFill>
                <a:prstDash val="solid"/>
                <a:headEnd type="none" w="med" len="med"/>
                <a:tailEnd type="triangle" w="med" len="med"/>
              </a:ln>
            </p:spPr>
          </p:sp>
          <p:sp>
            <p:nvSpPr>
              <p:cNvPr id="15389" name="Line 72"/>
              <p:cNvSpPr/>
              <p:nvPr/>
            </p:nvSpPr>
            <p:spPr>
              <a:xfrm>
                <a:off x="4208" y="3536"/>
                <a:ext cx="0" cy="144"/>
              </a:xfrm>
              <a:prstGeom prst="line">
                <a:avLst/>
              </a:prstGeom>
              <a:ln w="9525" cap="flat" cmpd="sng">
                <a:solidFill>
                  <a:srgbClr val="000000"/>
                </a:solidFill>
                <a:prstDash val="solid"/>
                <a:headEnd type="none" w="med" len="med"/>
                <a:tailEnd type="none" w="med" len="med"/>
              </a:ln>
            </p:spPr>
          </p:sp>
          <p:sp>
            <p:nvSpPr>
              <p:cNvPr id="15390" name="Line 73"/>
              <p:cNvSpPr/>
              <p:nvPr/>
            </p:nvSpPr>
            <p:spPr>
              <a:xfrm>
                <a:off x="1680" y="2062"/>
                <a:ext cx="720" cy="0"/>
              </a:xfrm>
              <a:prstGeom prst="line">
                <a:avLst/>
              </a:prstGeom>
              <a:ln w="9525" cap="flat" cmpd="sng">
                <a:solidFill>
                  <a:srgbClr val="000000"/>
                </a:solidFill>
                <a:prstDash val="solid"/>
                <a:headEnd type="none" w="med" len="med"/>
                <a:tailEnd type="none" w="med" len="med"/>
              </a:ln>
            </p:spPr>
          </p:sp>
          <p:sp>
            <p:nvSpPr>
              <p:cNvPr id="15391" name="Line 74"/>
              <p:cNvSpPr/>
              <p:nvPr/>
            </p:nvSpPr>
            <p:spPr>
              <a:xfrm>
                <a:off x="2904" y="2062"/>
                <a:ext cx="0" cy="169"/>
              </a:xfrm>
              <a:prstGeom prst="line">
                <a:avLst/>
              </a:prstGeom>
              <a:ln w="9525" cap="flat" cmpd="sng">
                <a:solidFill>
                  <a:srgbClr val="000000"/>
                </a:solidFill>
                <a:prstDash val="solid"/>
                <a:headEnd type="none" w="med" len="med"/>
                <a:tailEnd type="none" w="med" len="med"/>
              </a:ln>
            </p:spPr>
          </p:sp>
          <p:sp>
            <p:nvSpPr>
              <p:cNvPr id="15392" name="Line 76"/>
              <p:cNvSpPr/>
              <p:nvPr/>
            </p:nvSpPr>
            <p:spPr>
              <a:xfrm>
                <a:off x="3336" y="1441"/>
                <a:ext cx="216" cy="0"/>
              </a:xfrm>
              <a:prstGeom prst="line">
                <a:avLst/>
              </a:prstGeom>
              <a:ln w="9525" cap="flat" cmpd="sng">
                <a:solidFill>
                  <a:srgbClr val="000000"/>
                </a:solidFill>
                <a:prstDash val="solid"/>
                <a:headEnd type="none" w="med" len="med"/>
                <a:tailEnd type="triangle" w="med" len="med"/>
              </a:ln>
            </p:spPr>
          </p:sp>
          <p:sp>
            <p:nvSpPr>
              <p:cNvPr id="15393" name="Line 77"/>
              <p:cNvSpPr/>
              <p:nvPr/>
            </p:nvSpPr>
            <p:spPr>
              <a:xfrm flipH="1">
                <a:off x="1464" y="944"/>
                <a:ext cx="0" cy="1728"/>
              </a:xfrm>
              <a:prstGeom prst="line">
                <a:avLst/>
              </a:prstGeom>
              <a:ln w="9525" cap="flat" cmpd="sng">
                <a:solidFill>
                  <a:srgbClr val="000000"/>
                </a:solidFill>
                <a:prstDash val="solid"/>
                <a:headEnd type="none" w="med" len="med"/>
                <a:tailEnd type="none" w="med" len="med"/>
              </a:ln>
            </p:spPr>
          </p:sp>
          <p:sp>
            <p:nvSpPr>
              <p:cNvPr id="15394" name="Line 78"/>
              <p:cNvSpPr/>
              <p:nvPr/>
            </p:nvSpPr>
            <p:spPr>
              <a:xfrm>
                <a:off x="2040" y="1215"/>
                <a:ext cx="864" cy="0"/>
              </a:xfrm>
              <a:prstGeom prst="line">
                <a:avLst/>
              </a:prstGeom>
              <a:ln w="9525" cap="flat" cmpd="sng">
                <a:solidFill>
                  <a:srgbClr val="000000"/>
                </a:solidFill>
                <a:prstDash val="solid"/>
                <a:headEnd type="none" w="med" len="med"/>
                <a:tailEnd type="none" w="med" len="med"/>
              </a:ln>
            </p:spPr>
          </p:sp>
          <p:sp>
            <p:nvSpPr>
              <p:cNvPr id="15395" name="Line 79"/>
              <p:cNvSpPr/>
              <p:nvPr/>
            </p:nvSpPr>
            <p:spPr>
              <a:xfrm>
                <a:off x="1464" y="933"/>
                <a:ext cx="1080" cy="0"/>
              </a:xfrm>
              <a:prstGeom prst="line">
                <a:avLst/>
              </a:prstGeom>
              <a:ln w="9525" cap="flat" cmpd="sng">
                <a:solidFill>
                  <a:srgbClr val="000000"/>
                </a:solidFill>
                <a:prstDash val="solid"/>
                <a:headEnd type="none" w="med" len="med"/>
                <a:tailEnd type="triangle" w="med" len="med"/>
              </a:ln>
            </p:spPr>
          </p:sp>
          <p:sp>
            <p:nvSpPr>
              <p:cNvPr id="15396" name="Line 80"/>
              <p:cNvSpPr/>
              <p:nvPr/>
            </p:nvSpPr>
            <p:spPr>
              <a:xfrm>
                <a:off x="3552" y="4264"/>
                <a:ext cx="648" cy="0"/>
              </a:xfrm>
              <a:prstGeom prst="line">
                <a:avLst/>
              </a:prstGeom>
              <a:ln w="9525" cap="flat" cmpd="sng">
                <a:solidFill>
                  <a:srgbClr val="000000"/>
                </a:solidFill>
                <a:prstDash val="solid"/>
                <a:headEnd type="none" w="med" len="med"/>
                <a:tailEnd type="none" w="med" len="med"/>
              </a:ln>
            </p:spPr>
          </p:sp>
          <p:sp>
            <p:nvSpPr>
              <p:cNvPr id="15397" name="Line 81"/>
              <p:cNvSpPr/>
              <p:nvPr/>
            </p:nvSpPr>
            <p:spPr>
              <a:xfrm>
                <a:off x="2544" y="3168"/>
                <a:ext cx="288" cy="0"/>
              </a:xfrm>
              <a:prstGeom prst="line">
                <a:avLst/>
              </a:prstGeom>
              <a:ln w="9525" cap="flat" cmpd="sng">
                <a:solidFill>
                  <a:srgbClr val="000000"/>
                </a:solidFill>
                <a:prstDash val="solid"/>
                <a:headEnd type="none" w="med" len="med"/>
                <a:tailEnd type="none" w="med" len="med"/>
              </a:ln>
            </p:spPr>
          </p:sp>
          <p:sp>
            <p:nvSpPr>
              <p:cNvPr id="15398" name="Line 82"/>
              <p:cNvSpPr/>
              <p:nvPr/>
            </p:nvSpPr>
            <p:spPr>
              <a:xfrm>
                <a:off x="3264" y="2062"/>
                <a:ext cx="0" cy="169"/>
              </a:xfrm>
              <a:prstGeom prst="line">
                <a:avLst/>
              </a:prstGeom>
              <a:ln w="9525" cap="flat" cmpd="sng">
                <a:solidFill>
                  <a:srgbClr val="000000"/>
                </a:solidFill>
                <a:prstDash val="solid"/>
                <a:headEnd type="none" w="med" len="med"/>
                <a:tailEnd type="none" w="med" len="med"/>
              </a:ln>
            </p:spPr>
          </p:sp>
          <p:sp>
            <p:nvSpPr>
              <p:cNvPr id="15399" name="Line 83"/>
              <p:cNvSpPr/>
              <p:nvPr/>
            </p:nvSpPr>
            <p:spPr>
              <a:xfrm>
                <a:off x="3624" y="2062"/>
                <a:ext cx="0" cy="169"/>
              </a:xfrm>
              <a:prstGeom prst="line">
                <a:avLst/>
              </a:prstGeom>
              <a:ln w="9525" cap="flat" cmpd="sng">
                <a:solidFill>
                  <a:srgbClr val="000000"/>
                </a:solidFill>
                <a:prstDash val="solid"/>
                <a:headEnd type="none" w="med" len="med"/>
                <a:tailEnd type="none" w="med" len="med"/>
              </a:ln>
            </p:spPr>
          </p:sp>
          <p:sp>
            <p:nvSpPr>
              <p:cNvPr id="15400" name="Rectangle 86"/>
              <p:cNvSpPr/>
              <p:nvPr/>
            </p:nvSpPr>
            <p:spPr>
              <a:xfrm>
                <a:off x="1968" y="3078"/>
                <a:ext cx="576" cy="16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方法与对策</a:t>
                </a:r>
                <a:endParaRPr lang="zh-CN" altLang="en-US" sz="1200" dirty="0">
                  <a:latin typeface="Times New Roman" panose="02020603050405020304" pitchFamily="18" charset="0"/>
                </a:endParaRPr>
              </a:p>
            </p:txBody>
          </p:sp>
          <p:sp>
            <p:nvSpPr>
              <p:cNvPr id="15401" name="Line 87"/>
              <p:cNvSpPr/>
              <p:nvPr/>
            </p:nvSpPr>
            <p:spPr>
              <a:xfrm>
                <a:off x="3120" y="2909"/>
                <a:ext cx="0" cy="169"/>
              </a:xfrm>
              <a:prstGeom prst="line">
                <a:avLst/>
              </a:prstGeom>
              <a:ln w="9525" cap="flat" cmpd="sng">
                <a:solidFill>
                  <a:srgbClr val="000000"/>
                </a:solidFill>
                <a:prstDash val="solid"/>
                <a:headEnd type="none" w="med" len="med"/>
                <a:tailEnd type="triangle" w="med" len="med"/>
              </a:ln>
            </p:spPr>
          </p:sp>
          <p:sp>
            <p:nvSpPr>
              <p:cNvPr id="15402" name="Line 88"/>
              <p:cNvSpPr/>
              <p:nvPr/>
            </p:nvSpPr>
            <p:spPr>
              <a:xfrm>
                <a:off x="3120" y="3304"/>
                <a:ext cx="0" cy="169"/>
              </a:xfrm>
              <a:prstGeom prst="line">
                <a:avLst/>
              </a:prstGeom>
              <a:ln w="9525" cap="flat" cmpd="sng">
                <a:solidFill>
                  <a:srgbClr val="000000"/>
                </a:solidFill>
                <a:prstDash val="solid"/>
                <a:headEnd type="none" w="med" len="med"/>
                <a:tailEnd type="triangle" w="med" len="med"/>
              </a:ln>
            </p:spPr>
          </p:sp>
          <p:sp>
            <p:nvSpPr>
              <p:cNvPr id="15403" name="Rectangle 89"/>
              <p:cNvSpPr/>
              <p:nvPr/>
            </p:nvSpPr>
            <p:spPr>
              <a:xfrm>
                <a:off x="2688" y="4151"/>
                <a:ext cx="864" cy="16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确定下次</a:t>
                </a:r>
                <a:r>
                  <a:rPr lang="en-US" altLang="zh-CN" sz="1200" dirty="0">
                    <a:latin typeface="Times New Roman" panose="02020603050405020304" pitchFamily="18" charset="0"/>
                  </a:rPr>
                  <a:t>QCC</a:t>
                </a:r>
                <a:r>
                  <a:rPr lang="zh-CN" altLang="en-US" sz="1200" dirty="0">
                    <a:latin typeface="Times New Roman" panose="02020603050405020304" pitchFamily="18" charset="0"/>
                  </a:rPr>
                  <a:t>主题</a:t>
                </a:r>
                <a:endParaRPr lang="zh-CN" altLang="en-US" sz="1200" dirty="0">
                  <a:latin typeface="Times New Roman" panose="02020603050405020304" pitchFamily="18" charset="0"/>
                </a:endParaRPr>
              </a:p>
            </p:txBody>
          </p:sp>
          <p:sp>
            <p:nvSpPr>
              <p:cNvPr id="15404" name="Line 90"/>
              <p:cNvSpPr/>
              <p:nvPr/>
            </p:nvSpPr>
            <p:spPr>
              <a:xfrm>
                <a:off x="1968" y="2514"/>
                <a:ext cx="720" cy="225"/>
              </a:xfrm>
              <a:prstGeom prst="line">
                <a:avLst/>
              </a:prstGeom>
              <a:ln w="9525" cap="flat" cmpd="sng">
                <a:solidFill>
                  <a:srgbClr val="000000"/>
                </a:solidFill>
                <a:prstDash val="solid"/>
                <a:headEnd type="none" w="med" len="med"/>
                <a:tailEnd type="triangle" w="med" len="med"/>
              </a:ln>
            </p:spPr>
          </p:sp>
          <p:sp>
            <p:nvSpPr>
              <p:cNvPr id="15405" name="Line 91"/>
              <p:cNvSpPr/>
              <p:nvPr/>
            </p:nvSpPr>
            <p:spPr>
              <a:xfrm flipH="1">
                <a:off x="3264" y="2514"/>
                <a:ext cx="0" cy="169"/>
              </a:xfrm>
              <a:prstGeom prst="line">
                <a:avLst/>
              </a:prstGeom>
              <a:ln w="9525" cap="flat" cmpd="sng">
                <a:solidFill>
                  <a:srgbClr val="000000"/>
                </a:solidFill>
                <a:prstDash val="solid"/>
                <a:headEnd type="none" w="med" len="med"/>
                <a:tailEnd type="triangle" w="med" len="med"/>
              </a:ln>
            </p:spPr>
          </p:sp>
          <p:sp>
            <p:nvSpPr>
              <p:cNvPr id="15406" name="Line 92"/>
              <p:cNvSpPr/>
              <p:nvPr/>
            </p:nvSpPr>
            <p:spPr>
              <a:xfrm flipH="1">
                <a:off x="3336" y="2514"/>
                <a:ext cx="216" cy="169"/>
              </a:xfrm>
              <a:prstGeom prst="line">
                <a:avLst/>
              </a:prstGeom>
              <a:ln w="9525" cap="flat" cmpd="sng">
                <a:solidFill>
                  <a:srgbClr val="000000"/>
                </a:solidFill>
                <a:prstDash val="solid"/>
                <a:headEnd type="none" w="med" len="med"/>
                <a:tailEnd type="triangle" w="med" len="med"/>
              </a:ln>
            </p:spPr>
          </p:sp>
          <p:sp>
            <p:nvSpPr>
              <p:cNvPr id="15407" name="Rectangle 93"/>
              <p:cNvSpPr/>
              <p:nvPr/>
            </p:nvSpPr>
            <p:spPr>
              <a:xfrm>
                <a:off x="1608" y="1385"/>
                <a:ext cx="936" cy="16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物料预算及需求计划</a:t>
                </a:r>
                <a:endParaRPr lang="zh-CN" altLang="en-US" sz="1200" dirty="0">
                  <a:latin typeface="Times New Roman" panose="02020603050405020304" pitchFamily="18" charset="0"/>
                </a:endParaRPr>
              </a:p>
            </p:txBody>
          </p:sp>
          <p:sp>
            <p:nvSpPr>
              <p:cNvPr id="15408" name="Rectangle 94"/>
              <p:cNvSpPr/>
              <p:nvPr/>
            </p:nvSpPr>
            <p:spPr>
              <a:xfrm>
                <a:off x="3552" y="1385"/>
                <a:ext cx="504" cy="16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仓储管理</a:t>
                </a:r>
                <a:endParaRPr lang="zh-CN" altLang="en-US" sz="1200" dirty="0">
                  <a:latin typeface="Times New Roman" panose="02020603050405020304" pitchFamily="18" charset="0"/>
                </a:endParaRPr>
              </a:p>
            </p:txBody>
          </p:sp>
          <p:sp>
            <p:nvSpPr>
              <p:cNvPr id="15409" name="Line 95"/>
              <p:cNvSpPr/>
              <p:nvPr/>
            </p:nvSpPr>
            <p:spPr>
              <a:xfrm>
                <a:off x="2904" y="1046"/>
                <a:ext cx="0" cy="169"/>
              </a:xfrm>
              <a:prstGeom prst="line">
                <a:avLst/>
              </a:prstGeom>
              <a:ln w="9525" cap="flat" cmpd="sng">
                <a:solidFill>
                  <a:srgbClr val="000000"/>
                </a:solidFill>
                <a:prstDash val="solid"/>
                <a:headEnd type="none" w="med" len="med"/>
                <a:tailEnd type="none" w="med" len="med"/>
              </a:ln>
            </p:spPr>
          </p:sp>
          <p:sp>
            <p:nvSpPr>
              <p:cNvPr id="15410" name="Rectangle 96"/>
              <p:cNvSpPr/>
              <p:nvPr/>
            </p:nvSpPr>
            <p:spPr>
              <a:xfrm>
                <a:off x="3480" y="1723"/>
                <a:ext cx="672" cy="17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仓储管理检查</a:t>
                </a:r>
                <a:endParaRPr lang="zh-CN" altLang="en-US" sz="1200" dirty="0">
                  <a:latin typeface="Times New Roman" panose="02020603050405020304" pitchFamily="18" charset="0"/>
                </a:endParaRPr>
              </a:p>
            </p:txBody>
          </p:sp>
          <p:sp>
            <p:nvSpPr>
              <p:cNvPr id="15411" name="Rectangle 97"/>
              <p:cNvSpPr/>
              <p:nvPr/>
            </p:nvSpPr>
            <p:spPr>
              <a:xfrm>
                <a:off x="1752" y="1723"/>
                <a:ext cx="672" cy="17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物料预算验证</a:t>
                </a:r>
                <a:endParaRPr lang="zh-CN" altLang="en-US" sz="1200" dirty="0">
                  <a:latin typeface="Times New Roman" panose="02020603050405020304" pitchFamily="18" charset="0"/>
                </a:endParaRPr>
              </a:p>
            </p:txBody>
          </p:sp>
          <p:sp>
            <p:nvSpPr>
              <p:cNvPr id="15412" name="Line 98"/>
              <p:cNvSpPr/>
              <p:nvPr/>
            </p:nvSpPr>
            <p:spPr>
              <a:xfrm>
                <a:off x="3768" y="1893"/>
                <a:ext cx="0" cy="169"/>
              </a:xfrm>
              <a:prstGeom prst="line">
                <a:avLst/>
              </a:prstGeom>
              <a:ln w="9525" cap="flat" cmpd="sng">
                <a:solidFill>
                  <a:srgbClr val="000000"/>
                </a:solidFill>
                <a:prstDash val="solid"/>
                <a:headEnd type="none" w="med" len="med"/>
                <a:tailEnd type="none" w="med" len="med"/>
              </a:ln>
            </p:spPr>
          </p:sp>
          <p:sp>
            <p:nvSpPr>
              <p:cNvPr id="15413" name="Line 99"/>
              <p:cNvSpPr/>
              <p:nvPr/>
            </p:nvSpPr>
            <p:spPr>
              <a:xfrm>
                <a:off x="4704" y="2062"/>
                <a:ext cx="0" cy="169"/>
              </a:xfrm>
              <a:prstGeom prst="line">
                <a:avLst/>
              </a:prstGeom>
              <a:ln w="9525" cap="flat" cmpd="sng">
                <a:solidFill>
                  <a:srgbClr val="000000"/>
                </a:solidFill>
                <a:prstDash val="solid"/>
                <a:headEnd type="none" w="med" len="med"/>
                <a:tailEnd type="none" w="med" len="med"/>
              </a:ln>
            </p:spPr>
          </p:sp>
          <p:sp>
            <p:nvSpPr>
              <p:cNvPr id="15414" name="Rectangle 100"/>
              <p:cNvSpPr/>
              <p:nvPr/>
            </p:nvSpPr>
            <p:spPr>
              <a:xfrm>
                <a:off x="1536" y="2231"/>
                <a:ext cx="288" cy="28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预算</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偏差</a:t>
                </a:r>
                <a:endParaRPr lang="zh-CN" altLang="en-US" sz="1200" dirty="0">
                  <a:latin typeface="Times New Roman" panose="02020603050405020304" pitchFamily="18" charset="0"/>
                </a:endParaRPr>
              </a:p>
            </p:txBody>
          </p:sp>
          <p:sp>
            <p:nvSpPr>
              <p:cNvPr id="15415" name="Line 101"/>
              <p:cNvSpPr/>
              <p:nvPr/>
            </p:nvSpPr>
            <p:spPr>
              <a:xfrm>
                <a:off x="2040" y="1893"/>
                <a:ext cx="0" cy="338"/>
              </a:xfrm>
              <a:prstGeom prst="line">
                <a:avLst/>
              </a:prstGeom>
              <a:ln w="9525" cap="flat" cmpd="sng">
                <a:solidFill>
                  <a:srgbClr val="000000"/>
                </a:solidFill>
                <a:prstDash val="solid"/>
                <a:headEnd type="none" w="med" len="med"/>
                <a:tailEnd type="none" w="med" len="med"/>
              </a:ln>
            </p:spPr>
          </p:sp>
          <p:sp>
            <p:nvSpPr>
              <p:cNvPr id="15416" name="Rectangle 102"/>
              <p:cNvSpPr/>
              <p:nvPr/>
            </p:nvSpPr>
            <p:spPr>
              <a:xfrm>
                <a:off x="1896" y="2231"/>
                <a:ext cx="288" cy="28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经常</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缺料</a:t>
                </a:r>
                <a:endParaRPr lang="zh-CN" altLang="en-US" sz="1200" dirty="0">
                  <a:latin typeface="Times New Roman" panose="02020603050405020304" pitchFamily="18" charset="0"/>
                </a:endParaRPr>
              </a:p>
            </p:txBody>
          </p:sp>
          <p:sp>
            <p:nvSpPr>
              <p:cNvPr id="15417" name="Rectangle 103"/>
              <p:cNvSpPr/>
              <p:nvPr/>
            </p:nvSpPr>
            <p:spPr>
              <a:xfrm>
                <a:off x="2256" y="2231"/>
                <a:ext cx="288" cy="28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库存</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积压</a:t>
                </a:r>
                <a:endParaRPr lang="zh-CN" altLang="en-US" sz="1200" dirty="0">
                  <a:latin typeface="Times New Roman" panose="02020603050405020304" pitchFamily="18" charset="0"/>
                </a:endParaRPr>
              </a:p>
            </p:txBody>
          </p:sp>
          <p:sp>
            <p:nvSpPr>
              <p:cNvPr id="15418" name="Line 104"/>
              <p:cNvSpPr/>
              <p:nvPr/>
            </p:nvSpPr>
            <p:spPr>
              <a:xfrm>
                <a:off x="2400" y="2062"/>
                <a:ext cx="0" cy="169"/>
              </a:xfrm>
              <a:prstGeom prst="line">
                <a:avLst/>
              </a:prstGeom>
              <a:ln w="9525" cap="flat" cmpd="sng">
                <a:solidFill>
                  <a:srgbClr val="000000"/>
                </a:solidFill>
                <a:prstDash val="solid"/>
                <a:headEnd type="none" w="med" len="med"/>
                <a:tailEnd type="none" w="med" len="med"/>
              </a:ln>
            </p:spPr>
          </p:sp>
          <p:sp>
            <p:nvSpPr>
              <p:cNvPr id="15419" name="Line 105"/>
              <p:cNvSpPr/>
              <p:nvPr/>
            </p:nvSpPr>
            <p:spPr>
              <a:xfrm>
                <a:off x="1680" y="2062"/>
                <a:ext cx="0" cy="169"/>
              </a:xfrm>
              <a:prstGeom prst="line">
                <a:avLst/>
              </a:prstGeom>
              <a:ln w="9525" cap="flat" cmpd="sng">
                <a:solidFill>
                  <a:srgbClr val="000000"/>
                </a:solidFill>
                <a:prstDash val="solid"/>
                <a:headEnd type="none" w="med" len="med"/>
                <a:tailEnd type="none" w="med" len="med"/>
              </a:ln>
            </p:spPr>
          </p:sp>
          <p:sp>
            <p:nvSpPr>
              <p:cNvPr id="15420" name="Line 106"/>
              <p:cNvSpPr/>
              <p:nvPr/>
            </p:nvSpPr>
            <p:spPr>
              <a:xfrm>
                <a:off x="2040" y="1554"/>
                <a:ext cx="0" cy="169"/>
              </a:xfrm>
              <a:prstGeom prst="line">
                <a:avLst/>
              </a:prstGeom>
              <a:ln w="9525" cap="flat" cmpd="sng">
                <a:solidFill>
                  <a:srgbClr val="000000"/>
                </a:solidFill>
                <a:prstDash val="solid"/>
                <a:headEnd type="none" w="med" len="med"/>
                <a:tailEnd type="triangle" w="med" len="med"/>
              </a:ln>
            </p:spPr>
          </p:sp>
          <p:sp>
            <p:nvSpPr>
              <p:cNvPr id="15421" name="Rectangle 107"/>
              <p:cNvSpPr/>
              <p:nvPr/>
            </p:nvSpPr>
            <p:spPr>
              <a:xfrm>
                <a:off x="2760" y="2231"/>
                <a:ext cx="288" cy="28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标识</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问题</a:t>
                </a:r>
                <a:endParaRPr lang="zh-CN" altLang="en-US" sz="1200" dirty="0">
                  <a:latin typeface="Times New Roman" panose="02020603050405020304" pitchFamily="18" charset="0"/>
                </a:endParaRPr>
              </a:p>
            </p:txBody>
          </p:sp>
          <p:sp>
            <p:nvSpPr>
              <p:cNvPr id="15422" name="Rectangle 108"/>
              <p:cNvSpPr/>
              <p:nvPr/>
            </p:nvSpPr>
            <p:spPr>
              <a:xfrm>
                <a:off x="3120" y="2231"/>
                <a:ext cx="288" cy="28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搬运</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问题</a:t>
                </a:r>
                <a:endParaRPr lang="zh-CN" altLang="en-US" sz="1200" dirty="0">
                  <a:latin typeface="Times New Roman" panose="02020603050405020304" pitchFamily="18" charset="0"/>
                </a:endParaRPr>
              </a:p>
            </p:txBody>
          </p:sp>
          <p:sp>
            <p:nvSpPr>
              <p:cNvPr id="15423" name="Rectangle 109"/>
              <p:cNvSpPr/>
              <p:nvPr/>
            </p:nvSpPr>
            <p:spPr>
              <a:xfrm>
                <a:off x="3480" y="2231"/>
                <a:ext cx="288" cy="28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包装</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问题</a:t>
                </a:r>
                <a:endParaRPr lang="zh-CN" altLang="en-US" sz="1200" dirty="0">
                  <a:latin typeface="Times New Roman" panose="02020603050405020304" pitchFamily="18" charset="0"/>
                </a:endParaRPr>
              </a:p>
            </p:txBody>
          </p:sp>
          <p:sp>
            <p:nvSpPr>
              <p:cNvPr id="15424" name="Rectangle 110"/>
              <p:cNvSpPr/>
              <p:nvPr/>
            </p:nvSpPr>
            <p:spPr>
              <a:xfrm>
                <a:off x="3840" y="2231"/>
                <a:ext cx="288" cy="28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防护</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问题</a:t>
                </a:r>
                <a:endParaRPr lang="zh-CN" altLang="en-US" sz="1200" dirty="0">
                  <a:latin typeface="Times New Roman" panose="02020603050405020304" pitchFamily="18" charset="0"/>
                </a:endParaRPr>
              </a:p>
            </p:txBody>
          </p:sp>
          <p:sp>
            <p:nvSpPr>
              <p:cNvPr id="15425" name="Line 112"/>
              <p:cNvSpPr/>
              <p:nvPr/>
            </p:nvSpPr>
            <p:spPr>
              <a:xfrm>
                <a:off x="2544" y="1441"/>
                <a:ext cx="288" cy="0"/>
              </a:xfrm>
              <a:prstGeom prst="line">
                <a:avLst/>
              </a:prstGeom>
              <a:ln w="9525" cap="flat" cmpd="sng">
                <a:solidFill>
                  <a:srgbClr val="000000"/>
                </a:solidFill>
                <a:prstDash val="solid"/>
                <a:headEnd type="none" w="med" len="med"/>
                <a:tailEnd type="triangle" w="med" len="med"/>
              </a:ln>
            </p:spPr>
          </p:sp>
          <p:sp>
            <p:nvSpPr>
              <p:cNvPr id="15426" name="Line 113"/>
              <p:cNvSpPr/>
              <p:nvPr/>
            </p:nvSpPr>
            <p:spPr>
              <a:xfrm>
                <a:off x="1680" y="2514"/>
                <a:ext cx="936" cy="282"/>
              </a:xfrm>
              <a:prstGeom prst="line">
                <a:avLst/>
              </a:prstGeom>
              <a:ln w="9525" cap="flat" cmpd="sng">
                <a:solidFill>
                  <a:srgbClr val="000000"/>
                </a:solidFill>
                <a:prstDash val="solid"/>
                <a:headEnd type="none" w="med" len="med"/>
                <a:tailEnd type="triangle" w="med" len="med"/>
              </a:ln>
            </p:spPr>
          </p:sp>
          <p:sp>
            <p:nvSpPr>
              <p:cNvPr id="15427" name="Line 114"/>
              <p:cNvSpPr/>
              <p:nvPr/>
            </p:nvSpPr>
            <p:spPr>
              <a:xfrm flipH="1">
                <a:off x="3480" y="2514"/>
                <a:ext cx="504" cy="169"/>
              </a:xfrm>
              <a:prstGeom prst="line">
                <a:avLst/>
              </a:prstGeom>
              <a:ln w="9525" cap="flat" cmpd="sng">
                <a:solidFill>
                  <a:srgbClr val="000000"/>
                </a:solidFill>
                <a:prstDash val="solid"/>
                <a:headEnd type="none" w="med" len="med"/>
                <a:tailEnd type="triangle" w="med" len="med"/>
              </a:ln>
            </p:spPr>
          </p:sp>
          <p:sp>
            <p:nvSpPr>
              <p:cNvPr id="15428" name="Line 115"/>
              <p:cNvSpPr/>
              <p:nvPr/>
            </p:nvSpPr>
            <p:spPr>
              <a:xfrm flipH="1">
                <a:off x="3624" y="2514"/>
                <a:ext cx="720" cy="225"/>
              </a:xfrm>
              <a:prstGeom prst="line">
                <a:avLst/>
              </a:prstGeom>
              <a:ln w="9525" cap="flat" cmpd="sng">
                <a:solidFill>
                  <a:srgbClr val="000000"/>
                </a:solidFill>
                <a:prstDash val="solid"/>
                <a:headEnd type="none" w="med" len="med"/>
                <a:tailEnd type="triangle" w="med" len="med"/>
              </a:ln>
            </p:spPr>
          </p:sp>
          <p:sp>
            <p:nvSpPr>
              <p:cNvPr id="15429" name="Oval 117"/>
              <p:cNvSpPr/>
              <p:nvPr/>
            </p:nvSpPr>
            <p:spPr>
              <a:xfrm>
                <a:off x="3984" y="3699"/>
                <a:ext cx="432" cy="395"/>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100" dirty="0">
                    <a:latin typeface="Times New Roman" panose="02020603050405020304" pitchFamily="18" charset="0"/>
                  </a:rPr>
                  <a:t>PDCA</a:t>
                </a:r>
                <a:endParaRPr lang="en-US" altLang="zh-CN" sz="1100" dirty="0">
                  <a:latin typeface="Times New Roman" panose="02020603050405020304" pitchFamily="18" charset="0"/>
                </a:endParaRPr>
              </a:p>
            </p:txBody>
          </p:sp>
          <p:sp>
            <p:nvSpPr>
              <p:cNvPr id="15430" name="Line 119"/>
              <p:cNvSpPr/>
              <p:nvPr/>
            </p:nvSpPr>
            <p:spPr>
              <a:xfrm>
                <a:off x="1464" y="3096"/>
                <a:ext cx="0" cy="96"/>
              </a:xfrm>
              <a:prstGeom prst="line">
                <a:avLst/>
              </a:prstGeom>
              <a:ln w="9525" cap="flat" cmpd="sng">
                <a:solidFill>
                  <a:srgbClr val="000000"/>
                </a:solidFill>
                <a:prstDash val="solid"/>
                <a:headEnd type="none" w="med" len="med"/>
                <a:tailEnd type="none" w="med" len="med"/>
              </a:ln>
            </p:spPr>
          </p:sp>
          <p:sp>
            <p:nvSpPr>
              <p:cNvPr id="15431" name="Line 120"/>
              <p:cNvSpPr/>
              <p:nvPr/>
            </p:nvSpPr>
            <p:spPr>
              <a:xfrm>
                <a:off x="1480" y="3192"/>
                <a:ext cx="480" cy="0"/>
              </a:xfrm>
              <a:prstGeom prst="line">
                <a:avLst/>
              </a:prstGeom>
              <a:ln w="9525" cap="flat" cmpd="sng">
                <a:solidFill>
                  <a:srgbClr val="000000"/>
                </a:solidFill>
                <a:prstDash val="solid"/>
                <a:headEnd type="none" w="med" len="med"/>
                <a:tailEnd type="none" w="med" len="med"/>
              </a:ln>
            </p:spPr>
          </p:sp>
          <p:sp>
            <p:nvSpPr>
              <p:cNvPr id="15432" name="Line 121"/>
              <p:cNvSpPr/>
              <p:nvPr/>
            </p:nvSpPr>
            <p:spPr>
              <a:xfrm>
                <a:off x="4216" y="4104"/>
                <a:ext cx="0" cy="144"/>
              </a:xfrm>
              <a:prstGeom prst="line">
                <a:avLst/>
              </a:prstGeom>
              <a:ln w="9525" cap="flat" cmpd="sng">
                <a:solidFill>
                  <a:srgbClr val="000000"/>
                </a:solidFill>
                <a:prstDash val="solid"/>
                <a:headEnd type="none" w="med" len="med"/>
                <a:tailEnd type="none" w="med" len="med"/>
              </a:ln>
            </p:spPr>
          </p:sp>
        </p:gr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7826" name="Text Box 2"/>
          <p:cNvSpPr txBox="1">
            <a:spLocks noChangeArrowheads="1"/>
          </p:cNvSpPr>
          <p:nvPr/>
        </p:nvSpPr>
        <p:spPr bwMode="auto">
          <a:xfrm>
            <a:off x="1524000" y="152400"/>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与企业管理之间的关系</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16387" name="Rectangle 3"/>
          <p:cNvSpPr/>
          <p:nvPr/>
        </p:nvSpPr>
        <p:spPr>
          <a:xfrm>
            <a:off x="323850" y="609600"/>
            <a:ext cx="8424863" cy="5556250"/>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16388" name="Text Box 5"/>
          <p:cNvSpPr txBox="1"/>
          <p:nvPr/>
        </p:nvSpPr>
        <p:spPr>
          <a:xfrm>
            <a:off x="457200" y="908050"/>
            <a:ext cx="38100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2400" dirty="0">
                <a:solidFill>
                  <a:schemeClr val="folHlink"/>
                </a:solidFill>
                <a:latin typeface="宋体" panose="02010600030101010101" pitchFamily="2" charset="-122"/>
              </a:rPr>
              <a:t>5</a:t>
            </a:r>
            <a:r>
              <a:rPr lang="zh-CN" altLang="en-US" sz="2400" dirty="0">
                <a:solidFill>
                  <a:schemeClr val="folHlink"/>
                </a:solidFill>
                <a:latin typeface="宋体" panose="02010600030101010101" pitchFamily="2" charset="-122"/>
              </a:rPr>
              <a:t>、</a:t>
            </a:r>
            <a:r>
              <a:rPr lang="zh-CN" altLang="en-US" sz="1800" b="1" dirty="0">
                <a:latin typeface="Arial" panose="020B0604020202020204" pitchFamily="34" charset="0"/>
              </a:rPr>
              <a:t> </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与品质管理 </a:t>
            </a:r>
            <a:endParaRPr lang="zh-CN" altLang="en-US" sz="2400" dirty="0">
              <a:solidFill>
                <a:schemeClr val="folHlink"/>
              </a:solidFill>
              <a:latin typeface="宋体" panose="02010600030101010101" pitchFamily="2" charset="-122"/>
            </a:endParaRPr>
          </a:p>
        </p:txBody>
      </p:sp>
      <p:sp>
        <p:nvSpPr>
          <p:cNvPr id="16389" name="Rectangle 72"/>
          <p:cNvSpPr/>
          <p:nvPr/>
        </p:nvSpPr>
        <p:spPr>
          <a:xfrm>
            <a:off x="4267200" y="649288"/>
            <a:ext cx="1028700" cy="220662"/>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品质管理策划</a:t>
            </a:r>
            <a:endParaRPr lang="zh-CN" altLang="en-US" sz="1000" dirty="0">
              <a:latin typeface="Times New Roman" panose="02020603050405020304" pitchFamily="18" charset="0"/>
            </a:endParaRPr>
          </a:p>
        </p:txBody>
      </p:sp>
      <p:sp>
        <p:nvSpPr>
          <p:cNvPr id="16390" name="Rectangle 73"/>
          <p:cNvSpPr/>
          <p:nvPr/>
        </p:nvSpPr>
        <p:spPr>
          <a:xfrm>
            <a:off x="4495800" y="1089025"/>
            <a:ext cx="800100" cy="22066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品质计划</a:t>
            </a:r>
            <a:endParaRPr lang="zh-CN" altLang="en-US" sz="1000" dirty="0">
              <a:latin typeface="Times New Roman" panose="02020603050405020304" pitchFamily="18" charset="0"/>
            </a:endParaRPr>
          </a:p>
        </p:txBody>
      </p:sp>
      <p:sp>
        <p:nvSpPr>
          <p:cNvPr id="16391" name="AutoShape 74"/>
          <p:cNvSpPr/>
          <p:nvPr/>
        </p:nvSpPr>
        <p:spPr>
          <a:xfrm>
            <a:off x="4381500" y="3071813"/>
            <a:ext cx="1066800" cy="293687"/>
          </a:xfrm>
          <a:prstGeom prst="roundRect">
            <a:avLst>
              <a:gd name="adj" fmla="val 16667"/>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000" dirty="0">
                <a:latin typeface="Times New Roman" panose="02020603050405020304" pitchFamily="18" charset="0"/>
              </a:rPr>
              <a:t>QCC</a:t>
            </a:r>
            <a:r>
              <a:rPr lang="zh-CN" altLang="en-US" sz="1000" dirty="0">
                <a:latin typeface="Times New Roman" panose="02020603050405020304" pitchFamily="18" charset="0"/>
              </a:rPr>
              <a:t>活动</a:t>
            </a:r>
            <a:endParaRPr lang="zh-CN" altLang="en-US" sz="1000" dirty="0">
              <a:latin typeface="Times New Roman" panose="02020603050405020304" pitchFamily="18" charset="0"/>
            </a:endParaRPr>
          </a:p>
        </p:txBody>
      </p:sp>
      <p:sp>
        <p:nvSpPr>
          <p:cNvPr id="16392" name="Oval 75"/>
          <p:cNvSpPr/>
          <p:nvPr/>
        </p:nvSpPr>
        <p:spPr>
          <a:xfrm>
            <a:off x="4038600" y="1970088"/>
            <a:ext cx="2000250" cy="293687"/>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品质控制存在问题</a:t>
            </a:r>
            <a:endParaRPr lang="zh-CN" altLang="en-US" sz="1000" dirty="0">
              <a:latin typeface="Times New Roman" panose="02020603050405020304" pitchFamily="18" charset="0"/>
            </a:endParaRPr>
          </a:p>
        </p:txBody>
      </p:sp>
      <p:sp>
        <p:nvSpPr>
          <p:cNvPr id="16393" name="Rectangle 76"/>
          <p:cNvSpPr/>
          <p:nvPr/>
        </p:nvSpPr>
        <p:spPr>
          <a:xfrm>
            <a:off x="4267200" y="3586163"/>
            <a:ext cx="1143000" cy="219075"/>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对策实施及效果</a:t>
            </a:r>
            <a:endParaRPr lang="zh-CN" altLang="en-US" sz="1000" dirty="0">
              <a:latin typeface="Times New Roman" panose="02020603050405020304" pitchFamily="18" charset="0"/>
            </a:endParaRPr>
          </a:p>
        </p:txBody>
      </p:sp>
      <p:sp>
        <p:nvSpPr>
          <p:cNvPr id="16394" name="Line 77"/>
          <p:cNvSpPr/>
          <p:nvPr/>
        </p:nvSpPr>
        <p:spPr>
          <a:xfrm>
            <a:off x="4838700" y="869950"/>
            <a:ext cx="0" cy="219075"/>
          </a:xfrm>
          <a:prstGeom prst="line">
            <a:avLst/>
          </a:prstGeom>
          <a:ln w="9525" cap="flat" cmpd="sng">
            <a:solidFill>
              <a:srgbClr val="000000"/>
            </a:solidFill>
            <a:prstDash val="solid"/>
            <a:headEnd type="none" w="med" len="med"/>
            <a:tailEnd type="triangle" w="med" len="med"/>
          </a:ln>
        </p:spPr>
      </p:sp>
      <p:sp>
        <p:nvSpPr>
          <p:cNvPr id="16395" name="Line 78"/>
          <p:cNvSpPr/>
          <p:nvPr/>
        </p:nvSpPr>
        <p:spPr>
          <a:xfrm>
            <a:off x="4838700" y="1309688"/>
            <a:ext cx="0" cy="220662"/>
          </a:xfrm>
          <a:prstGeom prst="line">
            <a:avLst/>
          </a:prstGeom>
          <a:ln w="9525" cap="flat" cmpd="sng">
            <a:solidFill>
              <a:srgbClr val="000000"/>
            </a:solidFill>
            <a:prstDash val="solid"/>
            <a:headEnd type="none" w="med" len="med"/>
            <a:tailEnd type="triangle" w="med" len="med"/>
          </a:ln>
        </p:spPr>
      </p:sp>
      <p:sp>
        <p:nvSpPr>
          <p:cNvPr id="16396" name="Line 79"/>
          <p:cNvSpPr/>
          <p:nvPr/>
        </p:nvSpPr>
        <p:spPr>
          <a:xfrm>
            <a:off x="4838700" y="2851150"/>
            <a:ext cx="0" cy="220663"/>
          </a:xfrm>
          <a:prstGeom prst="line">
            <a:avLst/>
          </a:prstGeom>
          <a:ln w="9525" cap="flat" cmpd="sng">
            <a:solidFill>
              <a:srgbClr val="000000"/>
            </a:solidFill>
            <a:prstDash val="solid"/>
            <a:headEnd type="none" w="med" len="med"/>
            <a:tailEnd type="triangle" w="med" len="med"/>
          </a:ln>
        </p:spPr>
      </p:sp>
      <p:sp>
        <p:nvSpPr>
          <p:cNvPr id="16397" name="Line 80"/>
          <p:cNvSpPr/>
          <p:nvPr/>
        </p:nvSpPr>
        <p:spPr>
          <a:xfrm>
            <a:off x="4838700" y="3805238"/>
            <a:ext cx="0" cy="220662"/>
          </a:xfrm>
          <a:prstGeom prst="line">
            <a:avLst/>
          </a:prstGeom>
          <a:ln w="9525" cap="flat" cmpd="sng">
            <a:solidFill>
              <a:srgbClr val="000000"/>
            </a:solidFill>
            <a:prstDash val="solid"/>
            <a:headEnd type="none" w="med" len="med"/>
            <a:tailEnd type="triangle" w="med" len="med"/>
          </a:ln>
        </p:spPr>
      </p:sp>
      <p:sp>
        <p:nvSpPr>
          <p:cNvPr id="16398" name="Line 81"/>
          <p:cNvSpPr/>
          <p:nvPr/>
        </p:nvSpPr>
        <p:spPr>
          <a:xfrm>
            <a:off x="4838700" y="4246563"/>
            <a:ext cx="0" cy="220662"/>
          </a:xfrm>
          <a:prstGeom prst="line">
            <a:avLst/>
          </a:prstGeom>
          <a:ln w="9525" cap="flat" cmpd="sng">
            <a:solidFill>
              <a:srgbClr val="000000"/>
            </a:solidFill>
            <a:prstDash val="solid"/>
            <a:headEnd type="none" w="med" len="med"/>
            <a:tailEnd type="triangle" w="med" len="med"/>
          </a:ln>
        </p:spPr>
      </p:sp>
      <p:sp>
        <p:nvSpPr>
          <p:cNvPr id="16399" name="Line 82"/>
          <p:cNvSpPr/>
          <p:nvPr/>
        </p:nvSpPr>
        <p:spPr>
          <a:xfrm>
            <a:off x="4267200" y="2851150"/>
            <a:ext cx="400050" cy="220663"/>
          </a:xfrm>
          <a:prstGeom prst="line">
            <a:avLst/>
          </a:prstGeom>
          <a:ln w="9525" cap="flat" cmpd="sng">
            <a:solidFill>
              <a:srgbClr val="000000"/>
            </a:solidFill>
            <a:prstDash val="solid"/>
            <a:headEnd type="none" w="med" len="med"/>
            <a:tailEnd type="triangle" w="med" len="med"/>
          </a:ln>
        </p:spPr>
      </p:sp>
      <p:sp>
        <p:nvSpPr>
          <p:cNvPr id="16400" name="Line 83"/>
          <p:cNvSpPr/>
          <p:nvPr/>
        </p:nvSpPr>
        <p:spPr>
          <a:xfrm flipV="1">
            <a:off x="2552700" y="3219450"/>
            <a:ext cx="1828800" cy="0"/>
          </a:xfrm>
          <a:prstGeom prst="line">
            <a:avLst/>
          </a:prstGeom>
          <a:ln w="9525" cap="flat" cmpd="sng">
            <a:solidFill>
              <a:srgbClr val="000000"/>
            </a:solidFill>
            <a:prstDash val="solid"/>
            <a:headEnd type="none" w="med" len="med"/>
            <a:tailEnd type="triangle" w="med" len="med"/>
          </a:ln>
        </p:spPr>
      </p:sp>
      <p:sp>
        <p:nvSpPr>
          <p:cNvPr id="16401" name="Line 84"/>
          <p:cNvSpPr/>
          <p:nvPr/>
        </p:nvSpPr>
        <p:spPr>
          <a:xfrm flipH="1">
            <a:off x="2565400" y="3240088"/>
            <a:ext cx="0" cy="381000"/>
          </a:xfrm>
          <a:prstGeom prst="line">
            <a:avLst/>
          </a:prstGeom>
          <a:ln w="9525" cap="flat" cmpd="sng">
            <a:solidFill>
              <a:srgbClr val="000000"/>
            </a:solidFill>
            <a:prstDash val="solid"/>
            <a:headEnd type="none" w="med" len="med"/>
            <a:tailEnd type="none" w="med" len="med"/>
          </a:ln>
        </p:spPr>
      </p:sp>
      <p:sp>
        <p:nvSpPr>
          <p:cNvPr id="16402" name="Line 85"/>
          <p:cNvSpPr/>
          <p:nvPr/>
        </p:nvSpPr>
        <p:spPr>
          <a:xfrm>
            <a:off x="4838700" y="2263775"/>
            <a:ext cx="0" cy="220663"/>
          </a:xfrm>
          <a:prstGeom prst="line">
            <a:avLst/>
          </a:prstGeom>
          <a:ln w="9525" cap="flat" cmpd="sng">
            <a:solidFill>
              <a:srgbClr val="000000"/>
            </a:solidFill>
            <a:prstDash val="solid"/>
            <a:headEnd type="none" w="med" len="med"/>
            <a:tailEnd type="none" w="med" len="med"/>
          </a:ln>
        </p:spPr>
      </p:sp>
      <p:sp>
        <p:nvSpPr>
          <p:cNvPr id="16403" name="Line 86"/>
          <p:cNvSpPr/>
          <p:nvPr/>
        </p:nvSpPr>
        <p:spPr>
          <a:xfrm>
            <a:off x="4038600" y="4833938"/>
            <a:ext cx="1371600" cy="0"/>
          </a:xfrm>
          <a:prstGeom prst="line">
            <a:avLst/>
          </a:prstGeom>
          <a:ln w="9525" cap="flat" cmpd="sng">
            <a:solidFill>
              <a:srgbClr val="000000"/>
            </a:solidFill>
            <a:prstDash val="solid"/>
            <a:headEnd type="none" w="med" len="med"/>
            <a:tailEnd type="none" w="med" len="med"/>
          </a:ln>
        </p:spPr>
      </p:sp>
      <p:sp>
        <p:nvSpPr>
          <p:cNvPr id="16404" name="Line 87"/>
          <p:cNvSpPr/>
          <p:nvPr/>
        </p:nvSpPr>
        <p:spPr>
          <a:xfrm>
            <a:off x="2552700" y="4540250"/>
            <a:ext cx="2133600" cy="0"/>
          </a:xfrm>
          <a:prstGeom prst="line">
            <a:avLst/>
          </a:prstGeom>
          <a:ln w="9525" cap="flat" cmpd="sng">
            <a:solidFill>
              <a:srgbClr val="000000"/>
            </a:solidFill>
            <a:prstDash val="solid"/>
            <a:headEnd type="none" w="med" len="med"/>
            <a:tailEnd type="none" w="med" len="med"/>
          </a:ln>
        </p:spPr>
      </p:sp>
      <p:sp>
        <p:nvSpPr>
          <p:cNvPr id="16405" name="Line 88"/>
          <p:cNvSpPr/>
          <p:nvPr/>
        </p:nvSpPr>
        <p:spPr>
          <a:xfrm>
            <a:off x="5295900" y="2263775"/>
            <a:ext cx="133350" cy="220663"/>
          </a:xfrm>
          <a:prstGeom prst="line">
            <a:avLst/>
          </a:prstGeom>
          <a:ln w="9525" cap="flat" cmpd="sng">
            <a:solidFill>
              <a:srgbClr val="000000"/>
            </a:solidFill>
            <a:prstDash val="solid"/>
            <a:headEnd type="none" w="med" len="med"/>
            <a:tailEnd type="none" w="med" len="med"/>
          </a:ln>
        </p:spPr>
      </p:sp>
      <p:sp>
        <p:nvSpPr>
          <p:cNvPr id="16406" name="Line 89"/>
          <p:cNvSpPr/>
          <p:nvPr/>
        </p:nvSpPr>
        <p:spPr>
          <a:xfrm>
            <a:off x="5638800" y="2263775"/>
            <a:ext cx="400050" cy="220663"/>
          </a:xfrm>
          <a:prstGeom prst="line">
            <a:avLst/>
          </a:prstGeom>
          <a:ln w="9525" cap="flat" cmpd="sng">
            <a:solidFill>
              <a:srgbClr val="000000"/>
            </a:solidFill>
            <a:prstDash val="solid"/>
            <a:headEnd type="none" w="med" len="med"/>
            <a:tailEnd type="none" w="med" len="med"/>
          </a:ln>
        </p:spPr>
      </p:sp>
      <p:sp>
        <p:nvSpPr>
          <p:cNvPr id="16407" name="Line 90"/>
          <p:cNvSpPr/>
          <p:nvPr/>
        </p:nvSpPr>
        <p:spPr>
          <a:xfrm>
            <a:off x="4838700" y="4686300"/>
            <a:ext cx="0" cy="220663"/>
          </a:xfrm>
          <a:prstGeom prst="line">
            <a:avLst/>
          </a:prstGeom>
          <a:ln w="9525" cap="flat" cmpd="sng">
            <a:solidFill>
              <a:srgbClr val="000000"/>
            </a:solidFill>
            <a:prstDash val="solid"/>
            <a:headEnd type="none" w="med" len="med"/>
            <a:tailEnd type="none" w="med" len="med"/>
          </a:ln>
        </p:spPr>
      </p:sp>
      <p:sp>
        <p:nvSpPr>
          <p:cNvPr id="16408" name="Line 91"/>
          <p:cNvSpPr/>
          <p:nvPr/>
        </p:nvSpPr>
        <p:spPr>
          <a:xfrm>
            <a:off x="5867400" y="2190750"/>
            <a:ext cx="819150" cy="293688"/>
          </a:xfrm>
          <a:prstGeom prst="line">
            <a:avLst/>
          </a:prstGeom>
          <a:ln w="9525" cap="flat" cmpd="sng">
            <a:solidFill>
              <a:srgbClr val="000000"/>
            </a:solidFill>
            <a:prstDash val="solid"/>
            <a:headEnd type="none" w="med" len="med"/>
            <a:tailEnd type="none" w="med" len="med"/>
          </a:ln>
        </p:spPr>
      </p:sp>
      <p:sp>
        <p:nvSpPr>
          <p:cNvPr id="16409" name="Rectangle 92"/>
          <p:cNvSpPr/>
          <p:nvPr/>
        </p:nvSpPr>
        <p:spPr>
          <a:xfrm>
            <a:off x="4381500" y="4467225"/>
            <a:ext cx="914400" cy="219075"/>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品质再提升</a:t>
            </a:r>
            <a:endParaRPr lang="zh-CN" altLang="en-US" sz="1000" dirty="0">
              <a:latin typeface="Times New Roman" panose="02020603050405020304" pitchFamily="18" charset="0"/>
            </a:endParaRPr>
          </a:p>
        </p:txBody>
      </p:sp>
      <p:sp>
        <p:nvSpPr>
          <p:cNvPr id="16410" name="Line 93"/>
          <p:cNvSpPr/>
          <p:nvPr/>
        </p:nvSpPr>
        <p:spPr>
          <a:xfrm>
            <a:off x="4838700" y="3365500"/>
            <a:ext cx="0" cy="220663"/>
          </a:xfrm>
          <a:prstGeom prst="line">
            <a:avLst/>
          </a:prstGeom>
          <a:ln w="9525" cap="flat" cmpd="sng">
            <a:solidFill>
              <a:srgbClr val="000000"/>
            </a:solidFill>
            <a:prstDash val="solid"/>
            <a:headEnd type="none" w="med" len="med"/>
            <a:tailEnd type="triangle" w="med" len="med"/>
          </a:ln>
        </p:spPr>
      </p:sp>
      <p:sp>
        <p:nvSpPr>
          <p:cNvPr id="16411" name="Rectangle 94"/>
          <p:cNvSpPr/>
          <p:nvPr/>
        </p:nvSpPr>
        <p:spPr>
          <a:xfrm>
            <a:off x="4152900" y="6008688"/>
            <a:ext cx="1600200" cy="220662"/>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问题解决</a:t>
            </a:r>
            <a:r>
              <a:rPr lang="en-US" altLang="zh-CN" sz="1000" dirty="0">
                <a:latin typeface="Times New Roman" panose="02020603050405020304" pitchFamily="18" charset="0"/>
              </a:rPr>
              <a:t>/</a:t>
            </a:r>
            <a:r>
              <a:rPr lang="zh-CN" altLang="en-US" sz="1000" dirty="0">
                <a:latin typeface="Times New Roman" panose="02020603050405020304" pitchFamily="18" charset="0"/>
              </a:rPr>
              <a:t>目标达成</a:t>
            </a:r>
            <a:endParaRPr lang="zh-CN" altLang="en-US" sz="1000" dirty="0">
              <a:latin typeface="Times New Roman" panose="02020603050405020304" pitchFamily="18" charset="0"/>
            </a:endParaRPr>
          </a:p>
        </p:txBody>
      </p:sp>
      <p:sp>
        <p:nvSpPr>
          <p:cNvPr id="16412" name="Line 95"/>
          <p:cNvSpPr/>
          <p:nvPr/>
        </p:nvSpPr>
        <p:spPr>
          <a:xfrm>
            <a:off x="3581400" y="2851150"/>
            <a:ext cx="933450" cy="220663"/>
          </a:xfrm>
          <a:prstGeom prst="line">
            <a:avLst/>
          </a:prstGeom>
          <a:ln w="9525" cap="flat" cmpd="sng">
            <a:solidFill>
              <a:srgbClr val="000000"/>
            </a:solidFill>
            <a:prstDash val="solid"/>
            <a:headEnd type="none" w="med" len="med"/>
            <a:tailEnd type="triangle" w="med" len="med"/>
          </a:ln>
        </p:spPr>
      </p:sp>
      <p:sp>
        <p:nvSpPr>
          <p:cNvPr id="16413" name="Line 96"/>
          <p:cNvSpPr/>
          <p:nvPr/>
        </p:nvSpPr>
        <p:spPr>
          <a:xfrm flipH="1">
            <a:off x="5067300" y="2851150"/>
            <a:ext cx="400050" cy="220663"/>
          </a:xfrm>
          <a:prstGeom prst="line">
            <a:avLst/>
          </a:prstGeom>
          <a:ln w="9525" cap="flat" cmpd="sng">
            <a:solidFill>
              <a:srgbClr val="000000"/>
            </a:solidFill>
            <a:prstDash val="solid"/>
            <a:headEnd type="none" w="med" len="med"/>
            <a:tailEnd type="triangle" w="med" len="med"/>
          </a:ln>
        </p:spPr>
      </p:sp>
      <p:sp>
        <p:nvSpPr>
          <p:cNvPr id="16414" name="Line 97"/>
          <p:cNvSpPr/>
          <p:nvPr/>
        </p:nvSpPr>
        <p:spPr>
          <a:xfrm flipH="1">
            <a:off x="5295900" y="2851150"/>
            <a:ext cx="800100" cy="220663"/>
          </a:xfrm>
          <a:prstGeom prst="line">
            <a:avLst/>
          </a:prstGeom>
          <a:ln w="9525" cap="flat" cmpd="sng">
            <a:solidFill>
              <a:srgbClr val="000000"/>
            </a:solidFill>
            <a:prstDash val="solid"/>
            <a:headEnd type="none" w="med" len="med"/>
            <a:tailEnd type="triangle" w="med" len="med"/>
          </a:ln>
        </p:spPr>
      </p:sp>
      <p:sp>
        <p:nvSpPr>
          <p:cNvPr id="16415" name="Rectangle 98"/>
          <p:cNvSpPr/>
          <p:nvPr/>
        </p:nvSpPr>
        <p:spPr>
          <a:xfrm>
            <a:off x="4381500" y="1530350"/>
            <a:ext cx="1028700" cy="22066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品质计划实施</a:t>
            </a:r>
            <a:endParaRPr lang="zh-CN" altLang="en-US" sz="1000" dirty="0">
              <a:latin typeface="Times New Roman" panose="02020603050405020304" pitchFamily="18" charset="0"/>
            </a:endParaRPr>
          </a:p>
        </p:txBody>
      </p:sp>
      <p:sp>
        <p:nvSpPr>
          <p:cNvPr id="16416" name="Line 99"/>
          <p:cNvSpPr/>
          <p:nvPr/>
        </p:nvSpPr>
        <p:spPr>
          <a:xfrm>
            <a:off x="5410200" y="4833938"/>
            <a:ext cx="0" cy="73025"/>
          </a:xfrm>
          <a:prstGeom prst="line">
            <a:avLst/>
          </a:prstGeom>
          <a:ln w="9525" cap="flat" cmpd="sng">
            <a:solidFill>
              <a:srgbClr val="000000"/>
            </a:solidFill>
            <a:prstDash val="solid"/>
            <a:headEnd type="none" w="med" len="med"/>
            <a:tailEnd type="none" w="med" len="med"/>
          </a:ln>
        </p:spPr>
      </p:sp>
      <p:sp>
        <p:nvSpPr>
          <p:cNvPr id="16417" name="Rectangle 100"/>
          <p:cNvSpPr/>
          <p:nvPr/>
        </p:nvSpPr>
        <p:spPr>
          <a:xfrm>
            <a:off x="2895600" y="2484438"/>
            <a:ext cx="533400" cy="366712"/>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品质</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培训</a:t>
            </a:r>
            <a:endParaRPr lang="zh-CN" altLang="en-US" sz="900" dirty="0">
              <a:latin typeface="Times New Roman" panose="02020603050405020304" pitchFamily="18" charset="0"/>
            </a:endParaRPr>
          </a:p>
        </p:txBody>
      </p:sp>
      <p:sp>
        <p:nvSpPr>
          <p:cNvPr id="16418" name="Rectangle 101"/>
          <p:cNvSpPr/>
          <p:nvPr/>
        </p:nvSpPr>
        <p:spPr>
          <a:xfrm>
            <a:off x="3467100" y="2484438"/>
            <a:ext cx="533400" cy="366712"/>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产品</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质量</a:t>
            </a:r>
            <a:endParaRPr lang="zh-CN" altLang="en-US" sz="900" dirty="0">
              <a:latin typeface="Times New Roman" panose="02020603050405020304" pitchFamily="18" charset="0"/>
            </a:endParaRPr>
          </a:p>
        </p:txBody>
      </p:sp>
      <p:sp>
        <p:nvSpPr>
          <p:cNvPr id="16419" name="Rectangle 102"/>
          <p:cNvSpPr/>
          <p:nvPr/>
        </p:nvSpPr>
        <p:spPr>
          <a:xfrm>
            <a:off x="4038600" y="2484438"/>
            <a:ext cx="533400" cy="366712"/>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检验</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方法</a:t>
            </a:r>
            <a:endParaRPr lang="zh-CN" altLang="en-US" sz="900" dirty="0">
              <a:latin typeface="Times New Roman" panose="02020603050405020304" pitchFamily="18" charset="0"/>
            </a:endParaRPr>
          </a:p>
        </p:txBody>
      </p:sp>
      <p:sp>
        <p:nvSpPr>
          <p:cNvPr id="16420" name="Line 103"/>
          <p:cNvSpPr/>
          <p:nvPr/>
        </p:nvSpPr>
        <p:spPr>
          <a:xfrm flipH="1">
            <a:off x="3695700" y="2190750"/>
            <a:ext cx="533400" cy="293688"/>
          </a:xfrm>
          <a:prstGeom prst="line">
            <a:avLst/>
          </a:prstGeom>
          <a:ln w="9525" cap="flat" cmpd="sng">
            <a:solidFill>
              <a:srgbClr val="000000"/>
            </a:solidFill>
            <a:prstDash val="solid"/>
            <a:headEnd type="none" w="med" len="med"/>
            <a:tailEnd type="none" w="med" len="med"/>
          </a:ln>
        </p:spPr>
      </p:sp>
      <p:sp>
        <p:nvSpPr>
          <p:cNvPr id="16421" name="Line 104"/>
          <p:cNvSpPr/>
          <p:nvPr/>
        </p:nvSpPr>
        <p:spPr>
          <a:xfrm flipH="1">
            <a:off x="4267200" y="2263775"/>
            <a:ext cx="266700" cy="220663"/>
          </a:xfrm>
          <a:prstGeom prst="line">
            <a:avLst/>
          </a:prstGeom>
          <a:ln w="9525" cap="flat" cmpd="sng">
            <a:solidFill>
              <a:srgbClr val="000000"/>
            </a:solidFill>
            <a:prstDash val="solid"/>
            <a:headEnd type="none" w="med" len="med"/>
            <a:tailEnd type="none" w="med" len="med"/>
          </a:ln>
        </p:spPr>
      </p:sp>
      <p:sp>
        <p:nvSpPr>
          <p:cNvPr id="16422" name="Line 105"/>
          <p:cNvSpPr/>
          <p:nvPr/>
        </p:nvSpPr>
        <p:spPr>
          <a:xfrm>
            <a:off x="4838700" y="1751013"/>
            <a:ext cx="0" cy="219075"/>
          </a:xfrm>
          <a:prstGeom prst="line">
            <a:avLst/>
          </a:prstGeom>
          <a:ln w="9525" cap="flat" cmpd="sng">
            <a:solidFill>
              <a:srgbClr val="000000"/>
            </a:solidFill>
            <a:prstDash val="solid"/>
            <a:headEnd type="none" w="med" len="med"/>
            <a:tailEnd type="triangle" w="med" len="med"/>
          </a:ln>
        </p:spPr>
      </p:sp>
      <p:sp>
        <p:nvSpPr>
          <p:cNvPr id="16423" name="Rectangle 106"/>
          <p:cNvSpPr/>
          <p:nvPr/>
        </p:nvSpPr>
        <p:spPr>
          <a:xfrm>
            <a:off x="4610100" y="2484438"/>
            <a:ext cx="533400" cy="366712"/>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品质</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成本</a:t>
            </a:r>
            <a:endParaRPr lang="zh-CN" altLang="en-US" sz="900" dirty="0">
              <a:latin typeface="Times New Roman" panose="02020603050405020304" pitchFamily="18" charset="0"/>
            </a:endParaRPr>
          </a:p>
        </p:txBody>
      </p:sp>
      <p:sp>
        <p:nvSpPr>
          <p:cNvPr id="16424" name="Rectangle 107"/>
          <p:cNvSpPr/>
          <p:nvPr/>
        </p:nvSpPr>
        <p:spPr>
          <a:xfrm>
            <a:off x="5181600" y="2484438"/>
            <a:ext cx="533400" cy="366712"/>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计理</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管理</a:t>
            </a:r>
            <a:endParaRPr lang="zh-CN" altLang="en-US" sz="900" dirty="0">
              <a:latin typeface="Times New Roman" panose="02020603050405020304" pitchFamily="18" charset="0"/>
            </a:endParaRPr>
          </a:p>
        </p:txBody>
      </p:sp>
      <p:sp>
        <p:nvSpPr>
          <p:cNvPr id="16425" name="Rectangle 108"/>
          <p:cNvSpPr/>
          <p:nvPr/>
        </p:nvSpPr>
        <p:spPr>
          <a:xfrm>
            <a:off x="5753100" y="2484438"/>
            <a:ext cx="533400" cy="366712"/>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投诉</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处理</a:t>
            </a:r>
            <a:endParaRPr lang="zh-CN" altLang="en-US" sz="900" dirty="0">
              <a:latin typeface="Times New Roman" panose="02020603050405020304" pitchFamily="18" charset="0"/>
            </a:endParaRPr>
          </a:p>
        </p:txBody>
      </p:sp>
      <p:sp>
        <p:nvSpPr>
          <p:cNvPr id="16426" name="Rectangle 109"/>
          <p:cNvSpPr/>
          <p:nvPr/>
        </p:nvSpPr>
        <p:spPr>
          <a:xfrm>
            <a:off x="6324600" y="2484438"/>
            <a:ext cx="533400" cy="366712"/>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改进</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措施</a:t>
            </a:r>
            <a:endParaRPr lang="zh-CN" altLang="en-US" sz="900" dirty="0">
              <a:latin typeface="Times New Roman" panose="02020603050405020304" pitchFamily="18" charset="0"/>
            </a:endParaRPr>
          </a:p>
        </p:txBody>
      </p:sp>
      <p:sp>
        <p:nvSpPr>
          <p:cNvPr id="16427" name="Line 110"/>
          <p:cNvSpPr/>
          <p:nvPr/>
        </p:nvSpPr>
        <p:spPr>
          <a:xfrm>
            <a:off x="3009900" y="2851150"/>
            <a:ext cx="1371600" cy="293688"/>
          </a:xfrm>
          <a:prstGeom prst="line">
            <a:avLst/>
          </a:prstGeom>
          <a:ln w="9525" cap="flat" cmpd="sng">
            <a:solidFill>
              <a:srgbClr val="000000"/>
            </a:solidFill>
            <a:prstDash val="solid"/>
            <a:headEnd type="none" w="med" len="med"/>
            <a:tailEnd type="triangle" w="med" len="med"/>
          </a:ln>
        </p:spPr>
      </p:sp>
      <p:sp>
        <p:nvSpPr>
          <p:cNvPr id="16428" name="Line 111"/>
          <p:cNvSpPr/>
          <p:nvPr/>
        </p:nvSpPr>
        <p:spPr>
          <a:xfrm flipH="1">
            <a:off x="5410200" y="2851150"/>
            <a:ext cx="1485900" cy="368300"/>
          </a:xfrm>
          <a:prstGeom prst="line">
            <a:avLst/>
          </a:prstGeom>
          <a:ln w="9525" cap="flat" cmpd="sng">
            <a:solidFill>
              <a:srgbClr val="000000"/>
            </a:solidFill>
            <a:prstDash val="solid"/>
            <a:headEnd type="none" w="med" len="med"/>
            <a:tailEnd type="triangle" w="med" len="med"/>
          </a:ln>
        </p:spPr>
      </p:sp>
      <p:sp>
        <p:nvSpPr>
          <p:cNvPr id="16429" name="Line 112"/>
          <p:cNvSpPr/>
          <p:nvPr/>
        </p:nvSpPr>
        <p:spPr>
          <a:xfrm flipH="1">
            <a:off x="5181600" y="5273675"/>
            <a:ext cx="266700" cy="220663"/>
          </a:xfrm>
          <a:prstGeom prst="line">
            <a:avLst/>
          </a:prstGeom>
          <a:ln w="9525" cap="flat" cmpd="sng">
            <a:solidFill>
              <a:srgbClr val="000000"/>
            </a:solidFill>
            <a:prstDash val="solid"/>
            <a:headEnd type="none" w="med" len="med"/>
            <a:tailEnd type="triangle" w="med" len="med"/>
          </a:ln>
        </p:spPr>
      </p:sp>
      <p:sp>
        <p:nvSpPr>
          <p:cNvPr id="16430" name="Line 113"/>
          <p:cNvSpPr/>
          <p:nvPr/>
        </p:nvSpPr>
        <p:spPr>
          <a:xfrm flipH="1">
            <a:off x="5410200" y="5602288"/>
            <a:ext cx="685800" cy="0"/>
          </a:xfrm>
          <a:prstGeom prst="line">
            <a:avLst/>
          </a:prstGeom>
          <a:ln w="9525" cap="flat" cmpd="sng">
            <a:solidFill>
              <a:srgbClr val="000000"/>
            </a:solidFill>
            <a:prstDash val="solid"/>
            <a:headEnd type="none" w="med" len="med"/>
            <a:tailEnd type="triangle" w="med" len="med"/>
          </a:ln>
        </p:spPr>
      </p:sp>
      <p:sp>
        <p:nvSpPr>
          <p:cNvPr id="16431" name="Oval 114"/>
          <p:cNvSpPr/>
          <p:nvPr/>
        </p:nvSpPr>
        <p:spPr>
          <a:xfrm>
            <a:off x="2209800" y="3659188"/>
            <a:ext cx="800100" cy="514350"/>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6432" name="Line 115"/>
          <p:cNvSpPr/>
          <p:nvPr/>
        </p:nvSpPr>
        <p:spPr>
          <a:xfrm flipH="1">
            <a:off x="3124200" y="2117725"/>
            <a:ext cx="914400" cy="366713"/>
          </a:xfrm>
          <a:prstGeom prst="line">
            <a:avLst/>
          </a:prstGeom>
          <a:ln w="9525" cap="flat" cmpd="sng">
            <a:solidFill>
              <a:srgbClr val="000000"/>
            </a:solidFill>
            <a:prstDash val="solid"/>
            <a:headEnd type="none" w="med" len="med"/>
            <a:tailEnd type="none" w="med" len="med"/>
          </a:ln>
        </p:spPr>
      </p:sp>
      <p:sp>
        <p:nvSpPr>
          <p:cNvPr id="16433" name="Rectangle 116"/>
          <p:cNvSpPr/>
          <p:nvPr/>
        </p:nvSpPr>
        <p:spPr>
          <a:xfrm>
            <a:off x="4152900" y="4025900"/>
            <a:ext cx="1257300" cy="22066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品质控制问题解决</a:t>
            </a:r>
            <a:endParaRPr lang="zh-CN" altLang="en-US" sz="1000" dirty="0">
              <a:latin typeface="Times New Roman" panose="02020603050405020304" pitchFamily="18" charset="0"/>
            </a:endParaRPr>
          </a:p>
        </p:txBody>
      </p:sp>
      <p:sp>
        <p:nvSpPr>
          <p:cNvPr id="16434" name="Line 117"/>
          <p:cNvSpPr/>
          <p:nvPr/>
        </p:nvSpPr>
        <p:spPr>
          <a:xfrm>
            <a:off x="4038600" y="4833938"/>
            <a:ext cx="0" cy="73025"/>
          </a:xfrm>
          <a:prstGeom prst="line">
            <a:avLst/>
          </a:prstGeom>
          <a:ln w="9525" cap="flat" cmpd="sng">
            <a:solidFill>
              <a:srgbClr val="000000"/>
            </a:solidFill>
            <a:prstDash val="solid"/>
            <a:headEnd type="none" w="med" len="med"/>
            <a:tailEnd type="none" w="med" len="med"/>
          </a:ln>
        </p:spPr>
      </p:sp>
      <p:sp>
        <p:nvSpPr>
          <p:cNvPr id="16435" name="Rectangle 118"/>
          <p:cNvSpPr/>
          <p:nvPr/>
        </p:nvSpPr>
        <p:spPr>
          <a:xfrm>
            <a:off x="3810000" y="4906963"/>
            <a:ext cx="571500" cy="366712"/>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人员素</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质问题</a:t>
            </a:r>
            <a:endParaRPr lang="zh-CN" altLang="en-US" sz="900" dirty="0">
              <a:latin typeface="Times New Roman" panose="02020603050405020304" pitchFamily="18" charset="0"/>
            </a:endParaRPr>
          </a:p>
        </p:txBody>
      </p:sp>
      <p:sp>
        <p:nvSpPr>
          <p:cNvPr id="16436" name="Rectangle 119"/>
          <p:cNvSpPr/>
          <p:nvPr/>
        </p:nvSpPr>
        <p:spPr>
          <a:xfrm>
            <a:off x="4495800" y="4906963"/>
            <a:ext cx="571500" cy="366712"/>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人员素</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质问题</a:t>
            </a:r>
            <a:endParaRPr lang="zh-CN" altLang="en-US" sz="900" dirty="0">
              <a:latin typeface="Times New Roman" panose="02020603050405020304" pitchFamily="18" charset="0"/>
            </a:endParaRPr>
          </a:p>
        </p:txBody>
      </p:sp>
      <p:sp>
        <p:nvSpPr>
          <p:cNvPr id="16437" name="Rectangle 120"/>
          <p:cNvSpPr/>
          <p:nvPr/>
        </p:nvSpPr>
        <p:spPr>
          <a:xfrm>
            <a:off x="5181600" y="4906963"/>
            <a:ext cx="571500" cy="366712"/>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人员素</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质问题</a:t>
            </a:r>
            <a:endParaRPr lang="zh-CN" altLang="en-US" sz="900" dirty="0">
              <a:latin typeface="Times New Roman" panose="02020603050405020304" pitchFamily="18" charset="0"/>
            </a:endParaRPr>
          </a:p>
        </p:txBody>
      </p:sp>
      <p:sp>
        <p:nvSpPr>
          <p:cNvPr id="16438" name="AutoShape 121"/>
          <p:cNvSpPr/>
          <p:nvPr/>
        </p:nvSpPr>
        <p:spPr>
          <a:xfrm>
            <a:off x="4381500" y="5494338"/>
            <a:ext cx="1066800" cy="293687"/>
          </a:xfrm>
          <a:prstGeom prst="roundRect">
            <a:avLst>
              <a:gd name="adj" fmla="val 16667"/>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000" dirty="0">
                <a:latin typeface="Times New Roman" panose="02020603050405020304" pitchFamily="18" charset="0"/>
              </a:rPr>
              <a:t>QCC</a:t>
            </a:r>
            <a:r>
              <a:rPr lang="zh-CN" altLang="en-US" sz="1000" dirty="0">
                <a:latin typeface="Times New Roman" panose="02020603050405020304" pitchFamily="18" charset="0"/>
              </a:rPr>
              <a:t>活动</a:t>
            </a:r>
            <a:endParaRPr lang="zh-CN" altLang="en-US" sz="1000" dirty="0">
              <a:latin typeface="Times New Roman" panose="02020603050405020304" pitchFamily="18" charset="0"/>
            </a:endParaRPr>
          </a:p>
        </p:txBody>
      </p:sp>
      <p:sp>
        <p:nvSpPr>
          <p:cNvPr id="16439" name="Line 122"/>
          <p:cNvSpPr/>
          <p:nvPr/>
        </p:nvSpPr>
        <p:spPr>
          <a:xfrm>
            <a:off x="4838700" y="5273675"/>
            <a:ext cx="0" cy="220663"/>
          </a:xfrm>
          <a:prstGeom prst="line">
            <a:avLst/>
          </a:prstGeom>
          <a:ln w="9525" cap="flat" cmpd="sng">
            <a:solidFill>
              <a:srgbClr val="000000"/>
            </a:solidFill>
            <a:prstDash val="solid"/>
            <a:headEnd type="none" w="med" len="med"/>
            <a:tailEnd type="triangle" w="med" len="med"/>
          </a:ln>
        </p:spPr>
      </p:sp>
      <p:sp>
        <p:nvSpPr>
          <p:cNvPr id="16440" name="Line 123"/>
          <p:cNvSpPr/>
          <p:nvPr/>
        </p:nvSpPr>
        <p:spPr>
          <a:xfrm>
            <a:off x="4838700" y="5788025"/>
            <a:ext cx="0" cy="220663"/>
          </a:xfrm>
          <a:prstGeom prst="line">
            <a:avLst/>
          </a:prstGeom>
          <a:ln w="9525" cap="flat" cmpd="sng">
            <a:solidFill>
              <a:srgbClr val="000000"/>
            </a:solidFill>
            <a:prstDash val="solid"/>
            <a:headEnd type="none" w="med" len="med"/>
            <a:tailEnd type="triangle" w="med" len="med"/>
          </a:ln>
        </p:spPr>
      </p:sp>
      <p:sp>
        <p:nvSpPr>
          <p:cNvPr id="16441" name="Rectangle 124"/>
          <p:cNvSpPr/>
          <p:nvPr/>
        </p:nvSpPr>
        <p:spPr>
          <a:xfrm>
            <a:off x="4495800" y="6448425"/>
            <a:ext cx="800100" cy="22066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品质效果</a:t>
            </a:r>
            <a:endParaRPr lang="zh-CN" altLang="en-US" sz="1000" dirty="0">
              <a:latin typeface="Times New Roman" panose="02020603050405020304" pitchFamily="18" charset="0"/>
            </a:endParaRPr>
          </a:p>
        </p:txBody>
      </p:sp>
      <p:sp>
        <p:nvSpPr>
          <p:cNvPr id="16442" name="Line 125"/>
          <p:cNvSpPr/>
          <p:nvPr/>
        </p:nvSpPr>
        <p:spPr>
          <a:xfrm>
            <a:off x="4838700" y="6229350"/>
            <a:ext cx="0" cy="219075"/>
          </a:xfrm>
          <a:prstGeom prst="line">
            <a:avLst/>
          </a:prstGeom>
          <a:ln w="9525" cap="flat" cmpd="sng">
            <a:solidFill>
              <a:srgbClr val="000000"/>
            </a:solidFill>
            <a:prstDash val="solid"/>
            <a:headEnd type="none" w="med" len="med"/>
            <a:tailEnd type="triangle" w="med" len="med"/>
          </a:ln>
        </p:spPr>
      </p:sp>
      <p:sp>
        <p:nvSpPr>
          <p:cNvPr id="16443" name="Oval 126"/>
          <p:cNvSpPr/>
          <p:nvPr/>
        </p:nvSpPr>
        <p:spPr>
          <a:xfrm>
            <a:off x="5867400" y="5567363"/>
            <a:ext cx="800100" cy="514350"/>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6444" name="Line 127"/>
          <p:cNvSpPr/>
          <p:nvPr/>
        </p:nvSpPr>
        <p:spPr>
          <a:xfrm>
            <a:off x="5753100" y="6154738"/>
            <a:ext cx="571500" cy="0"/>
          </a:xfrm>
          <a:prstGeom prst="line">
            <a:avLst/>
          </a:prstGeom>
          <a:ln w="9525" cap="flat" cmpd="sng">
            <a:solidFill>
              <a:srgbClr val="000000"/>
            </a:solidFill>
            <a:prstDash val="solid"/>
            <a:headEnd type="none" w="med" len="med"/>
            <a:tailEnd type="none" w="med" len="med"/>
          </a:ln>
        </p:spPr>
      </p:sp>
      <p:sp>
        <p:nvSpPr>
          <p:cNvPr id="16445" name="Line 128"/>
          <p:cNvSpPr/>
          <p:nvPr/>
        </p:nvSpPr>
        <p:spPr>
          <a:xfrm>
            <a:off x="4038600" y="5273675"/>
            <a:ext cx="533400" cy="220663"/>
          </a:xfrm>
          <a:prstGeom prst="line">
            <a:avLst/>
          </a:prstGeom>
          <a:ln w="9525" cap="flat" cmpd="sng">
            <a:solidFill>
              <a:srgbClr val="000000"/>
            </a:solidFill>
            <a:prstDash val="solid"/>
            <a:headEnd type="none" w="med" len="med"/>
            <a:tailEnd type="triangle" w="med" len="med"/>
          </a:ln>
        </p:spPr>
      </p:sp>
      <p:sp>
        <p:nvSpPr>
          <p:cNvPr id="16446" name="Line 129"/>
          <p:cNvSpPr/>
          <p:nvPr/>
        </p:nvSpPr>
        <p:spPr>
          <a:xfrm>
            <a:off x="6324600" y="6081713"/>
            <a:ext cx="0" cy="73025"/>
          </a:xfrm>
          <a:prstGeom prst="line">
            <a:avLst/>
          </a:prstGeom>
          <a:ln w="9525" cap="flat" cmpd="sng">
            <a:solidFill>
              <a:srgbClr val="000000"/>
            </a:solidFill>
            <a:prstDash val="solid"/>
            <a:headEnd type="none" w="med" len="med"/>
            <a:tailEnd type="none" w="med" len="med"/>
          </a:ln>
        </p:spPr>
      </p:sp>
      <p:sp>
        <p:nvSpPr>
          <p:cNvPr id="16447" name="Line 130"/>
          <p:cNvSpPr/>
          <p:nvPr/>
        </p:nvSpPr>
        <p:spPr>
          <a:xfrm flipH="1">
            <a:off x="2565400" y="4167188"/>
            <a:ext cx="0" cy="381000"/>
          </a:xfrm>
          <a:prstGeom prst="line">
            <a:avLst/>
          </a:prstGeom>
          <a:ln w="9525" cap="flat" cmpd="sng">
            <a:solidFill>
              <a:srgbClr val="000000"/>
            </a:solidFill>
            <a:prstDash val="solid"/>
            <a:headEnd type="none" w="med" len="med"/>
            <a:tailEnd type="none" w="med" len="med"/>
          </a:ln>
        </p:spPr>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8850" name="Text Box 2"/>
          <p:cNvSpPr txBox="1">
            <a:spLocks noChangeArrowheads="1"/>
          </p:cNvSpPr>
          <p:nvPr/>
        </p:nvSpPr>
        <p:spPr bwMode="auto">
          <a:xfrm>
            <a:off x="1524000" y="304800"/>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与其他企业管理之间的关系</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17411" name="Rectangle 3"/>
          <p:cNvSpPr/>
          <p:nvPr/>
        </p:nvSpPr>
        <p:spPr>
          <a:xfrm>
            <a:off x="323850" y="836613"/>
            <a:ext cx="8424863" cy="556418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17412" name="Text Box 5"/>
          <p:cNvSpPr txBox="1"/>
          <p:nvPr/>
        </p:nvSpPr>
        <p:spPr>
          <a:xfrm>
            <a:off x="457200" y="908050"/>
            <a:ext cx="38100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2400" dirty="0">
                <a:solidFill>
                  <a:schemeClr val="folHlink"/>
                </a:solidFill>
                <a:latin typeface="宋体" panose="02010600030101010101" pitchFamily="2" charset="-122"/>
              </a:rPr>
              <a:t>6</a:t>
            </a:r>
            <a:r>
              <a:rPr lang="zh-CN" altLang="en-US" sz="2400" dirty="0">
                <a:solidFill>
                  <a:schemeClr val="folHlink"/>
                </a:solidFill>
                <a:latin typeface="宋体" panose="02010600030101010101" pitchFamily="2" charset="-122"/>
              </a:rPr>
              <a:t>、</a:t>
            </a:r>
            <a:r>
              <a:rPr lang="zh-CN" altLang="en-US" sz="1800" b="1" dirty="0">
                <a:latin typeface="Arial" panose="020B0604020202020204" pitchFamily="34" charset="0"/>
              </a:rPr>
              <a:t> </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与设备管理 </a:t>
            </a:r>
            <a:endParaRPr lang="zh-CN" altLang="en-US" sz="2400" dirty="0">
              <a:solidFill>
                <a:schemeClr val="folHlink"/>
              </a:solidFill>
              <a:latin typeface="宋体" panose="02010600030101010101" pitchFamily="2" charset="-122"/>
            </a:endParaRPr>
          </a:p>
        </p:txBody>
      </p:sp>
      <p:sp>
        <p:nvSpPr>
          <p:cNvPr id="17413" name="Rectangle 66"/>
          <p:cNvSpPr/>
          <p:nvPr/>
        </p:nvSpPr>
        <p:spPr>
          <a:xfrm>
            <a:off x="4114800" y="854075"/>
            <a:ext cx="1104900" cy="219075"/>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设备安装验收</a:t>
            </a:r>
            <a:endParaRPr lang="zh-CN" altLang="en-US" sz="1000" dirty="0">
              <a:latin typeface="Times New Roman" panose="02020603050405020304" pitchFamily="18" charset="0"/>
            </a:endParaRPr>
          </a:p>
        </p:txBody>
      </p:sp>
      <p:sp>
        <p:nvSpPr>
          <p:cNvPr id="17414" name="Rectangle 67"/>
          <p:cNvSpPr/>
          <p:nvPr/>
        </p:nvSpPr>
        <p:spPr>
          <a:xfrm>
            <a:off x="4343400" y="1292225"/>
            <a:ext cx="762000" cy="219075"/>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投入使用</a:t>
            </a:r>
            <a:endParaRPr lang="zh-CN" altLang="en-US" sz="1000" dirty="0">
              <a:latin typeface="Times New Roman" panose="02020603050405020304" pitchFamily="18" charset="0"/>
            </a:endParaRPr>
          </a:p>
        </p:txBody>
      </p:sp>
      <p:sp>
        <p:nvSpPr>
          <p:cNvPr id="17415" name="AutoShape 68"/>
          <p:cNvSpPr/>
          <p:nvPr/>
        </p:nvSpPr>
        <p:spPr>
          <a:xfrm>
            <a:off x="4229100" y="3262313"/>
            <a:ext cx="914400" cy="292100"/>
          </a:xfrm>
          <a:prstGeom prst="roundRect">
            <a:avLst>
              <a:gd name="adj" fmla="val 16667"/>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000" dirty="0">
                <a:latin typeface="Times New Roman" panose="02020603050405020304" pitchFamily="18" charset="0"/>
              </a:rPr>
              <a:t>QCC</a:t>
            </a:r>
            <a:r>
              <a:rPr lang="zh-CN" altLang="en-US" sz="1000" dirty="0">
                <a:latin typeface="Times New Roman" panose="02020603050405020304" pitchFamily="18" charset="0"/>
              </a:rPr>
              <a:t>活动</a:t>
            </a:r>
            <a:endParaRPr lang="zh-CN" altLang="en-US" sz="1000" dirty="0">
              <a:latin typeface="Times New Roman" panose="02020603050405020304" pitchFamily="18" charset="0"/>
            </a:endParaRPr>
          </a:p>
        </p:txBody>
      </p:sp>
      <p:sp>
        <p:nvSpPr>
          <p:cNvPr id="17416" name="Oval 69"/>
          <p:cNvSpPr/>
          <p:nvPr/>
        </p:nvSpPr>
        <p:spPr>
          <a:xfrm>
            <a:off x="3886200" y="2168525"/>
            <a:ext cx="1714500" cy="292100"/>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设备管理存在问题</a:t>
            </a:r>
            <a:endParaRPr lang="zh-CN" altLang="en-US" sz="1000" dirty="0">
              <a:latin typeface="Times New Roman" panose="02020603050405020304" pitchFamily="18" charset="0"/>
            </a:endParaRPr>
          </a:p>
        </p:txBody>
      </p:sp>
      <p:sp>
        <p:nvSpPr>
          <p:cNvPr id="17417" name="Rectangle 70"/>
          <p:cNvSpPr/>
          <p:nvPr/>
        </p:nvSpPr>
        <p:spPr>
          <a:xfrm>
            <a:off x="4229100" y="3773488"/>
            <a:ext cx="914400" cy="219075"/>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对策及实施</a:t>
            </a:r>
            <a:endParaRPr lang="zh-CN" altLang="en-US" sz="1000" dirty="0">
              <a:latin typeface="Times New Roman" panose="02020603050405020304" pitchFamily="18" charset="0"/>
            </a:endParaRPr>
          </a:p>
        </p:txBody>
      </p:sp>
      <p:sp>
        <p:nvSpPr>
          <p:cNvPr id="17418" name="Line 71"/>
          <p:cNvSpPr/>
          <p:nvPr/>
        </p:nvSpPr>
        <p:spPr>
          <a:xfrm>
            <a:off x="4686300" y="1073150"/>
            <a:ext cx="0" cy="219075"/>
          </a:xfrm>
          <a:prstGeom prst="line">
            <a:avLst/>
          </a:prstGeom>
          <a:ln w="9525" cap="flat" cmpd="sng">
            <a:solidFill>
              <a:srgbClr val="000000"/>
            </a:solidFill>
            <a:prstDash val="solid"/>
            <a:headEnd type="none" w="med" len="med"/>
            <a:tailEnd type="triangle" w="med" len="med"/>
          </a:ln>
        </p:spPr>
      </p:sp>
      <p:sp>
        <p:nvSpPr>
          <p:cNvPr id="17419" name="Line 72"/>
          <p:cNvSpPr/>
          <p:nvPr/>
        </p:nvSpPr>
        <p:spPr>
          <a:xfrm>
            <a:off x="4686300" y="1511300"/>
            <a:ext cx="0" cy="219075"/>
          </a:xfrm>
          <a:prstGeom prst="line">
            <a:avLst/>
          </a:prstGeom>
          <a:ln w="9525" cap="flat" cmpd="sng">
            <a:solidFill>
              <a:srgbClr val="000000"/>
            </a:solidFill>
            <a:prstDash val="solid"/>
            <a:headEnd type="none" w="med" len="med"/>
            <a:tailEnd type="triangle" w="med" len="med"/>
          </a:ln>
        </p:spPr>
      </p:sp>
      <p:sp>
        <p:nvSpPr>
          <p:cNvPr id="17420" name="Line 73"/>
          <p:cNvSpPr/>
          <p:nvPr/>
        </p:nvSpPr>
        <p:spPr>
          <a:xfrm>
            <a:off x="4686300" y="3043238"/>
            <a:ext cx="0" cy="219075"/>
          </a:xfrm>
          <a:prstGeom prst="line">
            <a:avLst/>
          </a:prstGeom>
          <a:ln w="9525" cap="flat" cmpd="sng">
            <a:solidFill>
              <a:srgbClr val="000000"/>
            </a:solidFill>
            <a:prstDash val="solid"/>
            <a:headEnd type="none" w="med" len="med"/>
            <a:tailEnd type="triangle" w="med" len="med"/>
          </a:ln>
        </p:spPr>
      </p:sp>
      <p:sp>
        <p:nvSpPr>
          <p:cNvPr id="17421" name="Line 74"/>
          <p:cNvSpPr/>
          <p:nvPr/>
        </p:nvSpPr>
        <p:spPr>
          <a:xfrm>
            <a:off x="4686300" y="3992563"/>
            <a:ext cx="0" cy="219075"/>
          </a:xfrm>
          <a:prstGeom prst="line">
            <a:avLst/>
          </a:prstGeom>
          <a:ln w="9525" cap="flat" cmpd="sng">
            <a:solidFill>
              <a:srgbClr val="000000"/>
            </a:solidFill>
            <a:prstDash val="solid"/>
            <a:headEnd type="none" w="med" len="med"/>
            <a:tailEnd type="triangle" w="med" len="med"/>
          </a:ln>
        </p:spPr>
      </p:sp>
      <p:sp>
        <p:nvSpPr>
          <p:cNvPr id="17422" name="Line 75"/>
          <p:cNvSpPr/>
          <p:nvPr/>
        </p:nvSpPr>
        <p:spPr>
          <a:xfrm>
            <a:off x="4686300" y="4429125"/>
            <a:ext cx="0" cy="220663"/>
          </a:xfrm>
          <a:prstGeom prst="line">
            <a:avLst/>
          </a:prstGeom>
          <a:ln w="9525" cap="flat" cmpd="sng">
            <a:solidFill>
              <a:srgbClr val="000000"/>
            </a:solidFill>
            <a:prstDash val="solid"/>
            <a:headEnd type="none" w="med" len="med"/>
            <a:tailEnd type="triangle" w="med" len="med"/>
          </a:ln>
        </p:spPr>
      </p:sp>
      <p:sp>
        <p:nvSpPr>
          <p:cNvPr id="17423" name="Line 76"/>
          <p:cNvSpPr/>
          <p:nvPr/>
        </p:nvSpPr>
        <p:spPr>
          <a:xfrm>
            <a:off x="4114800" y="3043238"/>
            <a:ext cx="342900" cy="219075"/>
          </a:xfrm>
          <a:prstGeom prst="line">
            <a:avLst/>
          </a:prstGeom>
          <a:ln w="9525" cap="flat" cmpd="sng">
            <a:solidFill>
              <a:srgbClr val="000000"/>
            </a:solidFill>
            <a:prstDash val="solid"/>
            <a:headEnd type="none" w="med" len="med"/>
            <a:tailEnd type="triangle" w="med" len="med"/>
          </a:ln>
        </p:spPr>
      </p:sp>
      <p:sp>
        <p:nvSpPr>
          <p:cNvPr id="17424" name="Line 77"/>
          <p:cNvSpPr/>
          <p:nvPr/>
        </p:nvSpPr>
        <p:spPr>
          <a:xfrm flipV="1">
            <a:off x="2400300" y="3408363"/>
            <a:ext cx="1828800" cy="0"/>
          </a:xfrm>
          <a:prstGeom prst="line">
            <a:avLst/>
          </a:prstGeom>
          <a:ln w="9525" cap="flat" cmpd="sng">
            <a:solidFill>
              <a:srgbClr val="000000"/>
            </a:solidFill>
            <a:prstDash val="solid"/>
            <a:headEnd type="none" w="med" len="med"/>
            <a:tailEnd type="triangle" w="med" len="med"/>
          </a:ln>
        </p:spPr>
      </p:sp>
      <p:sp>
        <p:nvSpPr>
          <p:cNvPr id="17425" name="Line 78"/>
          <p:cNvSpPr/>
          <p:nvPr/>
        </p:nvSpPr>
        <p:spPr>
          <a:xfrm>
            <a:off x="2413000" y="3421063"/>
            <a:ext cx="0" cy="422275"/>
          </a:xfrm>
          <a:prstGeom prst="line">
            <a:avLst/>
          </a:prstGeom>
          <a:ln w="9525" cap="flat" cmpd="sng">
            <a:solidFill>
              <a:srgbClr val="000000"/>
            </a:solidFill>
            <a:prstDash val="solid"/>
            <a:headEnd type="none" w="med" len="med"/>
            <a:tailEnd type="none" w="med" len="med"/>
          </a:ln>
        </p:spPr>
      </p:sp>
      <p:sp>
        <p:nvSpPr>
          <p:cNvPr id="17426" name="Line 79"/>
          <p:cNvSpPr/>
          <p:nvPr/>
        </p:nvSpPr>
        <p:spPr>
          <a:xfrm>
            <a:off x="4686300" y="2460625"/>
            <a:ext cx="0" cy="217488"/>
          </a:xfrm>
          <a:prstGeom prst="line">
            <a:avLst/>
          </a:prstGeom>
          <a:ln w="9525" cap="flat" cmpd="sng">
            <a:solidFill>
              <a:srgbClr val="000000"/>
            </a:solidFill>
            <a:prstDash val="solid"/>
            <a:headEnd type="none" w="med" len="med"/>
            <a:tailEnd type="triangle" w="med" len="med"/>
          </a:ln>
        </p:spPr>
      </p:sp>
      <p:sp>
        <p:nvSpPr>
          <p:cNvPr id="17427" name="Line 80"/>
          <p:cNvSpPr/>
          <p:nvPr/>
        </p:nvSpPr>
        <p:spPr>
          <a:xfrm>
            <a:off x="3619500" y="5014913"/>
            <a:ext cx="2095500" cy="0"/>
          </a:xfrm>
          <a:prstGeom prst="line">
            <a:avLst/>
          </a:prstGeom>
          <a:ln w="9525" cap="flat" cmpd="sng">
            <a:solidFill>
              <a:srgbClr val="000000"/>
            </a:solidFill>
            <a:prstDash val="solid"/>
            <a:headEnd type="none" w="med" len="med"/>
            <a:tailEnd type="none" w="med" len="med"/>
          </a:ln>
        </p:spPr>
      </p:sp>
      <p:sp>
        <p:nvSpPr>
          <p:cNvPr id="17428" name="Line 81"/>
          <p:cNvSpPr/>
          <p:nvPr/>
        </p:nvSpPr>
        <p:spPr>
          <a:xfrm>
            <a:off x="2409825" y="4749800"/>
            <a:ext cx="1562100" cy="3175"/>
          </a:xfrm>
          <a:prstGeom prst="line">
            <a:avLst/>
          </a:prstGeom>
          <a:ln w="9525" cap="flat" cmpd="sng">
            <a:solidFill>
              <a:srgbClr val="000000"/>
            </a:solidFill>
            <a:prstDash val="solid"/>
            <a:headEnd type="none" w="med" len="med"/>
            <a:tailEnd type="none" w="med" len="med"/>
          </a:ln>
        </p:spPr>
      </p:sp>
      <p:sp>
        <p:nvSpPr>
          <p:cNvPr id="17429" name="Line 82"/>
          <p:cNvSpPr/>
          <p:nvPr/>
        </p:nvSpPr>
        <p:spPr>
          <a:xfrm>
            <a:off x="5143500" y="2460625"/>
            <a:ext cx="114300" cy="217488"/>
          </a:xfrm>
          <a:prstGeom prst="line">
            <a:avLst/>
          </a:prstGeom>
          <a:ln w="9525" cap="flat" cmpd="sng">
            <a:solidFill>
              <a:srgbClr val="000000"/>
            </a:solidFill>
            <a:prstDash val="solid"/>
            <a:headEnd type="none" w="med" len="med"/>
            <a:tailEnd type="triangle" w="med" len="med"/>
          </a:ln>
        </p:spPr>
      </p:sp>
      <p:sp>
        <p:nvSpPr>
          <p:cNvPr id="17430" name="Line 83"/>
          <p:cNvSpPr/>
          <p:nvPr/>
        </p:nvSpPr>
        <p:spPr>
          <a:xfrm>
            <a:off x="5486400" y="2387600"/>
            <a:ext cx="342900" cy="292100"/>
          </a:xfrm>
          <a:prstGeom prst="line">
            <a:avLst/>
          </a:prstGeom>
          <a:ln w="9525" cap="flat" cmpd="sng">
            <a:solidFill>
              <a:srgbClr val="000000"/>
            </a:solidFill>
            <a:prstDash val="solid"/>
            <a:headEnd type="none" w="med" len="med"/>
            <a:tailEnd type="triangle" w="med" len="med"/>
          </a:ln>
        </p:spPr>
      </p:sp>
      <p:sp>
        <p:nvSpPr>
          <p:cNvPr id="17431" name="Line 84"/>
          <p:cNvSpPr/>
          <p:nvPr/>
        </p:nvSpPr>
        <p:spPr>
          <a:xfrm>
            <a:off x="4686300" y="4868863"/>
            <a:ext cx="0" cy="217487"/>
          </a:xfrm>
          <a:prstGeom prst="line">
            <a:avLst/>
          </a:prstGeom>
          <a:ln w="9525" cap="flat" cmpd="sng">
            <a:solidFill>
              <a:srgbClr val="000000"/>
            </a:solidFill>
            <a:prstDash val="solid"/>
            <a:headEnd type="none" w="med" len="med"/>
            <a:tailEnd type="none" w="med" len="med"/>
          </a:ln>
        </p:spPr>
      </p:sp>
      <p:sp>
        <p:nvSpPr>
          <p:cNvPr id="17432" name="Rectangle 85"/>
          <p:cNvSpPr/>
          <p:nvPr/>
        </p:nvSpPr>
        <p:spPr>
          <a:xfrm>
            <a:off x="4000500" y="4649788"/>
            <a:ext cx="1371600" cy="227012"/>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latin typeface="Times New Roman" panose="02020603050405020304" pitchFamily="18" charset="0"/>
              </a:rPr>
              <a:t>设备管理效果提升</a:t>
            </a:r>
            <a:endParaRPr lang="zh-CN" altLang="en-US" sz="1000" dirty="0">
              <a:latin typeface="Times New Roman" panose="02020603050405020304" pitchFamily="18" charset="0"/>
            </a:endParaRPr>
          </a:p>
        </p:txBody>
      </p:sp>
      <p:sp>
        <p:nvSpPr>
          <p:cNvPr id="17433" name="Line 86"/>
          <p:cNvSpPr/>
          <p:nvPr/>
        </p:nvSpPr>
        <p:spPr>
          <a:xfrm>
            <a:off x="4686300" y="3554413"/>
            <a:ext cx="0" cy="219075"/>
          </a:xfrm>
          <a:prstGeom prst="line">
            <a:avLst/>
          </a:prstGeom>
          <a:ln w="9525" cap="flat" cmpd="sng">
            <a:solidFill>
              <a:srgbClr val="000000"/>
            </a:solidFill>
            <a:prstDash val="solid"/>
            <a:headEnd type="none" w="med" len="med"/>
            <a:tailEnd type="triangle" w="med" len="med"/>
          </a:ln>
        </p:spPr>
      </p:sp>
      <p:sp>
        <p:nvSpPr>
          <p:cNvPr id="17434" name="Rectangle 87"/>
          <p:cNvSpPr/>
          <p:nvPr/>
        </p:nvSpPr>
        <p:spPr>
          <a:xfrm>
            <a:off x="4000500" y="6019800"/>
            <a:ext cx="1371600" cy="219075"/>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latin typeface="Times New Roman" panose="02020603050405020304" pitchFamily="18" charset="0"/>
              </a:rPr>
              <a:t>问题解决</a:t>
            </a:r>
            <a:r>
              <a:rPr lang="en-US" altLang="zh-CN" sz="1000" dirty="0">
                <a:latin typeface="Times New Roman" panose="02020603050405020304" pitchFamily="18" charset="0"/>
              </a:rPr>
              <a:t>/</a:t>
            </a:r>
            <a:r>
              <a:rPr lang="zh-CN" altLang="en-US" sz="1000" dirty="0">
                <a:latin typeface="Times New Roman" panose="02020603050405020304" pitchFamily="18" charset="0"/>
              </a:rPr>
              <a:t>达成效果</a:t>
            </a:r>
            <a:endParaRPr lang="zh-CN" altLang="en-US" sz="1000" dirty="0">
              <a:latin typeface="Times New Roman" panose="02020603050405020304" pitchFamily="18" charset="0"/>
            </a:endParaRPr>
          </a:p>
        </p:txBody>
      </p:sp>
      <p:sp>
        <p:nvSpPr>
          <p:cNvPr id="17435" name="Line 88"/>
          <p:cNvSpPr/>
          <p:nvPr/>
        </p:nvSpPr>
        <p:spPr>
          <a:xfrm>
            <a:off x="3429000" y="3043238"/>
            <a:ext cx="800100" cy="219075"/>
          </a:xfrm>
          <a:prstGeom prst="line">
            <a:avLst/>
          </a:prstGeom>
          <a:ln w="9525" cap="flat" cmpd="sng">
            <a:solidFill>
              <a:srgbClr val="000000"/>
            </a:solidFill>
            <a:prstDash val="solid"/>
            <a:headEnd type="none" w="med" len="med"/>
            <a:tailEnd type="triangle" w="med" len="med"/>
          </a:ln>
        </p:spPr>
      </p:sp>
      <p:sp>
        <p:nvSpPr>
          <p:cNvPr id="17436" name="Line 89"/>
          <p:cNvSpPr/>
          <p:nvPr/>
        </p:nvSpPr>
        <p:spPr>
          <a:xfrm flipH="1">
            <a:off x="4914900" y="3043238"/>
            <a:ext cx="342900" cy="219075"/>
          </a:xfrm>
          <a:prstGeom prst="line">
            <a:avLst/>
          </a:prstGeom>
          <a:ln w="9525" cap="flat" cmpd="sng">
            <a:solidFill>
              <a:srgbClr val="000000"/>
            </a:solidFill>
            <a:prstDash val="solid"/>
            <a:headEnd type="none" w="med" len="med"/>
            <a:tailEnd type="triangle" w="med" len="med"/>
          </a:ln>
        </p:spPr>
      </p:sp>
      <p:sp>
        <p:nvSpPr>
          <p:cNvPr id="17437" name="Line 90"/>
          <p:cNvSpPr/>
          <p:nvPr/>
        </p:nvSpPr>
        <p:spPr>
          <a:xfrm flipH="1">
            <a:off x="5143500" y="3043238"/>
            <a:ext cx="685800" cy="219075"/>
          </a:xfrm>
          <a:prstGeom prst="line">
            <a:avLst/>
          </a:prstGeom>
          <a:ln w="9525" cap="flat" cmpd="sng">
            <a:solidFill>
              <a:srgbClr val="000000"/>
            </a:solidFill>
            <a:prstDash val="solid"/>
            <a:headEnd type="none" w="med" len="med"/>
            <a:tailEnd type="triangle" w="med" len="med"/>
          </a:ln>
        </p:spPr>
      </p:sp>
      <p:sp>
        <p:nvSpPr>
          <p:cNvPr id="17438" name="Rectangle 91"/>
          <p:cNvSpPr/>
          <p:nvPr/>
        </p:nvSpPr>
        <p:spPr>
          <a:xfrm>
            <a:off x="4343400" y="1730375"/>
            <a:ext cx="8001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设备管理</a:t>
            </a:r>
            <a:endParaRPr lang="zh-CN" altLang="en-US" sz="1000" dirty="0">
              <a:latin typeface="Times New Roman" panose="02020603050405020304" pitchFamily="18" charset="0"/>
            </a:endParaRPr>
          </a:p>
        </p:txBody>
      </p:sp>
      <p:sp>
        <p:nvSpPr>
          <p:cNvPr id="17439" name="Rectangle 93"/>
          <p:cNvSpPr/>
          <p:nvPr/>
        </p:nvSpPr>
        <p:spPr>
          <a:xfrm>
            <a:off x="3314700" y="2678113"/>
            <a:ext cx="457200" cy="365125"/>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维修</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问题</a:t>
            </a:r>
            <a:endParaRPr lang="zh-CN" altLang="en-US" sz="900" dirty="0">
              <a:latin typeface="Times New Roman" panose="02020603050405020304" pitchFamily="18" charset="0"/>
            </a:endParaRPr>
          </a:p>
        </p:txBody>
      </p:sp>
      <p:sp>
        <p:nvSpPr>
          <p:cNvPr id="17440" name="Rectangle 94"/>
          <p:cNvSpPr/>
          <p:nvPr/>
        </p:nvSpPr>
        <p:spPr>
          <a:xfrm>
            <a:off x="3886200" y="2678113"/>
            <a:ext cx="457200" cy="365125"/>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保养</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问题</a:t>
            </a:r>
            <a:endParaRPr lang="zh-CN" altLang="en-US" sz="900" dirty="0">
              <a:latin typeface="Times New Roman" panose="02020603050405020304" pitchFamily="18" charset="0"/>
            </a:endParaRPr>
          </a:p>
        </p:txBody>
      </p:sp>
      <p:sp>
        <p:nvSpPr>
          <p:cNvPr id="17441" name="Line 95"/>
          <p:cNvSpPr/>
          <p:nvPr/>
        </p:nvSpPr>
        <p:spPr>
          <a:xfrm flipH="1">
            <a:off x="3543300" y="2387600"/>
            <a:ext cx="457200" cy="292100"/>
          </a:xfrm>
          <a:prstGeom prst="line">
            <a:avLst/>
          </a:prstGeom>
          <a:ln w="9525" cap="flat" cmpd="sng">
            <a:solidFill>
              <a:srgbClr val="000000"/>
            </a:solidFill>
            <a:prstDash val="solid"/>
            <a:headEnd type="none" w="med" len="med"/>
            <a:tailEnd type="triangle" w="med" len="med"/>
          </a:ln>
        </p:spPr>
      </p:sp>
      <p:sp>
        <p:nvSpPr>
          <p:cNvPr id="17442" name="Line 96"/>
          <p:cNvSpPr/>
          <p:nvPr/>
        </p:nvSpPr>
        <p:spPr>
          <a:xfrm flipH="1">
            <a:off x="4114800" y="2460625"/>
            <a:ext cx="228600" cy="217488"/>
          </a:xfrm>
          <a:prstGeom prst="line">
            <a:avLst/>
          </a:prstGeom>
          <a:ln w="9525" cap="flat" cmpd="sng">
            <a:solidFill>
              <a:srgbClr val="000000"/>
            </a:solidFill>
            <a:prstDash val="solid"/>
            <a:headEnd type="none" w="med" len="med"/>
            <a:tailEnd type="triangle" w="med" len="med"/>
          </a:ln>
        </p:spPr>
      </p:sp>
      <p:sp>
        <p:nvSpPr>
          <p:cNvPr id="17443" name="Line 97"/>
          <p:cNvSpPr/>
          <p:nvPr/>
        </p:nvSpPr>
        <p:spPr>
          <a:xfrm>
            <a:off x="4686300" y="1947863"/>
            <a:ext cx="0" cy="220662"/>
          </a:xfrm>
          <a:prstGeom prst="line">
            <a:avLst/>
          </a:prstGeom>
          <a:ln w="9525" cap="flat" cmpd="sng">
            <a:solidFill>
              <a:srgbClr val="000000"/>
            </a:solidFill>
            <a:prstDash val="solid"/>
            <a:headEnd type="none" w="med" len="med"/>
            <a:tailEnd type="triangle" w="med" len="med"/>
          </a:ln>
        </p:spPr>
      </p:sp>
      <p:sp>
        <p:nvSpPr>
          <p:cNvPr id="17444" name="Rectangle 98"/>
          <p:cNvSpPr/>
          <p:nvPr/>
        </p:nvSpPr>
        <p:spPr>
          <a:xfrm>
            <a:off x="4457700" y="2678113"/>
            <a:ext cx="457200" cy="365125"/>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管理</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问题</a:t>
            </a:r>
            <a:endParaRPr lang="zh-CN" altLang="en-US" sz="900" dirty="0">
              <a:latin typeface="Times New Roman" panose="02020603050405020304" pitchFamily="18" charset="0"/>
            </a:endParaRPr>
          </a:p>
        </p:txBody>
      </p:sp>
      <p:sp>
        <p:nvSpPr>
          <p:cNvPr id="17445" name="Rectangle 99"/>
          <p:cNvSpPr/>
          <p:nvPr/>
        </p:nvSpPr>
        <p:spPr>
          <a:xfrm>
            <a:off x="5029200" y="2678113"/>
            <a:ext cx="457200" cy="365125"/>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安全</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问题</a:t>
            </a:r>
            <a:endParaRPr lang="zh-CN" altLang="en-US" sz="900" dirty="0">
              <a:latin typeface="Times New Roman" panose="02020603050405020304" pitchFamily="18" charset="0"/>
            </a:endParaRPr>
          </a:p>
        </p:txBody>
      </p:sp>
      <p:sp>
        <p:nvSpPr>
          <p:cNvPr id="17446" name="Rectangle 100"/>
          <p:cNvSpPr/>
          <p:nvPr/>
        </p:nvSpPr>
        <p:spPr>
          <a:xfrm>
            <a:off x="5600700" y="2678113"/>
            <a:ext cx="457200" cy="365125"/>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折旧</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问题</a:t>
            </a:r>
            <a:endParaRPr lang="zh-CN" altLang="en-US" sz="900" dirty="0">
              <a:latin typeface="Times New Roman" panose="02020603050405020304" pitchFamily="18" charset="0"/>
            </a:endParaRPr>
          </a:p>
        </p:txBody>
      </p:sp>
      <p:sp>
        <p:nvSpPr>
          <p:cNvPr id="17447" name="Line 101"/>
          <p:cNvSpPr/>
          <p:nvPr/>
        </p:nvSpPr>
        <p:spPr>
          <a:xfrm flipH="1">
            <a:off x="5229225" y="5257800"/>
            <a:ext cx="457200" cy="228600"/>
          </a:xfrm>
          <a:prstGeom prst="line">
            <a:avLst/>
          </a:prstGeom>
          <a:ln w="9525" cap="flat" cmpd="sng">
            <a:solidFill>
              <a:srgbClr val="000000"/>
            </a:solidFill>
            <a:prstDash val="solid"/>
            <a:headEnd type="none" w="med" len="med"/>
            <a:tailEnd type="triangle" w="med" len="med"/>
          </a:ln>
        </p:spPr>
      </p:sp>
      <p:sp>
        <p:nvSpPr>
          <p:cNvPr id="17448" name="Line 102"/>
          <p:cNvSpPr/>
          <p:nvPr/>
        </p:nvSpPr>
        <p:spPr>
          <a:xfrm flipH="1" flipV="1">
            <a:off x="5181600" y="5611813"/>
            <a:ext cx="914400" cy="0"/>
          </a:xfrm>
          <a:prstGeom prst="line">
            <a:avLst/>
          </a:prstGeom>
          <a:ln w="9525" cap="flat" cmpd="sng">
            <a:solidFill>
              <a:srgbClr val="000000"/>
            </a:solidFill>
            <a:prstDash val="solid"/>
            <a:headEnd type="none" w="med" len="med"/>
            <a:tailEnd type="triangle" w="med" len="med"/>
          </a:ln>
        </p:spPr>
      </p:sp>
      <p:sp>
        <p:nvSpPr>
          <p:cNvPr id="17449" name="Oval 103"/>
          <p:cNvSpPr/>
          <p:nvPr/>
        </p:nvSpPr>
        <p:spPr>
          <a:xfrm>
            <a:off x="2057400" y="3846513"/>
            <a:ext cx="685800" cy="511175"/>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7450" name="Rectangle 104"/>
          <p:cNvSpPr/>
          <p:nvPr/>
        </p:nvSpPr>
        <p:spPr>
          <a:xfrm>
            <a:off x="4343400" y="4211638"/>
            <a:ext cx="800100" cy="217487"/>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问题解决</a:t>
            </a:r>
            <a:endParaRPr lang="zh-CN" altLang="en-US" sz="1000" dirty="0">
              <a:latin typeface="Times New Roman" panose="02020603050405020304" pitchFamily="18" charset="0"/>
            </a:endParaRPr>
          </a:p>
        </p:txBody>
      </p:sp>
      <p:sp>
        <p:nvSpPr>
          <p:cNvPr id="17451" name="Rectangle 106"/>
          <p:cNvSpPr/>
          <p:nvPr/>
        </p:nvSpPr>
        <p:spPr>
          <a:xfrm>
            <a:off x="3238500" y="5086350"/>
            <a:ext cx="762000" cy="171450"/>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900" dirty="0">
                <a:latin typeface="Times New Roman" panose="02020603050405020304" pitchFamily="18" charset="0"/>
              </a:rPr>
              <a:t>利用率问题</a:t>
            </a:r>
            <a:endParaRPr lang="zh-CN" altLang="en-US" sz="900" dirty="0">
              <a:latin typeface="Times New Roman" panose="02020603050405020304" pitchFamily="18" charset="0"/>
            </a:endParaRPr>
          </a:p>
        </p:txBody>
      </p:sp>
      <p:sp>
        <p:nvSpPr>
          <p:cNvPr id="17452" name="AutoShape 109"/>
          <p:cNvSpPr/>
          <p:nvPr/>
        </p:nvSpPr>
        <p:spPr>
          <a:xfrm>
            <a:off x="4229100" y="5514975"/>
            <a:ext cx="914400" cy="228600"/>
          </a:xfrm>
          <a:prstGeom prst="roundRect">
            <a:avLst>
              <a:gd name="adj" fmla="val 16667"/>
            </a:avLst>
          </a:prstGeom>
          <a:noFill/>
          <a:ln w="9525" cap="flat" cmpd="sng">
            <a:solidFill>
              <a:srgbClr val="000000"/>
            </a:solidFill>
            <a:prstDash val="solid"/>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en-US" altLang="zh-CN" sz="1000" dirty="0">
                <a:latin typeface="Times New Roman" panose="02020603050405020304" pitchFamily="18" charset="0"/>
              </a:rPr>
              <a:t>QCC</a:t>
            </a:r>
            <a:r>
              <a:rPr lang="zh-CN" altLang="en-US" sz="1000" dirty="0">
                <a:latin typeface="Times New Roman" panose="02020603050405020304" pitchFamily="18" charset="0"/>
              </a:rPr>
              <a:t>活动</a:t>
            </a:r>
            <a:endParaRPr lang="zh-CN" altLang="en-US" sz="1000" dirty="0">
              <a:latin typeface="Times New Roman" panose="02020603050405020304" pitchFamily="18" charset="0"/>
            </a:endParaRPr>
          </a:p>
        </p:txBody>
      </p:sp>
      <p:sp>
        <p:nvSpPr>
          <p:cNvPr id="17453" name="Line 110"/>
          <p:cNvSpPr/>
          <p:nvPr/>
        </p:nvSpPr>
        <p:spPr>
          <a:xfrm>
            <a:off x="4686300" y="5267325"/>
            <a:ext cx="0" cy="219075"/>
          </a:xfrm>
          <a:prstGeom prst="line">
            <a:avLst/>
          </a:prstGeom>
          <a:ln w="9525" cap="flat" cmpd="sng">
            <a:solidFill>
              <a:srgbClr val="000000"/>
            </a:solidFill>
            <a:prstDash val="solid"/>
            <a:headEnd type="none" w="med" len="med"/>
            <a:tailEnd type="triangle" w="med" len="med"/>
          </a:ln>
        </p:spPr>
      </p:sp>
      <p:sp>
        <p:nvSpPr>
          <p:cNvPr id="17454" name="Line 111"/>
          <p:cNvSpPr/>
          <p:nvPr/>
        </p:nvSpPr>
        <p:spPr>
          <a:xfrm>
            <a:off x="4676775" y="5762625"/>
            <a:ext cx="0" cy="219075"/>
          </a:xfrm>
          <a:prstGeom prst="line">
            <a:avLst/>
          </a:prstGeom>
          <a:ln w="9525" cap="flat" cmpd="sng">
            <a:solidFill>
              <a:srgbClr val="000000"/>
            </a:solidFill>
            <a:prstDash val="solid"/>
            <a:headEnd type="none" w="med" len="med"/>
            <a:tailEnd type="triangle" w="med" len="med"/>
          </a:ln>
        </p:spPr>
      </p:sp>
      <p:sp>
        <p:nvSpPr>
          <p:cNvPr id="17455" name="Oval 112"/>
          <p:cNvSpPr/>
          <p:nvPr/>
        </p:nvSpPr>
        <p:spPr>
          <a:xfrm>
            <a:off x="5715000" y="5638800"/>
            <a:ext cx="685800" cy="511175"/>
          </a:xfrm>
          <a:prstGeom prst="ellipse">
            <a:avLst/>
          </a:prstGeom>
          <a:noFill/>
          <a:ln w="9525" cap="flat" cmpd="sng">
            <a:solidFill>
              <a:srgbClr val="000000"/>
            </a:solidFill>
            <a:prstDash val="solid"/>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7456" name="Line 113"/>
          <p:cNvSpPr/>
          <p:nvPr/>
        </p:nvSpPr>
        <p:spPr>
          <a:xfrm>
            <a:off x="5372100" y="6327775"/>
            <a:ext cx="685800" cy="0"/>
          </a:xfrm>
          <a:prstGeom prst="line">
            <a:avLst/>
          </a:prstGeom>
          <a:ln w="9525" cap="flat" cmpd="sng">
            <a:solidFill>
              <a:srgbClr val="000000"/>
            </a:solidFill>
            <a:prstDash val="solid"/>
            <a:headEnd type="none" w="med" len="med"/>
            <a:tailEnd type="none" w="med" len="med"/>
          </a:ln>
        </p:spPr>
      </p:sp>
      <p:sp>
        <p:nvSpPr>
          <p:cNvPr id="17457" name="Line 114"/>
          <p:cNvSpPr/>
          <p:nvPr/>
        </p:nvSpPr>
        <p:spPr>
          <a:xfrm>
            <a:off x="3657600" y="5257800"/>
            <a:ext cx="533400" cy="228600"/>
          </a:xfrm>
          <a:prstGeom prst="line">
            <a:avLst/>
          </a:prstGeom>
          <a:ln w="9525" cap="flat" cmpd="sng">
            <a:solidFill>
              <a:srgbClr val="000000"/>
            </a:solidFill>
            <a:prstDash val="solid"/>
            <a:headEnd type="none" w="med" len="med"/>
            <a:tailEnd type="triangle" w="med" len="med"/>
          </a:ln>
        </p:spPr>
      </p:sp>
      <p:sp>
        <p:nvSpPr>
          <p:cNvPr id="17458" name="Line 115"/>
          <p:cNvSpPr/>
          <p:nvPr/>
        </p:nvSpPr>
        <p:spPr>
          <a:xfrm flipH="1" flipV="1">
            <a:off x="5143500" y="1803400"/>
            <a:ext cx="1714500" cy="0"/>
          </a:xfrm>
          <a:prstGeom prst="line">
            <a:avLst/>
          </a:prstGeom>
          <a:ln w="9525" cap="flat" cmpd="sng">
            <a:solidFill>
              <a:srgbClr val="000000"/>
            </a:solidFill>
            <a:prstDash val="solid"/>
            <a:headEnd type="none" w="med" len="med"/>
            <a:tailEnd type="triangle" w="med" len="med"/>
          </a:ln>
        </p:spPr>
      </p:sp>
      <p:sp>
        <p:nvSpPr>
          <p:cNvPr id="17459" name="Line 116"/>
          <p:cNvSpPr/>
          <p:nvPr/>
        </p:nvSpPr>
        <p:spPr>
          <a:xfrm>
            <a:off x="6858000" y="1803400"/>
            <a:ext cx="0" cy="1289050"/>
          </a:xfrm>
          <a:prstGeom prst="line">
            <a:avLst/>
          </a:prstGeom>
          <a:ln w="9525" cap="flat" cmpd="sng">
            <a:solidFill>
              <a:srgbClr val="000000"/>
            </a:solidFill>
            <a:prstDash val="solid"/>
            <a:headEnd type="none" w="med" len="med"/>
            <a:tailEnd type="none" w="med" len="med"/>
          </a:ln>
        </p:spPr>
      </p:sp>
      <p:sp>
        <p:nvSpPr>
          <p:cNvPr id="17460" name="Line 117"/>
          <p:cNvSpPr/>
          <p:nvPr/>
        </p:nvSpPr>
        <p:spPr>
          <a:xfrm>
            <a:off x="5143500" y="3846513"/>
            <a:ext cx="1714500" cy="0"/>
          </a:xfrm>
          <a:prstGeom prst="line">
            <a:avLst/>
          </a:prstGeom>
          <a:ln w="9525" cap="flat" cmpd="sng">
            <a:solidFill>
              <a:srgbClr val="000000"/>
            </a:solidFill>
            <a:prstDash val="solid"/>
            <a:headEnd type="none" w="med" len="med"/>
            <a:tailEnd type="none" w="med" len="med"/>
          </a:ln>
        </p:spPr>
      </p:sp>
      <p:sp>
        <p:nvSpPr>
          <p:cNvPr id="17461" name="Oval 118"/>
          <p:cNvSpPr/>
          <p:nvPr/>
        </p:nvSpPr>
        <p:spPr>
          <a:xfrm>
            <a:off x="6515100" y="3117850"/>
            <a:ext cx="685800" cy="509588"/>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7462" name="Line 119"/>
          <p:cNvSpPr/>
          <p:nvPr/>
        </p:nvSpPr>
        <p:spPr>
          <a:xfrm>
            <a:off x="6057900" y="6254750"/>
            <a:ext cx="0" cy="73025"/>
          </a:xfrm>
          <a:prstGeom prst="line">
            <a:avLst/>
          </a:prstGeom>
          <a:ln w="9525" cap="flat" cmpd="sng">
            <a:solidFill>
              <a:srgbClr val="000000"/>
            </a:solidFill>
            <a:prstDash val="solid"/>
            <a:headEnd type="none" w="med" len="med"/>
            <a:tailEnd type="none" w="med" len="med"/>
          </a:ln>
        </p:spPr>
      </p:sp>
      <p:sp>
        <p:nvSpPr>
          <p:cNvPr id="17463" name="Line 120"/>
          <p:cNvSpPr/>
          <p:nvPr/>
        </p:nvSpPr>
        <p:spPr>
          <a:xfrm flipH="1">
            <a:off x="2381250" y="4368800"/>
            <a:ext cx="0" cy="371475"/>
          </a:xfrm>
          <a:prstGeom prst="line">
            <a:avLst/>
          </a:prstGeom>
          <a:ln w="9525" cap="flat" cmpd="sng">
            <a:solidFill>
              <a:srgbClr val="000000"/>
            </a:solidFill>
            <a:prstDash val="solid"/>
            <a:headEnd type="none" w="med" len="med"/>
            <a:tailEnd type="none" w="med" len="med"/>
          </a:ln>
        </p:spPr>
      </p:sp>
      <p:sp>
        <p:nvSpPr>
          <p:cNvPr id="17464" name="Line 121"/>
          <p:cNvSpPr/>
          <p:nvPr/>
        </p:nvSpPr>
        <p:spPr>
          <a:xfrm>
            <a:off x="6858000" y="3656013"/>
            <a:ext cx="0" cy="211137"/>
          </a:xfrm>
          <a:prstGeom prst="line">
            <a:avLst/>
          </a:prstGeom>
          <a:ln w="9525" cap="flat" cmpd="sng">
            <a:solidFill>
              <a:srgbClr val="000000"/>
            </a:solidFill>
            <a:prstDash val="solid"/>
            <a:headEnd type="none" w="med" len="med"/>
            <a:tailEnd type="none" w="med" len="med"/>
          </a:ln>
        </p:spPr>
      </p:sp>
      <p:sp>
        <p:nvSpPr>
          <p:cNvPr id="17465" name="Rectangle 124"/>
          <p:cNvSpPr/>
          <p:nvPr/>
        </p:nvSpPr>
        <p:spPr>
          <a:xfrm>
            <a:off x="4295775" y="5076825"/>
            <a:ext cx="762000" cy="171450"/>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900" dirty="0">
                <a:latin typeface="Times New Roman" panose="02020603050405020304" pitchFamily="18" charset="0"/>
              </a:rPr>
              <a:t>投放产出问题</a:t>
            </a:r>
            <a:endParaRPr lang="zh-CN" altLang="en-US" sz="900" dirty="0">
              <a:latin typeface="Times New Roman" panose="02020603050405020304" pitchFamily="18" charset="0"/>
            </a:endParaRPr>
          </a:p>
        </p:txBody>
      </p:sp>
      <p:sp>
        <p:nvSpPr>
          <p:cNvPr id="17466" name="Rectangle 125"/>
          <p:cNvSpPr/>
          <p:nvPr/>
        </p:nvSpPr>
        <p:spPr>
          <a:xfrm>
            <a:off x="5362575" y="5067300"/>
            <a:ext cx="762000" cy="171450"/>
          </a:xfrm>
          <a:prstGeom prst="rect">
            <a:avLst/>
          </a:prstGeom>
          <a:noFill/>
          <a:ln w="9525" cap="flat" cmpd="sng">
            <a:solidFill>
              <a:srgbClr val="000000"/>
            </a:solidFill>
            <a:prstDash val="solid"/>
            <a:miter/>
            <a:headEnd type="none" w="med" len="med"/>
            <a:tailEnd type="none" w="med" len="med"/>
          </a:ln>
        </p:spPr>
        <p:txBody>
          <a:bodyPr lIns="0" tIns="0" rIns="0" bIns="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900" dirty="0">
                <a:latin typeface="Times New Roman" panose="02020603050405020304" pitchFamily="18" charset="0"/>
              </a:rPr>
              <a:t>更新技改问题</a:t>
            </a:r>
            <a:endParaRPr lang="zh-CN" altLang="en-US" sz="900" dirty="0">
              <a:latin typeface="Times New Roman" panose="02020603050405020304" pitchFamily="18" charset="0"/>
            </a:endParaRPr>
          </a:p>
        </p:txBody>
      </p:sp>
      <p:sp>
        <p:nvSpPr>
          <p:cNvPr id="17467" name="Line 126"/>
          <p:cNvSpPr/>
          <p:nvPr/>
        </p:nvSpPr>
        <p:spPr>
          <a:xfrm>
            <a:off x="3629025" y="5010150"/>
            <a:ext cx="0" cy="76200"/>
          </a:xfrm>
          <a:prstGeom prst="line">
            <a:avLst/>
          </a:prstGeom>
          <a:ln w="9525" cap="flat" cmpd="sng">
            <a:solidFill>
              <a:srgbClr val="000000"/>
            </a:solidFill>
            <a:prstDash val="solid"/>
            <a:headEnd type="none" w="med" len="med"/>
            <a:tailEnd type="none" w="med" len="med"/>
          </a:ln>
        </p:spPr>
      </p:sp>
      <p:sp>
        <p:nvSpPr>
          <p:cNvPr id="17468" name="Line 127"/>
          <p:cNvSpPr/>
          <p:nvPr/>
        </p:nvSpPr>
        <p:spPr>
          <a:xfrm>
            <a:off x="5715000" y="5000625"/>
            <a:ext cx="0" cy="76200"/>
          </a:xfrm>
          <a:prstGeom prst="line">
            <a:avLst/>
          </a:prstGeom>
          <a:ln w="9525" cap="flat" cmpd="sng">
            <a:solidFill>
              <a:srgbClr val="000000"/>
            </a:solidFill>
            <a:prstDash val="solid"/>
            <a:headEnd type="none" w="med" len="med"/>
            <a:tailEnd type="none" w="med" len="med"/>
          </a:ln>
        </p:spPr>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9874" name="Text Box 2"/>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与其他企业管理之间的关系</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18436" name="Text Box 5"/>
          <p:cNvSpPr txBox="1"/>
          <p:nvPr/>
        </p:nvSpPr>
        <p:spPr>
          <a:xfrm>
            <a:off x="457200" y="908050"/>
            <a:ext cx="38100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2400" dirty="0">
                <a:solidFill>
                  <a:schemeClr val="folHlink"/>
                </a:solidFill>
                <a:latin typeface="宋体" panose="02010600030101010101" pitchFamily="2" charset="-122"/>
              </a:rPr>
              <a:t>7</a:t>
            </a:r>
            <a:r>
              <a:rPr lang="zh-CN" altLang="en-US" sz="2400" dirty="0">
                <a:solidFill>
                  <a:schemeClr val="folHlink"/>
                </a:solidFill>
                <a:latin typeface="宋体" panose="02010600030101010101" pitchFamily="2" charset="-122"/>
              </a:rPr>
              <a:t>、</a:t>
            </a:r>
            <a:r>
              <a:rPr lang="zh-CN" altLang="en-US" sz="1800" b="1" dirty="0">
                <a:latin typeface="Arial" panose="020B0604020202020204" pitchFamily="34" charset="0"/>
              </a:rPr>
              <a:t> </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与人力资源管理 </a:t>
            </a:r>
            <a:endParaRPr lang="zh-CN" altLang="en-US" sz="2400" dirty="0">
              <a:solidFill>
                <a:schemeClr val="folHlink"/>
              </a:solidFill>
              <a:latin typeface="宋体" panose="02010600030101010101" pitchFamily="2" charset="-122"/>
            </a:endParaRPr>
          </a:p>
        </p:txBody>
      </p:sp>
      <p:sp>
        <p:nvSpPr>
          <p:cNvPr id="18437" name="Rectangle 62"/>
          <p:cNvSpPr/>
          <p:nvPr/>
        </p:nvSpPr>
        <p:spPr>
          <a:xfrm>
            <a:off x="4191000" y="838200"/>
            <a:ext cx="13335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人力资源管理战略</a:t>
            </a:r>
            <a:endParaRPr lang="zh-CN" altLang="en-US" sz="1000" dirty="0">
              <a:latin typeface="Times New Roman" panose="02020603050405020304" pitchFamily="18" charset="0"/>
            </a:endParaRPr>
          </a:p>
        </p:txBody>
      </p:sp>
      <p:sp>
        <p:nvSpPr>
          <p:cNvPr id="18438" name="Rectangle 63"/>
          <p:cNvSpPr/>
          <p:nvPr/>
        </p:nvSpPr>
        <p:spPr>
          <a:xfrm>
            <a:off x="4305300" y="1273175"/>
            <a:ext cx="11049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人力资源规划</a:t>
            </a:r>
            <a:endParaRPr lang="zh-CN" altLang="en-US" sz="1000" dirty="0">
              <a:latin typeface="Times New Roman" panose="02020603050405020304" pitchFamily="18" charset="0"/>
            </a:endParaRPr>
          </a:p>
        </p:txBody>
      </p:sp>
      <p:sp>
        <p:nvSpPr>
          <p:cNvPr id="18439" name="AutoShape 64"/>
          <p:cNvSpPr/>
          <p:nvPr/>
        </p:nvSpPr>
        <p:spPr>
          <a:xfrm>
            <a:off x="4305300" y="3667125"/>
            <a:ext cx="914400" cy="290513"/>
          </a:xfrm>
          <a:prstGeom prst="roundRect">
            <a:avLst>
              <a:gd name="adj" fmla="val 16667"/>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000" dirty="0">
                <a:latin typeface="Times New Roman" panose="02020603050405020304" pitchFamily="18" charset="0"/>
              </a:rPr>
              <a:t>QCC</a:t>
            </a:r>
            <a:r>
              <a:rPr lang="zh-CN" altLang="en-US" sz="1000" dirty="0">
                <a:latin typeface="Times New Roman" panose="02020603050405020304" pitchFamily="18" charset="0"/>
              </a:rPr>
              <a:t>活动</a:t>
            </a:r>
            <a:endParaRPr lang="zh-CN" altLang="en-US" sz="1000" dirty="0">
              <a:latin typeface="Times New Roman" panose="02020603050405020304" pitchFamily="18" charset="0"/>
            </a:endParaRPr>
          </a:p>
        </p:txBody>
      </p:sp>
      <p:sp>
        <p:nvSpPr>
          <p:cNvPr id="18440" name="Oval 65"/>
          <p:cNvSpPr/>
          <p:nvPr/>
        </p:nvSpPr>
        <p:spPr>
          <a:xfrm>
            <a:off x="3962400" y="2578100"/>
            <a:ext cx="1714500" cy="290513"/>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latin typeface="Times New Roman" panose="02020603050405020304" pitchFamily="18" charset="0"/>
              </a:rPr>
              <a:t>存在问题</a:t>
            </a:r>
            <a:endParaRPr lang="zh-CN" altLang="en-US" sz="1000" dirty="0">
              <a:latin typeface="Times New Roman" panose="02020603050405020304" pitchFamily="18" charset="0"/>
            </a:endParaRPr>
          </a:p>
        </p:txBody>
      </p:sp>
      <p:sp>
        <p:nvSpPr>
          <p:cNvPr id="18441" name="Rectangle 66"/>
          <p:cNvSpPr/>
          <p:nvPr/>
        </p:nvSpPr>
        <p:spPr>
          <a:xfrm>
            <a:off x="4305300" y="4175125"/>
            <a:ext cx="9144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对策与实施</a:t>
            </a:r>
            <a:endParaRPr lang="zh-CN" altLang="en-US" sz="1000" dirty="0">
              <a:latin typeface="Times New Roman" panose="02020603050405020304" pitchFamily="18" charset="0"/>
            </a:endParaRPr>
          </a:p>
        </p:txBody>
      </p:sp>
      <p:sp>
        <p:nvSpPr>
          <p:cNvPr id="18442" name="Line 67"/>
          <p:cNvSpPr/>
          <p:nvPr/>
        </p:nvSpPr>
        <p:spPr>
          <a:xfrm>
            <a:off x="4762500" y="1055688"/>
            <a:ext cx="0" cy="217487"/>
          </a:xfrm>
          <a:prstGeom prst="line">
            <a:avLst/>
          </a:prstGeom>
          <a:ln w="9525" cap="flat" cmpd="sng">
            <a:solidFill>
              <a:srgbClr val="000000"/>
            </a:solidFill>
            <a:prstDash val="solid"/>
            <a:headEnd type="none" w="med" len="med"/>
            <a:tailEnd type="triangle" w="med" len="med"/>
          </a:ln>
        </p:spPr>
      </p:sp>
      <p:sp>
        <p:nvSpPr>
          <p:cNvPr id="18443" name="Line 68"/>
          <p:cNvSpPr/>
          <p:nvPr/>
        </p:nvSpPr>
        <p:spPr>
          <a:xfrm>
            <a:off x="4762500" y="1490663"/>
            <a:ext cx="0" cy="217487"/>
          </a:xfrm>
          <a:prstGeom prst="line">
            <a:avLst/>
          </a:prstGeom>
          <a:ln w="9525" cap="flat" cmpd="sng">
            <a:solidFill>
              <a:srgbClr val="000000"/>
            </a:solidFill>
            <a:prstDash val="solid"/>
            <a:headEnd type="none" w="med" len="med"/>
            <a:tailEnd type="triangle" w="med" len="med"/>
          </a:ln>
        </p:spPr>
      </p:sp>
      <p:sp>
        <p:nvSpPr>
          <p:cNvPr id="18444" name="Line 69"/>
          <p:cNvSpPr/>
          <p:nvPr/>
        </p:nvSpPr>
        <p:spPr>
          <a:xfrm>
            <a:off x="4762500" y="3449638"/>
            <a:ext cx="0" cy="217487"/>
          </a:xfrm>
          <a:prstGeom prst="line">
            <a:avLst/>
          </a:prstGeom>
          <a:ln w="9525" cap="flat" cmpd="sng">
            <a:solidFill>
              <a:srgbClr val="000000"/>
            </a:solidFill>
            <a:prstDash val="solid"/>
            <a:headEnd type="none" w="med" len="med"/>
            <a:tailEnd type="triangle" w="med" len="med"/>
          </a:ln>
        </p:spPr>
      </p:sp>
      <p:sp>
        <p:nvSpPr>
          <p:cNvPr id="18445" name="Line 70"/>
          <p:cNvSpPr/>
          <p:nvPr/>
        </p:nvSpPr>
        <p:spPr>
          <a:xfrm>
            <a:off x="4762500" y="4392613"/>
            <a:ext cx="0" cy="217487"/>
          </a:xfrm>
          <a:prstGeom prst="line">
            <a:avLst/>
          </a:prstGeom>
          <a:ln w="9525" cap="flat" cmpd="sng">
            <a:solidFill>
              <a:srgbClr val="000000"/>
            </a:solidFill>
            <a:prstDash val="solid"/>
            <a:headEnd type="none" w="med" len="med"/>
            <a:tailEnd type="triangle" w="med" len="med"/>
          </a:ln>
        </p:spPr>
      </p:sp>
      <p:sp>
        <p:nvSpPr>
          <p:cNvPr id="18446" name="Line 71"/>
          <p:cNvSpPr/>
          <p:nvPr/>
        </p:nvSpPr>
        <p:spPr>
          <a:xfrm>
            <a:off x="4762500" y="4827588"/>
            <a:ext cx="0" cy="217487"/>
          </a:xfrm>
          <a:prstGeom prst="line">
            <a:avLst/>
          </a:prstGeom>
          <a:ln w="9525" cap="flat" cmpd="sng">
            <a:solidFill>
              <a:srgbClr val="000000"/>
            </a:solidFill>
            <a:prstDash val="solid"/>
            <a:headEnd type="none" w="med" len="med"/>
            <a:tailEnd type="triangle" w="med" len="med"/>
          </a:ln>
        </p:spPr>
      </p:sp>
      <p:sp>
        <p:nvSpPr>
          <p:cNvPr id="18447" name="Line 72"/>
          <p:cNvSpPr/>
          <p:nvPr/>
        </p:nvSpPr>
        <p:spPr>
          <a:xfrm>
            <a:off x="4305300" y="3449638"/>
            <a:ext cx="342900" cy="217487"/>
          </a:xfrm>
          <a:prstGeom prst="line">
            <a:avLst/>
          </a:prstGeom>
          <a:ln w="9525" cap="flat" cmpd="sng">
            <a:solidFill>
              <a:srgbClr val="000000"/>
            </a:solidFill>
            <a:prstDash val="solid"/>
            <a:headEnd type="none" w="med" len="med"/>
            <a:tailEnd type="triangle" w="med" len="med"/>
          </a:ln>
        </p:spPr>
      </p:sp>
      <p:sp>
        <p:nvSpPr>
          <p:cNvPr id="18448" name="Line 73"/>
          <p:cNvSpPr/>
          <p:nvPr/>
        </p:nvSpPr>
        <p:spPr>
          <a:xfrm flipV="1">
            <a:off x="2476500" y="3811588"/>
            <a:ext cx="1828800" cy="0"/>
          </a:xfrm>
          <a:prstGeom prst="line">
            <a:avLst/>
          </a:prstGeom>
          <a:ln w="9525" cap="flat" cmpd="sng">
            <a:solidFill>
              <a:srgbClr val="000000"/>
            </a:solidFill>
            <a:prstDash val="solid"/>
            <a:headEnd type="none" w="med" len="med"/>
            <a:tailEnd type="triangle" w="med" len="med"/>
          </a:ln>
        </p:spPr>
      </p:sp>
      <p:sp>
        <p:nvSpPr>
          <p:cNvPr id="18449" name="Line 74"/>
          <p:cNvSpPr/>
          <p:nvPr/>
        </p:nvSpPr>
        <p:spPr>
          <a:xfrm flipH="1">
            <a:off x="2438400" y="3810000"/>
            <a:ext cx="0" cy="152400"/>
          </a:xfrm>
          <a:prstGeom prst="line">
            <a:avLst/>
          </a:prstGeom>
          <a:ln w="9525" cap="flat" cmpd="sng">
            <a:solidFill>
              <a:srgbClr val="000000"/>
            </a:solidFill>
            <a:prstDash val="solid"/>
            <a:headEnd type="none" w="med" len="med"/>
            <a:tailEnd type="none" w="med" len="med"/>
          </a:ln>
        </p:spPr>
      </p:sp>
      <p:sp>
        <p:nvSpPr>
          <p:cNvPr id="18450" name="Line 75"/>
          <p:cNvSpPr/>
          <p:nvPr/>
        </p:nvSpPr>
        <p:spPr>
          <a:xfrm>
            <a:off x="4762500" y="2868613"/>
            <a:ext cx="0" cy="217487"/>
          </a:xfrm>
          <a:prstGeom prst="line">
            <a:avLst/>
          </a:prstGeom>
          <a:ln w="9525" cap="flat" cmpd="sng">
            <a:solidFill>
              <a:srgbClr val="000000"/>
            </a:solidFill>
            <a:prstDash val="solid"/>
            <a:headEnd type="none" w="med" len="med"/>
            <a:tailEnd type="triangle" w="med" len="med"/>
          </a:ln>
        </p:spPr>
      </p:sp>
      <p:sp>
        <p:nvSpPr>
          <p:cNvPr id="18451" name="Line 76"/>
          <p:cNvSpPr/>
          <p:nvPr/>
        </p:nvSpPr>
        <p:spPr>
          <a:xfrm>
            <a:off x="3276600" y="5407025"/>
            <a:ext cx="2743200" cy="0"/>
          </a:xfrm>
          <a:prstGeom prst="line">
            <a:avLst/>
          </a:prstGeom>
          <a:ln w="9525" cap="flat" cmpd="sng">
            <a:solidFill>
              <a:srgbClr val="000000"/>
            </a:solidFill>
            <a:prstDash val="solid"/>
            <a:headEnd type="none" w="med" len="med"/>
            <a:tailEnd type="none" w="med" len="med"/>
          </a:ln>
        </p:spPr>
      </p:sp>
      <p:sp>
        <p:nvSpPr>
          <p:cNvPr id="18452" name="Line 77"/>
          <p:cNvSpPr/>
          <p:nvPr/>
        </p:nvSpPr>
        <p:spPr>
          <a:xfrm>
            <a:off x="2476500" y="4754563"/>
            <a:ext cx="1485900" cy="0"/>
          </a:xfrm>
          <a:prstGeom prst="line">
            <a:avLst/>
          </a:prstGeom>
          <a:ln w="9525" cap="flat" cmpd="sng">
            <a:solidFill>
              <a:srgbClr val="000000"/>
            </a:solidFill>
            <a:prstDash val="solid"/>
            <a:headEnd type="none" w="med" len="med"/>
            <a:tailEnd type="none" w="med" len="med"/>
          </a:ln>
        </p:spPr>
      </p:sp>
      <p:sp>
        <p:nvSpPr>
          <p:cNvPr id="18453" name="Line 78"/>
          <p:cNvSpPr/>
          <p:nvPr/>
        </p:nvSpPr>
        <p:spPr>
          <a:xfrm>
            <a:off x="5105400" y="2868613"/>
            <a:ext cx="114300" cy="217487"/>
          </a:xfrm>
          <a:prstGeom prst="line">
            <a:avLst/>
          </a:prstGeom>
          <a:ln w="9525" cap="flat" cmpd="sng">
            <a:solidFill>
              <a:srgbClr val="000000"/>
            </a:solidFill>
            <a:prstDash val="solid"/>
            <a:headEnd type="none" w="med" len="med"/>
            <a:tailEnd type="triangle" w="med" len="med"/>
          </a:ln>
        </p:spPr>
      </p:sp>
      <p:sp>
        <p:nvSpPr>
          <p:cNvPr id="18454" name="Line 79"/>
          <p:cNvSpPr/>
          <p:nvPr/>
        </p:nvSpPr>
        <p:spPr>
          <a:xfrm>
            <a:off x="5562600" y="2797175"/>
            <a:ext cx="342900" cy="288925"/>
          </a:xfrm>
          <a:prstGeom prst="line">
            <a:avLst/>
          </a:prstGeom>
          <a:ln w="9525" cap="flat" cmpd="sng">
            <a:solidFill>
              <a:srgbClr val="000000"/>
            </a:solidFill>
            <a:prstDash val="solid"/>
            <a:headEnd type="none" w="med" len="med"/>
            <a:tailEnd type="triangle" w="med" len="med"/>
          </a:ln>
        </p:spPr>
      </p:sp>
      <p:sp>
        <p:nvSpPr>
          <p:cNvPr id="18455" name="Line 80"/>
          <p:cNvSpPr/>
          <p:nvPr/>
        </p:nvSpPr>
        <p:spPr>
          <a:xfrm>
            <a:off x="4762500" y="5262563"/>
            <a:ext cx="0" cy="290512"/>
          </a:xfrm>
          <a:prstGeom prst="line">
            <a:avLst/>
          </a:prstGeom>
          <a:ln w="9525" cap="flat" cmpd="sng">
            <a:solidFill>
              <a:srgbClr val="000000"/>
            </a:solidFill>
            <a:prstDash val="solid"/>
            <a:headEnd type="none" w="med" len="med"/>
            <a:tailEnd type="none" w="med" len="med"/>
          </a:ln>
        </p:spPr>
      </p:sp>
      <p:sp>
        <p:nvSpPr>
          <p:cNvPr id="18456" name="Rectangle 81"/>
          <p:cNvSpPr/>
          <p:nvPr/>
        </p:nvSpPr>
        <p:spPr>
          <a:xfrm>
            <a:off x="4076700" y="5045075"/>
            <a:ext cx="13716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人力资源管理创新</a:t>
            </a:r>
            <a:endParaRPr lang="zh-CN" altLang="en-US" sz="1000" dirty="0">
              <a:latin typeface="Times New Roman" panose="02020603050405020304" pitchFamily="18" charset="0"/>
            </a:endParaRPr>
          </a:p>
        </p:txBody>
      </p:sp>
      <p:sp>
        <p:nvSpPr>
          <p:cNvPr id="18457" name="Line 82"/>
          <p:cNvSpPr/>
          <p:nvPr/>
        </p:nvSpPr>
        <p:spPr>
          <a:xfrm>
            <a:off x="4762500" y="3957638"/>
            <a:ext cx="0" cy="217487"/>
          </a:xfrm>
          <a:prstGeom prst="line">
            <a:avLst/>
          </a:prstGeom>
          <a:ln w="9525" cap="flat" cmpd="sng">
            <a:solidFill>
              <a:srgbClr val="000000"/>
            </a:solidFill>
            <a:prstDash val="solid"/>
            <a:headEnd type="none" w="med" len="med"/>
            <a:tailEnd type="triangle" w="med" len="med"/>
          </a:ln>
        </p:spPr>
      </p:sp>
      <p:sp>
        <p:nvSpPr>
          <p:cNvPr id="18458" name="Rectangle 83"/>
          <p:cNvSpPr/>
          <p:nvPr/>
        </p:nvSpPr>
        <p:spPr>
          <a:xfrm>
            <a:off x="4076700" y="6640513"/>
            <a:ext cx="1371600" cy="217487"/>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问题解决</a:t>
            </a:r>
            <a:r>
              <a:rPr lang="en-US" altLang="zh-CN" sz="1000" dirty="0">
                <a:latin typeface="Times New Roman" panose="02020603050405020304" pitchFamily="18" charset="0"/>
              </a:rPr>
              <a:t>/</a:t>
            </a:r>
            <a:r>
              <a:rPr lang="zh-CN" altLang="en-US" sz="1000" dirty="0">
                <a:latin typeface="Times New Roman" panose="02020603050405020304" pitchFamily="18" charset="0"/>
              </a:rPr>
              <a:t>达成效果</a:t>
            </a:r>
            <a:endParaRPr lang="zh-CN" altLang="en-US" sz="1000" dirty="0">
              <a:latin typeface="Times New Roman" panose="02020603050405020304" pitchFamily="18" charset="0"/>
            </a:endParaRPr>
          </a:p>
        </p:txBody>
      </p:sp>
      <p:sp>
        <p:nvSpPr>
          <p:cNvPr id="18459" name="Line 84"/>
          <p:cNvSpPr/>
          <p:nvPr/>
        </p:nvSpPr>
        <p:spPr>
          <a:xfrm>
            <a:off x="3619500" y="3449638"/>
            <a:ext cx="800100" cy="217487"/>
          </a:xfrm>
          <a:prstGeom prst="line">
            <a:avLst/>
          </a:prstGeom>
          <a:ln w="9525" cap="flat" cmpd="sng">
            <a:solidFill>
              <a:srgbClr val="000000"/>
            </a:solidFill>
            <a:prstDash val="solid"/>
            <a:headEnd type="none" w="med" len="med"/>
            <a:tailEnd type="triangle" w="med" len="med"/>
          </a:ln>
        </p:spPr>
      </p:sp>
      <p:sp>
        <p:nvSpPr>
          <p:cNvPr id="18460" name="Line 85"/>
          <p:cNvSpPr/>
          <p:nvPr/>
        </p:nvSpPr>
        <p:spPr>
          <a:xfrm flipH="1">
            <a:off x="4991100" y="3449638"/>
            <a:ext cx="342900" cy="217487"/>
          </a:xfrm>
          <a:prstGeom prst="line">
            <a:avLst/>
          </a:prstGeom>
          <a:ln w="9525" cap="flat" cmpd="sng">
            <a:solidFill>
              <a:srgbClr val="000000"/>
            </a:solidFill>
            <a:prstDash val="solid"/>
            <a:headEnd type="none" w="med" len="med"/>
            <a:tailEnd type="triangle" w="med" len="med"/>
          </a:ln>
        </p:spPr>
      </p:sp>
      <p:sp>
        <p:nvSpPr>
          <p:cNvPr id="18461" name="Line 86"/>
          <p:cNvSpPr/>
          <p:nvPr/>
        </p:nvSpPr>
        <p:spPr>
          <a:xfrm flipH="1">
            <a:off x="5219700" y="3449638"/>
            <a:ext cx="685800" cy="217487"/>
          </a:xfrm>
          <a:prstGeom prst="line">
            <a:avLst/>
          </a:prstGeom>
          <a:ln w="9525" cap="flat" cmpd="sng">
            <a:solidFill>
              <a:srgbClr val="000000"/>
            </a:solidFill>
            <a:prstDash val="solid"/>
            <a:headEnd type="none" w="med" len="med"/>
            <a:tailEnd type="triangle" w="med" len="med"/>
          </a:ln>
        </p:spPr>
      </p:sp>
      <p:sp>
        <p:nvSpPr>
          <p:cNvPr id="18462" name="Rectangle 87"/>
          <p:cNvSpPr/>
          <p:nvPr/>
        </p:nvSpPr>
        <p:spPr>
          <a:xfrm>
            <a:off x="4305300" y="1708150"/>
            <a:ext cx="11049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人力资源计划</a:t>
            </a:r>
            <a:endParaRPr lang="zh-CN" altLang="en-US" sz="1000" dirty="0">
              <a:latin typeface="Times New Roman" panose="02020603050405020304" pitchFamily="18" charset="0"/>
            </a:endParaRPr>
          </a:p>
        </p:txBody>
      </p:sp>
      <p:sp>
        <p:nvSpPr>
          <p:cNvPr id="18463" name="Line 88"/>
          <p:cNvSpPr/>
          <p:nvPr/>
        </p:nvSpPr>
        <p:spPr>
          <a:xfrm flipH="1">
            <a:off x="5334000" y="5407025"/>
            <a:ext cx="0" cy="146050"/>
          </a:xfrm>
          <a:prstGeom prst="line">
            <a:avLst/>
          </a:prstGeom>
          <a:ln w="9525" cap="flat" cmpd="sng">
            <a:solidFill>
              <a:srgbClr val="000000"/>
            </a:solidFill>
            <a:prstDash val="solid"/>
            <a:headEnd type="none" w="med" len="med"/>
            <a:tailEnd type="none" w="med" len="med"/>
          </a:ln>
        </p:spPr>
      </p:sp>
      <p:sp>
        <p:nvSpPr>
          <p:cNvPr id="18464" name="Rectangle 89"/>
          <p:cNvSpPr/>
          <p:nvPr/>
        </p:nvSpPr>
        <p:spPr>
          <a:xfrm>
            <a:off x="3390900" y="3086100"/>
            <a:ext cx="4572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招聘</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问题</a:t>
            </a:r>
            <a:endParaRPr lang="zh-CN" altLang="en-US" sz="900" dirty="0">
              <a:latin typeface="Times New Roman" panose="02020603050405020304" pitchFamily="18" charset="0"/>
            </a:endParaRPr>
          </a:p>
        </p:txBody>
      </p:sp>
      <p:sp>
        <p:nvSpPr>
          <p:cNvPr id="18465" name="Rectangle 90"/>
          <p:cNvSpPr/>
          <p:nvPr/>
        </p:nvSpPr>
        <p:spPr>
          <a:xfrm>
            <a:off x="3962400" y="3086100"/>
            <a:ext cx="4572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培训</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问题</a:t>
            </a:r>
            <a:endParaRPr lang="zh-CN" altLang="en-US" sz="900" dirty="0">
              <a:latin typeface="Times New Roman" panose="02020603050405020304" pitchFamily="18" charset="0"/>
            </a:endParaRPr>
          </a:p>
        </p:txBody>
      </p:sp>
      <p:sp>
        <p:nvSpPr>
          <p:cNvPr id="18466" name="Line 91"/>
          <p:cNvSpPr/>
          <p:nvPr/>
        </p:nvSpPr>
        <p:spPr>
          <a:xfrm flipH="1">
            <a:off x="3619500" y="2797175"/>
            <a:ext cx="457200" cy="288925"/>
          </a:xfrm>
          <a:prstGeom prst="line">
            <a:avLst/>
          </a:prstGeom>
          <a:ln w="9525" cap="flat" cmpd="sng">
            <a:solidFill>
              <a:srgbClr val="000000"/>
            </a:solidFill>
            <a:prstDash val="solid"/>
            <a:headEnd type="none" w="med" len="med"/>
            <a:tailEnd type="triangle" w="med" len="med"/>
          </a:ln>
        </p:spPr>
      </p:sp>
      <p:sp>
        <p:nvSpPr>
          <p:cNvPr id="18467" name="Line 92"/>
          <p:cNvSpPr/>
          <p:nvPr/>
        </p:nvSpPr>
        <p:spPr>
          <a:xfrm flipH="1">
            <a:off x="4191000" y="2868613"/>
            <a:ext cx="228600" cy="217487"/>
          </a:xfrm>
          <a:prstGeom prst="line">
            <a:avLst/>
          </a:prstGeom>
          <a:ln w="9525" cap="flat" cmpd="sng">
            <a:solidFill>
              <a:srgbClr val="000000"/>
            </a:solidFill>
            <a:prstDash val="solid"/>
            <a:headEnd type="none" w="med" len="med"/>
            <a:tailEnd type="triangle" w="med" len="med"/>
          </a:ln>
        </p:spPr>
      </p:sp>
      <p:sp>
        <p:nvSpPr>
          <p:cNvPr id="18468" name="Line 93"/>
          <p:cNvSpPr/>
          <p:nvPr/>
        </p:nvSpPr>
        <p:spPr>
          <a:xfrm>
            <a:off x="4762500" y="1925638"/>
            <a:ext cx="0" cy="217487"/>
          </a:xfrm>
          <a:prstGeom prst="line">
            <a:avLst/>
          </a:prstGeom>
          <a:ln w="9525" cap="flat" cmpd="sng">
            <a:solidFill>
              <a:srgbClr val="000000"/>
            </a:solidFill>
            <a:prstDash val="solid"/>
            <a:headEnd type="none" w="med" len="med"/>
            <a:tailEnd type="triangle" w="med" len="med"/>
          </a:ln>
        </p:spPr>
      </p:sp>
      <p:sp>
        <p:nvSpPr>
          <p:cNvPr id="18469" name="Rectangle 94"/>
          <p:cNvSpPr/>
          <p:nvPr/>
        </p:nvSpPr>
        <p:spPr>
          <a:xfrm>
            <a:off x="4533900" y="3086100"/>
            <a:ext cx="4572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考核</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问题</a:t>
            </a:r>
            <a:endParaRPr lang="zh-CN" altLang="en-US" sz="900" dirty="0">
              <a:latin typeface="Times New Roman" panose="02020603050405020304" pitchFamily="18" charset="0"/>
            </a:endParaRPr>
          </a:p>
        </p:txBody>
      </p:sp>
      <p:sp>
        <p:nvSpPr>
          <p:cNvPr id="18470" name="Rectangle 95"/>
          <p:cNvSpPr/>
          <p:nvPr/>
        </p:nvSpPr>
        <p:spPr>
          <a:xfrm>
            <a:off x="5105400" y="3086100"/>
            <a:ext cx="4572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薪酬</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问题</a:t>
            </a:r>
            <a:endParaRPr lang="zh-CN" altLang="en-US" sz="900" dirty="0">
              <a:latin typeface="Times New Roman" panose="02020603050405020304" pitchFamily="18" charset="0"/>
            </a:endParaRPr>
          </a:p>
        </p:txBody>
      </p:sp>
      <p:sp>
        <p:nvSpPr>
          <p:cNvPr id="18471" name="Rectangle 96"/>
          <p:cNvSpPr/>
          <p:nvPr/>
        </p:nvSpPr>
        <p:spPr>
          <a:xfrm>
            <a:off x="5676900" y="3086100"/>
            <a:ext cx="4572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员工</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激励</a:t>
            </a:r>
            <a:endParaRPr lang="zh-CN" altLang="en-US" sz="900" dirty="0">
              <a:latin typeface="Times New Roman" panose="02020603050405020304" pitchFamily="18" charset="0"/>
            </a:endParaRPr>
          </a:p>
        </p:txBody>
      </p:sp>
      <p:sp>
        <p:nvSpPr>
          <p:cNvPr id="18472" name="Line 97"/>
          <p:cNvSpPr/>
          <p:nvPr/>
        </p:nvSpPr>
        <p:spPr>
          <a:xfrm flipH="1">
            <a:off x="5105400" y="5881688"/>
            <a:ext cx="266700" cy="250825"/>
          </a:xfrm>
          <a:prstGeom prst="line">
            <a:avLst/>
          </a:prstGeom>
          <a:ln w="9525" cap="flat" cmpd="sng">
            <a:solidFill>
              <a:srgbClr val="000000"/>
            </a:solidFill>
            <a:prstDash val="solid"/>
            <a:headEnd type="none" w="med" len="med"/>
            <a:tailEnd type="triangle" w="med" len="med"/>
          </a:ln>
        </p:spPr>
      </p:sp>
      <p:sp>
        <p:nvSpPr>
          <p:cNvPr id="18473" name="Line 98"/>
          <p:cNvSpPr/>
          <p:nvPr/>
        </p:nvSpPr>
        <p:spPr>
          <a:xfrm flipH="1" flipV="1">
            <a:off x="5257800" y="6243638"/>
            <a:ext cx="685800" cy="4762"/>
          </a:xfrm>
          <a:prstGeom prst="line">
            <a:avLst/>
          </a:prstGeom>
          <a:ln w="9525" cap="flat" cmpd="sng">
            <a:solidFill>
              <a:srgbClr val="000000"/>
            </a:solidFill>
            <a:prstDash val="solid"/>
            <a:headEnd type="none" w="med" len="med"/>
            <a:tailEnd type="triangle" w="med" len="med"/>
          </a:ln>
        </p:spPr>
      </p:sp>
      <p:sp>
        <p:nvSpPr>
          <p:cNvPr id="18474" name="Oval 99"/>
          <p:cNvSpPr/>
          <p:nvPr/>
        </p:nvSpPr>
        <p:spPr>
          <a:xfrm>
            <a:off x="2133600" y="3957638"/>
            <a:ext cx="685800" cy="506412"/>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8475" name="Rectangle 100"/>
          <p:cNvSpPr/>
          <p:nvPr/>
        </p:nvSpPr>
        <p:spPr>
          <a:xfrm>
            <a:off x="3962400" y="4610100"/>
            <a:ext cx="16002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人力资源管理问题解决</a:t>
            </a:r>
            <a:endParaRPr lang="zh-CN" altLang="en-US" sz="1000" dirty="0">
              <a:latin typeface="Times New Roman" panose="02020603050405020304" pitchFamily="18" charset="0"/>
            </a:endParaRPr>
          </a:p>
        </p:txBody>
      </p:sp>
      <p:sp>
        <p:nvSpPr>
          <p:cNvPr id="18476" name="Line 101"/>
          <p:cNvSpPr/>
          <p:nvPr/>
        </p:nvSpPr>
        <p:spPr>
          <a:xfrm flipH="1">
            <a:off x="3962400" y="5407025"/>
            <a:ext cx="0" cy="146050"/>
          </a:xfrm>
          <a:prstGeom prst="line">
            <a:avLst/>
          </a:prstGeom>
          <a:ln w="9525" cap="flat" cmpd="sng">
            <a:solidFill>
              <a:srgbClr val="000000"/>
            </a:solidFill>
            <a:prstDash val="solid"/>
            <a:headEnd type="none" w="med" len="med"/>
            <a:tailEnd type="none" w="med" len="med"/>
          </a:ln>
        </p:spPr>
      </p:sp>
      <p:sp>
        <p:nvSpPr>
          <p:cNvPr id="18477" name="Rectangle 102"/>
          <p:cNvSpPr/>
          <p:nvPr/>
        </p:nvSpPr>
        <p:spPr>
          <a:xfrm>
            <a:off x="3733800" y="5553075"/>
            <a:ext cx="571500" cy="36195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职业规</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划问题</a:t>
            </a:r>
            <a:endParaRPr lang="zh-CN" altLang="en-US" sz="900" dirty="0">
              <a:latin typeface="Times New Roman" panose="02020603050405020304" pitchFamily="18" charset="0"/>
            </a:endParaRPr>
          </a:p>
        </p:txBody>
      </p:sp>
      <p:sp>
        <p:nvSpPr>
          <p:cNvPr id="18478" name="Rectangle 103"/>
          <p:cNvSpPr/>
          <p:nvPr/>
        </p:nvSpPr>
        <p:spPr>
          <a:xfrm>
            <a:off x="4419600" y="5553075"/>
            <a:ext cx="571500" cy="36195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人力资</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本问题</a:t>
            </a:r>
            <a:endParaRPr lang="zh-CN" altLang="en-US" sz="900" dirty="0">
              <a:latin typeface="Times New Roman" panose="02020603050405020304" pitchFamily="18" charset="0"/>
            </a:endParaRPr>
          </a:p>
        </p:txBody>
      </p:sp>
      <p:sp>
        <p:nvSpPr>
          <p:cNvPr id="18479" name="Rectangle 104"/>
          <p:cNvSpPr/>
          <p:nvPr/>
        </p:nvSpPr>
        <p:spPr>
          <a:xfrm>
            <a:off x="5105400" y="5553075"/>
            <a:ext cx="571500" cy="36195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人力危</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机问题</a:t>
            </a:r>
            <a:endParaRPr lang="zh-CN" altLang="en-US" sz="900" dirty="0">
              <a:latin typeface="Times New Roman" panose="02020603050405020304" pitchFamily="18" charset="0"/>
            </a:endParaRPr>
          </a:p>
        </p:txBody>
      </p:sp>
      <p:sp>
        <p:nvSpPr>
          <p:cNvPr id="18480" name="AutoShape 105"/>
          <p:cNvSpPr/>
          <p:nvPr/>
        </p:nvSpPr>
        <p:spPr>
          <a:xfrm>
            <a:off x="4305300" y="6132513"/>
            <a:ext cx="914400" cy="290512"/>
          </a:xfrm>
          <a:prstGeom prst="roundRect">
            <a:avLst>
              <a:gd name="adj" fmla="val 16667"/>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000" dirty="0">
                <a:latin typeface="Times New Roman" panose="02020603050405020304" pitchFamily="18" charset="0"/>
              </a:rPr>
              <a:t>QCC</a:t>
            </a:r>
            <a:r>
              <a:rPr lang="zh-CN" altLang="en-US" sz="1000" dirty="0">
                <a:latin typeface="Times New Roman" panose="02020603050405020304" pitchFamily="18" charset="0"/>
              </a:rPr>
              <a:t>活动</a:t>
            </a:r>
            <a:endParaRPr lang="zh-CN" altLang="en-US" sz="1000" dirty="0">
              <a:latin typeface="Times New Roman" panose="02020603050405020304" pitchFamily="18" charset="0"/>
            </a:endParaRPr>
          </a:p>
        </p:txBody>
      </p:sp>
      <p:sp>
        <p:nvSpPr>
          <p:cNvPr id="18481" name="Line 106"/>
          <p:cNvSpPr/>
          <p:nvPr/>
        </p:nvSpPr>
        <p:spPr>
          <a:xfrm>
            <a:off x="4762500" y="5915025"/>
            <a:ext cx="0" cy="217488"/>
          </a:xfrm>
          <a:prstGeom prst="line">
            <a:avLst/>
          </a:prstGeom>
          <a:ln w="9525" cap="flat" cmpd="sng">
            <a:solidFill>
              <a:srgbClr val="000000"/>
            </a:solidFill>
            <a:prstDash val="solid"/>
            <a:headEnd type="none" w="med" len="med"/>
            <a:tailEnd type="triangle" w="med" len="med"/>
          </a:ln>
        </p:spPr>
      </p:sp>
      <p:sp>
        <p:nvSpPr>
          <p:cNvPr id="18482" name="Line 107"/>
          <p:cNvSpPr/>
          <p:nvPr/>
        </p:nvSpPr>
        <p:spPr>
          <a:xfrm>
            <a:off x="4762500" y="6423025"/>
            <a:ext cx="0" cy="217488"/>
          </a:xfrm>
          <a:prstGeom prst="line">
            <a:avLst/>
          </a:prstGeom>
          <a:ln w="9525" cap="flat" cmpd="sng">
            <a:solidFill>
              <a:srgbClr val="000000"/>
            </a:solidFill>
            <a:prstDash val="solid"/>
            <a:headEnd type="none" w="med" len="med"/>
            <a:tailEnd type="triangle" w="med" len="med"/>
          </a:ln>
        </p:spPr>
      </p:sp>
      <p:sp>
        <p:nvSpPr>
          <p:cNvPr id="18483" name="Oval 108"/>
          <p:cNvSpPr/>
          <p:nvPr/>
        </p:nvSpPr>
        <p:spPr>
          <a:xfrm>
            <a:off x="5829300" y="6172200"/>
            <a:ext cx="685800" cy="508000"/>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8484" name="Line 109"/>
          <p:cNvSpPr/>
          <p:nvPr/>
        </p:nvSpPr>
        <p:spPr>
          <a:xfrm>
            <a:off x="5486400" y="6751638"/>
            <a:ext cx="685800" cy="0"/>
          </a:xfrm>
          <a:prstGeom prst="line">
            <a:avLst/>
          </a:prstGeom>
          <a:ln w="9525" cap="flat" cmpd="sng">
            <a:solidFill>
              <a:srgbClr val="000000"/>
            </a:solidFill>
            <a:prstDash val="solid"/>
            <a:headEnd type="none" w="med" len="med"/>
            <a:tailEnd type="none" w="med" len="med"/>
          </a:ln>
        </p:spPr>
      </p:sp>
      <p:sp>
        <p:nvSpPr>
          <p:cNvPr id="18485" name="Line 110"/>
          <p:cNvSpPr/>
          <p:nvPr/>
        </p:nvSpPr>
        <p:spPr>
          <a:xfrm>
            <a:off x="3962400" y="5915025"/>
            <a:ext cx="457200" cy="217488"/>
          </a:xfrm>
          <a:prstGeom prst="line">
            <a:avLst/>
          </a:prstGeom>
          <a:ln w="9525" cap="flat" cmpd="sng">
            <a:solidFill>
              <a:srgbClr val="000000"/>
            </a:solidFill>
            <a:prstDash val="solid"/>
            <a:headEnd type="none" w="med" len="med"/>
            <a:tailEnd type="triangle" w="med" len="med"/>
          </a:ln>
        </p:spPr>
      </p:sp>
      <p:sp>
        <p:nvSpPr>
          <p:cNvPr id="18486" name="Line 111"/>
          <p:cNvSpPr/>
          <p:nvPr/>
        </p:nvSpPr>
        <p:spPr>
          <a:xfrm flipH="1" flipV="1">
            <a:off x="5676900" y="2216150"/>
            <a:ext cx="1257300" cy="0"/>
          </a:xfrm>
          <a:prstGeom prst="line">
            <a:avLst/>
          </a:prstGeom>
          <a:ln w="9525" cap="flat" cmpd="sng">
            <a:solidFill>
              <a:srgbClr val="000000"/>
            </a:solidFill>
            <a:prstDash val="solid"/>
            <a:headEnd type="none" w="med" len="med"/>
            <a:tailEnd type="triangle" w="med" len="med"/>
          </a:ln>
        </p:spPr>
      </p:sp>
      <p:sp>
        <p:nvSpPr>
          <p:cNvPr id="18487" name="Line 112"/>
          <p:cNvSpPr/>
          <p:nvPr/>
        </p:nvSpPr>
        <p:spPr>
          <a:xfrm>
            <a:off x="6934200" y="2216150"/>
            <a:ext cx="0" cy="1289050"/>
          </a:xfrm>
          <a:prstGeom prst="line">
            <a:avLst/>
          </a:prstGeom>
          <a:ln w="9525" cap="flat" cmpd="sng">
            <a:solidFill>
              <a:srgbClr val="000000"/>
            </a:solidFill>
            <a:prstDash val="solid"/>
            <a:headEnd type="none" w="med" len="med"/>
            <a:tailEnd type="none" w="med" len="med"/>
          </a:ln>
        </p:spPr>
      </p:sp>
      <p:sp>
        <p:nvSpPr>
          <p:cNvPr id="18488" name="Line 113"/>
          <p:cNvSpPr/>
          <p:nvPr/>
        </p:nvSpPr>
        <p:spPr>
          <a:xfrm>
            <a:off x="5219700" y="4246563"/>
            <a:ext cx="1714500" cy="0"/>
          </a:xfrm>
          <a:prstGeom prst="line">
            <a:avLst/>
          </a:prstGeom>
          <a:ln w="9525" cap="flat" cmpd="sng">
            <a:solidFill>
              <a:srgbClr val="000000"/>
            </a:solidFill>
            <a:prstDash val="solid"/>
            <a:headEnd type="none" w="med" len="med"/>
            <a:tailEnd type="none" w="med" len="med"/>
          </a:ln>
        </p:spPr>
      </p:sp>
      <p:sp>
        <p:nvSpPr>
          <p:cNvPr id="18489" name="Oval 114"/>
          <p:cNvSpPr/>
          <p:nvPr/>
        </p:nvSpPr>
        <p:spPr>
          <a:xfrm>
            <a:off x="6629400" y="3560763"/>
            <a:ext cx="685800" cy="508000"/>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8490" name="Line 115"/>
          <p:cNvSpPr/>
          <p:nvPr/>
        </p:nvSpPr>
        <p:spPr>
          <a:xfrm>
            <a:off x="6172200" y="6680200"/>
            <a:ext cx="0" cy="71438"/>
          </a:xfrm>
          <a:prstGeom prst="line">
            <a:avLst/>
          </a:prstGeom>
          <a:ln w="9525" cap="flat" cmpd="sng">
            <a:solidFill>
              <a:srgbClr val="000000"/>
            </a:solidFill>
            <a:prstDash val="solid"/>
            <a:headEnd type="none" w="med" len="med"/>
            <a:tailEnd type="none" w="med" len="med"/>
          </a:ln>
        </p:spPr>
      </p:sp>
      <p:sp>
        <p:nvSpPr>
          <p:cNvPr id="18491" name="Rectangle 116"/>
          <p:cNvSpPr/>
          <p:nvPr/>
        </p:nvSpPr>
        <p:spPr>
          <a:xfrm>
            <a:off x="3962400" y="2143125"/>
            <a:ext cx="17145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人力资源管理和开发实施</a:t>
            </a:r>
            <a:endParaRPr lang="zh-CN" altLang="en-US" sz="1000" dirty="0">
              <a:latin typeface="Times New Roman" panose="02020603050405020304" pitchFamily="18" charset="0"/>
            </a:endParaRPr>
          </a:p>
        </p:txBody>
      </p:sp>
      <p:sp>
        <p:nvSpPr>
          <p:cNvPr id="18492" name="Line 117"/>
          <p:cNvSpPr/>
          <p:nvPr/>
        </p:nvSpPr>
        <p:spPr>
          <a:xfrm>
            <a:off x="4762500" y="2360613"/>
            <a:ext cx="0" cy="217487"/>
          </a:xfrm>
          <a:prstGeom prst="line">
            <a:avLst/>
          </a:prstGeom>
          <a:ln w="9525" cap="flat" cmpd="sng">
            <a:solidFill>
              <a:srgbClr val="000000"/>
            </a:solidFill>
            <a:prstDash val="solid"/>
            <a:headEnd type="none" w="med" len="med"/>
            <a:tailEnd type="triangle" w="med" len="med"/>
          </a:ln>
        </p:spPr>
      </p:sp>
      <p:sp>
        <p:nvSpPr>
          <p:cNvPr id="18493" name="Rectangle 118"/>
          <p:cNvSpPr/>
          <p:nvPr/>
        </p:nvSpPr>
        <p:spPr>
          <a:xfrm>
            <a:off x="2705100" y="3086100"/>
            <a:ext cx="5715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职务分</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析问题</a:t>
            </a:r>
            <a:endParaRPr lang="zh-CN" altLang="en-US" sz="900" dirty="0">
              <a:latin typeface="Times New Roman" panose="02020603050405020304" pitchFamily="18" charset="0"/>
            </a:endParaRPr>
          </a:p>
        </p:txBody>
      </p:sp>
      <p:sp>
        <p:nvSpPr>
          <p:cNvPr id="18494" name="Rectangle 119"/>
          <p:cNvSpPr/>
          <p:nvPr/>
        </p:nvSpPr>
        <p:spPr>
          <a:xfrm>
            <a:off x="6248400" y="3086100"/>
            <a:ext cx="5715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劳动关</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系问题</a:t>
            </a:r>
            <a:endParaRPr lang="zh-CN" altLang="en-US" sz="900" dirty="0">
              <a:latin typeface="Times New Roman" panose="02020603050405020304" pitchFamily="18" charset="0"/>
            </a:endParaRPr>
          </a:p>
        </p:txBody>
      </p:sp>
      <p:sp>
        <p:nvSpPr>
          <p:cNvPr id="18495" name="Line 120"/>
          <p:cNvSpPr/>
          <p:nvPr/>
        </p:nvSpPr>
        <p:spPr>
          <a:xfrm>
            <a:off x="5676900" y="2724150"/>
            <a:ext cx="685800" cy="361950"/>
          </a:xfrm>
          <a:prstGeom prst="line">
            <a:avLst/>
          </a:prstGeom>
          <a:ln w="9525" cap="flat" cmpd="sng">
            <a:solidFill>
              <a:srgbClr val="000000"/>
            </a:solidFill>
            <a:prstDash val="solid"/>
            <a:headEnd type="none" w="med" len="med"/>
            <a:tailEnd type="triangle" w="med" len="med"/>
          </a:ln>
        </p:spPr>
      </p:sp>
      <p:sp>
        <p:nvSpPr>
          <p:cNvPr id="18496" name="Line 121"/>
          <p:cNvSpPr/>
          <p:nvPr/>
        </p:nvSpPr>
        <p:spPr>
          <a:xfrm flipH="1">
            <a:off x="3048000" y="2724150"/>
            <a:ext cx="914400" cy="361950"/>
          </a:xfrm>
          <a:prstGeom prst="line">
            <a:avLst/>
          </a:prstGeom>
          <a:ln w="9525" cap="flat" cmpd="sng">
            <a:solidFill>
              <a:srgbClr val="000000"/>
            </a:solidFill>
            <a:prstDash val="solid"/>
            <a:headEnd type="none" w="med" len="med"/>
            <a:tailEnd type="triangle" w="med" len="med"/>
          </a:ln>
        </p:spPr>
      </p:sp>
      <p:sp>
        <p:nvSpPr>
          <p:cNvPr id="18497" name="Line 122"/>
          <p:cNvSpPr/>
          <p:nvPr/>
        </p:nvSpPr>
        <p:spPr>
          <a:xfrm>
            <a:off x="2933700" y="3449638"/>
            <a:ext cx="1371600" cy="288925"/>
          </a:xfrm>
          <a:prstGeom prst="line">
            <a:avLst/>
          </a:prstGeom>
          <a:ln w="9525" cap="flat" cmpd="sng">
            <a:solidFill>
              <a:srgbClr val="000000"/>
            </a:solidFill>
            <a:prstDash val="solid"/>
            <a:headEnd type="none" w="med" len="med"/>
            <a:tailEnd type="triangle" w="med" len="med"/>
          </a:ln>
        </p:spPr>
      </p:sp>
      <p:sp>
        <p:nvSpPr>
          <p:cNvPr id="18498" name="Line 123"/>
          <p:cNvSpPr/>
          <p:nvPr/>
        </p:nvSpPr>
        <p:spPr>
          <a:xfrm flipH="1">
            <a:off x="5219700" y="3449638"/>
            <a:ext cx="1257300" cy="288925"/>
          </a:xfrm>
          <a:prstGeom prst="line">
            <a:avLst/>
          </a:prstGeom>
          <a:ln w="9525" cap="flat" cmpd="sng">
            <a:solidFill>
              <a:srgbClr val="000000"/>
            </a:solidFill>
            <a:prstDash val="solid"/>
            <a:headEnd type="none" w="med" len="med"/>
            <a:tailEnd type="triangle" w="med" len="med"/>
          </a:ln>
        </p:spPr>
      </p:sp>
      <p:sp>
        <p:nvSpPr>
          <p:cNvPr id="18499" name="Rectangle 124"/>
          <p:cNvSpPr/>
          <p:nvPr/>
        </p:nvSpPr>
        <p:spPr>
          <a:xfrm>
            <a:off x="5791200" y="5553075"/>
            <a:ext cx="685800" cy="36195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人才全球</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化问题</a:t>
            </a:r>
            <a:endParaRPr lang="zh-CN" altLang="en-US" sz="900" dirty="0">
              <a:latin typeface="Times New Roman" panose="02020603050405020304" pitchFamily="18" charset="0"/>
            </a:endParaRPr>
          </a:p>
        </p:txBody>
      </p:sp>
      <p:sp>
        <p:nvSpPr>
          <p:cNvPr id="18500" name="Rectangle 125"/>
          <p:cNvSpPr/>
          <p:nvPr/>
        </p:nvSpPr>
        <p:spPr>
          <a:xfrm>
            <a:off x="3048000" y="5553075"/>
            <a:ext cx="571500" cy="36195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价值取</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向问题</a:t>
            </a:r>
            <a:endParaRPr lang="zh-CN" altLang="en-US" sz="900" dirty="0">
              <a:latin typeface="Times New Roman" panose="02020603050405020304" pitchFamily="18" charset="0"/>
            </a:endParaRPr>
          </a:p>
        </p:txBody>
      </p:sp>
      <p:sp>
        <p:nvSpPr>
          <p:cNvPr id="18501" name="Line 126"/>
          <p:cNvSpPr/>
          <p:nvPr/>
        </p:nvSpPr>
        <p:spPr>
          <a:xfrm flipH="1">
            <a:off x="3276600" y="5407025"/>
            <a:ext cx="0" cy="146050"/>
          </a:xfrm>
          <a:prstGeom prst="line">
            <a:avLst/>
          </a:prstGeom>
          <a:ln w="9525" cap="flat" cmpd="sng">
            <a:solidFill>
              <a:srgbClr val="000000"/>
            </a:solidFill>
            <a:prstDash val="solid"/>
            <a:headEnd type="none" w="med" len="med"/>
            <a:tailEnd type="none" w="med" len="med"/>
          </a:ln>
        </p:spPr>
      </p:sp>
      <p:sp>
        <p:nvSpPr>
          <p:cNvPr id="18502" name="Line 127"/>
          <p:cNvSpPr/>
          <p:nvPr/>
        </p:nvSpPr>
        <p:spPr>
          <a:xfrm flipH="1">
            <a:off x="6019800" y="5407025"/>
            <a:ext cx="0" cy="146050"/>
          </a:xfrm>
          <a:prstGeom prst="line">
            <a:avLst/>
          </a:prstGeom>
          <a:ln w="9525" cap="flat" cmpd="sng">
            <a:solidFill>
              <a:srgbClr val="000000"/>
            </a:solidFill>
            <a:prstDash val="solid"/>
            <a:headEnd type="none" w="med" len="med"/>
            <a:tailEnd type="none" w="med" len="med"/>
          </a:ln>
        </p:spPr>
      </p:sp>
      <p:sp>
        <p:nvSpPr>
          <p:cNvPr id="18503" name="Line 128"/>
          <p:cNvSpPr/>
          <p:nvPr/>
        </p:nvSpPr>
        <p:spPr>
          <a:xfrm flipH="1">
            <a:off x="5219700" y="5915025"/>
            <a:ext cx="723900" cy="290513"/>
          </a:xfrm>
          <a:prstGeom prst="line">
            <a:avLst/>
          </a:prstGeom>
          <a:ln w="9525" cap="flat" cmpd="sng">
            <a:solidFill>
              <a:srgbClr val="000000"/>
            </a:solidFill>
            <a:prstDash val="solid"/>
            <a:headEnd type="none" w="med" len="med"/>
            <a:tailEnd type="triangle" w="med" len="med"/>
          </a:ln>
        </p:spPr>
      </p:sp>
      <p:sp>
        <p:nvSpPr>
          <p:cNvPr id="18504" name="Line 129"/>
          <p:cNvSpPr/>
          <p:nvPr/>
        </p:nvSpPr>
        <p:spPr>
          <a:xfrm>
            <a:off x="3390900" y="5915025"/>
            <a:ext cx="914400" cy="290513"/>
          </a:xfrm>
          <a:prstGeom prst="line">
            <a:avLst/>
          </a:prstGeom>
          <a:ln w="9525" cap="flat" cmpd="sng">
            <a:solidFill>
              <a:srgbClr val="000000"/>
            </a:solidFill>
            <a:prstDash val="solid"/>
            <a:headEnd type="none" w="med" len="med"/>
            <a:tailEnd type="triangle" w="med" len="med"/>
          </a:ln>
        </p:spPr>
      </p:sp>
      <p:sp>
        <p:nvSpPr>
          <p:cNvPr id="18505" name="Line 130"/>
          <p:cNvSpPr/>
          <p:nvPr/>
        </p:nvSpPr>
        <p:spPr>
          <a:xfrm flipH="1">
            <a:off x="2438400" y="4495800"/>
            <a:ext cx="0" cy="228600"/>
          </a:xfrm>
          <a:prstGeom prst="line">
            <a:avLst/>
          </a:prstGeom>
          <a:ln w="9525" cap="flat" cmpd="sng">
            <a:solidFill>
              <a:srgbClr val="000000"/>
            </a:solidFill>
            <a:prstDash val="solid"/>
            <a:headEnd type="none" w="med" len="med"/>
            <a:tailEnd type="none" w="med" len="med"/>
          </a:ln>
        </p:spPr>
      </p:sp>
      <p:sp>
        <p:nvSpPr>
          <p:cNvPr id="18506" name="Line 131"/>
          <p:cNvSpPr/>
          <p:nvPr/>
        </p:nvSpPr>
        <p:spPr>
          <a:xfrm flipH="1">
            <a:off x="6934200" y="4114800"/>
            <a:ext cx="0" cy="152400"/>
          </a:xfrm>
          <a:prstGeom prst="line">
            <a:avLst/>
          </a:prstGeom>
          <a:ln w="9525" cap="flat" cmpd="sng">
            <a:solidFill>
              <a:srgbClr val="000000"/>
            </a:solidFill>
            <a:prstDash val="solid"/>
            <a:headEnd type="none" w="med" len="med"/>
            <a:tailEnd type="none" w="med" len="med"/>
          </a:ln>
        </p:spPr>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0898" name="Text Box 2"/>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与其他企业管理之间的关系</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19459"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19460" name="Text Box 5"/>
          <p:cNvSpPr txBox="1"/>
          <p:nvPr/>
        </p:nvSpPr>
        <p:spPr>
          <a:xfrm>
            <a:off x="457200" y="908050"/>
            <a:ext cx="38100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2400" dirty="0">
                <a:solidFill>
                  <a:schemeClr val="folHlink"/>
                </a:solidFill>
                <a:latin typeface="宋体" panose="02010600030101010101" pitchFamily="2" charset="-122"/>
              </a:rPr>
              <a:t>8</a:t>
            </a:r>
            <a:r>
              <a:rPr lang="zh-CN" altLang="en-US" sz="2400" dirty="0">
                <a:solidFill>
                  <a:schemeClr val="folHlink"/>
                </a:solidFill>
                <a:latin typeface="宋体" panose="02010600030101010101" pitchFamily="2" charset="-122"/>
              </a:rPr>
              <a:t>、</a:t>
            </a:r>
            <a:r>
              <a:rPr lang="zh-CN" altLang="en-US" sz="1800" b="1" dirty="0">
                <a:latin typeface="Arial" panose="020B0604020202020204" pitchFamily="34" charset="0"/>
              </a:rPr>
              <a:t> </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与销售管理 </a:t>
            </a:r>
            <a:endParaRPr lang="zh-CN" altLang="en-US" sz="2400" dirty="0">
              <a:solidFill>
                <a:schemeClr val="folHlink"/>
              </a:solidFill>
              <a:latin typeface="宋体" panose="02010600030101010101" pitchFamily="2" charset="-122"/>
            </a:endParaRPr>
          </a:p>
        </p:txBody>
      </p:sp>
      <p:sp>
        <p:nvSpPr>
          <p:cNvPr id="19461" name="Rectangle 76"/>
          <p:cNvSpPr/>
          <p:nvPr/>
        </p:nvSpPr>
        <p:spPr>
          <a:xfrm>
            <a:off x="5105400" y="838200"/>
            <a:ext cx="13335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营销策略及计划</a:t>
            </a:r>
            <a:endParaRPr lang="zh-CN" altLang="en-US" sz="1000" dirty="0">
              <a:latin typeface="Times New Roman" panose="02020603050405020304" pitchFamily="18" charset="0"/>
            </a:endParaRPr>
          </a:p>
        </p:txBody>
      </p:sp>
      <p:sp>
        <p:nvSpPr>
          <p:cNvPr id="19462" name="Rectangle 77"/>
          <p:cNvSpPr/>
          <p:nvPr/>
        </p:nvSpPr>
        <p:spPr>
          <a:xfrm>
            <a:off x="5334000" y="1273175"/>
            <a:ext cx="7620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客户订单</a:t>
            </a:r>
            <a:endParaRPr lang="zh-CN" altLang="en-US" sz="1000" dirty="0">
              <a:latin typeface="Times New Roman" panose="02020603050405020304" pitchFamily="18" charset="0"/>
            </a:endParaRPr>
          </a:p>
        </p:txBody>
      </p:sp>
      <p:sp>
        <p:nvSpPr>
          <p:cNvPr id="19463" name="AutoShape 78"/>
          <p:cNvSpPr/>
          <p:nvPr/>
        </p:nvSpPr>
        <p:spPr>
          <a:xfrm>
            <a:off x="5219700" y="3667125"/>
            <a:ext cx="914400" cy="290513"/>
          </a:xfrm>
          <a:prstGeom prst="roundRect">
            <a:avLst>
              <a:gd name="adj" fmla="val 16667"/>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000" dirty="0">
                <a:latin typeface="Times New Roman" panose="02020603050405020304" pitchFamily="18" charset="0"/>
              </a:rPr>
              <a:t>QCC</a:t>
            </a:r>
            <a:r>
              <a:rPr lang="zh-CN" altLang="en-US" sz="1000" dirty="0">
                <a:latin typeface="Times New Roman" panose="02020603050405020304" pitchFamily="18" charset="0"/>
              </a:rPr>
              <a:t>活动</a:t>
            </a:r>
            <a:endParaRPr lang="zh-CN" altLang="en-US" sz="1000" dirty="0">
              <a:latin typeface="Times New Roman" panose="02020603050405020304" pitchFamily="18" charset="0"/>
            </a:endParaRPr>
          </a:p>
        </p:txBody>
      </p:sp>
      <p:sp>
        <p:nvSpPr>
          <p:cNvPr id="19464" name="Oval 79"/>
          <p:cNvSpPr/>
          <p:nvPr/>
        </p:nvSpPr>
        <p:spPr>
          <a:xfrm>
            <a:off x="4876800" y="2578100"/>
            <a:ext cx="1714500" cy="290513"/>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000" dirty="0">
                <a:latin typeface="Times New Roman" panose="02020603050405020304" pitchFamily="18" charset="0"/>
              </a:rPr>
              <a:t>存在问题</a:t>
            </a:r>
            <a:endParaRPr lang="zh-CN" altLang="en-US" sz="1000" dirty="0">
              <a:latin typeface="Times New Roman" panose="02020603050405020304" pitchFamily="18" charset="0"/>
            </a:endParaRPr>
          </a:p>
        </p:txBody>
      </p:sp>
      <p:sp>
        <p:nvSpPr>
          <p:cNvPr id="19465" name="Rectangle 80"/>
          <p:cNvSpPr/>
          <p:nvPr/>
        </p:nvSpPr>
        <p:spPr>
          <a:xfrm>
            <a:off x="5067300" y="4175125"/>
            <a:ext cx="12192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对策实施与效果</a:t>
            </a:r>
            <a:endParaRPr lang="zh-CN" altLang="en-US" sz="1000" dirty="0">
              <a:latin typeface="Times New Roman" panose="02020603050405020304" pitchFamily="18" charset="0"/>
            </a:endParaRPr>
          </a:p>
        </p:txBody>
      </p:sp>
      <p:sp>
        <p:nvSpPr>
          <p:cNvPr id="19466" name="Line 81"/>
          <p:cNvSpPr/>
          <p:nvPr/>
        </p:nvSpPr>
        <p:spPr>
          <a:xfrm>
            <a:off x="5676900" y="1055688"/>
            <a:ext cx="0" cy="217487"/>
          </a:xfrm>
          <a:prstGeom prst="line">
            <a:avLst/>
          </a:prstGeom>
          <a:ln w="9525" cap="flat" cmpd="sng">
            <a:solidFill>
              <a:srgbClr val="000000"/>
            </a:solidFill>
            <a:prstDash val="solid"/>
            <a:headEnd type="none" w="med" len="med"/>
            <a:tailEnd type="triangle" w="med" len="med"/>
          </a:ln>
        </p:spPr>
      </p:sp>
      <p:sp>
        <p:nvSpPr>
          <p:cNvPr id="19467" name="Line 82"/>
          <p:cNvSpPr/>
          <p:nvPr/>
        </p:nvSpPr>
        <p:spPr>
          <a:xfrm>
            <a:off x="5676900" y="1490663"/>
            <a:ext cx="0" cy="217487"/>
          </a:xfrm>
          <a:prstGeom prst="line">
            <a:avLst/>
          </a:prstGeom>
          <a:ln w="9525" cap="flat" cmpd="sng">
            <a:solidFill>
              <a:srgbClr val="000000"/>
            </a:solidFill>
            <a:prstDash val="solid"/>
            <a:headEnd type="none" w="med" len="med"/>
            <a:tailEnd type="triangle" w="med" len="med"/>
          </a:ln>
        </p:spPr>
      </p:sp>
      <p:sp>
        <p:nvSpPr>
          <p:cNvPr id="19468" name="Line 83"/>
          <p:cNvSpPr/>
          <p:nvPr/>
        </p:nvSpPr>
        <p:spPr>
          <a:xfrm>
            <a:off x="5676900" y="3449638"/>
            <a:ext cx="0" cy="217487"/>
          </a:xfrm>
          <a:prstGeom prst="line">
            <a:avLst/>
          </a:prstGeom>
          <a:ln w="9525" cap="flat" cmpd="sng">
            <a:solidFill>
              <a:srgbClr val="000000"/>
            </a:solidFill>
            <a:prstDash val="solid"/>
            <a:headEnd type="none" w="med" len="med"/>
            <a:tailEnd type="triangle" w="med" len="med"/>
          </a:ln>
        </p:spPr>
      </p:sp>
      <p:sp>
        <p:nvSpPr>
          <p:cNvPr id="19469" name="Line 84"/>
          <p:cNvSpPr/>
          <p:nvPr/>
        </p:nvSpPr>
        <p:spPr>
          <a:xfrm>
            <a:off x="5676900" y="4392613"/>
            <a:ext cx="0" cy="217487"/>
          </a:xfrm>
          <a:prstGeom prst="line">
            <a:avLst/>
          </a:prstGeom>
          <a:ln w="9525" cap="flat" cmpd="sng">
            <a:solidFill>
              <a:srgbClr val="000000"/>
            </a:solidFill>
            <a:prstDash val="solid"/>
            <a:headEnd type="none" w="med" len="med"/>
            <a:tailEnd type="triangle" w="med" len="med"/>
          </a:ln>
        </p:spPr>
      </p:sp>
      <p:sp>
        <p:nvSpPr>
          <p:cNvPr id="19470" name="Line 85"/>
          <p:cNvSpPr/>
          <p:nvPr/>
        </p:nvSpPr>
        <p:spPr>
          <a:xfrm>
            <a:off x="5676900" y="4827588"/>
            <a:ext cx="0" cy="217487"/>
          </a:xfrm>
          <a:prstGeom prst="line">
            <a:avLst/>
          </a:prstGeom>
          <a:ln w="9525" cap="flat" cmpd="sng">
            <a:solidFill>
              <a:srgbClr val="000000"/>
            </a:solidFill>
            <a:prstDash val="solid"/>
            <a:headEnd type="none" w="med" len="med"/>
            <a:tailEnd type="triangle" w="med" len="med"/>
          </a:ln>
        </p:spPr>
      </p:sp>
      <p:sp>
        <p:nvSpPr>
          <p:cNvPr id="19471" name="Line 86"/>
          <p:cNvSpPr/>
          <p:nvPr/>
        </p:nvSpPr>
        <p:spPr>
          <a:xfrm>
            <a:off x="5219700" y="3449638"/>
            <a:ext cx="342900" cy="217487"/>
          </a:xfrm>
          <a:prstGeom prst="line">
            <a:avLst/>
          </a:prstGeom>
          <a:ln w="9525" cap="flat" cmpd="sng">
            <a:solidFill>
              <a:srgbClr val="000000"/>
            </a:solidFill>
            <a:prstDash val="solid"/>
            <a:headEnd type="none" w="med" len="med"/>
            <a:tailEnd type="triangle" w="med" len="med"/>
          </a:ln>
        </p:spPr>
      </p:sp>
      <p:sp>
        <p:nvSpPr>
          <p:cNvPr id="19472" name="Line 87"/>
          <p:cNvSpPr/>
          <p:nvPr/>
        </p:nvSpPr>
        <p:spPr>
          <a:xfrm flipV="1">
            <a:off x="3467100" y="3844925"/>
            <a:ext cx="1714500" cy="0"/>
          </a:xfrm>
          <a:prstGeom prst="line">
            <a:avLst/>
          </a:prstGeom>
          <a:ln w="9525" cap="flat" cmpd="sng">
            <a:solidFill>
              <a:srgbClr val="000000"/>
            </a:solidFill>
            <a:prstDash val="solid"/>
            <a:headEnd type="none" w="med" len="med"/>
            <a:tailEnd type="triangle" w="med" len="med"/>
          </a:ln>
        </p:spPr>
      </p:sp>
      <p:sp>
        <p:nvSpPr>
          <p:cNvPr id="19473" name="Line 88"/>
          <p:cNvSpPr/>
          <p:nvPr/>
        </p:nvSpPr>
        <p:spPr>
          <a:xfrm flipH="1">
            <a:off x="3454400" y="3810000"/>
            <a:ext cx="0" cy="152400"/>
          </a:xfrm>
          <a:prstGeom prst="line">
            <a:avLst/>
          </a:prstGeom>
          <a:ln w="9525" cap="flat" cmpd="sng">
            <a:solidFill>
              <a:srgbClr val="000000"/>
            </a:solidFill>
            <a:prstDash val="solid"/>
            <a:headEnd type="none" w="med" len="med"/>
            <a:tailEnd type="none" w="med" len="med"/>
          </a:ln>
        </p:spPr>
      </p:sp>
      <p:sp>
        <p:nvSpPr>
          <p:cNvPr id="19474" name="Line 89"/>
          <p:cNvSpPr/>
          <p:nvPr/>
        </p:nvSpPr>
        <p:spPr>
          <a:xfrm>
            <a:off x="5676900" y="2868613"/>
            <a:ext cx="0" cy="217487"/>
          </a:xfrm>
          <a:prstGeom prst="line">
            <a:avLst/>
          </a:prstGeom>
          <a:ln w="9525" cap="flat" cmpd="sng">
            <a:solidFill>
              <a:srgbClr val="000000"/>
            </a:solidFill>
            <a:prstDash val="solid"/>
            <a:headEnd type="none" w="med" len="med"/>
            <a:tailEnd type="triangle" w="med" len="med"/>
          </a:ln>
        </p:spPr>
      </p:sp>
      <p:sp>
        <p:nvSpPr>
          <p:cNvPr id="19475" name="Line 90"/>
          <p:cNvSpPr/>
          <p:nvPr/>
        </p:nvSpPr>
        <p:spPr>
          <a:xfrm>
            <a:off x="4876800" y="5403850"/>
            <a:ext cx="1371600" cy="0"/>
          </a:xfrm>
          <a:prstGeom prst="line">
            <a:avLst/>
          </a:prstGeom>
          <a:ln w="9525" cap="flat" cmpd="sng">
            <a:solidFill>
              <a:srgbClr val="000000"/>
            </a:solidFill>
            <a:prstDash val="solid"/>
            <a:headEnd type="none" w="med" len="med"/>
            <a:tailEnd type="none" w="med" len="med"/>
          </a:ln>
        </p:spPr>
      </p:sp>
      <p:sp>
        <p:nvSpPr>
          <p:cNvPr id="19476" name="Line 91"/>
          <p:cNvSpPr/>
          <p:nvPr/>
        </p:nvSpPr>
        <p:spPr>
          <a:xfrm>
            <a:off x="3467100" y="4714875"/>
            <a:ext cx="1485900" cy="0"/>
          </a:xfrm>
          <a:prstGeom prst="line">
            <a:avLst/>
          </a:prstGeom>
          <a:ln w="9525" cap="flat" cmpd="sng">
            <a:solidFill>
              <a:srgbClr val="000000"/>
            </a:solidFill>
            <a:prstDash val="solid"/>
            <a:headEnd type="none" w="med" len="med"/>
            <a:tailEnd type="none" w="med" len="med"/>
          </a:ln>
        </p:spPr>
      </p:sp>
      <p:sp>
        <p:nvSpPr>
          <p:cNvPr id="19477" name="Line 92"/>
          <p:cNvSpPr/>
          <p:nvPr/>
        </p:nvSpPr>
        <p:spPr>
          <a:xfrm>
            <a:off x="6019800" y="2868613"/>
            <a:ext cx="114300" cy="217487"/>
          </a:xfrm>
          <a:prstGeom prst="line">
            <a:avLst/>
          </a:prstGeom>
          <a:ln w="9525" cap="flat" cmpd="sng">
            <a:solidFill>
              <a:srgbClr val="000000"/>
            </a:solidFill>
            <a:prstDash val="solid"/>
            <a:headEnd type="none" w="med" len="med"/>
            <a:tailEnd type="triangle" w="med" len="med"/>
          </a:ln>
        </p:spPr>
      </p:sp>
      <p:sp>
        <p:nvSpPr>
          <p:cNvPr id="19478" name="Line 93"/>
          <p:cNvSpPr/>
          <p:nvPr/>
        </p:nvSpPr>
        <p:spPr>
          <a:xfrm>
            <a:off x="6477000" y="2797175"/>
            <a:ext cx="342900" cy="288925"/>
          </a:xfrm>
          <a:prstGeom prst="line">
            <a:avLst/>
          </a:prstGeom>
          <a:ln w="9525" cap="flat" cmpd="sng">
            <a:solidFill>
              <a:srgbClr val="000000"/>
            </a:solidFill>
            <a:prstDash val="solid"/>
            <a:headEnd type="none" w="med" len="med"/>
            <a:tailEnd type="triangle" w="med" len="med"/>
          </a:ln>
        </p:spPr>
      </p:sp>
      <p:sp>
        <p:nvSpPr>
          <p:cNvPr id="19479" name="Line 94"/>
          <p:cNvSpPr/>
          <p:nvPr/>
        </p:nvSpPr>
        <p:spPr>
          <a:xfrm>
            <a:off x="5676900" y="5262563"/>
            <a:ext cx="0" cy="290512"/>
          </a:xfrm>
          <a:prstGeom prst="line">
            <a:avLst/>
          </a:prstGeom>
          <a:ln w="9525" cap="flat" cmpd="sng">
            <a:solidFill>
              <a:srgbClr val="000000"/>
            </a:solidFill>
            <a:prstDash val="solid"/>
            <a:headEnd type="none" w="med" len="med"/>
            <a:tailEnd type="none" w="med" len="med"/>
          </a:ln>
        </p:spPr>
      </p:sp>
      <p:sp>
        <p:nvSpPr>
          <p:cNvPr id="19480" name="Rectangle 95"/>
          <p:cNvSpPr/>
          <p:nvPr/>
        </p:nvSpPr>
        <p:spPr>
          <a:xfrm>
            <a:off x="5105400" y="5045075"/>
            <a:ext cx="12192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销售绩效再提升</a:t>
            </a:r>
            <a:endParaRPr lang="zh-CN" altLang="en-US" sz="1000" dirty="0">
              <a:latin typeface="Times New Roman" panose="02020603050405020304" pitchFamily="18" charset="0"/>
            </a:endParaRPr>
          </a:p>
        </p:txBody>
      </p:sp>
      <p:sp>
        <p:nvSpPr>
          <p:cNvPr id="19481" name="Line 96"/>
          <p:cNvSpPr/>
          <p:nvPr/>
        </p:nvSpPr>
        <p:spPr>
          <a:xfrm>
            <a:off x="5676900" y="3957638"/>
            <a:ext cx="0" cy="217487"/>
          </a:xfrm>
          <a:prstGeom prst="line">
            <a:avLst/>
          </a:prstGeom>
          <a:ln w="9525" cap="flat" cmpd="sng">
            <a:solidFill>
              <a:srgbClr val="000000"/>
            </a:solidFill>
            <a:prstDash val="solid"/>
            <a:headEnd type="none" w="med" len="med"/>
            <a:tailEnd type="triangle" w="med" len="med"/>
          </a:ln>
        </p:spPr>
      </p:sp>
      <p:sp>
        <p:nvSpPr>
          <p:cNvPr id="19482" name="Rectangle 97"/>
          <p:cNvSpPr/>
          <p:nvPr/>
        </p:nvSpPr>
        <p:spPr>
          <a:xfrm>
            <a:off x="4991100" y="6640513"/>
            <a:ext cx="1371600" cy="217487"/>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问题解决</a:t>
            </a:r>
            <a:r>
              <a:rPr lang="en-US" altLang="zh-CN" sz="1000" dirty="0">
                <a:latin typeface="Times New Roman" panose="02020603050405020304" pitchFamily="18" charset="0"/>
              </a:rPr>
              <a:t>/</a:t>
            </a:r>
            <a:r>
              <a:rPr lang="zh-CN" altLang="en-US" sz="1000" dirty="0">
                <a:latin typeface="Times New Roman" panose="02020603050405020304" pitchFamily="18" charset="0"/>
              </a:rPr>
              <a:t>达成效果</a:t>
            </a:r>
            <a:endParaRPr lang="zh-CN" altLang="en-US" sz="1000" dirty="0">
              <a:latin typeface="Times New Roman" panose="02020603050405020304" pitchFamily="18" charset="0"/>
            </a:endParaRPr>
          </a:p>
        </p:txBody>
      </p:sp>
      <p:sp>
        <p:nvSpPr>
          <p:cNvPr id="19483" name="Line 98"/>
          <p:cNvSpPr/>
          <p:nvPr/>
        </p:nvSpPr>
        <p:spPr>
          <a:xfrm>
            <a:off x="4533900" y="3449638"/>
            <a:ext cx="800100" cy="217487"/>
          </a:xfrm>
          <a:prstGeom prst="line">
            <a:avLst/>
          </a:prstGeom>
          <a:ln w="9525" cap="flat" cmpd="sng">
            <a:solidFill>
              <a:srgbClr val="000000"/>
            </a:solidFill>
            <a:prstDash val="solid"/>
            <a:headEnd type="none" w="med" len="med"/>
            <a:tailEnd type="triangle" w="med" len="med"/>
          </a:ln>
        </p:spPr>
      </p:sp>
      <p:sp>
        <p:nvSpPr>
          <p:cNvPr id="19484" name="Line 99"/>
          <p:cNvSpPr/>
          <p:nvPr/>
        </p:nvSpPr>
        <p:spPr>
          <a:xfrm flipH="1">
            <a:off x="5905500" y="3449638"/>
            <a:ext cx="342900" cy="217487"/>
          </a:xfrm>
          <a:prstGeom prst="line">
            <a:avLst/>
          </a:prstGeom>
          <a:ln w="9525" cap="flat" cmpd="sng">
            <a:solidFill>
              <a:srgbClr val="000000"/>
            </a:solidFill>
            <a:prstDash val="solid"/>
            <a:headEnd type="none" w="med" len="med"/>
            <a:tailEnd type="triangle" w="med" len="med"/>
          </a:ln>
        </p:spPr>
      </p:sp>
      <p:sp>
        <p:nvSpPr>
          <p:cNvPr id="19485" name="Line 100"/>
          <p:cNvSpPr/>
          <p:nvPr/>
        </p:nvSpPr>
        <p:spPr>
          <a:xfrm flipH="1">
            <a:off x="6134100" y="3449638"/>
            <a:ext cx="685800" cy="217487"/>
          </a:xfrm>
          <a:prstGeom prst="line">
            <a:avLst/>
          </a:prstGeom>
          <a:ln w="9525" cap="flat" cmpd="sng">
            <a:solidFill>
              <a:srgbClr val="000000"/>
            </a:solidFill>
            <a:prstDash val="solid"/>
            <a:headEnd type="none" w="med" len="med"/>
            <a:tailEnd type="triangle" w="med" len="med"/>
          </a:ln>
        </p:spPr>
      </p:sp>
      <p:sp>
        <p:nvSpPr>
          <p:cNvPr id="19486" name="Rectangle 101"/>
          <p:cNvSpPr/>
          <p:nvPr/>
        </p:nvSpPr>
        <p:spPr>
          <a:xfrm>
            <a:off x="5067300" y="1708150"/>
            <a:ext cx="12573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评审及合同执行</a:t>
            </a:r>
            <a:endParaRPr lang="zh-CN" altLang="en-US" sz="1000" dirty="0">
              <a:latin typeface="Times New Roman" panose="02020603050405020304" pitchFamily="18" charset="0"/>
            </a:endParaRPr>
          </a:p>
        </p:txBody>
      </p:sp>
      <p:sp>
        <p:nvSpPr>
          <p:cNvPr id="19487" name="Line 102"/>
          <p:cNvSpPr/>
          <p:nvPr/>
        </p:nvSpPr>
        <p:spPr>
          <a:xfrm flipH="1">
            <a:off x="6248400" y="5407025"/>
            <a:ext cx="0" cy="146050"/>
          </a:xfrm>
          <a:prstGeom prst="line">
            <a:avLst/>
          </a:prstGeom>
          <a:ln w="9525" cap="flat" cmpd="sng">
            <a:solidFill>
              <a:srgbClr val="000000"/>
            </a:solidFill>
            <a:prstDash val="solid"/>
            <a:headEnd type="none" w="med" len="med"/>
            <a:tailEnd type="none" w="med" len="med"/>
          </a:ln>
        </p:spPr>
      </p:sp>
      <p:sp>
        <p:nvSpPr>
          <p:cNvPr id="19488" name="Rectangle 103"/>
          <p:cNvSpPr/>
          <p:nvPr/>
        </p:nvSpPr>
        <p:spPr>
          <a:xfrm>
            <a:off x="4152900" y="3086100"/>
            <a:ext cx="6096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客户关</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系管理</a:t>
            </a:r>
            <a:endParaRPr lang="zh-CN" altLang="en-US" sz="900" dirty="0">
              <a:latin typeface="Times New Roman" panose="02020603050405020304" pitchFamily="18" charset="0"/>
            </a:endParaRPr>
          </a:p>
        </p:txBody>
      </p:sp>
      <p:sp>
        <p:nvSpPr>
          <p:cNvPr id="19489" name="Rectangle 104"/>
          <p:cNvSpPr/>
          <p:nvPr/>
        </p:nvSpPr>
        <p:spPr>
          <a:xfrm>
            <a:off x="4876800" y="3086100"/>
            <a:ext cx="4572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客户</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投诉</a:t>
            </a:r>
            <a:endParaRPr lang="zh-CN" altLang="en-US" sz="900" dirty="0">
              <a:latin typeface="Times New Roman" panose="02020603050405020304" pitchFamily="18" charset="0"/>
            </a:endParaRPr>
          </a:p>
        </p:txBody>
      </p:sp>
      <p:sp>
        <p:nvSpPr>
          <p:cNvPr id="19490" name="Line 105"/>
          <p:cNvSpPr/>
          <p:nvPr/>
        </p:nvSpPr>
        <p:spPr>
          <a:xfrm flipH="1">
            <a:off x="4533900" y="2797175"/>
            <a:ext cx="457200" cy="288925"/>
          </a:xfrm>
          <a:prstGeom prst="line">
            <a:avLst/>
          </a:prstGeom>
          <a:ln w="9525" cap="flat" cmpd="sng">
            <a:solidFill>
              <a:srgbClr val="000000"/>
            </a:solidFill>
            <a:prstDash val="solid"/>
            <a:headEnd type="none" w="med" len="med"/>
            <a:tailEnd type="triangle" w="med" len="med"/>
          </a:ln>
        </p:spPr>
      </p:sp>
      <p:sp>
        <p:nvSpPr>
          <p:cNvPr id="19491" name="Line 106"/>
          <p:cNvSpPr/>
          <p:nvPr/>
        </p:nvSpPr>
        <p:spPr>
          <a:xfrm flipH="1">
            <a:off x="5105400" y="2868613"/>
            <a:ext cx="228600" cy="217487"/>
          </a:xfrm>
          <a:prstGeom prst="line">
            <a:avLst/>
          </a:prstGeom>
          <a:ln w="9525" cap="flat" cmpd="sng">
            <a:solidFill>
              <a:srgbClr val="000000"/>
            </a:solidFill>
            <a:prstDash val="solid"/>
            <a:headEnd type="none" w="med" len="med"/>
            <a:tailEnd type="triangle" w="med" len="med"/>
          </a:ln>
        </p:spPr>
      </p:sp>
      <p:sp>
        <p:nvSpPr>
          <p:cNvPr id="19492" name="Line 107"/>
          <p:cNvSpPr/>
          <p:nvPr/>
        </p:nvSpPr>
        <p:spPr>
          <a:xfrm>
            <a:off x="5676900" y="1925638"/>
            <a:ext cx="0" cy="217487"/>
          </a:xfrm>
          <a:prstGeom prst="line">
            <a:avLst/>
          </a:prstGeom>
          <a:ln w="9525" cap="flat" cmpd="sng">
            <a:solidFill>
              <a:srgbClr val="000000"/>
            </a:solidFill>
            <a:prstDash val="solid"/>
            <a:headEnd type="none" w="med" len="med"/>
            <a:tailEnd type="triangle" w="med" len="med"/>
          </a:ln>
        </p:spPr>
      </p:sp>
      <p:sp>
        <p:nvSpPr>
          <p:cNvPr id="19493" name="Rectangle 108"/>
          <p:cNvSpPr/>
          <p:nvPr/>
        </p:nvSpPr>
        <p:spPr>
          <a:xfrm>
            <a:off x="5448300" y="3086100"/>
            <a:ext cx="4572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通路</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管理</a:t>
            </a:r>
            <a:endParaRPr lang="zh-CN" altLang="en-US" sz="900" dirty="0">
              <a:latin typeface="Times New Roman" panose="02020603050405020304" pitchFamily="18" charset="0"/>
            </a:endParaRPr>
          </a:p>
        </p:txBody>
      </p:sp>
      <p:sp>
        <p:nvSpPr>
          <p:cNvPr id="19494" name="Rectangle 109"/>
          <p:cNvSpPr/>
          <p:nvPr/>
        </p:nvSpPr>
        <p:spPr>
          <a:xfrm>
            <a:off x="6019800" y="3086100"/>
            <a:ext cx="4572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信息</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管理</a:t>
            </a:r>
            <a:endParaRPr lang="zh-CN" altLang="en-US" sz="900" dirty="0">
              <a:latin typeface="Times New Roman" panose="02020603050405020304" pitchFamily="18" charset="0"/>
            </a:endParaRPr>
          </a:p>
        </p:txBody>
      </p:sp>
      <p:sp>
        <p:nvSpPr>
          <p:cNvPr id="19495" name="Rectangle 110"/>
          <p:cNvSpPr/>
          <p:nvPr/>
        </p:nvSpPr>
        <p:spPr>
          <a:xfrm>
            <a:off x="6591300" y="3086100"/>
            <a:ext cx="4572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售后</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服务</a:t>
            </a:r>
            <a:endParaRPr lang="zh-CN" altLang="en-US" sz="900" dirty="0">
              <a:latin typeface="Times New Roman" panose="02020603050405020304" pitchFamily="18" charset="0"/>
            </a:endParaRPr>
          </a:p>
        </p:txBody>
      </p:sp>
      <p:sp>
        <p:nvSpPr>
          <p:cNvPr id="19496" name="Line 111"/>
          <p:cNvSpPr/>
          <p:nvPr/>
        </p:nvSpPr>
        <p:spPr>
          <a:xfrm flipH="1">
            <a:off x="6019800" y="5881688"/>
            <a:ext cx="266700" cy="250825"/>
          </a:xfrm>
          <a:prstGeom prst="line">
            <a:avLst/>
          </a:prstGeom>
          <a:ln w="9525" cap="flat" cmpd="sng">
            <a:solidFill>
              <a:srgbClr val="000000"/>
            </a:solidFill>
            <a:prstDash val="solid"/>
            <a:headEnd type="none" w="med" len="med"/>
            <a:tailEnd type="triangle" w="med" len="med"/>
          </a:ln>
        </p:spPr>
      </p:sp>
      <p:sp>
        <p:nvSpPr>
          <p:cNvPr id="19497" name="Line 112"/>
          <p:cNvSpPr/>
          <p:nvPr/>
        </p:nvSpPr>
        <p:spPr>
          <a:xfrm flipH="1" flipV="1">
            <a:off x="6172200" y="6243638"/>
            <a:ext cx="685800" cy="4762"/>
          </a:xfrm>
          <a:prstGeom prst="line">
            <a:avLst/>
          </a:prstGeom>
          <a:ln w="9525" cap="flat" cmpd="sng">
            <a:solidFill>
              <a:srgbClr val="000000"/>
            </a:solidFill>
            <a:prstDash val="solid"/>
            <a:headEnd type="none" w="med" len="med"/>
            <a:tailEnd type="triangle" w="med" len="med"/>
          </a:ln>
        </p:spPr>
      </p:sp>
      <p:sp>
        <p:nvSpPr>
          <p:cNvPr id="19498" name="Oval 113"/>
          <p:cNvSpPr/>
          <p:nvPr/>
        </p:nvSpPr>
        <p:spPr>
          <a:xfrm>
            <a:off x="3124200" y="3990975"/>
            <a:ext cx="685800" cy="506413"/>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9499" name="Rectangle 114"/>
          <p:cNvSpPr/>
          <p:nvPr/>
        </p:nvSpPr>
        <p:spPr>
          <a:xfrm>
            <a:off x="4991100" y="4610100"/>
            <a:ext cx="13335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销售管理问题解决</a:t>
            </a:r>
            <a:endParaRPr lang="zh-CN" altLang="en-US" sz="1000" dirty="0">
              <a:latin typeface="Times New Roman" panose="02020603050405020304" pitchFamily="18" charset="0"/>
            </a:endParaRPr>
          </a:p>
        </p:txBody>
      </p:sp>
      <p:sp>
        <p:nvSpPr>
          <p:cNvPr id="19500" name="Line 115"/>
          <p:cNvSpPr/>
          <p:nvPr/>
        </p:nvSpPr>
        <p:spPr>
          <a:xfrm flipH="1">
            <a:off x="4876800" y="5407025"/>
            <a:ext cx="0" cy="146050"/>
          </a:xfrm>
          <a:prstGeom prst="line">
            <a:avLst/>
          </a:prstGeom>
          <a:ln w="9525" cap="flat" cmpd="sng">
            <a:solidFill>
              <a:srgbClr val="000000"/>
            </a:solidFill>
            <a:prstDash val="solid"/>
            <a:headEnd type="none" w="med" len="med"/>
            <a:tailEnd type="none" w="med" len="med"/>
          </a:ln>
        </p:spPr>
      </p:sp>
      <p:sp>
        <p:nvSpPr>
          <p:cNvPr id="19501" name="Rectangle 116"/>
          <p:cNvSpPr/>
          <p:nvPr/>
        </p:nvSpPr>
        <p:spPr>
          <a:xfrm>
            <a:off x="4648200" y="5553075"/>
            <a:ext cx="571500" cy="36195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整合营</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销问题</a:t>
            </a:r>
            <a:endParaRPr lang="zh-CN" altLang="en-US" sz="900" dirty="0">
              <a:latin typeface="Times New Roman" panose="02020603050405020304" pitchFamily="18" charset="0"/>
            </a:endParaRPr>
          </a:p>
        </p:txBody>
      </p:sp>
      <p:sp>
        <p:nvSpPr>
          <p:cNvPr id="19502" name="Rectangle 117"/>
          <p:cNvSpPr/>
          <p:nvPr/>
        </p:nvSpPr>
        <p:spPr>
          <a:xfrm>
            <a:off x="5334000" y="5553075"/>
            <a:ext cx="571500" cy="36195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网络营</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销问题</a:t>
            </a:r>
            <a:endParaRPr lang="zh-CN" altLang="en-US" sz="900" dirty="0">
              <a:latin typeface="Times New Roman" panose="02020603050405020304" pitchFamily="18" charset="0"/>
            </a:endParaRPr>
          </a:p>
        </p:txBody>
      </p:sp>
      <p:sp>
        <p:nvSpPr>
          <p:cNvPr id="19503" name="Rectangle 118"/>
          <p:cNvSpPr/>
          <p:nvPr/>
        </p:nvSpPr>
        <p:spPr>
          <a:xfrm>
            <a:off x="6019800" y="5553075"/>
            <a:ext cx="571500" cy="36195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直销连</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锁问题</a:t>
            </a:r>
            <a:endParaRPr lang="zh-CN" altLang="en-US" sz="900" dirty="0">
              <a:latin typeface="Times New Roman" panose="02020603050405020304" pitchFamily="18" charset="0"/>
            </a:endParaRPr>
          </a:p>
        </p:txBody>
      </p:sp>
      <p:sp>
        <p:nvSpPr>
          <p:cNvPr id="19504" name="AutoShape 119"/>
          <p:cNvSpPr/>
          <p:nvPr/>
        </p:nvSpPr>
        <p:spPr>
          <a:xfrm>
            <a:off x="5219700" y="6132513"/>
            <a:ext cx="914400" cy="290512"/>
          </a:xfrm>
          <a:prstGeom prst="roundRect">
            <a:avLst>
              <a:gd name="adj" fmla="val 16667"/>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000" dirty="0">
                <a:latin typeface="Times New Roman" panose="02020603050405020304" pitchFamily="18" charset="0"/>
              </a:rPr>
              <a:t>QCC</a:t>
            </a:r>
            <a:r>
              <a:rPr lang="zh-CN" altLang="en-US" sz="1000" dirty="0">
                <a:latin typeface="Times New Roman" panose="02020603050405020304" pitchFamily="18" charset="0"/>
              </a:rPr>
              <a:t>活动</a:t>
            </a:r>
            <a:endParaRPr lang="zh-CN" altLang="en-US" sz="1000" dirty="0">
              <a:latin typeface="Times New Roman" panose="02020603050405020304" pitchFamily="18" charset="0"/>
            </a:endParaRPr>
          </a:p>
        </p:txBody>
      </p:sp>
      <p:sp>
        <p:nvSpPr>
          <p:cNvPr id="19505" name="Line 120"/>
          <p:cNvSpPr/>
          <p:nvPr/>
        </p:nvSpPr>
        <p:spPr>
          <a:xfrm>
            <a:off x="5676900" y="5915025"/>
            <a:ext cx="0" cy="217488"/>
          </a:xfrm>
          <a:prstGeom prst="line">
            <a:avLst/>
          </a:prstGeom>
          <a:ln w="9525" cap="flat" cmpd="sng">
            <a:solidFill>
              <a:srgbClr val="000000"/>
            </a:solidFill>
            <a:prstDash val="solid"/>
            <a:headEnd type="none" w="med" len="med"/>
            <a:tailEnd type="triangle" w="med" len="med"/>
          </a:ln>
        </p:spPr>
      </p:sp>
      <p:sp>
        <p:nvSpPr>
          <p:cNvPr id="19506" name="Line 121"/>
          <p:cNvSpPr/>
          <p:nvPr/>
        </p:nvSpPr>
        <p:spPr>
          <a:xfrm>
            <a:off x="5676900" y="6423025"/>
            <a:ext cx="0" cy="217488"/>
          </a:xfrm>
          <a:prstGeom prst="line">
            <a:avLst/>
          </a:prstGeom>
          <a:ln w="9525" cap="flat" cmpd="sng">
            <a:solidFill>
              <a:srgbClr val="000000"/>
            </a:solidFill>
            <a:prstDash val="solid"/>
            <a:headEnd type="none" w="med" len="med"/>
            <a:tailEnd type="triangle" w="med" len="med"/>
          </a:ln>
        </p:spPr>
      </p:sp>
      <p:sp>
        <p:nvSpPr>
          <p:cNvPr id="19507" name="Oval 122"/>
          <p:cNvSpPr/>
          <p:nvPr/>
        </p:nvSpPr>
        <p:spPr>
          <a:xfrm>
            <a:off x="6743700" y="6172200"/>
            <a:ext cx="685800" cy="508000"/>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9508" name="Line 123"/>
          <p:cNvSpPr/>
          <p:nvPr/>
        </p:nvSpPr>
        <p:spPr>
          <a:xfrm>
            <a:off x="6400800" y="6751638"/>
            <a:ext cx="685800" cy="0"/>
          </a:xfrm>
          <a:prstGeom prst="line">
            <a:avLst/>
          </a:prstGeom>
          <a:ln w="9525" cap="flat" cmpd="sng">
            <a:solidFill>
              <a:srgbClr val="000000"/>
            </a:solidFill>
            <a:prstDash val="solid"/>
            <a:headEnd type="none" w="med" len="med"/>
            <a:tailEnd type="none" w="med" len="med"/>
          </a:ln>
        </p:spPr>
      </p:sp>
      <p:sp>
        <p:nvSpPr>
          <p:cNvPr id="19509" name="Line 124"/>
          <p:cNvSpPr/>
          <p:nvPr/>
        </p:nvSpPr>
        <p:spPr>
          <a:xfrm>
            <a:off x="4876800" y="5915025"/>
            <a:ext cx="457200" cy="217488"/>
          </a:xfrm>
          <a:prstGeom prst="line">
            <a:avLst/>
          </a:prstGeom>
          <a:ln w="9525" cap="flat" cmpd="sng">
            <a:solidFill>
              <a:srgbClr val="000000"/>
            </a:solidFill>
            <a:prstDash val="solid"/>
            <a:headEnd type="none" w="med" len="med"/>
            <a:tailEnd type="triangle" w="med" len="med"/>
          </a:ln>
        </p:spPr>
      </p:sp>
      <p:sp>
        <p:nvSpPr>
          <p:cNvPr id="19510" name="Line 125"/>
          <p:cNvSpPr/>
          <p:nvPr/>
        </p:nvSpPr>
        <p:spPr>
          <a:xfrm flipH="1">
            <a:off x="6096000" y="2249488"/>
            <a:ext cx="1828800" cy="0"/>
          </a:xfrm>
          <a:prstGeom prst="line">
            <a:avLst/>
          </a:prstGeom>
          <a:ln w="9525" cap="flat" cmpd="sng">
            <a:solidFill>
              <a:srgbClr val="000000"/>
            </a:solidFill>
            <a:prstDash val="solid"/>
            <a:headEnd type="none" w="med" len="med"/>
            <a:tailEnd type="triangle" w="med" len="med"/>
          </a:ln>
        </p:spPr>
      </p:sp>
      <p:sp>
        <p:nvSpPr>
          <p:cNvPr id="19511" name="Line 126"/>
          <p:cNvSpPr/>
          <p:nvPr/>
        </p:nvSpPr>
        <p:spPr>
          <a:xfrm>
            <a:off x="7924800" y="2249488"/>
            <a:ext cx="0" cy="1331912"/>
          </a:xfrm>
          <a:prstGeom prst="line">
            <a:avLst/>
          </a:prstGeom>
          <a:ln w="9525" cap="flat" cmpd="sng">
            <a:solidFill>
              <a:srgbClr val="000000"/>
            </a:solidFill>
            <a:prstDash val="solid"/>
            <a:headEnd type="none" w="med" len="med"/>
            <a:tailEnd type="none" w="med" len="med"/>
          </a:ln>
        </p:spPr>
      </p:sp>
      <p:sp>
        <p:nvSpPr>
          <p:cNvPr id="19512" name="Line 127"/>
          <p:cNvSpPr/>
          <p:nvPr/>
        </p:nvSpPr>
        <p:spPr>
          <a:xfrm flipV="1">
            <a:off x="6324600" y="4279900"/>
            <a:ext cx="1600200" cy="0"/>
          </a:xfrm>
          <a:prstGeom prst="line">
            <a:avLst/>
          </a:prstGeom>
          <a:ln w="9525" cap="flat" cmpd="sng">
            <a:solidFill>
              <a:srgbClr val="000000"/>
            </a:solidFill>
            <a:prstDash val="solid"/>
            <a:headEnd type="none" w="med" len="med"/>
            <a:tailEnd type="none" w="med" len="med"/>
          </a:ln>
        </p:spPr>
      </p:sp>
      <p:sp>
        <p:nvSpPr>
          <p:cNvPr id="19513" name="Oval 128"/>
          <p:cNvSpPr/>
          <p:nvPr/>
        </p:nvSpPr>
        <p:spPr>
          <a:xfrm>
            <a:off x="7543800" y="3560763"/>
            <a:ext cx="685800" cy="508000"/>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9514" name="Line 129"/>
          <p:cNvSpPr/>
          <p:nvPr/>
        </p:nvSpPr>
        <p:spPr>
          <a:xfrm>
            <a:off x="7086600" y="6680200"/>
            <a:ext cx="0" cy="71438"/>
          </a:xfrm>
          <a:prstGeom prst="line">
            <a:avLst/>
          </a:prstGeom>
          <a:ln w="9525" cap="flat" cmpd="sng">
            <a:solidFill>
              <a:srgbClr val="000000"/>
            </a:solidFill>
            <a:prstDash val="solid"/>
            <a:headEnd type="none" w="med" len="med"/>
            <a:tailEnd type="none" w="med" len="med"/>
          </a:ln>
        </p:spPr>
      </p:sp>
      <p:sp>
        <p:nvSpPr>
          <p:cNvPr id="19515" name="Rectangle 130"/>
          <p:cNvSpPr/>
          <p:nvPr/>
        </p:nvSpPr>
        <p:spPr>
          <a:xfrm>
            <a:off x="5295900" y="2143125"/>
            <a:ext cx="800100" cy="21748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000" dirty="0">
                <a:latin typeface="Times New Roman" panose="02020603050405020304" pitchFamily="18" charset="0"/>
              </a:rPr>
              <a:t>销售管理</a:t>
            </a:r>
            <a:endParaRPr lang="zh-CN" altLang="en-US" sz="1000" dirty="0">
              <a:latin typeface="Times New Roman" panose="02020603050405020304" pitchFamily="18" charset="0"/>
            </a:endParaRPr>
          </a:p>
        </p:txBody>
      </p:sp>
      <p:sp>
        <p:nvSpPr>
          <p:cNvPr id="19516" name="Line 131"/>
          <p:cNvSpPr/>
          <p:nvPr/>
        </p:nvSpPr>
        <p:spPr>
          <a:xfrm>
            <a:off x="5676900" y="2360613"/>
            <a:ext cx="0" cy="217487"/>
          </a:xfrm>
          <a:prstGeom prst="line">
            <a:avLst/>
          </a:prstGeom>
          <a:ln w="9525" cap="flat" cmpd="sng">
            <a:solidFill>
              <a:srgbClr val="000000"/>
            </a:solidFill>
            <a:prstDash val="solid"/>
            <a:headEnd type="none" w="med" len="med"/>
            <a:tailEnd type="triangle" w="med" len="med"/>
          </a:ln>
        </p:spPr>
      </p:sp>
      <p:sp>
        <p:nvSpPr>
          <p:cNvPr id="19517" name="Rectangle 132"/>
          <p:cNvSpPr/>
          <p:nvPr/>
        </p:nvSpPr>
        <p:spPr>
          <a:xfrm>
            <a:off x="3467100" y="3092450"/>
            <a:ext cx="571500" cy="36195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销售员</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管理</a:t>
            </a:r>
            <a:endParaRPr lang="zh-CN" altLang="en-US" sz="900" dirty="0">
              <a:latin typeface="Times New Roman" panose="02020603050405020304" pitchFamily="18" charset="0"/>
            </a:endParaRPr>
          </a:p>
        </p:txBody>
      </p:sp>
      <p:sp>
        <p:nvSpPr>
          <p:cNvPr id="19518" name="Rectangle 133"/>
          <p:cNvSpPr/>
          <p:nvPr/>
        </p:nvSpPr>
        <p:spPr>
          <a:xfrm>
            <a:off x="7162800" y="3086100"/>
            <a:ext cx="571500" cy="36353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900" dirty="0">
                <a:latin typeface="Times New Roman" panose="02020603050405020304" pitchFamily="18" charset="0"/>
              </a:rPr>
              <a:t>销售计</a:t>
            </a:r>
            <a:endParaRPr lang="zh-CN" altLang="en-US" sz="900" dirty="0">
              <a:latin typeface="Times New Roman" panose="02020603050405020304" pitchFamily="18" charset="0"/>
            </a:endParaRPr>
          </a:p>
          <a:p>
            <a:pPr marL="0" lvl="0" indent="0" algn="just">
              <a:spcBef>
                <a:spcPct val="0"/>
              </a:spcBef>
              <a:buFontTx/>
              <a:buNone/>
            </a:pPr>
            <a:r>
              <a:rPr lang="zh-CN" altLang="en-US" sz="900" dirty="0">
                <a:latin typeface="Times New Roman" panose="02020603050405020304" pitchFamily="18" charset="0"/>
              </a:rPr>
              <a:t>划管理</a:t>
            </a:r>
            <a:endParaRPr lang="zh-CN" altLang="en-US" sz="900" dirty="0">
              <a:latin typeface="Times New Roman" panose="02020603050405020304" pitchFamily="18" charset="0"/>
            </a:endParaRPr>
          </a:p>
        </p:txBody>
      </p:sp>
      <p:sp>
        <p:nvSpPr>
          <p:cNvPr id="19519" name="Line 134"/>
          <p:cNvSpPr/>
          <p:nvPr/>
        </p:nvSpPr>
        <p:spPr>
          <a:xfrm>
            <a:off x="6591300" y="2724150"/>
            <a:ext cx="685800" cy="361950"/>
          </a:xfrm>
          <a:prstGeom prst="line">
            <a:avLst/>
          </a:prstGeom>
          <a:ln w="9525" cap="flat" cmpd="sng">
            <a:solidFill>
              <a:srgbClr val="000000"/>
            </a:solidFill>
            <a:prstDash val="solid"/>
            <a:headEnd type="none" w="med" len="med"/>
            <a:tailEnd type="triangle" w="med" len="med"/>
          </a:ln>
        </p:spPr>
      </p:sp>
      <p:sp>
        <p:nvSpPr>
          <p:cNvPr id="19520" name="Line 135"/>
          <p:cNvSpPr/>
          <p:nvPr/>
        </p:nvSpPr>
        <p:spPr>
          <a:xfrm flipH="1">
            <a:off x="3962400" y="2724150"/>
            <a:ext cx="914400" cy="361950"/>
          </a:xfrm>
          <a:prstGeom prst="line">
            <a:avLst/>
          </a:prstGeom>
          <a:ln w="9525" cap="flat" cmpd="sng">
            <a:solidFill>
              <a:srgbClr val="000000"/>
            </a:solidFill>
            <a:prstDash val="solid"/>
            <a:headEnd type="none" w="med" len="med"/>
            <a:tailEnd type="triangle" w="med" len="med"/>
          </a:ln>
        </p:spPr>
      </p:sp>
      <p:sp>
        <p:nvSpPr>
          <p:cNvPr id="19521" name="Line 136"/>
          <p:cNvSpPr/>
          <p:nvPr/>
        </p:nvSpPr>
        <p:spPr>
          <a:xfrm>
            <a:off x="3848100" y="3449638"/>
            <a:ext cx="1371600" cy="288925"/>
          </a:xfrm>
          <a:prstGeom prst="line">
            <a:avLst/>
          </a:prstGeom>
          <a:ln w="9525" cap="flat" cmpd="sng">
            <a:solidFill>
              <a:srgbClr val="000000"/>
            </a:solidFill>
            <a:prstDash val="solid"/>
            <a:headEnd type="none" w="med" len="med"/>
            <a:tailEnd type="triangle" w="med" len="med"/>
          </a:ln>
        </p:spPr>
      </p:sp>
      <p:sp>
        <p:nvSpPr>
          <p:cNvPr id="19522" name="Line 137"/>
          <p:cNvSpPr/>
          <p:nvPr/>
        </p:nvSpPr>
        <p:spPr>
          <a:xfrm flipH="1">
            <a:off x="6134100" y="3449638"/>
            <a:ext cx="1257300" cy="288925"/>
          </a:xfrm>
          <a:prstGeom prst="line">
            <a:avLst/>
          </a:prstGeom>
          <a:ln w="9525" cap="flat" cmpd="sng">
            <a:solidFill>
              <a:srgbClr val="000000"/>
            </a:solidFill>
            <a:prstDash val="solid"/>
            <a:headEnd type="none" w="med" len="med"/>
            <a:tailEnd type="triangle" w="med" len="med"/>
          </a:ln>
        </p:spPr>
      </p:sp>
      <p:sp>
        <p:nvSpPr>
          <p:cNvPr id="19523" name="Line 138"/>
          <p:cNvSpPr/>
          <p:nvPr/>
        </p:nvSpPr>
        <p:spPr>
          <a:xfrm flipV="1">
            <a:off x="3238500" y="944563"/>
            <a:ext cx="1828800" cy="0"/>
          </a:xfrm>
          <a:prstGeom prst="line">
            <a:avLst/>
          </a:prstGeom>
          <a:ln w="9525" cap="flat" cmpd="sng">
            <a:solidFill>
              <a:srgbClr val="000000"/>
            </a:solidFill>
            <a:prstDash val="solid"/>
            <a:headEnd type="none" w="med" len="med"/>
            <a:tailEnd type="triangle" w="med" len="med"/>
          </a:ln>
        </p:spPr>
      </p:sp>
      <p:sp>
        <p:nvSpPr>
          <p:cNvPr id="19524" name="Line 139"/>
          <p:cNvSpPr/>
          <p:nvPr/>
        </p:nvSpPr>
        <p:spPr>
          <a:xfrm>
            <a:off x="3238500" y="977900"/>
            <a:ext cx="0" cy="381000"/>
          </a:xfrm>
          <a:prstGeom prst="line">
            <a:avLst/>
          </a:prstGeom>
          <a:ln w="9525" cap="flat" cmpd="sng">
            <a:solidFill>
              <a:srgbClr val="000000"/>
            </a:solidFill>
            <a:prstDash val="solid"/>
            <a:headEnd type="none" w="med" len="med"/>
            <a:tailEnd type="none" w="med" len="med"/>
          </a:ln>
        </p:spPr>
      </p:sp>
      <p:sp>
        <p:nvSpPr>
          <p:cNvPr id="19525" name="Oval 140"/>
          <p:cNvSpPr/>
          <p:nvPr/>
        </p:nvSpPr>
        <p:spPr>
          <a:xfrm>
            <a:off x="2895600" y="1379538"/>
            <a:ext cx="685800" cy="508000"/>
          </a:xfrm>
          <a:prstGeom prst="ellipse">
            <a:avLst/>
          </a:prstGeom>
          <a:noFill/>
          <a:ln w="9525" cap="flat" cmpd="sng">
            <a:solidFill>
              <a:srgbClr val="000000"/>
            </a:solidFill>
            <a:prstDash val="solid"/>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lnSpc>
                <a:spcPct val="200000"/>
              </a:lnSpc>
              <a:spcBef>
                <a:spcPct val="0"/>
              </a:spcBef>
              <a:buFontTx/>
              <a:buNone/>
            </a:pPr>
            <a:r>
              <a:rPr lang="en-US" altLang="zh-CN" sz="1000" dirty="0">
                <a:latin typeface="Times New Roman" panose="02020603050405020304" pitchFamily="18" charset="0"/>
              </a:rPr>
              <a:t>PDCA</a:t>
            </a:r>
            <a:endParaRPr lang="en-US" altLang="zh-CN" sz="1000" dirty="0">
              <a:latin typeface="Times New Roman" panose="02020603050405020304" pitchFamily="18" charset="0"/>
            </a:endParaRPr>
          </a:p>
        </p:txBody>
      </p:sp>
      <p:sp>
        <p:nvSpPr>
          <p:cNvPr id="19526" name="Line 141"/>
          <p:cNvSpPr/>
          <p:nvPr/>
        </p:nvSpPr>
        <p:spPr>
          <a:xfrm>
            <a:off x="3238500" y="2249488"/>
            <a:ext cx="2057400" cy="0"/>
          </a:xfrm>
          <a:prstGeom prst="line">
            <a:avLst/>
          </a:prstGeom>
          <a:ln w="9525" cap="flat" cmpd="sng">
            <a:solidFill>
              <a:srgbClr val="000000"/>
            </a:solidFill>
            <a:prstDash val="solid"/>
            <a:headEnd type="none" w="med" len="med"/>
            <a:tailEnd type="none" w="med" len="med"/>
          </a:ln>
        </p:spPr>
      </p:sp>
      <p:sp>
        <p:nvSpPr>
          <p:cNvPr id="19527" name="Line 142"/>
          <p:cNvSpPr/>
          <p:nvPr/>
        </p:nvSpPr>
        <p:spPr>
          <a:xfrm>
            <a:off x="3238500" y="1892300"/>
            <a:ext cx="0" cy="381000"/>
          </a:xfrm>
          <a:prstGeom prst="line">
            <a:avLst/>
          </a:prstGeom>
          <a:ln w="9525" cap="flat" cmpd="sng">
            <a:solidFill>
              <a:srgbClr val="000000"/>
            </a:solidFill>
            <a:prstDash val="solid"/>
            <a:headEnd type="none" w="med" len="med"/>
            <a:tailEnd type="none" w="med" len="med"/>
          </a:ln>
        </p:spPr>
      </p:sp>
      <p:sp>
        <p:nvSpPr>
          <p:cNvPr id="19528" name="Line 143"/>
          <p:cNvSpPr/>
          <p:nvPr/>
        </p:nvSpPr>
        <p:spPr>
          <a:xfrm flipH="1">
            <a:off x="3479800" y="4495800"/>
            <a:ext cx="0" cy="228600"/>
          </a:xfrm>
          <a:prstGeom prst="line">
            <a:avLst/>
          </a:prstGeom>
          <a:ln w="9525" cap="flat" cmpd="sng">
            <a:solidFill>
              <a:srgbClr val="000000"/>
            </a:solidFill>
            <a:prstDash val="solid"/>
            <a:headEnd type="none" w="med" len="med"/>
            <a:tailEnd type="none" w="med" len="med"/>
          </a:ln>
        </p:spPr>
      </p:sp>
      <p:sp>
        <p:nvSpPr>
          <p:cNvPr id="19529" name="Line 144"/>
          <p:cNvSpPr/>
          <p:nvPr/>
        </p:nvSpPr>
        <p:spPr>
          <a:xfrm flipH="1">
            <a:off x="7924800" y="4114800"/>
            <a:ext cx="0" cy="152400"/>
          </a:xfrm>
          <a:prstGeom prst="line">
            <a:avLst/>
          </a:prstGeom>
          <a:ln w="9525" cap="flat" cmpd="sng">
            <a:solidFill>
              <a:srgbClr val="000000"/>
            </a:solidFill>
            <a:prstDash val="solid"/>
            <a:headEnd type="none" w="med" len="med"/>
            <a:tailEnd type="none" w="med" len="med"/>
          </a:ln>
        </p:spPr>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1922" name="Text Box 2"/>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的作用</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20483"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20484" name="Text Box 5"/>
          <p:cNvSpPr txBox="1"/>
          <p:nvPr/>
        </p:nvSpPr>
        <p:spPr>
          <a:xfrm>
            <a:off x="484188" y="1100138"/>
            <a:ext cx="41148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400" dirty="0">
                <a:solidFill>
                  <a:schemeClr val="folHlink"/>
                </a:solidFill>
                <a:latin typeface="宋体" panose="02010600030101010101" pitchFamily="2" charset="-122"/>
              </a:rPr>
              <a:t>一、</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活动对人的改善作用 </a:t>
            </a:r>
            <a:endParaRPr lang="zh-CN" altLang="en-US" sz="2400" dirty="0">
              <a:solidFill>
                <a:schemeClr val="folHlink"/>
              </a:solidFill>
              <a:latin typeface="宋体" panose="02010600030101010101" pitchFamily="2" charset="-122"/>
            </a:endParaRPr>
          </a:p>
        </p:txBody>
      </p:sp>
      <p:sp>
        <p:nvSpPr>
          <p:cNvPr id="81993" name="Text Box 73"/>
          <p:cNvSpPr txBox="1"/>
          <p:nvPr/>
        </p:nvSpPr>
        <p:spPr>
          <a:xfrm>
            <a:off x="533400" y="1776413"/>
            <a:ext cx="3581400" cy="40544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1</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提高工作主动性和积极性</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2</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增强责任心和敬业精神</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3</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增强团队合作精神</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4</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提高组织和沟通能力</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5</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提高分析和解决问题能力</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6</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提高工作技能和素质</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7</a:t>
            </a:r>
            <a:r>
              <a:rPr lang="zh-CN" altLang="en-US" sz="2000" b="1" dirty="0">
                <a:latin typeface="Times New Roman" panose="02020603050405020304" pitchFamily="18" charset="0"/>
                <a:cs typeface="Times New Roman" panose="02020603050405020304" pitchFamily="18" charset="0"/>
              </a:rPr>
              <a:t>、</a:t>
            </a:r>
            <a:r>
              <a:rPr lang="zh-CN" altLang="en-US" sz="2000" b="1" dirty="0">
                <a:latin typeface="宋体" panose="02010600030101010101" pitchFamily="2" charset="-122"/>
              </a:rPr>
              <a:t>提高工作热情和互相帮助</a:t>
            </a:r>
            <a:endParaRPr lang="zh-CN" altLang="en-US" sz="2000" b="1" dirty="0">
              <a:latin typeface="宋体" panose="02010600030101010101" pitchFamily="2" charset="-122"/>
            </a:endParaRPr>
          </a:p>
          <a:p>
            <a:pPr marL="0" lvl="0" indent="0" algn="just" eaLnBrk="1" hangingPunct="1">
              <a:spcBef>
                <a:spcPct val="50000"/>
              </a:spcBef>
              <a:buFontTx/>
              <a:buNone/>
            </a:pPr>
            <a:r>
              <a:rPr lang="zh-CN" altLang="en-US" sz="2000" b="1" dirty="0">
                <a:latin typeface="宋体" panose="02010600030101010101" pitchFamily="2" charset="-122"/>
              </a:rPr>
              <a:t>   精神</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8</a:t>
            </a:r>
            <a:r>
              <a:rPr lang="zh-CN" altLang="en-US" sz="2000" b="1" dirty="0">
                <a:latin typeface="Times New Roman" panose="02020603050405020304" pitchFamily="18" charset="0"/>
                <a:cs typeface="Times New Roman" panose="02020603050405020304" pitchFamily="18" charset="0"/>
              </a:rPr>
              <a:t>、</a:t>
            </a:r>
            <a:r>
              <a:rPr lang="zh-CN" altLang="en-US" sz="2000" b="1" dirty="0">
                <a:latin typeface="宋体" panose="02010600030101010101" pitchFamily="2" charset="-122"/>
              </a:rPr>
              <a:t>增强改善意识</a:t>
            </a:r>
            <a:endParaRPr lang="zh-CN" altLang="en-US" sz="2000" b="1" dirty="0">
              <a:latin typeface="Arial" panose="020B0604020202020204" pitchFamily="34" charset="0"/>
            </a:endParaRPr>
          </a:p>
        </p:txBody>
      </p:sp>
      <p:sp>
        <p:nvSpPr>
          <p:cNvPr id="81994" name="Text Box 74"/>
          <p:cNvSpPr txBox="1"/>
          <p:nvPr/>
        </p:nvSpPr>
        <p:spPr>
          <a:xfrm>
            <a:off x="4572000" y="1700213"/>
            <a:ext cx="3505200" cy="35972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9</a:t>
            </a:r>
            <a:r>
              <a:rPr lang="zh-CN" altLang="en-US" sz="2000" b="1" dirty="0">
                <a:latin typeface="Times New Roman" panose="02020603050405020304" pitchFamily="18" charset="0"/>
                <a:cs typeface="Times New Roman" panose="02020603050405020304" pitchFamily="18" charset="0"/>
              </a:rPr>
              <a:t>、</a:t>
            </a:r>
            <a:r>
              <a:rPr lang="zh-CN" altLang="en-US" sz="2000" b="1" dirty="0">
                <a:latin typeface="Arial" panose="020B0604020202020204" pitchFamily="34" charset="0"/>
                <a:cs typeface="Times New Roman" panose="02020603050405020304" pitchFamily="18" charset="0"/>
              </a:rPr>
              <a:t> </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增强企业的凝聚力</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10</a:t>
            </a:r>
            <a:r>
              <a:rPr lang="zh-CN" altLang="en-US" sz="2000" b="1" dirty="0">
                <a:latin typeface="Times New Roman" panose="02020603050405020304" pitchFamily="18" charset="0"/>
                <a:cs typeface="Times New Roman" panose="02020603050405020304" pitchFamily="18" charset="0"/>
              </a:rPr>
              <a:t>、</a:t>
            </a:r>
            <a:r>
              <a:rPr lang="zh-CN" altLang="en-US" sz="2000" b="1" dirty="0">
                <a:latin typeface="Arial" panose="020B0604020202020204" pitchFamily="34" charset="0"/>
                <a:cs typeface="Times New Roman" panose="02020603050405020304" pitchFamily="18" charset="0"/>
              </a:rPr>
              <a:t> </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增强创新精神</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11</a:t>
            </a:r>
            <a:r>
              <a:rPr lang="zh-CN" altLang="en-US" sz="2000" b="1" dirty="0">
                <a:latin typeface="Times New Roman" panose="02020603050405020304" pitchFamily="18" charset="0"/>
                <a:cs typeface="Times New Roman" panose="02020603050405020304" pitchFamily="18" charset="0"/>
              </a:rPr>
              <a:t>、</a:t>
            </a:r>
            <a:r>
              <a:rPr lang="zh-CN" altLang="en-US" sz="2000" b="1" dirty="0">
                <a:latin typeface="Arial" panose="020B0604020202020204" pitchFamily="34" charset="0"/>
                <a:cs typeface="Times New Roman" panose="02020603050405020304" pitchFamily="18" charset="0"/>
              </a:rPr>
              <a:t> </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提高成本意识</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12</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增强时间效率意识和节</a:t>
            </a:r>
            <a:endParaRPr lang="zh-CN" altLang="en-US" sz="2000" b="1" dirty="0">
              <a:latin typeface="宋体" panose="02010600030101010101" pitchFamily="2" charset="-122"/>
            </a:endParaRPr>
          </a:p>
          <a:p>
            <a:pPr marL="0" lvl="0" indent="0" algn="just" eaLnBrk="1" hangingPunct="1">
              <a:spcBef>
                <a:spcPct val="50000"/>
              </a:spcBef>
              <a:buFontTx/>
              <a:buNone/>
            </a:pPr>
            <a:r>
              <a:rPr lang="zh-CN" altLang="en-US" sz="2000" b="1" dirty="0">
                <a:latin typeface="宋体" panose="02010600030101010101" pitchFamily="2" charset="-122"/>
              </a:rPr>
              <a:t>     约意识</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13</a:t>
            </a:r>
            <a:r>
              <a:rPr lang="zh-CN" altLang="en-US" sz="2000" b="1" dirty="0">
                <a:latin typeface="Times New Roman" panose="02020603050405020304" pitchFamily="18" charset="0"/>
                <a:cs typeface="Times New Roman" panose="02020603050405020304" pitchFamily="18" charset="0"/>
              </a:rPr>
              <a:t>、</a:t>
            </a:r>
            <a:r>
              <a:rPr lang="zh-CN" altLang="en-US" sz="2000" b="1" dirty="0">
                <a:latin typeface="Arial" panose="020B0604020202020204" pitchFamily="34" charset="0"/>
                <a:cs typeface="Times New Roman" panose="02020603050405020304" pitchFamily="18" charset="0"/>
              </a:rPr>
              <a:t> </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增强品质意识</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14</a:t>
            </a:r>
            <a:r>
              <a:rPr lang="zh-CN" altLang="en-US" sz="2000" b="1" dirty="0">
                <a:latin typeface="Times New Roman" panose="02020603050405020304" pitchFamily="18" charset="0"/>
                <a:cs typeface="Times New Roman" panose="02020603050405020304" pitchFamily="18" charset="0"/>
              </a:rPr>
              <a:t>、</a:t>
            </a:r>
            <a:r>
              <a:rPr lang="zh-CN" altLang="en-US" sz="2000" b="1" dirty="0">
                <a:latin typeface="Arial" panose="020B0604020202020204" pitchFamily="34" charset="0"/>
                <a:cs typeface="Times New Roman" panose="02020603050405020304" pitchFamily="18" charset="0"/>
              </a:rPr>
              <a:t> </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增强服务意识</a:t>
            </a:r>
            <a:endParaRPr lang="zh-CN" altLang="en-US" sz="2000" b="1" dirty="0">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en-US" altLang="zh-CN" sz="2000" b="1" dirty="0">
                <a:latin typeface="Times New Roman" panose="02020603050405020304" pitchFamily="18" charset="0"/>
                <a:cs typeface="Times New Roman" panose="02020603050405020304" pitchFamily="18" charset="0"/>
              </a:rPr>
              <a:t>15</a:t>
            </a:r>
            <a:r>
              <a:rPr lang="zh-CN" altLang="en-US" sz="2000" b="1" dirty="0">
                <a:latin typeface="Times New Roman" panose="02020603050405020304" pitchFamily="18" charset="0"/>
                <a:cs typeface="Times New Roman" panose="02020603050405020304" pitchFamily="18" charset="0"/>
              </a:rPr>
              <a:t>、</a:t>
            </a:r>
            <a:r>
              <a:rPr lang="zh-CN" altLang="en-US" sz="2000" b="1" dirty="0">
                <a:latin typeface="Arial" panose="020B0604020202020204" pitchFamily="34" charset="0"/>
                <a:cs typeface="Times New Roman" panose="02020603050405020304" pitchFamily="18" charset="0"/>
              </a:rPr>
              <a:t> </a:t>
            </a:r>
            <a:r>
              <a:rPr lang="zh-CN" altLang="en-US" sz="2000" b="1" dirty="0">
                <a:latin typeface="Times New Roman" panose="02020603050405020304" pitchFamily="18" charset="0"/>
                <a:cs typeface="Times New Roman" panose="02020603050405020304" pitchFamily="18" charset="0"/>
              </a:rPr>
              <a:t> </a:t>
            </a:r>
            <a:r>
              <a:rPr lang="zh-CN" altLang="en-US" sz="2000" b="1" dirty="0">
                <a:latin typeface="宋体" panose="02010600030101010101" pitchFamily="2" charset="-122"/>
              </a:rPr>
              <a:t>提高执行能力</a:t>
            </a:r>
            <a:endParaRPr lang="zh-CN" altLang="en-US" sz="2000" b="1" dirty="0">
              <a:latin typeface="Arial" panose="020B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93">
                                            <p:txEl>
                                              <p:charRg st="0" end="15"/>
                                            </p:txEl>
                                          </p:spTgt>
                                        </p:tgtEl>
                                        <p:attrNameLst>
                                          <p:attrName>style.visibility</p:attrName>
                                        </p:attrNameLst>
                                      </p:cBhvr>
                                      <p:to>
                                        <p:strVal val="visible"/>
                                      </p:to>
                                    </p:set>
                                    <p:anim calcmode="lin" valueType="num">
                                      <p:cBhvr additive="base">
                                        <p:cTn id="7" dur="500" fill="hold"/>
                                        <p:tgtEl>
                                          <p:spTgt spid="81993">
                                            <p:txEl>
                                              <p:charRg st="0" end="15"/>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93">
                                            <p:txEl>
                                              <p:charRg st="0" end="15"/>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93">
                                            <p:txEl>
                                              <p:charRg st="15" end="29"/>
                                            </p:txEl>
                                          </p:spTgt>
                                        </p:tgtEl>
                                        <p:attrNameLst>
                                          <p:attrName>style.visibility</p:attrName>
                                        </p:attrNameLst>
                                      </p:cBhvr>
                                      <p:to>
                                        <p:strVal val="visible"/>
                                      </p:to>
                                    </p:set>
                                    <p:anim calcmode="lin" valueType="num">
                                      <p:cBhvr additive="base">
                                        <p:cTn id="13" dur="500" fill="hold"/>
                                        <p:tgtEl>
                                          <p:spTgt spid="81993">
                                            <p:txEl>
                                              <p:charRg st="15" end="29"/>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93">
                                            <p:txEl>
                                              <p:charRg st="15" end="29"/>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93">
                                            <p:txEl>
                                              <p:charRg st="29" end="41"/>
                                            </p:txEl>
                                          </p:spTgt>
                                        </p:tgtEl>
                                        <p:attrNameLst>
                                          <p:attrName>style.visibility</p:attrName>
                                        </p:attrNameLst>
                                      </p:cBhvr>
                                      <p:to>
                                        <p:strVal val="visible"/>
                                      </p:to>
                                    </p:set>
                                    <p:anim calcmode="lin" valueType="num">
                                      <p:cBhvr additive="base">
                                        <p:cTn id="19" dur="500" fill="hold"/>
                                        <p:tgtEl>
                                          <p:spTgt spid="81993">
                                            <p:txEl>
                                              <p:charRg st="29" end="41"/>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93">
                                            <p:txEl>
                                              <p:charRg st="29" end="41"/>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1993">
                                            <p:txEl>
                                              <p:charRg st="41" end="54"/>
                                            </p:txEl>
                                          </p:spTgt>
                                        </p:tgtEl>
                                        <p:attrNameLst>
                                          <p:attrName>style.visibility</p:attrName>
                                        </p:attrNameLst>
                                      </p:cBhvr>
                                      <p:to>
                                        <p:strVal val="visible"/>
                                      </p:to>
                                    </p:set>
                                    <p:anim calcmode="lin" valueType="num">
                                      <p:cBhvr additive="base">
                                        <p:cTn id="25" dur="500" fill="hold"/>
                                        <p:tgtEl>
                                          <p:spTgt spid="81993">
                                            <p:txEl>
                                              <p:charRg st="41" end="5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93">
                                            <p:txEl>
                                              <p:charRg st="41" end="54"/>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1993">
                                            <p:txEl>
                                              <p:charRg st="54" end="69"/>
                                            </p:txEl>
                                          </p:spTgt>
                                        </p:tgtEl>
                                        <p:attrNameLst>
                                          <p:attrName>style.visibility</p:attrName>
                                        </p:attrNameLst>
                                      </p:cBhvr>
                                      <p:to>
                                        <p:strVal val="visible"/>
                                      </p:to>
                                    </p:set>
                                    <p:anim calcmode="lin" valueType="num">
                                      <p:cBhvr additive="base">
                                        <p:cTn id="31" dur="500" fill="hold"/>
                                        <p:tgtEl>
                                          <p:spTgt spid="81993">
                                            <p:txEl>
                                              <p:charRg st="54" end="69"/>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1993">
                                            <p:txEl>
                                              <p:charRg st="54" end="69"/>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1993">
                                            <p:txEl>
                                              <p:charRg st="69" end="82"/>
                                            </p:txEl>
                                          </p:spTgt>
                                        </p:tgtEl>
                                        <p:attrNameLst>
                                          <p:attrName>style.visibility</p:attrName>
                                        </p:attrNameLst>
                                      </p:cBhvr>
                                      <p:to>
                                        <p:strVal val="visible"/>
                                      </p:to>
                                    </p:set>
                                    <p:anim calcmode="lin" valueType="num">
                                      <p:cBhvr additive="base">
                                        <p:cTn id="37" dur="500" fill="hold"/>
                                        <p:tgtEl>
                                          <p:spTgt spid="81993">
                                            <p:txEl>
                                              <p:charRg st="69" end="82"/>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1993">
                                            <p:txEl>
                                              <p:charRg st="69" end="82"/>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81993">
                                            <p:txEl>
                                              <p:charRg st="82" end="96"/>
                                            </p:txEl>
                                          </p:spTgt>
                                        </p:tgtEl>
                                        <p:attrNameLst>
                                          <p:attrName>style.visibility</p:attrName>
                                        </p:attrNameLst>
                                      </p:cBhvr>
                                      <p:to>
                                        <p:strVal val="visible"/>
                                      </p:to>
                                    </p:set>
                                    <p:anim calcmode="lin" valueType="num">
                                      <p:cBhvr additive="base">
                                        <p:cTn id="43" dur="500" fill="hold"/>
                                        <p:tgtEl>
                                          <p:spTgt spid="81993">
                                            <p:txEl>
                                              <p:charRg st="82" end="96"/>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1993">
                                            <p:txEl>
                                              <p:charRg st="82" end="96"/>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81993">
                                            <p:txEl>
                                              <p:charRg st="96" end="102"/>
                                            </p:txEl>
                                          </p:spTgt>
                                        </p:tgtEl>
                                        <p:attrNameLst>
                                          <p:attrName>style.visibility</p:attrName>
                                        </p:attrNameLst>
                                      </p:cBhvr>
                                      <p:to>
                                        <p:strVal val="visible"/>
                                      </p:to>
                                    </p:set>
                                    <p:anim calcmode="lin" valueType="num">
                                      <p:cBhvr additive="base">
                                        <p:cTn id="49" dur="500" fill="hold"/>
                                        <p:tgtEl>
                                          <p:spTgt spid="81993">
                                            <p:txEl>
                                              <p:charRg st="96" end="102"/>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81993">
                                            <p:txEl>
                                              <p:charRg st="96" end="102"/>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81993">
                                            <p:txEl>
                                              <p:charRg st="102" end="111"/>
                                            </p:txEl>
                                          </p:spTgt>
                                        </p:tgtEl>
                                        <p:attrNameLst>
                                          <p:attrName>style.visibility</p:attrName>
                                        </p:attrNameLst>
                                      </p:cBhvr>
                                      <p:to>
                                        <p:strVal val="visible"/>
                                      </p:to>
                                    </p:set>
                                    <p:anim calcmode="lin" valueType="num">
                                      <p:cBhvr additive="base">
                                        <p:cTn id="55" dur="500" fill="hold"/>
                                        <p:tgtEl>
                                          <p:spTgt spid="81993">
                                            <p:txEl>
                                              <p:charRg st="102" end="111"/>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81993">
                                            <p:txEl>
                                              <p:charRg st="102" end="111"/>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1994">
                                            <p:txEl>
                                              <p:charRg st="0" end="13"/>
                                            </p:txEl>
                                          </p:spTgt>
                                        </p:tgtEl>
                                        <p:attrNameLst>
                                          <p:attrName>style.visibility</p:attrName>
                                        </p:attrNameLst>
                                      </p:cBhvr>
                                      <p:to>
                                        <p:strVal val="visible"/>
                                      </p:to>
                                    </p:set>
                                    <p:anim calcmode="lin" valueType="num">
                                      <p:cBhvr additive="base">
                                        <p:cTn id="61" dur="500" fill="hold"/>
                                        <p:tgtEl>
                                          <p:spTgt spid="81994">
                                            <p:txEl>
                                              <p:charRg st="0" end="13"/>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81994">
                                            <p:txEl>
                                              <p:charRg st="0" end="13"/>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81994">
                                            <p:txEl>
                                              <p:charRg st="13" end="25"/>
                                            </p:txEl>
                                          </p:spTgt>
                                        </p:tgtEl>
                                        <p:attrNameLst>
                                          <p:attrName>style.visibility</p:attrName>
                                        </p:attrNameLst>
                                      </p:cBhvr>
                                      <p:to>
                                        <p:strVal val="visible"/>
                                      </p:to>
                                    </p:set>
                                    <p:anim calcmode="lin" valueType="num">
                                      <p:cBhvr additive="base">
                                        <p:cTn id="67" dur="500" fill="hold"/>
                                        <p:tgtEl>
                                          <p:spTgt spid="81994">
                                            <p:txEl>
                                              <p:charRg st="13" end="25"/>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81994">
                                            <p:txEl>
                                              <p:charRg st="13" end="25"/>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81994">
                                            <p:txEl>
                                              <p:charRg st="25" end="37"/>
                                            </p:txEl>
                                          </p:spTgt>
                                        </p:tgtEl>
                                        <p:attrNameLst>
                                          <p:attrName>style.visibility</p:attrName>
                                        </p:attrNameLst>
                                      </p:cBhvr>
                                      <p:to>
                                        <p:strVal val="visible"/>
                                      </p:to>
                                    </p:set>
                                    <p:anim calcmode="lin" valueType="num">
                                      <p:cBhvr additive="base">
                                        <p:cTn id="73" dur="500" fill="hold"/>
                                        <p:tgtEl>
                                          <p:spTgt spid="81994">
                                            <p:txEl>
                                              <p:charRg st="25" end="37"/>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81994">
                                            <p:txEl>
                                              <p:charRg st="25" end="37"/>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81994">
                                            <p:txEl>
                                              <p:charRg st="37" end="52"/>
                                            </p:txEl>
                                          </p:spTgt>
                                        </p:tgtEl>
                                        <p:attrNameLst>
                                          <p:attrName>style.visibility</p:attrName>
                                        </p:attrNameLst>
                                      </p:cBhvr>
                                      <p:to>
                                        <p:strVal val="visible"/>
                                      </p:to>
                                    </p:set>
                                    <p:anim calcmode="lin" valueType="num">
                                      <p:cBhvr additive="base">
                                        <p:cTn id="79" dur="500" fill="hold"/>
                                        <p:tgtEl>
                                          <p:spTgt spid="81994">
                                            <p:txEl>
                                              <p:charRg st="37" end="52"/>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81994">
                                            <p:txEl>
                                              <p:charRg st="37" end="52"/>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81994">
                                            <p:txEl>
                                              <p:charRg st="52" end="61"/>
                                            </p:txEl>
                                          </p:spTgt>
                                        </p:tgtEl>
                                        <p:attrNameLst>
                                          <p:attrName>style.visibility</p:attrName>
                                        </p:attrNameLst>
                                      </p:cBhvr>
                                      <p:to>
                                        <p:strVal val="visible"/>
                                      </p:to>
                                    </p:set>
                                    <p:anim calcmode="lin" valueType="num">
                                      <p:cBhvr additive="base">
                                        <p:cTn id="85" dur="500" fill="hold"/>
                                        <p:tgtEl>
                                          <p:spTgt spid="81994">
                                            <p:txEl>
                                              <p:charRg st="52" end="61"/>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81994">
                                            <p:txEl>
                                              <p:charRg st="52" end="61"/>
                                            </p:txEl>
                                          </p:spTgt>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81994">
                                            <p:txEl>
                                              <p:charRg st="61" end="73"/>
                                            </p:txEl>
                                          </p:spTgt>
                                        </p:tgtEl>
                                        <p:attrNameLst>
                                          <p:attrName>style.visibility</p:attrName>
                                        </p:attrNameLst>
                                      </p:cBhvr>
                                      <p:to>
                                        <p:strVal val="visible"/>
                                      </p:to>
                                    </p:set>
                                    <p:anim calcmode="lin" valueType="num">
                                      <p:cBhvr additive="base">
                                        <p:cTn id="91" dur="500" fill="hold"/>
                                        <p:tgtEl>
                                          <p:spTgt spid="81994">
                                            <p:txEl>
                                              <p:charRg st="61" end="73"/>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81994">
                                            <p:txEl>
                                              <p:charRg st="61" end="73"/>
                                            </p:txEl>
                                          </p:spTgt>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81994">
                                            <p:txEl>
                                              <p:charRg st="73" end="85"/>
                                            </p:txEl>
                                          </p:spTgt>
                                        </p:tgtEl>
                                        <p:attrNameLst>
                                          <p:attrName>style.visibility</p:attrName>
                                        </p:attrNameLst>
                                      </p:cBhvr>
                                      <p:to>
                                        <p:strVal val="visible"/>
                                      </p:to>
                                    </p:set>
                                    <p:anim calcmode="lin" valueType="num">
                                      <p:cBhvr additive="base">
                                        <p:cTn id="97" dur="500" fill="hold"/>
                                        <p:tgtEl>
                                          <p:spTgt spid="81994">
                                            <p:txEl>
                                              <p:charRg st="73" end="85"/>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81994">
                                            <p:txEl>
                                              <p:charRg st="73" end="85"/>
                                            </p:txEl>
                                          </p:spTgt>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81994">
                                            <p:txEl>
                                              <p:charRg st="85" end="97"/>
                                            </p:txEl>
                                          </p:spTgt>
                                        </p:tgtEl>
                                        <p:attrNameLst>
                                          <p:attrName>style.visibility</p:attrName>
                                        </p:attrNameLst>
                                      </p:cBhvr>
                                      <p:to>
                                        <p:strVal val="visible"/>
                                      </p:to>
                                    </p:set>
                                    <p:anim calcmode="lin" valueType="num">
                                      <p:cBhvr additive="base">
                                        <p:cTn id="103" dur="500" fill="hold"/>
                                        <p:tgtEl>
                                          <p:spTgt spid="81994">
                                            <p:txEl>
                                              <p:charRg st="85" end="97"/>
                                            </p:txEl>
                                          </p:spTgt>
                                        </p:tgtEl>
                                        <p:attrNameLst>
                                          <p:attrName>ppt_x</p:attrName>
                                        </p:attrNameLst>
                                      </p:cBhvr>
                                      <p:tavLst>
                                        <p:tav tm="0">
                                          <p:val>
                                            <p:strVal val="0-#ppt_w/2"/>
                                          </p:val>
                                        </p:tav>
                                        <p:tav tm="100000">
                                          <p:val>
                                            <p:strVal val="#ppt_x"/>
                                          </p:val>
                                        </p:tav>
                                      </p:tavLst>
                                    </p:anim>
                                    <p:anim calcmode="lin" valueType="num">
                                      <p:cBhvr additive="base">
                                        <p:cTn id="104" dur="500" fill="hold"/>
                                        <p:tgtEl>
                                          <p:spTgt spid="81994">
                                            <p:txEl>
                                              <p:charRg st="85" end="97"/>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93" grpId="0" build="p"/>
      <p:bldP spid="81994"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Text Box 2"/>
          <p:cNvSpPr txBox="1"/>
          <p:nvPr/>
        </p:nvSpPr>
        <p:spPr>
          <a:xfrm>
            <a:off x="2339975" y="404813"/>
            <a:ext cx="3887788" cy="366712"/>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3300" i="1" dirty="0">
                <a:solidFill>
                  <a:srgbClr val="FF0000"/>
                </a:solidFill>
                <a:latin typeface="DFKai-SB" panose="03000509000000000000" pitchFamily="65" charset="-120"/>
              </a:rPr>
              <a:t>问题</a:t>
            </a:r>
            <a:r>
              <a:rPr lang="zh-TW" altLang="en-US" sz="3300" i="1" dirty="0">
                <a:solidFill>
                  <a:srgbClr val="FF0000"/>
                </a:solidFill>
                <a:latin typeface="DFKai-SB" panose="03000509000000000000" pitchFamily="65" charset="-120"/>
                <a:ea typeface="DFKai-SB" panose="03000509000000000000" pitchFamily="65" charset="-120"/>
              </a:rPr>
              <a:t>？？？</a:t>
            </a:r>
            <a:endParaRPr lang="zh-CN" altLang="en-US" sz="3300" i="1" dirty="0">
              <a:solidFill>
                <a:srgbClr val="FF0000"/>
              </a:solidFill>
              <a:latin typeface="DFKai-SB" panose="03000509000000000000" pitchFamily="65" charset="-120"/>
              <a:ea typeface="DFKai-SB" panose="03000509000000000000" pitchFamily="65" charset="-120"/>
            </a:endParaRPr>
          </a:p>
        </p:txBody>
      </p:sp>
      <p:sp>
        <p:nvSpPr>
          <p:cNvPr id="3075"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3076" name="Text Box 4"/>
          <p:cNvSpPr txBox="1"/>
          <p:nvPr/>
        </p:nvSpPr>
        <p:spPr>
          <a:xfrm>
            <a:off x="304800" y="1524000"/>
            <a:ext cx="8351838" cy="285432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nSpc>
                <a:spcPct val="150000"/>
              </a:lnSpc>
              <a:buClr>
                <a:schemeClr val="tx2"/>
              </a:buClr>
              <a:buFontTx/>
              <a:buChar char="•"/>
            </a:pPr>
            <a:r>
              <a:rPr lang="zh-CN" altLang="en-US" sz="2800" dirty="0">
                <a:latin typeface="宋体" panose="02010600030101010101" pitchFamily="2" charset="-122"/>
              </a:rPr>
              <a:t>在我们的工作现场中，我们有遇到问题吗</a:t>
            </a:r>
            <a:r>
              <a:rPr lang="en-US" altLang="zh-CN" sz="2800" dirty="0">
                <a:latin typeface="Times New Roman" panose="02020603050405020304" pitchFamily="18" charset="0"/>
              </a:rPr>
              <a:t>??? </a:t>
            </a:r>
            <a:endParaRPr lang="en-US" altLang="zh-CN" sz="2800" dirty="0">
              <a:latin typeface="Times New Roman" panose="02020603050405020304" pitchFamily="18" charset="0"/>
            </a:endParaRPr>
          </a:p>
          <a:p>
            <a:pPr marL="0" lvl="0" indent="0">
              <a:lnSpc>
                <a:spcPct val="150000"/>
              </a:lnSpc>
              <a:buClr>
                <a:schemeClr val="tx2"/>
              </a:buClr>
              <a:buFontTx/>
              <a:buChar char="•"/>
            </a:pPr>
            <a:r>
              <a:rPr lang="zh-CN" altLang="en-US" sz="2800" dirty="0">
                <a:latin typeface="Times New Roman" panose="02020603050405020304" pitchFamily="18" charset="0"/>
              </a:rPr>
              <a:t>问题</a:t>
            </a:r>
            <a:r>
              <a:rPr lang="en-US" altLang="zh-CN" sz="2800" dirty="0">
                <a:latin typeface="Times New Roman" panose="02020603050405020304" pitchFamily="18" charset="0"/>
              </a:rPr>
              <a:t>? </a:t>
            </a:r>
            <a:r>
              <a:rPr lang="zh-CN" altLang="en-US" sz="2800" dirty="0">
                <a:latin typeface="Times New Roman" panose="02020603050405020304" pitchFamily="18" charset="0"/>
              </a:rPr>
              <a:t>不解决</a:t>
            </a:r>
            <a:r>
              <a:rPr lang="en-US" altLang="zh-CN" sz="2800" dirty="0">
                <a:latin typeface="Times New Roman" panose="02020603050405020304" pitchFamily="18" charset="0"/>
              </a:rPr>
              <a:t>…</a:t>
            </a:r>
            <a:r>
              <a:rPr lang="zh-CN" altLang="en-US" sz="2800" dirty="0">
                <a:latin typeface="Times New Roman" panose="02020603050405020304" pitchFamily="18" charset="0"/>
              </a:rPr>
              <a:t>你工作顺畅吗</a:t>
            </a:r>
            <a:r>
              <a:rPr lang="en-US" altLang="zh-CN" sz="2800" dirty="0">
                <a:latin typeface="Times New Roman" panose="02020603050405020304" pitchFamily="18" charset="0"/>
              </a:rPr>
              <a:t>? </a:t>
            </a:r>
            <a:r>
              <a:rPr lang="zh-CN" altLang="en-US" sz="2800" dirty="0">
                <a:latin typeface="Times New Roman" panose="02020603050405020304" pitchFamily="18" charset="0"/>
              </a:rPr>
              <a:t>快乐吗</a:t>
            </a:r>
            <a:r>
              <a:rPr lang="en-US" altLang="zh-CN" sz="2800" dirty="0">
                <a:latin typeface="Times New Roman" panose="02020603050405020304" pitchFamily="18" charset="0"/>
              </a:rPr>
              <a:t>???</a:t>
            </a:r>
            <a:endParaRPr lang="en-US" altLang="zh-CN" sz="2800" dirty="0">
              <a:latin typeface="Times New Roman" panose="02020603050405020304" pitchFamily="18" charset="0"/>
            </a:endParaRPr>
          </a:p>
          <a:p>
            <a:pPr marL="0" lvl="0" indent="0">
              <a:lnSpc>
                <a:spcPct val="150000"/>
              </a:lnSpc>
              <a:buClr>
                <a:schemeClr val="tx2"/>
              </a:buClr>
              <a:buFontTx/>
              <a:buChar char="•"/>
            </a:pPr>
            <a:r>
              <a:rPr lang="zh-CN" altLang="en-US" sz="2800" dirty="0">
                <a:latin typeface="Times New Roman" panose="02020603050405020304" pitchFamily="18" charset="0"/>
              </a:rPr>
              <a:t>哪一次不是高层来决定我们要如何改善</a:t>
            </a:r>
            <a:r>
              <a:rPr lang="en-US" altLang="zh-CN" sz="2800" dirty="0">
                <a:latin typeface="Times New Roman" panose="02020603050405020304" pitchFamily="18" charset="0"/>
              </a:rPr>
              <a:t>???</a:t>
            </a:r>
            <a:endParaRPr lang="en-US" altLang="zh-CN" sz="2800" dirty="0">
              <a:latin typeface="Times New Roman" panose="02020603050405020304" pitchFamily="18" charset="0"/>
            </a:endParaRPr>
          </a:p>
          <a:p>
            <a:pPr marL="0" lvl="0" indent="0">
              <a:lnSpc>
                <a:spcPct val="150000"/>
              </a:lnSpc>
              <a:buClr>
                <a:schemeClr val="tx2"/>
              </a:buClr>
              <a:buFontTx/>
              <a:buChar char="•"/>
            </a:pPr>
            <a:r>
              <a:rPr lang="zh-CN" altLang="en-US" sz="2800" dirty="0">
                <a:latin typeface="Times New Roman" panose="02020603050405020304" pitchFamily="18" charset="0"/>
              </a:rPr>
              <a:t>我们是否有积极主动去改善解决问题</a:t>
            </a:r>
            <a:r>
              <a:rPr lang="en-US" altLang="zh-CN" sz="2800" dirty="0">
                <a:latin typeface="Times New Roman" panose="02020603050405020304" pitchFamily="18" charset="0"/>
              </a:rPr>
              <a:t>…..</a:t>
            </a:r>
            <a:endParaRPr lang="en-US" altLang="zh-CN" sz="4400" dirty="0">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2946" name="Text Box 2"/>
          <p:cNvSpPr txBox="1">
            <a:spLocks noChangeArrowheads="1"/>
          </p:cNvSpPr>
          <p:nvPr/>
        </p:nvSpPr>
        <p:spPr bwMode="auto">
          <a:xfrm>
            <a:off x="1447800" y="381000"/>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的作用</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21507"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21508" name="Text Box 5"/>
          <p:cNvSpPr txBox="1"/>
          <p:nvPr/>
        </p:nvSpPr>
        <p:spPr>
          <a:xfrm>
            <a:off x="457200" y="914400"/>
            <a:ext cx="41148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400" dirty="0">
                <a:solidFill>
                  <a:schemeClr val="folHlink"/>
                </a:solidFill>
                <a:latin typeface="宋体" panose="02010600030101010101" pitchFamily="2" charset="-122"/>
              </a:rPr>
              <a:t>一、</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活动对人的改善作用 </a:t>
            </a:r>
            <a:endParaRPr lang="zh-CN" altLang="en-US" sz="2400" dirty="0">
              <a:solidFill>
                <a:schemeClr val="folHlink"/>
              </a:solidFill>
              <a:latin typeface="宋体" panose="02010600030101010101" pitchFamily="2" charset="-122"/>
            </a:endParaRPr>
          </a:p>
        </p:txBody>
      </p:sp>
      <p:sp>
        <p:nvSpPr>
          <p:cNvPr id="21509" name="Text Box 17"/>
          <p:cNvSpPr txBox="1"/>
          <p:nvPr/>
        </p:nvSpPr>
        <p:spPr>
          <a:xfrm>
            <a:off x="7505700" y="2338388"/>
            <a:ext cx="876300" cy="28098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成本意识</a:t>
            </a:r>
            <a:endParaRPr lang="zh-CN" altLang="en-US" sz="1200" dirty="0">
              <a:latin typeface="Times New Roman" panose="02020603050405020304" pitchFamily="18" charset="0"/>
            </a:endParaRPr>
          </a:p>
        </p:txBody>
      </p:sp>
      <p:sp>
        <p:nvSpPr>
          <p:cNvPr id="21510" name="Text Box 22"/>
          <p:cNvSpPr txBox="1"/>
          <p:nvPr/>
        </p:nvSpPr>
        <p:spPr>
          <a:xfrm>
            <a:off x="7505700" y="3644900"/>
            <a:ext cx="8001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工作技能</a:t>
            </a:r>
            <a:endParaRPr lang="zh-CN" altLang="en-US" sz="1200" dirty="0">
              <a:latin typeface="Times New Roman" panose="02020603050405020304" pitchFamily="18" charset="0"/>
            </a:endParaRPr>
          </a:p>
        </p:txBody>
      </p:sp>
      <p:sp>
        <p:nvSpPr>
          <p:cNvPr id="21511" name="Text Box 29"/>
          <p:cNvSpPr txBox="1"/>
          <p:nvPr/>
        </p:nvSpPr>
        <p:spPr>
          <a:xfrm>
            <a:off x="2895600" y="3810000"/>
            <a:ext cx="9144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综合素质</a:t>
            </a:r>
            <a:endParaRPr lang="zh-CN" altLang="en-US" sz="1200" dirty="0">
              <a:latin typeface="Times New Roman" panose="02020603050405020304" pitchFamily="18" charset="0"/>
            </a:endParaRPr>
          </a:p>
        </p:txBody>
      </p:sp>
      <p:sp>
        <p:nvSpPr>
          <p:cNvPr id="21512" name="Text Box 10"/>
          <p:cNvSpPr txBox="1"/>
          <p:nvPr/>
        </p:nvSpPr>
        <p:spPr>
          <a:xfrm>
            <a:off x="5448300" y="1219200"/>
            <a:ext cx="6858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执行力</a:t>
            </a:r>
            <a:endParaRPr lang="zh-CN" altLang="en-US" sz="1200" dirty="0">
              <a:latin typeface="Times New Roman" panose="02020603050405020304" pitchFamily="18" charset="0"/>
            </a:endParaRPr>
          </a:p>
        </p:txBody>
      </p:sp>
      <p:sp>
        <p:nvSpPr>
          <p:cNvPr id="21513" name="Text Box 9"/>
          <p:cNvSpPr txBox="1"/>
          <p:nvPr/>
        </p:nvSpPr>
        <p:spPr>
          <a:xfrm>
            <a:off x="5448300" y="5883275"/>
            <a:ext cx="8763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QCC</a:t>
            </a: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p:txBody>
      </p:sp>
      <p:sp>
        <p:nvSpPr>
          <p:cNvPr id="21514" name="Text Box 11"/>
          <p:cNvSpPr txBox="1"/>
          <p:nvPr/>
        </p:nvSpPr>
        <p:spPr>
          <a:xfrm>
            <a:off x="4075113" y="1406525"/>
            <a:ext cx="6858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凝聚力</a:t>
            </a:r>
            <a:endParaRPr lang="zh-CN" altLang="en-US" sz="1200" dirty="0">
              <a:latin typeface="Times New Roman" panose="02020603050405020304" pitchFamily="18" charset="0"/>
            </a:endParaRPr>
          </a:p>
        </p:txBody>
      </p:sp>
      <p:sp>
        <p:nvSpPr>
          <p:cNvPr id="21515" name="Text Box 12"/>
          <p:cNvSpPr txBox="1"/>
          <p:nvPr/>
        </p:nvSpPr>
        <p:spPr>
          <a:xfrm>
            <a:off x="6477000" y="1406525"/>
            <a:ext cx="9144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敬业精神</a:t>
            </a:r>
            <a:endParaRPr lang="zh-CN" altLang="en-US" sz="1200" dirty="0">
              <a:latin typeface="Times New Roman" panose="02020603050405020304" pitchFamily="18" charset="0"/>
            </a:endParaRPr>
          </a:p>
        </p:txBody>
      </p:sp>
      <p:sp>
        <p:nvSpPr>
          <p:cNvPr id="21516" name="Text Box 13"/>
          <p:cNvSpPr txBox="1"/>
          <p:nvPr/>
        </p:nvSpPr>
        <p:spPr>
          <a:xfrm>
            <a:off x="5905500" y="1870075"/>
            <a:ext cx="685800" cy="280988"/>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责任心</a:t>
            </a:r>
            <a:endParaRPr lang="zh-CN" altLang="en-US" sz="1200" dirty="0">
              <a:latin typeface="Times New Roman" panose="02020603050405020304" pitchFamily="18" charset="0"/>
            </a:endParaRPr>
          </a:p>
        </p:txBody>
      </p:sp>
      <p:sp>
        <p:nvSpPr>
          <p:cNvPr id="21517" name="Text Box 14"/>
          <p:cNvSpPr txBox="1"/>
          <p:nvPr/>
        </p:nvSpPr>
        <p:spPr>
          <a:xfrm>
            <a:off x="7162800" y="1779588"/>
            <a:ext cx="6858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主动性</a:t>
            </a:r>
            <a:endParaRPr lang="zh-CN" altLang="en-US" sz="1200" dirty="0">
              <a:latin typeface="Times New Roman" panose="02020603050405020304" pitchFamily="18" charset="0"/>
            </a:endParaRPr>
          </a:p>
        </p:txBody>
      </p:sp>
      <p:sp>
        <p:nvSpPr>
          <p:cNvPr id="21518" name="Text Box 15"/>
          <p:cNvSpPr txBox="1"/>
          <p:nvPr/>
        </p:nvSpPr>
        <p:spPr>
          <a:xfrm>
            <a:off x="6591300" y="2338388"/>
            <a:ext cx="685800" cy="28098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自发性</a:t>
            </a:r>
            <a:endParaRPr lang="zh-CN" altLang="en-US" sz="1200" dirty="0">
              <a:latin typeface="Times New Roman" panose="02020603050405020304" pitchFamily="18" charset="0"/>
            </a:endParaRPr>
          </a:p>
        </p:txBody>
      </p:sp>
      <p:sp>
        <p:nvSpPr>
          <p:cNvPr id="21519" name="Text Box 16"/>
          <p:cNvSpPr txBox="1"/>
          <p:nvPr/>
        </p:nvSpPr>
        <p:spPr>
          <a:xfrm>
            <a:off x="6019800" y="2711450"/>
            <a:ext cx="838200" cy="280988"/>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效率意识</a:t>
            </a:r>
            <a:endParaRPr lang="zh-CN" altLang="en-US" sz="1200" dirty="0">
              <a:latin typeface="Times New Roman" panose="02020603050405020304" pitchFamily="18" charset="0"/>
            </a:endParaRPr>
          </a:p>
        </p:txBody>
      </p:sp>
      <p:sp>
        <p:nvSpPr>
          <p:cNvPr id="21520" name="Text Box 18"/>
          <p:cNvSpPr txBox="1"/>
          <p:nvPr/>
        </p:nvSpPr>
        <p:spPr>
          <a:xfrm>
            <a:off x="7048500" y="3176588"/>
            <a:ext cx="8001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时间意识</a:t>
            </a:r>
            <a:endParaRPr lang="zh-CN" altLang="en-US" sz="1200" dirty="0">
              <a:latin typeface="Times New Roman" panose="02020603050405020304" pitchFamily="18" charset="0"/>
            </a:endParaRPr>
          </a:p>
        </p:txBody>
      </p:sp>
      <p:sp>
        <p:nvSpPr>
          <p:cNvPr id="21521" name="Text Box 19"/>
          <p:cNvSpPr txBox="1"/>
          <p:nvPr/>
        </p:nvSpPr>
        <p:spPr>
          <a:xfrm>
            <a:off x="6248400" y="3459163"/>
            <a:ext cx="8382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节约意识</a:t>
            </a:r>
            <a:endParaRPr lang="zh-CN" altLang="en-US" sz="1200" dirty="0">
              <a:latin typeface="Times New Roman" panose="02020603050405020304" pitchFamily="18" charset="0"/>
            </a:endParaRPr>
          </a:p>
        </p:txBody>
      </p:sp>
      <p:sp>
        <p:nvSpPr>
          <p:cNvPr id="21522" name="Text Box 20"/>
          <p:cNvSpPr txBox="1"/>
          <p:nvPr/>
        </p:nvSpPr>
        <p:spPr>
          <a:xfrm>
            <a:off x="6134100" y="3922713"/>
            <a:ext cx="800100" cy="28098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解决能力</a:t>
            </a:r>
            <a:endParaRPr lang="zh-CN" altLang="en-US" sz="1200" dirty="0">
              <a:latin typeface="Times New Roman" panose="02020603050405020304" pitchFamily="18" charset="0"/>
            </a:endParaRPr>
          </a:p>
        </p:txBody>
      </p:sp>
      <p:sp>
        <p:nvSpPr>
          <p:cNvPr id="21523" name="Text Box 21"/>
          <p:cNvSpPr txBox="1"/>
          <p:nvPr/>
        </p:nvSpPr>
        <p:spPr>
          <a:xfrm>
            <a:off x="7162800" y="4465638"/>
            <a:ext cx="8382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分析能力</a:t>
            </a:r>
            <a:endParaRPr lang="zh-CN" altLang="en-US" sz="1200" dirty="0">
              <a:latin typeface="Times New Roman" panose="02020603050405020304" pitchFamily="18" charset="0"/>
            </a:endParaRPr>
          </a:p>
        </p:txBody>
      </p:sp>
      <p:sp>
        <p:nvSpPr>
          <p:cNvPr id="21524" name="Text Box 23"/>
          <p:cNvSpPr txBox="1"/>
          <p:nvPr/>
        </p:nvSpPr>
        <p:spPr>
          <a:xfrm>
            <a:off x="4724400" y="2152650"/>
            <a:ext cx="8382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工作热情</a:t>
            </a:r>
            <a:endParaRPr lang="zh-CN" altLang="en-US" sz="1200" dirty="0">
              <a:latin typeface="Times New Roman" panose="02020603050405020304" pitchFamily="18" charset="0"/>
            </a:endParaRPr>
          </a:p>
        </p:txBody>
      </p:sp>
      <p:sp>
        <p:nvSpPr>
          <p:cNvPr id="21525" name="Text Box 24"/>
          <p:cNvSpPr txBox="1"/>
          <p:nvPr/>
        </p:nvSpPr>
        <p:spPr>
          <a:xfrm>
            <a:off x="3276600" y="1870075"/>
            <a:ext cx="914400" cy="280988"/>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服务意识</a:t>
            </a:r>
            <a:endParaRPr lang="zh-CN" altLang="en-US" sz="1200" dirty="0">
              <a:latin typeface="Times New Roman" panose="02020603050405020304" pitchFamily="18" charset="0"/>
            </a:endParaRPr>
          </a:p>
        </p:txBody>
      </p:sp>
      <p:sp>
        <p:nvSpPr>
          <p:cNvPr id="21526" name="Text Box 25"/>
          <p:cNvSpPr txBox="1"/>
          <p:nvPr/>
        </p:nvSpPr>
        <p:spPr>
          <a:xfrm>
            <a:off x="3048000" y="2803525"/>
            <a:ext cx="9144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品质意识</a:t>
            </a:r>
            <a:endParaRPr lang="zh-CN" altLang="en-US" sz="1200" dirty="0">
              <a:latin typeface="Times New Roman" panose="02020603050405020304" pitchFamily="18" charset="0"/>
            </a:endParaRPr>
          </a:p>
        </p:txBody>
      </p:sp>
      <p:sp>
        <p:nvSpPr>
          <p:cNvPr id="21527" name="Text Box 26"/>
          <p:cNvSpPr txBox="1"/>
          <p:nvPr/>
        </p:nvSpPr>
        <p:spPr>
          <a:xfrm>
            <a:off x="4038600" y="2711450"/>
            <a:ext cx="838200" cy="280988"/>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合作精神</a:t>
            </a:r>
            <a:endParaRPr lang="zh-CN" altLang="en-US" sz="1200" dirty="0">
              <a:latin typeface="Times New Roman" panose="02020603050405020304" pitchFamily="18" charset="0"/>
            </a:endParaRPr>
          </a:p>
        </p:txBody>
      </p:sp>
      <p:sp>
        <p:nvSpPr>
          <p:cNvPr id="21528" name="Text Box 27"/>
          <p:cNvSpPr txBox="1"/>
          <p:nvPr/>
        </p:nvSpPr>
        <p:spPr>
          <a:xfrm>
            <a:off x="4800600" y="2990850"/>
            <a:ext cx="8763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工作态度</a:t>
            </a:r>
            <a:endParaRPr lang="zh-CN" altLang="en-US" sz="1200" dirty="0">
              <a:latin typeface="Times New Roman" panose="02020603050405020304" pitchFamily="18" charset="0"/>
            </a:endParaRPr>
          </a:p>
        </p:txBody>
      </p:sp>
      <p:sp>
        <p:nvSpPr>
          <p:cNvPr id="21529" name="Text Box 28"/>
          <p:cNvSpPr txBox="1"/>
          <p:nvPr/>
        </p:nvSpPr>
        <p:spPr>
          <a:xfrm>
            <a:off x="3733800" y="3459163"/>
            <a:ext cx="8001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改善意识</a:t>
            </a:r>
            <a:endParaRPr lang="zh-CN" altLang="en-US" sz="1200" dirty="0">
              <a:latin typeface="Times New Roman" panose="02020603050405020304" pitchFamily="18" charset="0"/>
            </a:endParaRPr>
          </a:p>
        </p:txBody>
      </p:sp>
      <p:sp>
        <p:nvSpPr>
          <p:cNvPr id="21530" name="Text Box 30"/>
          <p:cNvSpPr txBox="1"/>
          <p:nvPr/>
        </p:nvSpPr>
        <p:spPr>
          <a:xfrm>
            <a:off x="3505200" y="4483100"/>
            <a:ext cx="798513"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创新精神</a:t>
            </a:r>
            <a:endParaRPr lang="zh-CN" altLang="en-US" sz="1200" dirty="0">
              <a:latin typeface="Times New Roman" panose="02020603050405020304" pitchFamily="18" charset="0"/>
            </a:endParaRPr>
          </a:p>
        </p:txBody>
      </p:sp>
      <p:sp>
        <p:nvSpPr>
          <p:cNvPr id="21531" name="Text Box 31"/>
          <p:cNvSpPr txBox="1"/>
          <p:nvPr/>
        </p:nvSpPr>
        <p:spPr>
          <a:xfrm>
            <a:off x="4532313" y="4017963"/>
            <a:ext cx="877887" cy="28098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品德言行</a:t>
            </a:r>
            <a:endParaRPr lang="zh-CN" altLang="en-US" sz="1200" dirty="0">
              <a:latin typeface="Times New Roman" panose="02020603050405020304" pitchFamily="18" charset="0"/>
            </a:endParaRPr>
          </a:p>
        </p:txBody>
      </p:sp>
      <p:sp>
        <p:nvSpPr>
          <p:cNvPr id="21532" name="Text Box 32"/>
          <p:cNvSpPr txBox="1"/>
          <p:nvPr/>
        </p:nvSpPr>
        <p:spPr>
          <a:xfrm>
            <a:off x="4648200" y="4856163"/>
            <a:ext cx="685800" cy="2794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进取心</a:t>
            </a:r>
            <a:endParaRPr lang="zh-CN" altLang="en-US" sz="1200" dirty="0">
              <a:latin typeface="Times New Roman" panose="02020603050405020304" pitchFamily="18" charset="0"/>
            </a:endParaRPr>
          </a:p>
        </p:txBody>
      </p:sp>
      <p:sp>
        <p:nvSpPr>
          <p:cNvPr id="21533" name="Line 33"/>
          <p:cNvSpPr/>
          <p:nvPr/>
        </p:nvSpPr>
        <p:spPr>
          <a:xfrm>
            <a:off x="6134100" y="1684338"/>
            <a:ext cx="0" cy="185737"/>
          </a:xfrm>
          <a:prstGeom prst="line">
            <a:avLst/>
          </a:prstGeom>
          <a:ln w="9525" cap="flat" cmpd="sng">
            <a:solidFill>
              <a:srgbClr val="000000"/>
            </a:solidFill>
            <a:prstDash val="solid"/>
            <a:headEnd type="none" w="med" len="med"/>
            <a:tailEnd type="none" w="med" len="med"/>
          </a:ln>
        </p:spPr>
      </p:sp>
      <p:sp>
        <p:nvSpPr>
          <p:cNvPr id="21534" name="Line 34"/>
          <p:cNvSpPr/>
          <p:nvPr/>
        </p:nvSpPr>
        <p:spPr>
          <a:xfrm>
            <a:off x="6819900" y="2151063"/>
            <a:ext cx="0" cy="185737"/>
          </a:xfrm>
          <a:prstGeom prst="line">
            <a:avLst/>
          </a:prstGeom>
          <a:ln w="9525" cap="flat" cmpd="sng">
            <a:solidFill>
              <a:srgbClr val="000000"/>
            </a:solidFill>
            <a:prstDash val="solid"/>
            <a:headEnd type="none" w="med" len="med"/>
            <a:tailEnd type="none" w="med" len="med"/>
          </a:ln>
        </p:spPr>
      </p:sp>
      <p:sp>
        <p:nvSpPr>
          <p:cNvPr id="21535" name="Line 35"/>
          <p:cNvSpPr/>
          <p:nvPr/>
        </p:nvSpPr>
        <p:spPr>
          <a:xfrm>
            <a:off x="6362700" y="2990850"/>
            <a:ext cx="0" cy="341313"/>
          </a:xfrm>
          <a:prstGeom prst="line">
            <a:avLst/>
          </a:prstGeom>
          <a:ln w="9525" cap="flat" cmpd="sng">
            <a:solidFill>
              <a:srgbClr val="000000"/>
            </a:solidFill>
            <a:prstDash val="solid"/>
            <a:headEnd type="none" w="med" len="med"/>
            <a:tailEnd type="none" w="med" len="med"/>
          </a:ln>
        </p:spPr>
      </p:sp>
      <p:sp>
        <p:nvSpPr>
          <p:cNvPr id="21536" name="Line 36"/>
          <p:cNvSpPr/>
          <p:nvPr/>
        </p:nvSpPr>
        <p:spPr>
          <a:xfrm>
            <a:off x="6591300" y="3243263"/>
            <a:ext cx="0" cy="212725"/>
          </a:xfrm>
          <a:prstGeom prst="line">
            <a:avLst/>
          </a:prstGeom>
          <a:ln w="9525" cap="flat" cmpd="sng">
            <a:solidFill>
              <a:srgbClr val="000000"/>
            </a:solidFill>
            <a:prstDash val="solid"/>
            <a:headEnd type="none" w="med" len="med"/>
            <a:tailEnd type="none" w="med" len="med"/>
          </a:ln>
        </p:spPr>
      </p:sp>
      <p:sp>
        <p:nvSpPr>
          <p:cNvPr id="21537" name="Line 37"/>
          <p:cNvSpPr/>
          <p:nvPr/>
        </p:nvSpPr>
        <p:spPr>
          <a:xfrm>
            <a:off x="7391400" y="2803525"/>
            <a:ext cx="0" cy="373063"/>
          </a:xfrm>
          <a:prstGeom prst="line">
            <a:avLst/>
          </a:prstGeom>
          <a:ln w="9525" cap="flat" cmpd="sng">
            <a:solidFill>
              <a:srgbClr val="000000"/>
            </a:solidFill>
            <a:prstDash val="solid"/>
            <a:headEnd type="none" w="med" len="med"/>
            <a:tailEnd type="none" w="med" len="med"/>
          </a:ln>
        </p:spPr>
      </p:sp>
      <p:sp>
        <p:nvSpPr>
          <p:cNvPr id="21538" name="Line 38"/>
          <p:cNvSpPr/>
          <p:nvPr/>
        </p:nvSpPr>
        <p:spPr>
          <a:xfrm>
            <a:off x="6477000" y="4203700"/>
            <a:ext cx="0" cy="373063"/>
          </a:xfrm>
          <a:prstGeom prst="line">
            <a:avLst/>
          </a:prstGeom>
          <a:ln w="9525" cap="flat" cmpd="sng">
            <a:solidFill>
              <a:srgbClr val="000000"/>
            </a:solidFill>
            <a:prstDash val="solid"/>
            <a:headEnd type="none" w="med" len="med"/>
            <a:tailEnd type="none" w="med" len="med"/>
          </a:ln>
        </p:spPr>
      </p:sp>
      <p:sp>
        <p:nvSpPr>
          <p:cNvPr id="21539" name="Line 39"/>
          <p:cNvSpPr/>
          <p:nvPr/>
        </p:nvSpPr>
        <p:spPr>
          <a:xfrm>
            <a:off x="7505700" y="4043363"/>
            <a:ext cx="0" cy="439737"/>
          </a:xfrm>
          <a:prstGeom prst="line">
            <a:avLst/>
          </a:prstGeom>
          <a:ln w="9525" cap="flat" cmpd="sng">
            <a:solidFill>
              <a:srgbClr val="000000"/>
            </a:solidFill>
            <a:prstDash val="solid"/>
            <a:headEnd type="none" w="med" len="med"/>
            <a:tailEnd type="none" w="med" len="med"/>
          </a:ln>
        </p:spPr>
      </p:sp>
      <p:sp>
        <p:nvSpPr>
          <p:cNvPr id="21540" name="Line 40"/>
          <p:cNvSpPr/>
          <p:nvPr/>
        </p:nvSpPr>
        <p:spPr>
          <a:xfrm>
            <a:off x="5219700" y="2430463"/>
            <a:ext cx="0" cy="279400"/>
          </a:xfrm>
          <a:prstGeom prst="line">
            <a:avLst/>
          </a:prstGeom>
          <a:ln w="9525" cap="flat" cmpd="sng">
            <a:solidFill>
              <a:srgbClr val="000000"/>
            </a:solidFill>
            <a:prstDash val="solid"/>
            <a:headEnd type="none" w="med" len="med"/>
            <a:tailEnd type="none" w="med" len="med"/>
          </a:ln>
        </p:spPr>
      </p:sp>
      <p:sp>
        <p:nvSpPr>
          <p:cNvPr id="21541" name="Line 41"/>
          <p:cNvSpPr/>
          <p:nvPr/>
        </p:nvSpPr>
        <p:spPr>
          <a:xfrm>
            <a:off x="5334000" y="2803525"/>
            <a:ext cx="0" cy="187325"/>
          </a:xfrm>
          <a:prstGeom prst="line">
            <a:avLst/>
          </a:prstGeom>
          <a:ln w="9525" cap="flat" cmpd="sng">
            <a:solidFill>
              <a:srgbClr val="000000"/>
            </a:solidFill>
            <a:prstDash val="solid"/>
            <a:headEnd type="none" w="med" len="med"/>
            <a:tailEnd type="none" w="med" len="med"/>
          </a:ln>
        </p:spPr>
      </p:sp>
      <p:sp>
        <p:nvSpPr>
          <p:cNvPr id="21542" name="Line 42"/>
          <p:cNvSpPr/>
          <p:nvPr/>
        </p:nvSpPr>
        <p:spPr>
          <a:xfrm>
            <a:off x="4533900" y="2430463"/>
            <a:ext cx="0" cy="279400"/>
          </a:xfrm>
          <a:prstGeom prst="line">
            <a:avLst/>
          </a:prstGeom>
          <a:ln w="9525" cap="flat" cmpd="sng">
            <a:solidFill>
              <a:srgbClr val="000000"/>
            </a:solidFill>
            <a:prstDash val="solid"/>
            <a:headEnd type="none" w="med" len="med"/>
            <a:tailEnd type="none" w="med" len="med"/>
          </a:ln>
        </p:spPr>
      </p:sp>
      <p:sp>
        <p:nvSpPr>
          <p:cNvPr id="21543" name="Line 43"/>
          <p:cNvSpPr/>
          <p:nvPr/>
        </p:nvSpPr>
        <p:spPr>
          <a:xfrm>
            <a:off x="4191000" y="3176588"/>
            <a:ext cx="0" cy="279400"/>
          </a:xfrm>
          <a:prstGeom prst="line">
            <a:avLst/>
          </a:prstGeom>
          <a:ln w="9525" cap="flat" cmpd="sng">
            <a:solidFill>
              <a:srgbClr val="000000"/>
            </a:solidFill>
            <a:prstDash val="solid"/>
            <a:headEnd type="none" w="med" len="med"/>
            <a:tailEnd type="none" w="med" len="med"/>
          </a:ln>
        </p:spPr>
      </p:sp>
      <p:sp>
        <p:nvSpPr>
          <p:cNvPr id="21544" name="Line 44"/>
          <p:cNvSpPr/>
          <p:nvPr/>
        </p:nvSpPr>
        <p:spPr>
          <a:xfrm>
            <a:off x="4876800" y="4314825"/>
            <a:ext cx="0" cy="279400"/>
          </a:xfrm>
          <a:prstGeom prst="line">
            <a:avLst/>
          </a:prstGeom>
          <a:ln w="9525" cap="flat" cmpd="sng">
            <a:solidFill>
              <a:srgbClr val="000000"/>
            </a:solidFill>
            <a:prstDash val="solid"/>
            <a:headEnd type="none" w="med" len="med"/>
            <a:tailEnd type="none" w="med" len="med"/>
          </a:ln>
        </p:spPr>
      </p:sp>
      <p:sp>
        <p:nvSpPr>
          <p:cNvPr id="21545" name="Line 45"/>
          <p:cNvSpPr/>
          <p:nvPr/>
        </p:nvSpPr>
        <p:spPr>
          <a:xfrm>
            <a:off x="4991100" y="4668838"/>
            <a:ext cx="0" cy="187325"/>
          </a:xfrm>
          <a:prstGeom prst="line">
            <a:avLst/>
          </a:prstGeom>
          <a:ln w="9525" cap="flat" cmpd="sng">
            <a:solidFill>
              <a:srgbClr val="000000"/>
            </a:solidFill>
            <a:prstDash val="solid"/>
            <a:headEnd type="none" w="med" len="med"/>
            <a:tailEnd type="none" w="med" len="med"/>
          </a:ln>
        </p:spPr>
      </p:sp>
      <p:sp>
        <p:nvSpPr>
          <p:cNvPr id="21546" name="Line 46"/>
          <p:cNvSpPr/>
          <p:nvPr/>
        </p:nvSpPr>
        <p:spPr>
          <a:xfrm>
            <a:off x="3962400" y="4203700"/>
            <a:ext cx="0" cy="279400"/>
          </a:xfrm>
          <a:prstGeom prst="line">
            <a:avLst/>
          </a:prstGeom>
          <a:ln w="9525" cap="flat" cmpd="sng">
            <a:solidFill>
              <a:srgbClr val="000000"/>
            </a:solidFill>
            <a:prstDash val="solid"/>
            <a:headEnd type="none" w="med" len="med"/>
            <a:tailEnd type="none" w="med" len="med"/>
          </a:ln>
        </p:spPr>
      </p:sp>
      <p:grpSp>
        <p:nvGrpSpPr>
          <p:cNvPr id="21547" name="Group 48"/>
          <p:cNvGrpSpPr/>
          <p:nvPr/>
        </p:nvGrpSpPr>
        <p:grpSpPr>
          <a:xfrm>
            <a:off x="4076700" y="5697538"/>
            <a:ext cx="3429000" cy="466725"/>
            <a:chOff x="3600" y="10647"/>
            <a:chExt cx="5400" cy="780"/>
          </a:xfrm>
        </p:grpSpPr>
        <p:sp>
          <p:nvSpPr>
            <p:cNvPr id="21559" name="Freeform 49"/>
            <p:cNvSpPr/>
            <p:nvPr/>
          </p:nvSpPr>
          <p:spPr>
            <a:xfrm>
              <a:off x="3600" y="10647"/>
              <a:ext cx="5400" cy="780"/>
            </a:xfrm>
            <a:custGeom>
              <a:avLst/>
              <a:gdLst/>
              <a:ahLst/>
              <a:cxnLst>
                <a:cxn ang="0">
                  <a:pos x="0" y="780"/>
                </a:cxn>
                <a:cxn ang="0">
                  <a:pos x="1080" y="624"/>
                </a:cxn>
                <a:cxn ang="0">
                  <a:pos x="2700" y="0"/>
                </a:cxn>
                <a:cxn ang="0">
                  <a:pos x="4140" y="624"/>
                </a:cxn>
                <a:cxn ang="0">
                  <a:pos x="5400" y="780"/>
                </a:cxn>
              </a:cxnLst>
              <a:pathLst>
                <a:path w="5400" h="780">
                  <a:moveTo>
                    <a:pt x="0" y="780"/>
                  </a:moveTo>
                  <a:cubicBezTo>
                    <a:pt x="315" y="767"/>
                    <a:pt x="630" y="754"/>
                    <a:pt x="1080" y="624"/>
                  </a:cubicBezTo>
                  <a:cubicBezTo>
                    <a:pt x="1530" y="494"/>
                    <a:pt x="2190" y="0"/>
                    <a:pt x="2700" y="0"/>
                  </a:cubicBezTo>
                  <a:cubicBezTo>
                    <a:pt x="3210" y="0"/>
                    <a:pt x="3690" y="494"/>
                    <a:pt x="4140" y="624"/>
                  </a:cubicBezTo>
                  <a:cubicBezTo>
                    <a:pt x="4590" y="754"/>
                    <a:pt x="4995" y="767"/>
                    <a:pt x="5400" y="780"/>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21560" name="Line 50"/>
            <p:cNvSpPr/>
            <p:nvPr/>
          </p:nvSpPr>
          <p:spPr>
            <a:xfrm>
              <a:off x="3600" y="11424"/>
              <a:ext cx="5400" cy="0"/>
            </a:xfrm>
            <a:prstGeom prst="line">
              <a:avLst/>
            </a:prstGeom>
            <a:ln w="9525" cap="flat" cmpd="sng">
              <a:solidFill>
                <a:srgbClr val="000000"/>
              </a:solidFill>
              <a:prstDash val="sysDot"/>
              <a:headEnd type="none" w="med" len="med"/>
              <a:tailEnd type="none" w="med" len="med"/>
            </a:ln>
          </p:spPr>
        </p:sp>
      </p:grpSp>
      <p:sp>
        <p:nvSpPr>
          <p:cNvPr id="21548" name="Line 51"/>
          <p:cNvSpPr/>
          <p:nvPr/>
        </p:nvSpPr>
        <p:spPr>
          <a:xfrm>
            <a:off x="5791200" y="1497013"/>
            <a:ext cx="0" cy="3684587"/>
          </a:xfrm>
          <a:prstGeom prst="line">
            <a:avLst/>
          </a:prstGeom>
          <a:ln w="9525" cap="flat" cmpd="sng">
            <a:solidFill>
              <a:srgbClr val="000000"/>
            </a:solidFill>
            <a:prstDash val="solid"/>
            <a:headEnd type="none" w="med" len="med"/>
            <a:tailEnd type="none" w="med" len="med"/>
          </a:ln>
        </p:spPr>
      </p:sp>
      <p:sp>
        <p:nvSpPr>
          <p:cNvPr id="21549" name="Line 52"/>
          <p:cNvSpPr/>
          <p:nvPr/>
        </p:nvSpPr>
        <p:spPr>
          <a:xfrm flipH="1">
            <a:off x="5791200" y="1497013"/>
            <a:ext cx="685800" cy="373062"/>
          </a:xfrm>
          <a:prstGeom prst="line">
            <a:avLst/>
          </a:prstGeom>
          <a:ln w="9525" cap="flat" cmpd="sng">
            <a:solidFill>
              <a:srgbClr val="000000"/>
            </a:solidFill>
            <a:prstDash val="solid"/>
            <a:headEnd type="none" w="med" len="med"/>
            <a:tailEnd type="none" w="med" len="med"/>
          </a:ln>
        </p:spPr>
      </p:sp>
      <p:sp>
        <p:nvSpPr>
          <p:cNvPr id="21550" name="Line 53"/>
          <p:cNvSpPr/>
          <p:nvPr/>
        </p:nvSpPr>
        <p:spPr>
          <a:xfrm flipH="1">
            <a:off x="5791200" y="1963738"/>
            <a:ext cx="1371600" cy="746125"/>
          </a:xfrm>
          <a:prstGeom prst="line">
            <a:avLst/>
          </a:prstGeom>
          <a:ln w="9525" cap="flat" cmpd="sng">
            <a:solidFill>
              <a:srgbClr val="000000"/>
            </a:solidFill>
            <a:prstDash val="solid"/>
            <a:headEnd type="none" w="med" len="med"/>
            <a:tailEnd type="none" w="med" len="med"/>
          </a:ln>
        </p:spPr>
      </p:sp>
      <p:sp>
        <p:nvSpPr>
          <p:cNvPr id="21551" name="Line 54"/>
          <p:cNvSpPr/>
          <p:nvPr/>
        </p:nvSpPr>
        <p:spPr>
          <a:xfrm flipH="1">
            <a:off x="5791200" y="2616200"/>
            <a:ext cx="1943100" cy="1027113"/>
          </a:xfrm>
          <a:prstGeom prst="line">
            <a:avLst/>
          </a:prstGeom>
          <a:ln w="9525" cap="flat" cmpd="sng">
            <a:solidFill>
              <a:srgbClr val="000000"/>
            </a:solidFill>
            <a:prstDash val="solid"/>
            <a:headEnd type="none" w="med" len="med"/>
            <a:tailEnd type="none" w="med" len="med"/>
          </a:ln>
        </p:spPr>
      </p:sp>
      <p:sp>
        <p:nvSpPr>
          <p:cNvPr id="21552" name="Line 55"/>
          <p:cNvSpPr/>
          <p:nvPr/>
        </p:nvSpPr>
        <p:spPr>
          <a:xfrm flipH="1">
            <a:off x="5791200" y="3922713"/>
            <a:ext cx="1943100" cy="1027112"/>
          </a:xfrm>
          <a:prstGeom prst="line">
            <a:avLst/>
          </a:prstGeom>
          <a:ln w="9525" cap="flat" cmpd="sng">
            <a:solidFill>
              <a:srgbClr val="000000"/>
            </a:solidFill>
            <a:prstDash val="solid"/>
            <a:headEnd type="none" w="med" len="med"/>
            <a:tailEnd type="none" w="med" len="med"/>
          </a:ln>
        </p:spPr>
      </p:sp>
      <p:sp>
        <p:nvSpPr>
          <p:cNvPr id="21553" name="Line 56"/>
          <p:cNvSpPr/>
          <p:nvPr/>
        </p:nvSpPr>
        <p:spPr>
          <a:xfrm>
            <a:off x="4762500" y="1592263"/>
            <a:ext cx="1028700" cy="466725"/>
          </a:xfrm>
          <a:prstGeom prst="line">
            <a:avLst/>
          </a:prstGeom>
          <a:ln w="9525" cap="flat" cmpd="sng">
            <a:solidFill>
              <a:srgbClr val="000000"/>
            </a:solidFill>
            <a:prstDash val="solid"/>
            <a:headEnd type="none" w="med" len="med"/>
            <a:tailEnd type="none" w="med" len="med"/>
          </a:ln>
        </p:spPr>
      </p:sp>
      <p:sp>
        <p:nvSpPr>
          <p:cNvPr id="21554" name="Line 57"/>
          <p:cNvSpPr/>
          <p:nvPr/>
        </p:nvSpPr>
        <p:spPr>
          <a:xfrm>
            <a:off x="3962400" y="2149475"/>
            <a:ext cx="1828800" cy="839788"/>
          </a:xfrm>
          <a:prstGeom prst="line">
            <a:avLst/>
          </a:prstGeom>
          <a:ln w="9525" cap="flat" cmpd="sng">
            <a:solidFill>
              <a:srgbClr val="000000"/>
            </a:solidFill>
            <a:prstDash val="solid"/>
            <a:headEnd type="none" w="med" len="med"/>
            <a:tailEnd type="none" w="med" len="med"/>
          </a:ln>
        </p:spPr>
      </p:sp>
      <p:sp>
        <p:nvSpPr>
          <p:cNvPr id="21555" name="Line 58"/>
          <p:cNvSpPr/>
          <p:nvPr/>
        </p:nvSpPr>
        <p:spPr>
          <a:xfrm>
            <a:off x="3962400" y="3082925"/>
            <a:ext cx="1828800" cy="839788"/>
          </a:xfrm>
          <a:prstGeom prst="line">
            <a:avLst/>
          </a:prstGeom>
          <a:ln w="9525" cap="flat" cmpd="sng">
            <a:solidFill>
              <a:srgbClr val="000000"/>
            </a:solidFill>
            <a:prstDash val="solid"/>
            <a:headEnd type="none" w="med" len="med"/>
            <a:tailEnd type="none" w="med" len="med"/>
          </a:ln>
        </p:spPr>
      </p:sp>
      <p:sp>
        <p:nvSpPr>
          <p:cNvPr id="21556" name="Line 59"/>
          <p:cNvSpPr/>
          <p:nvPr/>
        </p:nvSpPr>
        <p:spPr>
          <a:xfrm>
            <a:off x="3619500" y="4016375"/>
            <a:ext cx="2171700" cy="1027113"/>
          </a:xfrm>
          <a:prstGeom prst="line">
            <a:avLst/>
          </a:prstGeom>
          <a:ln w="9525" cap="flat" cmpd="sng">
            <a:solidFill>
              <a:srgbClr val="000000"/>
            </a:solidFill>
            <a:prstDash val="solid"/>
            <a:headEnd type="none" w="med" len="med"/>
            <a:tailEnd type="none" w="med" len="med"/>
          </a:ln>
        </p:spPr>
      </p:sp>
      <p:sp>
        <p:nvSpPr>
          <p:cNvPr id="21557" name="Text Box 60"/>
          <p:cNvSpPr txBox="1"/>
          <p:nvPr/>
        </p:nvSpPr>
        <p:spPr>
          <a:xfrm>
            <a:off x="5562600" y="5181600"/>
            <a:ext cx="457200" cy="27940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人</a:t>
            </a:r>
            <a:endParaRPr lang="zh-CN" altLang="en-US" sz="1200" dirty="0">
              <a:latin typeface="Times New Roman" panose="02020603050405020304" pitchFamily="18" charset="0"/>
            </a:endParaRPr>
          </a:p>
        </p:txBody>
      </p:sp>
      <p:sp>
        <p:nvSpPr>
          <p:cNvPr id="21558" name="Line 61"/>
          <p:cNvSpPr/>
          <p:nvPr/>
        </p:nvSpPr>
        <p:spPr>
          <a:xfrm>
            <a:off x="5791200" y="5473700"/>
            <a:ext cx="0" cy="228600"/>
          </a:xfrm>
          <a:prstGeom prst="line">
            <a:avLst/>
          </a:prstGeom>
          <a:ln w="9525" cap="flat" cmpd="sng">
            <a:solidFill>
              <a:schemeClr val="tx1"/>
            </a:solidFill>
            <a:prstDash val="solid"/>
            <a:headEnd type="none" w="med" len="med"/>
            <a:tailEnd type="none" w="med" len="med"/>
          </a:ln>
        </p:spPr>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3970" name="Text Box 2"/>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的作用</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22531"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22532" name="Text Box 5"/>
          <p:cNvSpPr txBox="1"/>
          <p:nvPr/>
        </p:nvSpPr>
        <p:spPr>
          <a:xfrm>
            <a:off x="457200" y="1100138"/>
            <a:ext cx="50292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400" dirty="0">
                <a:solidFill>
                  <a:schemeClr val="folHlink"/>
                </a:solidFill>
                <a:latin typeface="宋体" panose="02010600030101010101" pitchFamily="2" charset="-122"/>
              </a:rPr>
              <a:t>二、</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活动对物料管理的改善作用 </a:t>
            </a:r>
            <a:endParaRPr lang="zh-CN" altLang="en-US" sz="2400" dirty="0">
              <a:solidFill>
                <a:schemeClr val="folHlink"/>
              </a:solidFill>
              <a:latin typeface="宋体" panose="02010600030101010101" pitchFamily="2" charset="-122"/>
            </a:endParaRPr>
          </a:p>
        </p:txBody>
      </p:sp>
      <p:sp>
        <p:nvSpPr>
          <p:cNvPr id="83974" name="Text Box 6"/>
          <p:cNvSpPr txBox="1"/>
          <p:nvPr/>
        </p:nvSpPr>
        <p:spPr>
          <a:xfrm>
            <a:off x="457200" y="1822450"/>
            <a:ext cx="3581400" cy="40544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降低物料损耗率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2</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提高物料合格率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3</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提高物料利用率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4</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保持合理库存量</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5</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提高物料标志完整率和准</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zh-CN" altLang="en-US" sz="2000" b="1" dirty="0">
                <a:solidFill>
                  <a:srgbClr val="CC6600"/>
                </a:solidFill>
                <a:latin typeface="Times New Roman" panose="02020603050405020304" pitchFamily="18" charset="0"/>
              </a:rPr>
              <a:t>         确率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6</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提高物料预算的准确率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7</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降低缺料率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8</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提高物料盘点准确率</a:t>
            </a:r>
            <a:endParaRPr lang="zh-CN" altLang="en-US" sz="2000" b="1" dirty="0">
              <a:solidFill>
                <a:srgbClr val="CC6600"/>
              </a:solidFill>
              <a:latin typeface="Times New Roman" panose="02020603050405020304" pitchFamily="18" charset="0"/>
            </a:endParaRPr>
          </a:p>
        </p:txBody>
      </p:sp>
      <p:sp>
        <p:nvSpPr>
          <p:cNvPr id="83975" name="Text Box 7"/>
          <p:cNvSpPr txBox="1"/>
          <p:nvPr/>
        </p:nvSpPr>
        <p:spPr>
          <a:xfrm>
            <a:off x="4495800" y="1746250"/>
            <a:ext cx="3505200" cy="35972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9</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降低物料损坏率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10</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提高物料台账准确率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11</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提高领发料的及时性和</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zh-CN" altLang="en-US" sz="2000" b="1" dirty="0">
                <a:solidFill>
                  <a:srgbClr val="CC6600"/>
                </a:solidFill>
                <a:latin typeface="Times New Roman" panose="02020603050405020304" pitchFamily="18" charset="0"/>
              </a:rPr>
              <a:t>        准确率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12</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提高库存产品完好率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13</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降低搬运损坏率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14</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提高仓管员安全意识</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15</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Arial" panose="020B0604020202020204" pitchFamily="34" charset="0"/>
                <a:cs typeface="Times New Roman" panose="02020603050405020304" pitchFamily="18" charset="0"/>
              </a:rPr>
              <a:t> </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提高仓库</a:t>
            </a:r>
            <a:r>
              <a:rPr lang="en-US" altLang="zh-CN" sz="2000" b="1" dirty="0">
                <a:solidFill>
                  <a:srgbClr val="CC6600"/>
                </a:solidFill>
                <a:latin typeface="Times New Roman" panose="02020603050405020304" pitchFamily="18" charset="0"/>
              </a:rPr>
              <a:t>5S</a:t>
            </a:r>
            <a:r>
              <a:rPr lang="zh-CN" altLang="en-US" sz="2000" b="1" dirty="0">
                <a:solidFill>
                  <a:srgbClr val="CC6600"/>
                </a:solidFill>
                <a:latin typeface="Times New Roman" panose="02020603050405020304" pitchFamily="18" charset="0"/>
              </a:rPr>
              <a:t>管理水平</a:t>
            </a:r>
            <a:endParaRPr lang="zh-CN" altLang="en-US" sz="2000" b="1" dirty="0">
              <a:solidFill>
                <a:srgbClr val="CC66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3974">
                                            <p:txEl>
                                              <p:charRg st="0" end="12"/>
                                            </p:txEl>
                                          </p:spTgt>
                                        </p:tgtEl>
                                        <p:attrNameLst>
                                          <p:attrName>style.visibility</p:attrName>
                                        </p:attrNameLst>
                                      </p:cBhvr>
                                      <p:to>
                                        <p:strVal val="visible"/>
                                      </p:to>
                                    </p:set>
                                    <p:anim calcmode="lin" valueType="num">
                                      <p:cBhvr additive="base">
                                        <p:cTn id="7" dur="500" fill="hold"/>
                                        <p:tgtEl>
                                          <p:spTgt spid="83974">
                                            <p:txEl>
                                              <p:charRg st="0" end="12"/>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3974">
                                            <p:txEl>
                                              <p:charRg st="0" end="12"/>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3974">
                                            <p:txEl>
                                              <p:charRg st="12" end="24"/>
                                            </p:txEl>
                                          </p:spTgt>
                                        </p:tgtEl>
                                        <p:attrNameLst>
                                          <p:attrName>style.visibility</p:attrName>
                                        </p:attrNameLst>
                                      </p:cBhvr>
                                      <p:to>
                                        <p:strVal val="visible"/>
                                      </p:to>
                                    </p:set>
                                    <p:anim calcmode="lin" valueType="num">
                                      <p:cBhvr additive="base">
                                        <p:cTn id="13" dur="500" fill="hold"/>
                                        <p:tgtEl>
                                          <p:spTgt spid="83974">
                                            <p:txEl>
                                              <p:charRg st="12" end="2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3974">
                                            <p:txEl>
                                              <p:charRg st="12" end="2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3974">
                                            <p:txEl>
                                              <p:charRg st="24" end="36"/>
                                            </p:txEl>
                                          </p:spTgt>
                                        </p:tgtEl>
                                        <p:attrNameLst>
                                          <p:attrName>style.visibility</p:attrName>
                                        </p:attrNameLst>
                                      </p:cBhvr>
                                      <p:to>
                                        <p:strVal val="visible"/>
                                      </p:to>
                                    </p:set>
                                    <p:anim calcmode="lin" valueType="num">
                                      <p:cBhvr additive="base">
                                        <p:cTn id="19" dur="500" fill="hold"/>
                                        <p:tgtEl>
                                          <p:spTgt spid="83974">
                                            <p:txEl>
                                              <p:charRg st="24" end="36"/>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3974">
                                            <p:txEl>
                                              <p:charRg st="24" end="36"/>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3974">
                                            <p:txEl>
                                              <p:charRg st="36" end="48"/>
                                            </p:txEl>
                                          </p:spTgt>
                                        </p:tgtEl>
                                        <p:attrNameLst>
                                          <p:attrName>style.visibility</p:attrName>
                                        </p:attrNameLst>
                                      </p:cBhvr>
                                      <p:to>
                                        <p:strVal val="visible"/>
                                      </p:to>
                                    </p:set>
                                    <p:anim calcmode="lin" valueType="num">
                                      <p:cBhvr additive="base">
                                        <p:cTn id="25" dur="500" fill="hold"/>
                                        <p:tgtEl>
                                          <p:spTgt spid="83974">
                                            <p:txEl>
                                              <p:charRg st="36" end="48"/>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3974">
                                            <p:txEl>
                                              <p:charRg st="36" end="48"/>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3974">
                                            <p:txEl>
                                              <p:charRg st="48" end="64"/>
                                            </p:txEl>
                                          </p:spTgt>
                                        </p:tgtEl>
                                        <p:attrNameLst>
                                          <p:attrName>style.visibility</p:attrName>
                                        </p:attrNameLst>
                                      </p:cBhvr>
                                      <p:to>
                                        <p:strVal val="visible"/>
                                      </p:to>
                                    </p:set>
                                    <p:anim calcmode="lin" valueType="num">
                                      <p:cBhvr additive="base">
                                        <p:cTn id="31" dur="500" fill="hold"/>
                                        <p:tgtEl>
                                          <p:spTgt spid="83974">
                                            <p:txEl>
                                              <p:charRg st="48" end="64"/>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3974">
                                            <p:txEl>
                                              <p:charRg st="48" end="64"/>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3974">
                                            <p:txEl>
                                              <p:charRg st="64" end="76"/>
                                            </p:txEl>
                                          </p:spTgt>
                                        </p:tgtEl>
                                        <p:attrNameLst>
                                          <p:attrName>style.visibility</p:attrName>
                                        </p:attrNameLst>
                                      </p:cBhvr>
                                      <p:to>
                                        <p:strVal val="visible"/>
                                      </p:to>
                                    </p:set>
                                    <p:anim calcmode="lin" valueType="num">
                                      <p:cBhvr additive="base">
                                        <p:cTn id="37" dur="500" fill="hold"/>
                                        <p:tgtEl>
                                          <p:spTgt spid="83974">
                                            <p:txEl>
                                              <p:charRg st="64" end="7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3974">
                                            <p:txEl>
                                              <p:charRg st="64" end="76"/>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83974">
                                            <p:txEl>
                                              <p:charRg st="76" end="91"/>
                                            </p:txEl>
                                          </p:spTgt>
                                        </p:tgtEl>
                                        <p:attrNameLst>
                                          <p:attrName>style.visibility</p:attrName>
                                        </p:attrNameLst>
                                      </p:cBhvr>
                                      <p:to>
                                        <p:strVal val="visible"/>
                                      </p:to>
                                    </p:set>
                                    <p:anim calcmode="lin" valueType="num">
                                      <p:cBhvr additive="base">
                                        <p:cTn id="43" dur="500" fill="hold"/>
                                        <p:tgtEl>
                                          <p:spTgt spid="83974">
                                            <p:txEl>
                                              <p:charRg st="76" end="91"/>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3974">
                                            <p:txEl>
                                              <p:charRg st="76" end="91"/>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83974">
                                            <p:txEl>
                                              <p:charRg st="91" end="101"/>
                                            </p:txEl>
                                          </p:spTgt>
                                        </p:tgtEl>
                                        <p:attrNameLst>
                                          <p:attrName>style.visibility</p:attrName>
                                        </p:attrNameLst>
                                      </p:cBhvr>
                                      <p:to>
                                        <p:strVal val="visible"/>
                                      </p:to>
                                    </p:set>
                                    <p:anim calcmode="lin" valueType="num">
                                      <p:cBhvr additive="base">
                                        <p:cTn id="49" dur="500" fill="hold"/>
                                        <p:tgtEl>
                                          <p:spTgt spid="83974">
                                            <p:txEl>
                                              <p:charRg st="91" end="101"/>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83974">
                                            <p:txEl>
                                              <p:charRg st="91" end="101"/>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83974">
                                            <p:txEl>
                                              <p:charRg st="101" end="115"/>
                                            </p:txEl>
                                          </p:spTgt>
                                        </p:tgtEl>
                                        <p:attrNameLst>
                                          <p:attrName>style.visibility</p:attrName>
                                        </p:attrNameLst>
                                      </p:cBhvr>
                                      <p:to>
                                        <p:strVal val="visible"/>
                                      </p:to>
                                    </p:set>
                                    <p:anim calcmode="lin" valueType="num">
                                      <p:cBhvr additive="base">
                                        <p:cTn id="55" dur="500" fill="hold"/>
                                        <p:tgtEl>
                                          <p:spTgt spid="83974">
                                            <p:txEl>
                                              <p:charRg st="101" end="115"/>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83974">
                                            <p:txEl>
                                              <p:charRg st="101" end="115"/>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3975">
                                            <p:txEl>
                                              <p:charRg st="0" end="12"/>
                                            </p:txEl>
                                          </p:spTgt>
                                        </p:tgtEl>
                                        <p:attrNameLst>
                                          <p:attrName>style.visibility</p:attrName>
                                        </p:attrNameLst>
                                      </p:cBhvr>
                                      <p:to>
                                        <p:strVal val="visible"/>
                                      </p:to>
                                    </p:set>
                                    <p:anim calcmode="lin" valueType="num">
                                      <p:cBhvr additive="base">
                                        <p:cTn id="61" dur="500" fill="hold"/>
                                        <p:tgtEl>
                                          <p:spTgt spid="83975">
                                            <p:txEl>
                                              <p:charRg st="0" end="12"/>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83975">
                                            <p:txEl>
                                              <p:charRg st="0" end="12"/>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83975">
                                            <p:txEl>
                                              <p:charRg st="12" end="27"/>
                                            </p:txEl>
                                          </p:spTgt>
                                        </p:tgtEl>
                                        <p:attrNameLst>
                                          <p:attrName>style.visibility</p:attrName>
                                        </p:attrNameLst>
                                      </p:cBhvr>
                                      <p:to>
                                        <p:strVal val="visible"/>
                                      </p:to>
                                    </p:set>
                                    <p:anim calcmode="lin" valueType="num">
                                      <p:cBhvr additive="base">
                                        <p:cTn id="67" dur="500" fill="hold"/>
                                        <p:tgtEl>
                                          <p:spTgt spid="83975">
                                            <p:txEl>
                                              <p:charRg st="12" end="27"/>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83975">
                                            <p:txEl>
                                              <p:charRg st="12" end="27"/>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83975">
                                            <p:txEl>
                                              <p:charRg st="27" end="43"/>
                                            </p:txEl>
                                          </p:spTgt>
                                        </p:tgtEl>
                                        <p:attrNameLst>
                                          <p:attrName>style.visibility</p:attrName>
                                        </p:attrNameLst>
                                      </p:cBhvr>
                                      <p:to>
                                        <p:strVal val="visible"/>
                                      </p:to>
                                    </p:set>
                                    <p:anim calcmode="lin" valueType="num">
                                      <p:cBhvr additive="base">
                                        <p:cTn id="73" dur="500" fill="hold"/>
                                        <p:tgtEl>
                                          <p:spTgt spid="83975">
                                            <p:txEl>
                                              <p:charRg st="27" end="43"/>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83975">
                                            <p:txEl>
                                              <p:charRg st="27" end="43"/>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83975">
                                            <p:txEl>
                                              <p:charRg st="43" end="55"/>
                                            </p:txEl>
                                          </p:spTgt>
                                        </p:tgtEl>
                                        <p:attrNameLst>
                                          <p:attrName>style.visibility</p:attrName>
                                        </p:attrNameLst>
                                      </p:cBhvr>
                                      <p:to>
                                        <p:strVal val="visible"/>
                                      </p:to>
                                    </p:set>
                                    <p:anim calcmode="lin" valueType="num">
                                      <p:cBhvr additive="base">
                                        <p:cTn id="79" dur="500" fill="hold"/>
                                        <p:tgtEl>
                                          <p:spTgt spid="83975">
                                            <p:txEl>
                                              <p:charRg st="43" end="55"/>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83975">
                                            <p:txEl>
                                              <p:charRg st="43" end="55"/>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83975">
                                            <p:txEl>
                                              <p:charRg st="55" end="70"/>
                                            </p:txEl>
                                          </p:spTgt>
                                        </p:tgtEl>
                                        <p:attrNameLst>
                                          <p:attrName>style.visibility</p:attrName>
                                        </p:attrNameLst>
                                      </p:cBhvr>
                                      <p:to>
                                        <p:strVal val="visible"/>
                                      </p:to>
                                    </p:set>
                                    <p:anim calcmode="lin" valueType="num">
                                      <p:cBhvr additive="base">
                                        <p:cTn id="85" dur="500" fill="hold"/>
                                        <p:tgtEl>
                                          <p:spTgt spid="83975">
                                            <p:txEl>
                                              <p:charRg st="55" end="70"/>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83975">
                                            <p:txEl>
                                              <p:charRg st="55" end="70"/>
                                            </p:txEl>
                                          </p:spTgt>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83975">
                                            <p:txEl>
                                              <p:charRg st="70" end="83"/>
                                            </p:txEl>
                                          </p:spTgt>
                                        </p:tgtEl>
                                        <p:attrNameLst>
                                          <p:attrName>style.visibility</p:attrName>
                                        </p:attrNameLst>
                                      </p:cBhvr>
                                      <p:to>
                                        <p:strVal val="visible"/>
                                      </p:to>
                                    </p:set>
                                    <p:anim calcmode="lin" valueType="num">
                                      <p:cBhvr additive="base">
                                        <p:cTn id="91" dur="500" fill="hold"/>
                                        <p:tgtEl>
                                          <p:spTgt spid="83975">
                                            <p:txEl>
                                              <p:charRg st="70" end="83"/>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83975">
                                            <p:txEl>
                                              <p:charRg st="70" end="83"/>
                                            </p:txEl>
                                          </p:spTgt>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83975">
                                            <p:txEl>
                                              <p:charRg st="83" end="98"/>
                                            </p:txEl>
                                          </p:spTgt>
                                        </p:tgtEl>
                                        <p:attrNameLst>
                                          <p:attrName>style.visibility</p:attrName>
                                        </p:attrNameLst>
                                      </p:cBhvr>
                                      <p:to>
                                        <p:strVal val="visible"/>
                                      </p:to>
                                    </p:set>
                                    <p:anim calcmode="lin" valueType="num">
                                      <p:cBhvr additive="base">
                                        <p:cTn id="97" dur="500" fill="hold"/>
                                        <p:tgtEl>
                                          <p:spTgt spid="83975">
                                            <p:txEl>
                                              <p:charRg st="83" end="98"/>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83975">
                                            <p:txEl>
                                              <p:charRg st="83" end="98"/>
                                            </p:txEl>
                                          </p:spTgt>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83975">
                                            <p:txEl>
                                              <p:charRg st="98" end="114"/>
                                            </p:txEl>
                                          </p:spTgt>
                                        </p:tgtEl>
                                        <p:attrNameLst>
                                          <p:attrName>style.visibility</p:attrName>
                                        </p:attrNameLst>
                                      </p:cBhvr>
                                      <p:to>
                                        <p:strVal val="visible"/>
                                      </p:to>
                                    </p:set>
                                    <p:anim calcmode="lin" valueType="num">
                                      <p:cBhvr additive="base">
                                        <p:cTn id="103" dur="500" fill="hold"/>
                                        <p:tgtEl>
                                          <p:spTgt spid="83975">
                                            <p:txEl>
                                              <p:charRg st="98" end="114"/>
                                            </p:txEl>
                                          </p:spTgt>
                                        </p:tgtEl>
                                        <p:attrNameLst>
                                          <p:attrName>ppt_x</p:attrName>
                                        </p:attrNameLst>
                                      </p:cBhvr>
                                      <p:tavLst>
                                        <p:tav tm="0">
                                          <p:val>
                                            <p:strVal val="0-#ppt_w/2"/>
                                          </p:val>
                                        </p:tav>
                                        <p:tav tm="100000">
                                          <p:val>
                                            <p:strVal val="#ppt_x"/>
                                          </p:val>
                                        </p:tav>
                                      </p:tavLst>
                                    </p:anim>
                                    <p:anim calcmode="lin" valueType="num">
                                      <p:cBhvr additive="base">
                                        <p:cTn id="104" dur="500" fill="hold"/>
                                        <p:tgtEl>
                                          <p:spTgt spid="83975">
                                            <p:txEl>
                                              <p:charRg st="98" end="11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4" grpId="0" build="p"/>
      <p:bldP spid="83975"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6018" name="Text Box 2"/>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的作用</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23555"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23556" name="Text Box 5"/>
          <p:cNvSpPr txBox="1"/>
          <p:nvPr/>
        </p:nvSpPr>
        <p:spPr>
          <a:xfrm>
            <a:off x="457200" y="908050"/>
            <a:ext cx="3124200" cy="82232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400" dirty="0">
                <a:solidFill>
                  <a:schemeClr val="folHlink"/>
                </a:solidFill>
                <a:latin typeface="宋体" panose="02010600030101010101" pitchFamily="2" charset="-122"/>
              </a:rPr>
              <a:t>二、</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活动对物料管理的改善作用 </a:t>
            </a:r>
            <a:endParaRPr lang="zh-CN" altLang="en-US" sz="2400" dirty="0">
              <a:solidFill>
                <a:schemeClr val="folHlink"/>
              </a:solidFill>
              <a:latin typeface="宋体" panose="02010600030101010101" pitchFamily="2" charset="-122"/>
            </a:endParaRPr>
          </a:p>
        </p:txBody>
      </p:sp>
      <p:sp>
        <p:nvSpPr>
          <p:cNvPr id="23557" name="Text Box 27"/>
          <p:cNvSpPr txBox="1"/>
          <p:nvPr/>
        </p:nvSpPr>
        <p:spPr>
          <a:xfrm>
            <a:off x="7772400" y="2103438"/>
            <a:ext cx="8001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物料标志</a:t>
            </a:r>
            <a:endParaRPr lang="zh-CN" altLang="en-US" sz="1200" dirty="0">
              <a:latin typeface="Times New Roman" panose="02020603050405020304" pitchFamily="18" charset="0"/>
            </a:endParaRPr>
          </a:p>
        </p:txBody>
      </p:sp>
      <p:sp>
        <p:nvSpPr>
          <p:cNvPr id="23558" name="Text Box 28"/>
          <p:cNvSpPr txBox="1"/>
          <p:nvPr/>
        </p:nvSpPr>
        <p:spPr>
          <a:xfrm>
            <a:off x="7886700" y="3489325"/>
            <a:ext cx="6858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领发料</a:t>
            </a:r>
            <a:endParaRPr lang="zh-CN" altLang="en-US" sz="1200" dirty="0">
              <a:latin typeface="Times New Roman" panose="02020603050405020304" pitchFamily="18" charset="0"/>
            </a:endParaRPr>
          </a:p>
        </p:txBody>
      </p:sp>
      <p:sp>
        <p:nvSpPr>
          <p:cNvPr id="23559" name="Text Box 32"/>
          <p:cNvSpPr txBox="1"/>
          <p:nvPr/>
        </p:nvSpPr>
        <p:spPr>
          <a:xfrm>
            <a:off x="3429000" y="3589338"/>
            <a:ext cx="9144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库存产品</a:t>
            </a:r>
            <a:endParaRPr lang="zh-CN" altLang="en-US" sz="1200" dirty="0">
              <a:latin typeface="Times New Roman" panose="02020603050405020304" pitchFamily="18" charset="0"/>
            </a:endParaRPr>
          </a:p>
        </p:txBody>
      </p:sp>
      <p:sp>
        <p:nvSpPr>
          <p:cNvPr id="23560" name="Text Box 24"/>
          <p:cNvSpPr txBox="1"/>
          <p:nvPr/>
        </p:nvSpPr>
        <p:spPr>
          <a:xfrm>
            <a:off x="5715000" y="838200"/>
            <a:ext cx="6858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利用率</a:t>
            </a:r>
            <a:endParaRPr lang="zh-CN" altLang="en-US" sz="1200" dirty="0">
              <a:latin typeface="Times New Roman" panose="02020603050405020304" pitchFamily="18" charset="0"/>
            </a:endParaRPr>
          </a:p>
        </p:txBody>
      </p:sp>
      <p:grpSp>
        <p:nvGrpSpPr>
          <p:cNvPr id="23561" name="Group 10"/>
          <p:cNvGrpSpPr/>
          <p:nvPr/>
        </p:nvGrpSpPr>
        <p:grpSpPr>
          <a:xfrm>
            <a:off x="4343400" y="5630863"/>
            <a:ext cx="3429000" cy="503237"/>
            <a:chOff x="3600" y="10647"/>
            <a:chExt cx="5400" cy="780"/>
          </a:xfrm>
        </p:grpSpPr>
        <p:sp>
          <p:nvSpPr>
            <p:cNvPr id="23608" name="Freeform 11"/>
            <p:cNvSpPr/>
            <p:nvPr/>
          </p:nvSpPr>
          <p:spPr>
            <a:xfrm>
              <a:off x="3600" y="10647"/>
              <a:ext cx="5400" cy="780"/>
            </a:xfrm>
            <a:custGeom>
              <a:avLst/>
              <a:gdLst/>
              <a:ahLst/>
              <a:cxnLst>
                <a:cxn ang="0">
                  <a:pos x="0" y="780"/>
                </a:cxn>
                <a:cxn ang="0">
                  <a:pos x="1080" y="624"/>
                </a:cxn>
                <a:cxn ang="0">
                  <a:pos x="2700" y="0"/>
                </a:cxn>
                <a:cxn ang="0">
                  <a:pos x="4140" y="624"/>
                </a:cxn>
                <a:cxn ang="0">
                  <a:pos x="5400" y="780"/>
                </a:cxn>
              </a:cxnLst>
              <a:pathLst>
                <a:path w="5400" h="780">
                  <a:moveTo>
                    <a:pt x="0" y="780"/>
                  </a:moveTo>
                  <a:cubicBezTo>
                    <a:pt x="315" y="767"/>
                    <a:pt x="630" y="754"/>
                    <a:pt x="1080" y="624"/>
                  </a:cubicBezTo>
                  <a:cubicBezTo>
                    <a:pt x="1530" y="494"/>
                    <a:pt x="2190" y="0"/>
                    <a:pt x="2700" y="0"/>
                  </a:cubicBezTo>
                  <a:cubicBezTo>
                    <a:pt x="3210" y="0"/>
                    <a:pt x="3690" y="494"/>
                    <a:pt x="4140" y="624"/>
                  </a:cubicBezTo>
                  <a:cubicBezTo>
                    <a:pt x="4590" y="754"/>
                    <a:pt x="4995" y="767"/>
                    <a:pt x="5400" y="780"/>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23609" name="Line 12"/>
            <p:cNvSpPr/>
            <p:nvPr/>
          </p:nvSpPr>
          <p:spPr>
            <a:xfrm>
              <a:off x="3600" y="11424"/>
              <a:ext cx="5400" cy="0"/>
            </a:xfrm>
            <a:prstGeom prst="line">
              <a:avLst/>
            </a:prstGeom>
            <a:ln w="9525" cap="flat" cmpd="sng">
              <a:solidFill>
                <a:srgbClr val="000000"/>
              </a:solidFill>
              <a:prstDash val="sysDot"/>
              <a:headEnd type="none" w="med" len="med"/>
              <a:tailEnd type="none" w="med" len="med"/>
            </a:ln>
          </p:spPr>
        </p:sp>
      </p:grpSp>
      <p:sp>
        <p:nvSpPr>
          <p:cNvPr id="23562" name="Line 13"/>
          <p:cNvSpPr/>
          <p:nvPr/>
        </p:nvSpPr>
        <p:spPr>
          <a:xfrm>
            <a:off x="6057900" y="1069975"/>
            <a:ext cx="0" cy="4097338"/>
          </a:xfrm>
          <a:prstGeom prst="line">
            <a:avLst/>
          </a:prstGeom>
          <a:ln w="9525" cap="flat" cmpd="sng">
            <a:solidFill>
              <a:srgbClr val="000000"/>
            </a:solidFill>
            <a:prstDash val="solid"/>
            <a:headEnd type="none" w="med" len="med"/>
            <a:tailEnd type="none" w="med" len="med"/>
          </a:ln>
        </p:spPr>
      </p:sp>
      <p:sp>
        <p:nvSpPr>
          <p:cNvPr id="23563" name="Line 14"/>
          <p:cNvSpPr/>
          <p:nvPr/>
        </p:nvSpPr>
        <p:spPr>
          <a:xfrm flipH="1">
            <a:off x="6057900" y="1139825"/>
            <a:ext cx="685800" cy="403225"/>
          </a:xfrm>
          <a:prstGeom prst="line">
            <a:avLst/>
          </a:prstGeom>
          <a:ln w="9525" cap="flat" cmpd="sng">
            <a:solidFill>
              <a:srgbClr val="000000"/>
            </a:solidFill>
            <a:prstDash val="solid"/>
            <a:headEnd type="none" w="med" len="med"/>
            <a:tailEnd type="none" w="med" len="med"/>
          </a:ln>
        </p:spPr>
      </p:sp>
      <p:sp>
        <p:nvSpPr>
          <p:cNvPr id="23564" name="Line 15"/>
          <p:cNvSpPr/>
          <p:nvPr/>
        </p:nvSpPr>
        <p:spPr>
          <a:xfrm flipH="1">
            <a:off x="6057900" y="1641475"/>
            <a:ext cx="1371600" cy="804863"/>
          </a:xfrm>
          <a:prstGeom prst="line">
            <a:avLst/>
          </a:prstGeom>
          <a:ln w="9525" cap="flat" cmpd="sng">
            <a:solidFill>
              <a:srgbClr val="000000"/>
            </a:solidFill>
            <a:prstDash val="solid"/>
            <a:headEnd type="none" w="med" len="med"/>
            <a:tailEnd type="none" w="med" len="med"/>
          </a:ln>
        </p:spPr>
      </p:sp>
      <p:sp>
        <p:nvSpPr>
          <p:cNvPr id="23565" name="Line 16"/>
          <p:cNvSpPr/>
          <p:nvPr/>
        </p:nvSpPr>
        <p:spPr>
          <a:xfrm flipH="1">
            <a:off x="6057900" y="2346325"/>
            <a:ext cx="1943100" cy="1104900"/>
          </a:xfrm>
          <a:prstGeom prst="line">
            <a:avLst/>
          </a:prstGeom>
          <a:ln w="9525" cap="flat" cmpd="sng">
            <a:solidFill>
              <a:srgbClr val="000000"/>
            </a:solidFill>
            <a:prstDash val="solid"/>
            <a:headEnd type="none" w="med" len="med"/>
            <a:tailEnd type="none" w="med" len="med"/>
          </a:ln>
        </p:spPr>
      </p:sp>
      <p:sp>
        <p:nvSpPr>
          <p:cNvPr id="23566" name="Line 17"/>
          <p:cNvSpPr/>
          <p:nvPr/>
        </p:nvSpPr>
        <p:spPr>
          <a:xfrm flipH="1">
            <a:off x="6057900" y="3751263"/>
            <a:ext cx="1943100" cy="1106487"/>
          </a:xfrm>
          <a:prstGeom prst="line">
            <a:avLst/>
          </a:prstGeom>
          <a:ln w="9525" cap="flat" cmpd="sng">
            <a:solidFill>
              <a:srgbClr val="000000"/>
            </a:solidFill>
            <a:prstDash val="solid"/>
            <a:headEnd type="none" w="med" len="med"/>
            <a:tailEnd type="none" w="med" len="med"/>
          </a:ln>
        </p:spPr>
      </p:sp>
      <p:sp>
        <p:nvSpPr>
          <p:cNvPr id="23567" name="Line 18"/>
          <p:cNvSpPr/>
          <p:nvPr/>
        </p:nvSpPr>
        <p:spPr>
          <a:xfrm>
            <a:off x="5029200" y="1243013"/>
            <a:ext cx="1028700" cy="501650"/>
          </a:xfrm>
          <a:prstGeom prst="line">
            <a:avLst/>
          </a:prstGeom>
          <a:ln w="9525" cap="flat" cmpd="sng">
            <a:solidFill>
              <a:srgbClr val="000000"/>
            </a:solidFill>
            <a:prstDash val="solid"/>
            <a:headEnd type="none" w="med" len="med"/>
            <a:tailEnd type="none" w="med" len="med"/>
          </a:ln>
        </p:spPr>
      </p:sp>
      <p:sp>
        <p:nvSpPr>
          <p:cNvPr id="23568" name="Line 19"/>
          <p:cNvSpPr/>
          <p:nvPr/>
        </p:nvSpPr>
        <p:spPr>
          <a:xfrm>
            <a:off x="4229100" y="1843088"/>
            <a:ext cx="1828800" cy="903287"/>
          </a:xfrm>
          <a:prstGeom prst="line">
            <a:avLst/>
          </a:prstGeom>
          <a:ln w="9525" cap="flat" cmpd="sng">
            <a:solidFill>
              <a:srgbClr val="000000"/>
            </a:solidFill>
            <a:prstDash val="solid"/>
            <a:headEnd type="none" w="med" len="med"/>
            <a:tailEnd type="none" w="med" len="med"/>
          </a:ln>
        </p:spPr>
      </p:sp>
      <p:sp>
        <p:nvSpPr>
          <p:cNvPr id="23569" name="Line 20"/>
          <p:cNvSpPr/>
          <p:nvPr/>
        </p:nvSpPr>
        <p:spPr>
          <a:xfrm>
            <a:off x="4229100" y="2847975"/>
            <a:ext cx="1828800" cy="903288"/>
          </a:xfrm>
          <a:prstGeom prst="line">
            <a:avLst/>
          </a:prstGeom>
          <a:ln w="9525" cap="flat" cmpd="sng">
            <a:solidFill>
              <a:srgbClr val="000000"/>
            </a:solidFill>
            <a:prstDash val="solid"/>
            <a:headEnd type="none" w="med" len="med"/>
            <a:tailEnd type="none" w="med" len="med"/>
          </a:ln>
        </p:spPr>
      </p:sp>
      <p:sp>
        <p:nvSpPr>
          <p:cNvPr id="23570" name="Line 21"/>
          <p:cNvSpPr/>
          <p:nvPr/>
        </p:nvSpPr>
        <p:spPr>
          <a:xfrm>
            <a:off x="3886200" y="3852863"/>
            <a:ext cx="2171700" cy="1104900"/>
          </a:xfrm>
          <a:prstGeom prst="line">
            <a:avLst/>
          </a:prstGeom>
          <a:ln w="9525" cap="flat" cmpd="sng">
            <a:solidFill>
              <a:srgbClr val="000000"/>
            </a:solidFill>
            <a:prstDash val="solid"/>
            <a:headEnd type="none" w="med" len="med"/>
            <a:tailEnd type="none" w="med" len="med"/>
          </a:ln>
        </p:spPr>
      </p:sp>
      <p:sp>
        <p:nvSpPr>
          <p:cNvPr id="23571" name="Text Box 22"/>
          <p:cNvSpPr txBox="1"/>
          <p:nvPr/>
        </p:nvSpPr>
        <p:spPr>
          <a:xfrm>
            <a:off x="5600700" y="5862638"/>
            <a:ext cx="9525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QCC</a:t>
            </a: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p:txBody>
      </p:sp>
      <p:sp>
        <p:nvSpPr>
          <p:cNvPr id="23572" name="Text Box 23"/>
          <p:cNvSpPr txBox="1"/>
          <p:nvPr/>
        </p:nvSpPr>
        <p:spPr>
          <a:xfrm>
            <a:off x="5667375" y="5167313"/>
            <a:ext cx="885825" cy="301625"/>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物料管理</a:t>
            </a:r>
            <a:endParaRPr lang="zh-CN" altLang="en-US" sz="1200" dirty="0">
              <a:latin typeface="Times New Roman" panose="02020603050405020304" pitchFamily="18" charset="0"/>
            </a:endParaRPr>
          </a:p>
        </p:txBody>
      </p:sp>
      <p:sp>
        <p:nvSpPr>
          <p:cNvPr id="23573" name="Text Box 25"/>
          <p:cNvSpPr txBox="1"/>
          <p:nvPr/>
        </p:nvSpPr>
        <p:spPr>
          <a:xfrm>
            <a:off x="6781800" y="990600"/>
            <a:ext cx="8763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敬业精神</a:t>
            </a:r>
            <a:endParaRPr lang="zh-CN" altLang="en-US" sz="1200" dirty="0">
              <a:latin typeface="Times New Roman" panose="02020603050405020304" pitchFamily="18" charset="0"/>
            </a:endParaRPr>
          </a:p>
        </p:txBody>
      </p:sp>
      <p:sp>
        <p:nvSpPr>
          <p:cNvPr id="23574" name="Text Box 26"/>
          <p:cNvSpPr txBox="1"/>
          <p:nvPr/>
        </p:nvSpPr>
        <p:spPr>
          <a:xfrm>
            <a:off x="7200900" y="1341438"/>
            <a:ext cx="952500" cy="30003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物料预算</a:t>
            </a:r>
            <a:endParaRPr lang="zh-CN" altLang="en-US" sz="1200" dirty="0">
              <a:latin typeface="Times New Roman" panose="02020603050405020304" pitchFamily="18" charset="0"/>
            </a:endParaRPr>
          </a:p>
        </p:txBody>
      </p:sp>
      <p:sp>
        <p:nvSpPr>
          <p:cNvPr id="23575" name="Text Box 29"/>
          <p:cNvSpPr txBox="1"/>
          <p:nvPr/>
        </p:nvSpPr>
        <p:spPr>
          <a:xfrm>
            <a:off x="4572000" y="1039813"/>
            <a:ext cx="6858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合格率</a:t>
            </a:r>
            <a:endParaRPr lang="zh-CN" altLang="en-US" sz="1200" dirty="0">
              <a:latin typeface="Times New Roman" panose="02020603050405020304" pitchFamily="18" charset="0"/>
            </a:endParaRPr>
          </a:p>
        </p:txBody>
      </p:sp>
      <p:sp>
        <p:nvSpPr>
          <p:cNvPr id="23576" name="Text Box 30"/>
          <p:cNvSpPr txBox="1"/>
          <p:nvPr/>
        </p:nvSpPr>
        <p:spPr>
          <a:xfrm>
            <a:off x="3657600" y="1543050"/>
            <a:ext cx="838200" cy="300038"/>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合理库存</a:t>
            </a:r>
            <a:endParaRPr lang="zh-CN" altLang="en-US" sz="1200" dirty="0">
              <a:latin typeface="Times New Roman" panose="02020603050405020304" pitchFamily="18" charset="0"/>
            </a:endParaRPr>
          </a:p>
        </p:txBody>
      </p:sp>
      <p:sp>
        <p:nvSpPr>
          <p:cNvPr id="23577" name="Text Box 31"/>
          <p:cNvSpPr txBox="1"/>
          <p:nvPr/>
        </p:nvSpPr>
        <p:spPr>
          <a:xfrm>
            <a:off x="3657600" y="2547938"/>
            <a:ext cx="685800" cy="30003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5S</a:t>
            </a:r>
            <a:r>
              <a:rPr lang="zh-CN" altLang="en-US" sz="1200" dirty="0">
                <a:latin typeface="Times New Roman" panose="02020603050405020304" pitchFamily="18" charset="0"/>
              </a:rPr>
              <a:t>管理</a:t>
            </a:r>
            <a:endParaRPr lang="zh-CN" altLang="en-US" sz="1200" dirty="0">
              <a:latin typeface="Times New Roman" panose="02020603050405020304" pitchFamily="18" charset="0"/>
            </a:endParaRPr>
          </a:p>
        </p:txBody>
      </p:sp>
      <p:sp>
        <p:nvSpPr>
          <p:cNvPr id="23578" name="Line 33"/>
          <p:cNvSpPr/>
          <p:nvPr/>
        </p:nvSpPr>
        <p:spPr>
          <a:xfrm>
            <a:off x="6400800" y="1341438"/>
            <a:ext cx="0" cy="201612"/>
          </a:xfrm>
          <a:prstGeom prst="line">
            <a:avLst/>
          </a:prstGeom>
          <a:ln w="9525" cap="flat" cmpd="sng">
            <a:solidFill>
              <a:srgbClr val="000000"/>
            </a:solidFill>
            <a:prstDash val="solid"/>
            <a:headEnd type="none" w="med" len="med"/>
            <a:tailEnd type="none" w="med" len="med"/>
          </a:ln>
        </p:spPr>
      </p:sp>
      <p:sp>
        <p:nvSpPr>
          <p:cNvPr id="23579" name="Line 34"/>
          <p:cNvSpPr/>
          <p:nvPr/>
        </p:nvSpPr>
        <p:spPr>
          <a:xfrm>
            <a:off x="7086600" y="1843088"/>
            <a:ext cx="0" cy="201612"/>
          </a:xfrm>
          <a:prstGeom prst="line">
            <a:avLst/>
          </a:prstGeom>
          <a:ln w="9525" cap="flat" cmpd="sng">
            <a:solidFill>
              <a:srgbClr val="000000"/>
            </a:solidFill>
            <a:prstDash val="solid"/>
            <a:headEnd type="none" w="med" len="med"/>
            <a:tailEnd type="none" w="med" len="med"/>
          </a:ln>
        </p:spPr>
      </p:sp>
      <p:sp>
        <p:nvSpPr>
          <p:cNvPr id="23580" name="Line 35"/>
          <p:cNvSpPr/>
          <p:nvPr/>
        </p:nvSpPr>
        <p:spPr>
          <a:xfrm>
            <a:off x="6629400" y="2938463"/>
            <a:ext cx="0" cy="201612"/>
          </a:xfrm>
          <a:prstGeom prst="line">
            <a:avLst/>
          </a:prstGeom>
          <a:ln w="9525" cap="flat" cmpd="sng">
            <a:solidFill>
              <a:srgbClr val="000000"/>
            </a:solidFill>
            <a:prstDash val="solid"/>
            <a:headEnd type="none" w="med" len="med"/>
            <a:tailEnd type="none" w="med" len="med"/>
          </a:ln>
        </p:spPr>
      </p:sp>
      <p:sp>
        <p:nvSpPr>
          <p:cNvPr id="23581" name="Line 36"/>
          <p:cNvSpPr/>
          <p:nvPr/>
        </p:nvSpPr>
        <p:spPr>
          <a:xfrm>
            <a:off x="7543800" y="2627313"/>
            <a:ext cx="0" cy="201612"/>
          </a:xfrm>
          <a:prstGeom prst="line">
            <a:avLst/>
          </a:prstGeom>
          <a:ln w="9525" cap="flat" cmpd="sng">
            <a:solidFill>
              <a:srgbClr val="000000"/>
            </a:solidFill>
            <a:prstDash val="solid"/>
            <a:headEnd type="none" w="med" len="med"/>
            <a:tailEnd type="none" w="med" len="med"/>
          </a:ln>
        </p:spPr>
      </p:sp>
      <p:sp>
        <p:nvSpPr>
          <p:cNvPr id="23582" name="Line 37"/>
          <p:cNvSpPr/>
          <p:nvPr/>
        </p:nvSpPr>
        <p:spPr>
          <a:xfrm>
            <a:off x="6515100" y="4389438"/>
            <a:ext cx="0" cy="201612"/>
          </a:xfrm>
          <a:prstGeom prst="line">
            <a:avLst/>
          </a:prstGeom>
          <a:ln w="9525" cap="flat" cmpd="sng">
            <a:solidFill>
              <a:srgbClr val="000000"/>
            </a:solidFill>
            <a:prstDash val="solid"/>
            <a:headEnd type="none" w="med" len="med"/>
            <a:tailEnd type="none" w="med" len="med"/>
          </a:ln>
        </p:spPr>
      </p:sp>
      <p:sp>
        <p:nvSpPr>
          <p:cNvPr id="23583" name="Line 38"/>
          <p:cNvSpPr/>
          <p:nvPr/>
        </p:nvSpPr>
        <p:spPr>
          <a:xfrm>
            <a:off x="6858000" y="4416425"/>
            <a:ext cx="0" cy="201613"/>
          </a:xfrm>
          <a:prstGeom prst="line">
            <a:avLst/>
          </a:prstGeom>
          <a:ln w="9525" cap="flat" cmpd="sng">
            <a:solidFill>
              <a:srgbClr val="000000"/>
            </a:solidFill>
            <a:prstDash val="solid"/>
            <a:headEnd type="none" w="med" len="med"/>
            <a:tailEnd type="none" w="med" len="med"/>
          </a:ln>
        </p:spPr>
      </p:sp>
      <p:sp>
        <p:nvSpPr>
          <p:cNvPr id="23584" name="Line 39"/>
          <p:cNvSpPr/>
          <p:nvPr/>
        </p:nvSpPr>
        <p:spPr>
          <a:xfrm>
            <a:off x="7543800" y="4035425"/>
            <a:ext cx="0" cy="200025"/>
          </a:xfrm>
          <a:prstGeom prst="line">
            <a:avLst/>
          </a:prstGeom>
          <a:ln w="9525" cap="flat" cmpd="sng">
            <a:solidFill>
              <a:srgbClr val="000000"/>
            </a:solidFill>
            <a:prstDash val="solid"/>
            <a:headEnd type="none" w="med" len="med"/>
            <a:tailEnd type="none" w="med" len="med"/>
          </a:ln>
        </p:spPr>
      </p:sp>
      <p:sp>
        <p:nvSpPr>
          <p:cNvPr id="23585" name="Line 40"/>
          <p:cNvSpPr/>
          <p:nvPr/>
        </p:nvSpPr>
        <p:spPr>
          <a:xfrm>
            <a:off x="5372100" y="4627563"/>
            <a:ext cx="0" cy="201612"/>
          </a:xfrm>
          <a:prstGeom prst="line">
            <a:avLst/>
          </a:prstGeom>
          <a:ln w="9525" cap="flat" cmpd="sng">
            <a:solidFill>
              <a:srgbClr val="000000"/>
            </a:solidFill>
            <a:prstDash val="solid"/>
            <a:headEnd type="none" w="med" len="med"/>
            <a:tailEnd type="none" w="med" len="med"/>
          </a:ln>
        </p:spPr>
      </p:sp>
      <p:sp>
        <p:nvSpPr>
          <p:cNvPr id="23586" name="Line 41"/>
          <p:cNvSpPr/>
          <p:nvPr/>
        </p:nvSpPr>
        <p:spPr>
          <a:xfrm>
            <a:off x="4457700" y="4154488"/>
            <a:ext cx="0" cy="201612"/>
          </a:xfrm>
          <a:prstGeom prst="line">
            <a:avLst/>
          </a:prstGeom>
          <a:ln w="9525" cap="flat" cmpd="sng">
            <a:solidFill>
              <a:srgbClr val="000000"/>
            </a:solidFill>
            <a:prstDash val="solid"/>
            <a:headEnd type="none" w="med" len="med"/>
            <a:tailEnd type="none" w="med" len="med"/>
          </a:ln>
        </p:spPr>
      </p:sp>
      <p:sp>
        <p:nvSpPr>
          <p:cNvPr id="23587" name="Line 42"/>
          <p:cNvSpPr/>
          <p:nvPr/>
        </p:nvSpPr>
        <p:spPr>
          <a:xfrm>
            <a:off x="5029200" y="4222750"/>
            <a:ext cx="0" cy="200025"/>
          </a:xfrm>
          <a:prstGeom prst="line">
            <a:avLst/>
          </a:prstGeom>
          <a:ln w="9525" cap="flat" cmpd="sng">
            <a:solidFill>
              <a:srgbClr val="000000"/>
            </a:solidFill>
            <a:prstDash val="solid"/>
            <a:headEnd type="none" w="med" len="med"/>
            <a:tailEnd type="none" w="med" len="med"/>
          </a:ln>
        </p:spPr>
      </p:sp>
      <p:sp>
        <p:nvSpPr>
          <p:cNvPr id="23588" name="Line 43"/>
          <p:cNvSpPr/>
          <p:nvPr/>
        </p:nvSpPr>
        <p:spPr>
          <a:xfrm>
            <a:off x="4572000" y="3011488"/>
            <a:ext cx="0" cy="198437"/>
          </a:xfrm>
          <a:prstGeom prst="line">
            <a:avLst/>
          </a:prstGeom>
          <a:ln w="9525" cap="flat" cmpd="sng">
            <a:solidFill>
              <a:srgbClr val="000000"/>
            </a:solidFill>
            <a:prstDash val="solid"/>
            <a:headEnd type="none" w="med" len="med"/>
            <a:tailEnd type="none" w="med" len="med"/>
          </a:ln>
        </p:spPr>
      </p:sp>
      <p:sp>
        <p:nvSpPr>
          <p:cNvPr id="23589" name="Line 44"/>
          <p:cNvSpPr/>
          <p:nvPr/>
        </p:nvSpPr>
        <p:spPr>
          <a:xfrm>
            <a:off x="5372100" y="3206750"/>
            <a:ext cx="0" cy="201613"/>
          </a:xfrm>
          <a:prstGeom prst="line">
            <a:avLst/>
          </a:prstGeom>
          <a:ln w="9525" cap="flat" cmpd="sng">
            <a:solidFill>
              <a:srgbClr val="000000"/>
            </a:solidFill>
            <a:prstDash val="solid"/>
            <a:headEnd type="none" w="med" len="med"/>
            <a:tailEnd type="none" w="med" len="med"/>
          </a:ln>
        </p:spPr>
      </p:sp>
      <p:sp>
        <p:nvSpPr>
          <p:cNvPr id="23590" name="Line 45"/>
          <p:cNvSpPr/>
          <p:nvPr/>
        </p:nvSpPr>
        <p:spPr>
          <a:xfrm>
            <a:off x="4572000" y="2016125"/>
            <a:ext cx="0" cy="200025"/>
          </a:xfrm>
          <a:prstGeom prst="line">
            <a:avLst/>
          </a:prstGeom>
          <a:ln w="9525" cap="flat" cmpd="sng">
            <a:solidFill>
              <a:srgbClr val="000000"/>
            </a:solidFill>
            <a:prstDash val="solid"/>
            <a:headEnd type="none" w="med" len="med"/>
            <a:tailEnd type="none" w="med" len="med"/>
          </a:ln>
        </p:spPr>
      </p:sp>
      <p:sp>
        <p:nvSpPr>
          <p:cNvPr id="23591" name="Line 46"/>
          <p:cNvSpPr/>
          <p:nvPr/>
        </p:nvSpPr>
        <p:spPr>
          <a:xfrm>
            <a:off x="5372100" y="2044700"/>
            <a:ext cx="0" cy="200025"/>
          </a:xfrm>
          <a:prstGeom prst="line">
            <a:avLst/>
          </a:prstGeom>
          <a:ln w="9525" cap="flat" cmpd="sng">
            <a:solidFill>
              <a:srgbClr val="000000"/>
            </a:solidFill>
            <a:prstDash val="solid"/>
            <a:headEnd type="none" w="med" len="med"/>
            <a:tailEnd type="none" w="med" len="med"/>
          </a:ln>
        </p:spPr>
      </p:sp>
      <p:sp>
        <p:nvSpPr>
          <p:cNvPr id="23592" name="Line 47"/>
          <p:cNvSpPr/>
          <p:nvPr/>
        </p:nvSpPr>
        <p:spPr>
          <a:xfrm>
            <a:off x="5372100" y="2192338"/>
            <a:ext cx="0" cy="201612"/>
          </a:xfrm>
          <a:prstGeom prst="line">
            <a:avLst/>
          </a:prstGeom>
          <a:ln w="9525" cap="flat" cmpd="sng">
            <a:solidFill>
              <a:srgbClr val="000000"/>
            </a:solidFill>
            <a:prstDash val="solid"/>
            <a:headEnd type="none" w="med" len="med"/>
            <a:tailEnd type="none" w="med" len="med"/>
          </a:ln>
        </p:spPr>
      </p:sp>
      <p:sp>
        <p:nvSpPr>
          <p:cNvPr id="23593" name="Text Box 48"/>
          <p:cNvSpPr txBox="1"/>
          <p:nvPr/>
        </p:nvSpPr>
        <p:spPr>
          <a:xfrm>
            <a:off x="5029200" y="1743075"/>
            <a:ext cx="6858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不缺料</a:t>
            </a:r>
            <a:endParaRPr lang="zh-CN" altLang="en-US" sz="1200" dirty="0">
              <a:latin typeface="Times New Roman" panose="02020603050405020304" pitchFamily="18" charset="0"/>
            </a:endParaRPr>
          </a:p>
        </p:txBody>
      </p:sp>
      <p:sp>
        <p:nvSpPr>
          <p:cNvPr id="23594" name="Text Box 49"/>
          <p:cNvSpPr txBox="1"/>
          <p:nvPr/>
        </p:nvSpPr>
        <p:spPr>
          <a:xfrm>
            <a:off x="4229100" y="2244725"/>
            <a:ext cx="685800" cy="30321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不呆料</a:t>
            </a:r>
            <a:endParaRPr lang="zh-CN" altLang="en-US" sz="1200" dirty="0">
              <a:latin typeface="Times New Roman" panose="02020603050405020304" pitchFamily="18" charset="0"/>
            </a:endParaRPr>
          </a:p>
        </p:txBody>
      </p:sp>
      <p:sp>
        <p:nvSpPr>
          <p:cNvPr id="23595" name="Text Box 50"/>
          <p:cNvSpPr txBox="1"/>
          <p:nvPr/>
        </p:nvSpPr>
        <p:spPr>
          <a:xfrm>
            <a:off x="4038600" y="3249613"/>
            <a:ext cx="876300" cy="30321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安全意识</a:t>
            </a:r>
            <a:endParaRPr lang="zh-CN" altLang="en-US" sz="1200" dirty="0">
              <a:latin typeface="Times New Roman" panose="02020603050405020304" pitchFamily="18" charset="0"/>
            </a:endParaRPr>
          </a:p>
        </p:txBody>
      </p:sp>
      <p:sp>
        <p:nvSpPr>
          <p:cNvPr id="23596" name="Text Box 51"/>
          <p:cNvSpPr txBox="1"/>
          <p:nvPr/>
        </p:nvSpPr>
        <p:spPr>
          <a:xfrm>
            <a:off x="4876800" y="2847975"/>
            <a:ext cx="8382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现场管理</a:t>
            </a:r>
            <a:endParaRPr lang="zh-CN" altLang="en-US" sz="1200" dirty="0">
              <a:latin typeface="Times New Roman" panose="02020603050405020304" pitchFamily="18" charset="0"/>
            </a:endParaRPr>
          </a:p>
        </p:txBody>
      </p:sp>
      <p:sp>
        <p:nvSpPr>
          <p:cNvPr id="23597" name="Text Box 52"/>
          <p:cNvSpPr txBox="1"/>
          <p:nvPr/>
        </p:nvSpPr>
        <p:spPr>
          <a:xfrm>
            <a:off x="4686300" y="3852863"/>
            <a:ext cx="6858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损耗率</a:t>
            </a:r>
            <a:endParaRPr lang="zh-CN" altLang="en-US" sz="1200" dirty="0">
              <a:latin typeface="Times New Roman" panose="02020603050405020304" pitchFamily="18" charset="0"/>
            </a:endParaRPr>
          </a:p>
        </p:txBody>
      </p:sp>
      <p:sp>
        <p:nvSpPr>
          <p:cNvPr id="23598" name="Text Box 53"/>
          <p:cNvSpPr txBox="1"/>
          <p:nvPr/>
        </p:nvSpPr>
        <p:spPr>
          <a:xfrm>
            <a:off x="4114800" y="4356100"/>
            <a:ext cx="685800" cy="300038"/>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完好率</a:t>
            </a:r>
            <a:endParaRPr lang="zh-CN" altLang="en-US" sz="1200" dirty="0">
              <a:latin typeface="Times New Roman" panose="02020603050405020304" pitchFamily="18" charset="0"/>
            </a:endParaRPr>
          </a:p>
        </p:txBody>
      </p:sp>
      <p:sp>
        <p:nvSpPr>
          <p:cNvPr id="23599" name="Text Box 54"/>
          <p:cNvSpPr txBox="1"/>
          <p:nvPr/>
        </p:nvSpPr>
        <p:spPr>
          <a:xfrm>
            <a:off x="4914900" y="4857750"/>
            <a:ext cx="6858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损坏率</a:t>
            </a:r>
            <a:endParaRPr lang="zh-CN" altLang="en-US" sz="1200" dirty="0">
              <a:latin typeface="Times New Roman" panose="02020603050405020304" pitchFamily="18" charset="0"/>
            </a:endParaRPr>
          </a:p>
        </p:txBody>
      </p:sp>
      <p:sp>
        <p:nvSpPr>
          <p:cNvPr id="23600" name="Text Box 55"/>
          <p:cNvSpPr txBox="1"/>
          <p:nvPr/>
        </p:nvSpPr>
        <p:spPr>
          <a:xfrm>
            <a:off x="6172200" y="1543050"/>
            <a:ext cx="685800" cy="300038"/>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准确率</a:t>
            </a:r>
            <a:endParaRPr lang="zh-CN" altLang="en-US" sz="1200" dirty="0">
              <a:latin typeface="Times New Roman" panose="02020603050405020304" pitchFamily="18" charset="0"/>
            </a:endParaRPr>
          </a:p>
        </p:txBody>
      </p:sp>
      <p:sp>
        <p:nvSpPr>
          <p:cNvPr id="23601" name="Text Box 56"/>
          <p:cNvSpPr txBox="1"/>
          <p:nvPr/>
        </p:nvSpPr>
        <p:spPr>
          <a:xfrm>
            <a:off x="6858000" y="2044700"/>
            <a:ext cx="6858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准确率</a:t>
            </a:r>
            <a:endParaRPr lang="zh-CN" altLang="en-US" sz="1200" dirty="0">
              <a:latin typeface="Times New Roman" panose="02020603050405020304" pitchFamily="18" charset="0"/>
            </a:endParaRPr>
          </a:p>
        </p:txBody>
      </p:sp>
      <p:sp>
        <p:nvSpPr>
          <p:cNvPr id="23602" name="Text Box 57"/>
          <p:cNvSpPr txBox="1"/>
          <p:nvPr/>
        </p:nvSpPr>
        <p:spPr>
          <a:xfrm>
            <a:off x="7200900" y="2847975"/>
            <a:ext cx="6858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准确率</a:t>
            </a:r>
            <a:endParaRPr lang="zh-CN" altLang="en-US" sz="1200" dirty="0">
              <a:latin typeface="Times New Roman" panose="02020603050405020304" pitchFamily="18" charset="0"/>
            </a:endParaRPr>
          </a:p>
        </p:txBody>
      </p:sp>
      <p:sp>
        <p:nvSpPr>
          <p:cNvPr id="23603" name="Text Box 58"/>
          <p:cNvSpPr txBox="1"/>
          <p:nvPr/>
        </p:nvSpPr>
        <p:spPr>
          <a:xfrm>
            <a:off x="7315200" y="4254500"/>
            <a:ext cx="685800" cy="30321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准确率</a:t>
            </a:r>
            <a:endParaRPr lang="zh-CN" altLang="en-US" sz="1200" dirty="0">
              <a:latin typeface="Times New Roman" panose="02020603050405020304" pitchFamily="18" charset="0"/>
            </a:endParaRPr>
          </a:p>
        </p:txBody>
      </p:sp>
      <p:sp>
        <p:nvSpPr>
          <p:cNvPr id="23604" name="Text Box 59"/>
          <p:cNvSpPr txBox="1"/>
          <p:nvPr/>
        </p:nvSpPr>
        <p:spPr>
          <a:xfrm>
            <a:off x="6286500" y="2646363"/>
            <a:ext cx="6858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完整率</a:t>
            </a:r>
            <a:endParaRPr lang="zh-CN" altLang="en-US" sz="1200" dirty="0">
              <a:latin typeface="Times New Roman" panose="02020603050405020304" pitchFamily="18" charset="0"/>
            </a:endParaRPr>
          </a:p>
        </p:txBody>
      </p:sp>
      <p:sp>
        <p:nvSpPr>
          <p:cNvPr id="23605" name="Text Box 60"/>
          <p:cNvSpPr txBox="1"/>
          <p:nvPr/>
        </p:nvSpPr>
        <p:spPr>
          <a:xfrm>
            <a:off x="6172200" y="3952875"/>
            <a:ext cx="6858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及时性</a:t>
            </a:r>
            <a:endParaRPr lang="zh-CN" altLang="en-US" sz="1200" dirty="0">
              <a:latin typeface="Times New Roman" panose="02020603050405020304" pitchFamily="18" charset="0"/>
            </a:endParaRPr>
          </a:p>
        </p:txBody>
      </p:sp>
      <p:sp>
        <p:nvSpPr>
          <p:cNvPr id="23606" name="Text Box 61"/>
          <p:cNvSpPr txBox="1"/>
          <p:nvPr/>
        </p:nvSpPr>
        <p:spPr>
          <a:xfrm>
            <a:off x="6629400" y="4656138"/>
            <a:ext cx="914400" cy="30162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台账管理</a:t>
            </a:r>
            <a:endParaRPr lang="zh-CN" altLang="en-US" sz="1200" dirty="0">
              <a:latin typeface="Times New Roman" panose="02020603050405020304" pitchFamily="18" charset="0"/>
            </a:endParaRPr>
          </a:p>
        </p:txBody>
      </p:sp>
      <p:sp>
        <p:nvSpPr>
          <p:cNvPr id="23607" name="Line 62"/>
          <p:cNvSpPr/>
          <p:nvPr/>
        </p:nvSpPr>
        <p:spPr>
          <a:xfrm flipH="1">
            <a:off x="6057900" y="5476875"/>
            <a:ext cx="0" cy="153988"/>
          </a:xfrm>
          <a:prstGeom prst="line">
            <a:avLst/>
          </a:prstGeom>
          <a:ln w="9525" cap="flat" cmpd="sng">
            <a:solidFill>
              <a:schemeClr val="tx1"/>
            </a:solidFill>
            <a:prstDash val="solid"/>
            <a:headEnd type="none" w="med" len="med"/>
            <a:tailEnd type="none" w="med" len="med"/>
          </a:ln>
        </p:spPr>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7042" name="Text Box 2"/>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的作用</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24579"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24580" name="Text Box 5"/>
          <p:cNvSpPr txBox="1"/>
          <p:nvPr/>
        </p:nvSpPr>
        <p:spPr>
          <a:xfrm>
            <a:off x="457200" y="908050"/>
            <a:ext cx="50292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400" dirty="0">
                <a:solidFill>
                  <a:schemeClr val="folHlink"/>
                </a:solidFill>
                <a:latin typeface="宋体" panose="02010600030101010101" pitchFamily="2" charset="-122"/>
              </a:rPr>
              <a:t>三、</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活动对设备管理的改善作用 </a:t>
            </a:r>
            <a:endParaRPr lang="zh-CN" altLang="en-US" sz="2400" dirty="0">
              <a:solidFill>
                <a:schemeClr val="folHlink"/>
              </a:solidFill>
              <a:latin typeface="宋体" panose="02010600030101010101" pitchFamily="2" charset="-122"/>
            </a:endParaRPr>
          </a:p>
        </p:txBody>
      </p:sp>
      <p:sp>
        <p:nvSpPr>
          <p:cNvPr id="87046" name="Text Box 6"/>
          <p:cNvSpPr txBox="1"/>
          <p:nvPr/>
        </p:nvSpPr>
        <p:spPr>
          <a:xfrm>
            <a:off x="457200" y="1371600"/>
            <a:ext cx="3581400" cy="45116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a:t>
            </a:r>
            <a:r>
              <a:rPr lang="zh-CN" altLang="en-US" sz="2000" b="1" dirty="0">
                <a:solidFill>
                  <a:srgbClr val="CC6600"/>
                </a:solidFill>
                <a:latin typeface="Times New Roman" panose="02020603050405020304" pitchFamily="18" charset="0"/>
              </a:rPr>
              <a:t>、提高设备正常运行率（使</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zh-CN" altLang="en-US" sz="2000" b="1" dirty="0">
                <a:solidFill>
                  <a:srgbClr val="CC6600"/>
                </a:solidFill>
                <a:latin typeface="Times New Roman" panose="02020603050405020304" pitchFamily="18" charset="0"/>
              </a:rPr>
              <a:t>      用率）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2</a:t>
            </a:r>
            <a:r>
              <a:rPr lang="zh-CN" altLang="en-US" sz="2000" b="1" dirty="0">
                <a:solidFill>
                  <a:srgbClr val="CC6600"/>
                </a:solidFill>
                <a:latin typeface="Times New Roman" panose="02020603050405020304" pitchFamily="18" charset="0"/>
              </a:rPr>
              <a:t>、降低设备故障率和修理率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3</a:t>
            </a:r>
            <a:r>
              <a:rPr lang="zh-CN" altLang="en-US" sz="2000" b="1" dirty="0">
                <a:solidFill>
                  <a:srgbClr val="CC6600"/>
                </a:solidFill>
                <a:latin typeface="Times New Roman" panose="02020603050405020304" pitchFamily="18" charset="0"/>
              </a:rPr>
              <a:t>、提高使用寿命</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4</a:t>
            </a:r>
            <a:r>
              <a:rPr lang="zh-CN" altLang="en-US" sz="2000" b="1" dirty="0">
                <a:solidFill>
                  <a:srgbClr val="CC6600"/>
                </a:solidFill>
                <a:latin typeface="Times New Roman" panose="02020603050405020304" pitchFamily="18" charset="0"/>
              </a:rPr>
              <a:t>、降低折旧率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5</a:t>
            </a:r>
            <a:r>
              <a:rPr lang="zh-CN" altLang="en-US" sz="2000" b="1" dirty="0">
                <a:solidFill>
                  <a:srgbClr val="CC6600"/>
                </a:solidFill>
                <a:latin typeface="Times New Roman" panose="02020603050405020304" pitchFamily="18" charset="0"/>
              </a:rPr>
              <a:t>、降低设备和配件的损耗率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zh-CN" altLang="en-US" sz="2000" b="1" dirty="0">
                <a:solidFill>
                  <a:srgbClr val="CC6600"/>
                </a:solidFill>
                <a:latin typeface="Times New Roman" panose="02020603050405020304" pitchFamily="18" charset="0"/>
              </a:rPr>
              <a:t>      和损坏率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6</a:t>
            </a:r>
            <a:r>
              <a:rPr lang="zh-CN" altLang="en-US" sz="2000" b="1" dirty="0">
                <a:solidFill>
                  <a:srgbClr val="CC6600"/>
                </a:solidFill>
                <a:latin typeface="Times New Roman" panose="02020603050405020304" pitchFamily="18" charset="0"/>
              </a:rPr>
              <a:t>、提高设备和配件利用率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7</a:t>
            </a:r>
            <a:r>
              <a:rPr lang="zh-CN" altLang="en-US" sz="2000" b="1" dirty="0">
                <a:solidFill>
                  <a:srgbClr val="CC6600"/>
                </a:solidFill>
                <a:latin typeface="Times New Roman" panose="02020603050405020304" pitchFamily="18" charset="0"/>
              </a:rPr>
              <a:t>、降低设备成本</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8</a:t>
            </a:r>
            <a:r>
              <a:rPr lang="zh-CN" altLang="en-US" sz="2000" b="1" dirty="0">
                <a:solidFill>
                  <a:srgbClr val="CC6600"/>
                </a:solidFill>
                <a:latin typeface="Times New Roman" panose="02020603050405020304" pitchFamily="18" charset="0"/>
              </a:rPr>
              <a:t>、减少设备安全隐患 </a:t>
            </a:r>
            <a:endParaRPr lang="zh-CN" altLang="en-US" sz="2000" b="1" dirty="0">
              <a:solidFill>
                <a:srgbClr val="CC6600"/>
              </a:solidFill>
              <a:latin typeface="Times New Roman" panose="02020603050405020304" pitchFamily="18" charset="0"/>
            </a:endParaRPr>
          </a:p>
        </p:txBody>
      </p:sp>
      <p:sp>
        <p:nvSpPr>
          <p:cNvPr id="87047" name="Text Box 7"/>
          <p:cNvSpPr txBox="1"/>
          <p:nvPr/>
        </p:nvSpPr>
        <p:spPr>
          <a:xfrm>
            <a:off x="4495800" y="1822450"/>
            <a:ext cx="3886200" cy="40544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9</a:t>
            </a:r>
            <a:r>
              <a:rPr lang="zh-CN" altLang="en-US" sz="2000" b="1" dirty="0">
                <a:solidFill>
                  <a:srgbClr val="CC6600"/>
                </a:solidFill>
                <a:latin typeface="Times New Roman" panose="02020603050405020304" pitchFamily="18" charset="0"/>
              </a:rPr>
              <a:t>、降低设备事故率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10</a:t>
            </a:r>
            <a:r>
              <a:rPr lang="zh-CN" altLang="en-US" sz="2000" b="1" dirty="0">
                <a:solidFill>
                  <a:srgbClr val="CC6600"/>
                </a:solidFill>
                <a:latin typeface="Times New Roman" panose="02020603050405020304" pitchFamily="18" charset="0"/>
              </a:rPr>
              <a:t>、提高设备档案完整率</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11</a:t>
            </a:r>
            <a:r>
              <a:rPr lang="zh-CN" altLang="en-US" sz="2000" b="1" dirty="0">
                <a:solidFill>
                  <a:srgbClr val="CC6600"/>
                </a:solidFill>
                <a:latin typeface="Times New Roman" panose="02020603050405020304" pitchFamily="18" charset="0"/>
              </a:rPr>
              <a:t>、提高设备台账的准确率和</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zh-CN" altLang="en-US" sz="2000" b="1" dirty="0">
                <a:solidFill>
                  <a:srgbClr val="CC6600"/>
                </a:solidFill>
                <a:latin typeface="Times New Roman" panose="02020603050405020304" pitchFamily="18" charset="0"/>
              </a:rPr>
              <a:t>      符合性</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12</a:t>
            </a:r>
            <a:r>
              <a:rPr lang="zh-CN" altLang="en-US" sz="2000" b="1" dirty="0">
                <a:solidFill>
                  <a:srgbClr val="CC6600"/>
                </a:solidFill>
                <a:latin typeface="Times New Roman" panose="02020603050405020304" pitchFamily="18" charset="0"/>
              </a:rPr>
              <a:t>、提高维修员的维修技能</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13</a:t>
            </a:r>
            <a:r>
              <a:rPr lang="zh-CN" altLang="en-US" sz="2000" b="1" dirty="0">
                <a:solidFill>
                  <a:srgbClr val="CC6600"/>
                </a:solidFill>
                <a:latin typeface="Times New Roman" panose="02020603050405020304" pitchFamily="18" charset="0"/>
              </a:rPr>
              <a:t>、增强员工安全意识</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14</a:t>
            </a:r>
            <a:r>
              <a:rPr lang="zh-CN" altLang="en-US" sz="2000" b="1" dirty="0">
                <a:solidFill>
                  <a:srgbClr val="CC6600"/>
                </a:solidFill>
                <a:latin typeface="Times New Roman" panose="02020603050405020304" pitchFamily="18" charset="0"/>
              </a:rPr>
              <a:t>、提高计量器具的准确性</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15</a:t>
            </a:r>
            <a:r>
              <a:rPr lang="zh-CN" altLang="en-US" sz="2000" b="1" dirty="0">
                <a:solidFill>
                  <a:srgbClr val="CC6600"/>
                </a:solidFill>
                <a:latin typeface="Times New Roman" panose="02020603050405020304" pitchFamily="18" charset="0"/>
              </a:rPr>
              <a:t>、提高员工对设备的操作技能</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16</a:t>
            </a:r>
            <a:r>
              <a:rPr lang="zh-CN" altLang="en-US" sz="2000" b="1" dirty="0">
                <a:solidFill>
                  <a:srgbClr val="CC6600"/>
                </a:solidFill>
                <a:latin typeface="Times New Roman" panose="02020603050405020304" pitchFamily="18" charset="0"/>
              </a:rPr>
              <a:t>、降低设备报废率</a:t>
            </a:r>
            <a:endParaRPr lang="zh-CN" altLang="en-US" sz="2000" b="1" dirty="0">
              <a:solidFill>
                <a:srgbClr val="CC66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7046">
                                            <p:txEl>
                                              <p:charRg st="0" end="14"/>
                                            </p:txEl>
                                          </p:spTgt>
                                        </p:tgtEl>
                                        <p:attrNameLst>
                                          <p:attrName>style.visibility</p:attrName>
                                        </p:attrNameLst>
                                      </p:cBhvr>
                                      <p:to>
                                        <p:strVal val="visible"/>
                                      </p:to>
                                    </p:set>
                                    <p:anim calcmode="lin" valueType="num">
                                      <p:cBhvr additive="base">
                                        <p:cTn id="7" dur="500" fill="hold"/>
                                        <p:tgtEl>
                                          <p:spTgt spid="87046">
                                            <p:txEl>
                                              <p:charRg st="0" end="14"/>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7046">
                                            <p:txEl>
                                              <p:charRg st="0" end="14"/>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7046">
                                            <p:txEl>
                                              <p:charRg st="14" end="24"/>
                                            </p:txEl>
                                          </p:spTgt>
                                        </p:tgtEl>
                                        <p:attrNameLst>
                                          <p:attrName>style.visibility</p:attrName>
                                        </p:attrNameLst>
                                      </p:cBhvr>
                                      <p:to>
                                        <p:strVal val="visible"/>
                                      </p:to>
                                    </p:set>
                                    <p:anim calcmode="lin" valueType="num">
                                      <p:cBhvr additive="base">
                                        <p:cTn id="13" dur="500" fill="hold"/>
                                        <p:tgtEl>
                                          <p:spTgt spid="87046">
                                            <p:txEl>
                                              <p:charRg st="14" end="24"/>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7046">
                                            <p:txEl>
                                              <p:charRg st="14" end="24"/>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7046">
                                            <p:txEl>
                                              <p:charRg st="24" end="38"/>
                                            </p:txEl>
                                          </p:spTgt>
                                        </p:tgtEl>
                                        <p:attrNameLst>
                                          <p:attrName>style.visibility</p:attrName>
                                        </p:attrNameLst>
                                      </p:cBhvr>
                                      <p:to>
                                        <p:strVal val="visible"/>
                                      </p:to>
                                    </p:set>
                                    <p:anim calcmode="lin" valueType="num">
                                      <p:cBhvr additive="base">
                                        <p:cTn id="19" dur="500" fill="hold"/>
                                        <p:tgtEl>
                                          <p:spTgt spid="87046">
                                            <p:txEl>
                                              <p:charRg st="24" end="38"/>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7046">
                                            <p:txEl>
                                              <p:charRg st="24" end="38"/>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7046">
                                            <p:txEl>
                                              <p:charRg st="38" end="47"/>
                                            </p:txEl>
                                          </p:spTgt>
                                        </p:tgtEl>
                                        <p:attrNameLst>
                                          <p:attrName>style.visibility</p:attrName>
                                        </p:attrNameLst>
                                      </p:cBhvr>
                                      <p:to>
                                        <p:strVal val="visible"/>
                                      </p:to>
                                    </p:set>
                                    <p:anim calcmode="lin" valueType="num">
                                      <p:cBhvr additive="base">
                                        <p:cTn id="25" dur="500" fill="hold"/>
                                        <p:tgtEl>
                                          <p:spTgt spid="87046">
                                            <p:txEl>
                                              <p:charRg st="38" end="47"/>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7046">
                                            <p:txEl>
                                              <p:charRg st="38" end="47"/>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7046">
                                            <p:txEl>
                                              <p:charRg st="47" end="55"/>
                                            </p:txEl>
                                          </p:spTgt>
                                        </p:tgtEl>
                                        <p:attrNameLst>
                                          <p:attrName>style.visibility</p:attrName>
                                        </p:attrNameLst>
                                      </p:cBhvr>
                                      <p:to>
                                        <p:strVal val="visible"/>
                                      </p:to>
                                    </p:set>
                                    <p:anim calcmode="lin" valueType="num">
                                      <p:cBhvr additive="base">
                                        <p:cTn id="31" dur="500" fill="hold"/>
                                        <p:tgtEl>
                                          <p:spTgt spid="87046">
                                            <p:txEl>
                                              <p:charRg st="47" end="5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7046">
                                            <p:txEl>
                                              <p:charRg st="47" end="55"/>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7046">
                                            <p:txEl>
                                              <p:charRg st="55" end="69"/>
                                            </p:txEl>
                                          </p:spTgt>
                                        </p:tgtEl>
                                        <p:attrNameLst>
                                          <p:attrName>style.visibility</p:attrName>
                                        </p:attrNameLst>
                                      </p:cBhvr>
                                      <p:to>
                                        <p:strVal val="visible"/>
                                      </p:to>
                                    </p:set>
                                    <p:anim calcmode="lin" valueType="num">
                                      <p:cBhvr additive="base">
                                        <p:cTn id="37" dur="500" fill="hold"/>
                                        <p:tgtEl>
                                          <p:spTgt spid="87046">
                                            <p:txEl>
                                              <p:charRg st="55" end="69"/>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7046">
                                            <p:txEl>
                                              <p:charRg st="55" end="69"/>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87046">
                                            <p:txEl>
                                              <p:charRg st="69" end="80"/>
                                            </p:txEl>
                                          </p:spTgt>
                                        </p:tgtEl>
                                        <p:attrNameLst>
                                          <p:attrName>style.visibility</p:attrName>
                                        </p:attrNameLst>
                                      </p:cBhvr>
                                      <p:to>
                                        <p:strVal val="visible"/>
                                      </p:to>
                                    </p:set>
                                    <p:anim calcmode="lin" valueType="num">
                                      <p:cBhvr additive="base">
                                        <p:cTn id="43" dur="500" fill="hold"/>
                                        <p:tgtEl>
                                          <p:spTgt spid="87046">
                                            <p:txEl>
                                              <p:charRg st="69" end="80"/>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87046">
                                            <p:txEl>
                                              <p:charRg st="69" end="80"/>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87046">
                                            <p:txEl>
                                              <p:charRg st="80" end="93"/>
                                            </p:txEl>
                                          </p:spTgt>
                                        </p:tgtEl>
                                        <p:attrNameLst>
                                          <p:attrName>style.visibility</p:attrName>
                                        </p:attrNameLst>
                                      </p:cBhvr>
                                      <p:to>
                                        <p:strVal val="visible"/>
                                      </p:to>
                                    </p:set>
                                    <p:anim calcmode="lin" valueType="num">
                                      <p:cBhvr additive="base">
                                        <p:cTn id="49" dur="500" fill="hold"/>
                                        <p:tgtEl>
                                          <p:spTgt spid="87046">
                                            <p:txEl>
                                              <p:charRg st="80" end="93"/>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87046">
                                            <p:txEl>
                                              <p:charRg st="80" end="93"/>
                                            </p:txEl>
                                          </p:spTgt>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87046">
                                            <p:txEl>
                                              <p:charRg st="93" end="102"/>
                                            </p:txEl>
                                          </p:spTgt>
                                        </p:tgtEl>
                                        <p:attrNameLst>
                                          <p:attrName>style.visibility</p:attrName>
                                        </p:attrNameLst>
                                      </p:cBhvr>
                                      <p:to>
                                        <p:strVal val="visible"/>
                                      </p:to>
                                    </p:set>
                                    <p:anim calcmode="lin" valueType="num">
                                      <p:cBhvr additive="base">
                                        <p:cTn id="55" dur="500" fill="hold"/>
                                        <p:tgtEl>
                                          <p:spTgt spid="87046">
                                            <p:txEl>
                                              <p:charRg st="93" end="102"/>
                                            </p:txEl>
                                          </p:spTgt>
                                        </p:tgtEl>
                                        <p:attrNameLst>
                                          <p:attrName>ppt_x</p:attrName>
                                        </p:attrNameLst>
                                      </p:cBhvr>
                                      <p:tavLst>
                                        <p:tav tm="0">
                                          <p:val>
                                            <p:strVal val="0-#ppt_w/2"/>
                                          </p:val>
                                        </p:tav>
                                        <p:tav tm="100000">
                                          <p:val>
                                            <p:strVal val="#ppt_x"/>
                                          </p:val>
                                        </p:tav>
                                      </p:tavLst>
                                    </p:anim>
                                    <p:anim calcmode="lin" valueType="num">
                                      <p:cBhvr additive="base">
                                        <p:cTn id="56" dur="500" fill="hold"/>
                                        <p:tgtEl>
                                          <p:spTgt spid="87046">
                                            <p:txEl>
                                              <p:charRg st="93" end="102"/>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8" fill="hold" grpId="0" nodeType="clickEffect">
                                  <p:stCondLst>
                                    <p:cond delay="0"/>
                                  </p:stCondLst>
                                  <p:childTnLst>
                                    <p:set>
                                      <p:cBhvr>
                                        <p:cTn id="60" dur="1" fill="hold">
                                          <p:stCondLst>
                                            <p:cond delay="0"/>
                                          </p:stCondLst>
                                        </p:cTn>
                                        <p:tgtEl>
                                          <p:spTgt spid="87046">
                                            <p:txEl>
                                              <p:charRg st="102" end="114"/>
                                            </p:txEl>
                                          </p:spTgt>
                                        </p:tgtEl>
                                        <p:attrNameLst>
                                          <p:attrName>style.visibility</p:attrName>
                                        </p:attrNameLst>
                                      </p:cBhvr>
                                      <p:to>
                                        <p:strVal val="visible"/>
                                      </p:to>
                                    </p:set>
                                    <p:anim calcmode="lin" valueType="num">
                                      <p:cBhvr additive="base">
                                        <p:cTn id="61" dur="500" fill="hold"/>
                                        <p:tgtEl>
                                          <p:spTgt spid="87046">
                                            <p:txEl>
                                              <p:charRg st="102" end="114"/>
                                            </p:txEl>
                                          </p:spTgt>
                                        </p:tgtEl>
                                        <p:attrNameLst>
                                          <p:attrName>ppt_x</p:attrName>
                                        </p:attrNameLst>
                                      </p:cBhvr>
                                      <p:tavLst>
                                        <p:tav tm="0">
                                          <p:val>
                                            <p:strVal val="0-#ppt_w/2"/>
                                          </p:val>
                                        </p:tav>
                                        <p:tav tm="100000">
                                          <p:val>
                                            <p:strVal val="#ppt_x"/>
                                          </p:val>
                                        </p:tav>
                                      </p:tavLst>
                                    </p:anim>
                                    <p:anim calcmode="lin" valueType="num">
                                      <p:cBhvr additive="base">
                                        <p:cTn id="62" dur="500" fill="hold"/>
                                        <p:tgtEl>
                                          <p:spTgt spid="87046">
                                            <p:txEl>
                                              <p:charRg st="102" end="114"/>
                                            </p:txEl>
                                          </p:spTgt>
                                        </p:tgtEl>
                                        <p:attrNameLst>
                                          <p:attrName>ppt_y</p:attrName>
                                        </p:attrNameLst>
                                      </p:cBhvr>
                                      <p:tavLst>
                                        <p:tav tm="0">
                                          <p:val>
                                            <p:strVal val="#ppt_y"/>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8" fill="hold" grpId="0" nodeType="clickEffect">
                                  <p:stCondLst>
                                    <p:cond delay="0"/>
                                  </p:stCondLst>
                                  <p:childTnLst>
                                    <p:set>
                                      <p:cBhvr>
                                        <p:cTn id="66" dur="1" fill="hold">
                                          <p:stCondLst>
                                            <p:cond delay="0"/>
                                          </p:stCondLst>
                                        </p:cTn>
                                        <p:tgtEl>
                                          <p:spTgt spid="87047">
                                            <p:txEl>
                                              <p:charRg st="0" end="10"/>
                                            </p:txEl>
                                          </p:spTgt>
                                        </p:tgtEl>
                                        <p:attrNameLst>
                                          <p:attrName>style.visibility</p:attrName>
                                        </p:attrNameLst>
                                      </p:cBhvr>
                                      <p:to>
                                        <p:strVal val="visible"/>
                                      </p:to>
                                    </p:set>
                                    <p:anim calcmode="lin" valueType="num">
                                      <p:cBhvr additive="base">
                                        <p:cTn id="67" dur="500" fill="hold"/>
                                        <p:tgtEl>
                                          <p:spTgt spid="87047">
                                            <p:txEl>
                                              <p:charRg st="0" end="10"/>
                                            </p:txEl>
                                          </p:spTgt>
                                        </p:tgtEl>
                                        <p:attrNameLst>
                                          <p:attrName>ppt_x</p:attrName>
                                        </p:attrNameLst>
                                      </p:cBhvr>
                                      <p:tavLst>
                                        <p:tav tm="0">
                                          <p:val>
                                            <p:strVal val="0-#ppt_w/2"/>
                                          </p:val>
                                        </p:tav>
                                        <p:tav tm="100000">
                                          <p:val>
                                            <p:strVal val="#ppt_x"/>
                                          </p:val>
                                        </p:tav>
                                      </p:tavLst>
                                    </p:anim>
                                    <p:anim calcmode="lin" valueType="num">
                                      <p:cBhvr additive="base">
                                        <p:cTn id="68" dur="500" fill="hold"/>
                                        <p:tgtEl>
                                          <p:spTgt spid="87047">
                                            <p:txEl>
                                              <p:charRg st="0" end="10"/>
                                            </p:txEl>
                                          </p:spTgt>
                                        </p:tgtEl>
                                        <p:attrNameLst>
                                          <p:attrName>ppt_y</p:attrName>
                                        </p:attrNameLst>
                                      </p:cBhvr>
                                      <p:tavLst>
                                        <p:tav tm="0">
                                          <p:val>
                                            <p:strVal val="#ppt_y"/>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8" fill="hold" grpId="0" nodeType="clickEffect">
                                  <p:stCondLst>
                                    <p:cond delay="0"/>
                                  </p:stCondLst>
                                  <p:childTnLst>
                                    <p:set>
                                      <p:cBhvr>
                                        <p:cTn id="72" dur="1" fill="hold">
                                          <p:stCondLst>
                                            <p:cond delay="0"/>
                                          </p:stCondLst>
                                        </p:cTn>
                                        <p:tgtEl>
                                          <p:spTgt spid="87047">
                                            <p:txEl>
                                              <p:charRg st="10" end="23"/>
                                            </p:txEl>
                                          </p:spTgt>
                                        </p:tgtEl>
                                        <p:attrNameLst>
                                          <p:attrName>style.visibility</p:attrName>
                                        </p:attrNameLst>
                                      </p:cBhvr>
                                      <p:to>
                                        <p:strVal val="visible"/>
                                      </p:to>
                                    </p:set>
                                    <p:anim calcmode="lin" valueType="num">
                                      <p:cBhvr additive="base">
                                        <p:cTn id="73" dur="500" fill="hold"/>
                                        <p:tgtEl>
                                          <p:spTgt spid="87047">
                                            <p:txEl>
                                              <p:charRg st="10" end="23"/>
                                            </p:txEl>
                                          </p:spTgt>
                                        </p:tgtEl>
                                        <p:attrNameLst>
                                          <p:attrName>ppt_x</p:attrName>
                                        </p:attrNameLst>
                                      </p:cBhvr>
                                      <p:tavLst>
                                        <p:tav tm="0">
                                          <p:val>
                                            <p:strVal val="0-#ppt_w/2"/>
                                          </p:val>
                                        </p:tav>
                                        <p:tav tm="100000">
                                          <p:val>
                                            <p:strVal val="#ppt_x"/>
                                          </p:val>
                                        </p:tav>
                                      </p:tavLst>
                                    </p:anim>
                                    <p:anim calcmode="lin" valueType="num">
                                      <p:cBhvr additive="base">
                                        <p:cTn id="74" dur="500" fill="hold"/>
                                        <p:tgtEl>
                                          <p:spTgt spid="87047">
                                            <p:txEl>
                                              <p:charRg st="10" end="23"/>
                                            </p:txEl>
                                          </p:spTgt>
                                        </p:tgtEl>
                                        <p:attrNameLst>
                                          <p:attrName>ppt_y</p:attrName>
                                        </p:attrNameLst>
                                      </p:cBhvr>
                                      <p:tavLst>
                                        <p:tav tm="0">
                                          <p:val>
                                            <p:strVal val="#ppt_y"/>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8" fill="hold" grpId="0" nodeType="clickEffect">
                                  <p:stCondLst>
                                    <p:cond delay="0"/>
                                  </p:stCondLst>
                                  <p:childTnLst>
                                    <p:set>
                                      <p:cBhvr>
                                        <p:cTn id="78" dur="1" fill="hold">
                                          <p:stCondLst>
                                            <p:cond delay="0"/>
                                          </p:stCondLst>
                                        </p:cTn>
                                        <p:tgtEl>
                                          <p:spTgt spid="87047">
                                            <p:txEl>
                                              <p:charRg st="23" end="38"/>
                                            </p:txEl>
                                          </p:spTgt>
                                        </p:tgtEl>
                                        <p:attrNameLst>
                                          <p:attrName>style.visibility</p:attrName>
                                        </p:attrNameLst>
                                      </p:cBhvr>
                                      <p:to>
                                        <p:strVal val="visible"/>
                                      </p:to>
                                    </p:set>
                                    <p:anim calcmode="lin" valueType="num">
                                      <p:cBhvr additive="base">
                                        <p:cTn id="79" dur="500" fill="hold"/>
                                        <p:tgtEl>
                                          <p:spTgt spid="87047">
                                            <p:txEl>
                                              <p:charRg st="23" end="38"/>
                                            </p:txEl>
                                          </p:spTgt>
                                        </p:tgtEl>
                                        <p:attrNameLst>
                                          <p:attrName>ppt_x</p:attrName>
                                        </p:attrNameLst>
                                      </p:cBhvr>
                                      <p:tavLst>
                                        <p:tav tm="0">
                                          <p:val>
                                            <p:strVal val="0-#ppt_w/2"/>
                                          </p:val>
                                        </p:tav>
                                        <p:tav tm="100000">
                                          <p:val>
                                            <p:strVal val="#ppt_x"/>
                                          </p:val>
                                        </p:tav>
                                      </p:tavLst>
                                    </p:anim>
                                    <p:anim calcmode="lin" valueType="num">
                                      <p:cBhvr additive="base">
                                        <p:cTn id="80" dur="500" fill="hold"/>
                                        <p:tgtEl>
                                          <p:spTgt spid="87047">
                                            <p:txEl>
                                              <p:charRg st="23" end="38"/>
                                            </p:txEl>
                                          </p:spTgt>
                                        </p:tgtEl>
                                        <p:attrNameLst>
                                          <p:attrName>ppt_y</p:attrName>
                                        </p:attrNameLst>
                                      </p:cBhvr>
                                      <p:tavLst>
                                        <p:tav tm="0">
                                          <p:val>
                                            <p:strVal val="#ppt_y"/>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8" fill="hold" grpId="0" nodeType="clickEffect">
                                  <p:stCondLst>
                                    <p:cond delay="0"/>
                                  </p:stCondLst>
                                  <p:childTnLst>
                                    <p:set>
                                      <p:cBhvr>
                                        <p:cTn id="84" dur="1" fill="hold">
                                          <p:stCondLst>
                                            <p:cond delay="0"/>
                                          </p:stCondLst>
                                        </p:cTn>
                                        <p:tgtEl>
                                          <p:spTgt spid="87047">
                                            <p:txEl>
                                              <p:charRg st="38" end="48"/>
                                            </p:txEl>
                                          </p:spTgt>
                                        </p:tgtEl>
                                        <p:attrNameLst>
                                          <p:attrName>style.visibility</p:attrName>
                                        </p:attrNameLst>
                                      </p:cBhvr>
                                      <p:to>
                                        <p:strVal val="visible"/>
                                      </p:to>
                                    </p:set>
                                    <p:anim calcmode="lin" valueType="num">
                                      <p:cBhvr additive="base">
                                        <p:cTn id="85" dur="500" fill="hold"/>
                                        <p:tgtEl>
                                          <p:spTgt spid="87047">
                                            <p:txEl>
                                              <p:charRg st="38" end="48"/>
                                            </p:txEl>
                                          </p:spTgt>
                                        </p:tgtEl>
                                        <p:attrNameLst>
                                          <p:attrName>ppt_x</p:attrName>
                                        </p:attrNameLst>
                                      </p:cBhvr>
                                      <p:tavLst>
                                        <p:tav tm="0">
                                          <p:val>
                                            <p:strVal val="0-#ppt_w/2"/>
                                          </p:val>
                                        </p:tav>
                                        <p:tav tm="100000">
                                          <p:val>
                                            <p:strVal val="#ppt_x"/>
                                          </p:val>
                                        </p:tav>
                                      </p:tavLst>
                                    </p:anim>
                                    <p:anim calcmode="lin" valueType="num">
                                      <p:cBhvr additive="base">
                                        <p:cTn id="86" dur="500" fill="hold"/>
                                        <p:tgtEl>
                                          <p:spTgt spid="87047">
                                            <p:txEl>
                                              <p:charRg st="38" end="48"/>
                                            </p:txEl>
                                          </p:spTgt>
                                        </p:tgtEl>
                                        <p:attrNameLst>
                                          <p:attrName>ppt_y</p:attrName>
                                        </p:attrNameLst>
                                      </p:cBhvr>
                                      <p:tavLst>
                                        <p:tav tm="0">
                                          <p:val>
                                            <p:strVal val="#ppt_y"/>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8" fill="hold" grpId="0" nodeType="clickEffect">
                                  <p:stCondLst>
                                    <p:cond delay="0"/>
                                  </p:stCondLst>
                                  <p:childTnLst>
                                    <p:set>
                                      <p:cBhvr>
                                        <p:cTn id="90" dur="1" fill="hold">
                                          <p:stCondLst>
                                            <p:cond delay="0"/>
                                          </p:stCondLst>
                                        </p:cTn>
                                        <p:tgtEl>
                                          <p:spTgt spid="87047">
                                            <p:txEl>
                                              <p:charRg st="48" end="62"/>
                                            </p:txEl>
                                          </p:spTgt>
                                        </p:tgtEl>
                                        <p:attrNameLst>
                                          <p:attrName>style.visibility</p:attrName>
                                        </p:attrNameLst>
                                      </p:cBhvr>
                                      <p:to>
                                        <p:strVal val="visible"/>
                                      </p:to>
                                    </p:set>
                                    <p:anim calcmode="lin" valueType="num">
                                      <p:cBhvr additive="base">
                                        <p:cTn id="91" dur="500" fill="hold"/>
                                        <p:tgtEl>
                                          <p:spTgt spid="87047">
                                            <p:txEl>
                                              <p:charRg st="48" end="62"/>
                                            </p:txEl>
                                          </p:spTgt>
                                        </p:tgtEl>
                                        <p:attrNameLst>
                                          <p:attrName>ppt_x</p:attrName>
                                        </p:attrNameLst>
                                      </p:cBhvr>
                                      <p:tavLst>
                                        <p:tav tm="0">
                                          <p:val>
                                            <p:strVal val="0-#ppt_w/2"/>
                                          </p:val>
                                        </p:tav>
                                        <p:tav tm="100000">
                                          <p:val>
                                            <p:strVal val="#ppt_x"/>
                                          </p:val>
                                        </p:tav>
                                      </p:tavLst>
                                    </p:anim>
                                    <p:anim calcmode="lin" valueType="num">
                                      <p:cBhvr additive="base">
                                        <p:cTn id="92" dur="500" fill="hold"/>
                                        <p:tgtEl>
                                          <p:spTgt spid="87047">
                                            <p:txEl>
                                              <p:charRg st="48" end="62"/>
                                            </p:txEl>
                                          </p:spTgt>
                                        </p:tgtEl>
                                        <p:attrNameLst>
                                          <p:attrName>ppt_y</p:attrName>
                                        </p:attrNameLst>
                                      </p:cBhvr>
                                      <p:tavLst>
                                        <p:tav tm="0">
                                          <p:val>
                                            <p:strVal val="#ppt_y"/>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8" fill="hold" grpId="0" nodeType="clickEffect">
                                  <p:stCondLst>
                                    <p:cond delay="0"/>
                                  </p:stCondLst>
                                  <p:childTnLst>
                                    <p:set>
                                      <p:cBhvr>
                                        <p:cTn id="96" dur="1" fill="hold">
                                          <p:stCondLst>
                                            <p:cond delay="0"/>
                                          </p:stCondLst>
                                        </p:cTn>
                                        <p:tgtEl>
                                          <p:spTgt spid="87047">
                                            <p:txEl>
                                              <p:charRg st="62" end="74"/>
                                            </p:txEl>
                                          </p:spTgt>
                                        </p:tgtEl>
                                        <p:attrNameLst>
                                          <p:attrName>style.visibility</p:attrName>
                                        </p:attrNameLst>
                                      </p:cBhvr>
                                      <p:to>
                                        <p:strVal val="visible"/>
                                      </p:to>
                                    </p:set>
                                    <p:anim calcmode="lin" valueType="num">
                                      <p:cBhvr additive="base">
                                        <p:cTn id="97" dur="500" fill="hold"/>
                                        <p:tgtEl>
                                          <p:spTgt spid="87047">
                                            <p:txEl>
                                              <p:charRg st="62" end="74"/>
                                            </p:txEl>
                                          </p:spTgt>
                                        </p:tgtEl>
                                        <p:attrNameLst>
                                          <p:attrName>ppt_x</p:attrName>
                                        </p:attrNameLst>
                                      </p:cBhvr>
                                      <p:tavLst>
                                        <p:tav tm="0">
                                          <p:val>
                                            <p:strVal val="0-#ppt_w/2"/>
                                          </p:val>
                                        </p:tav>
                                        <p:tav tm="100000">
                                          <p:val>
                                            <p:strVal val="#ppt_x"/>
                                          </p:val>
                                        </p:tav>
                                      </p:tavLst>
                                    </p:anim>
                                    <p:anim calcmode="lin" valueType="num">
                                      <p:cBhvr additive="base">
                                        <p:cTn id="98" dur="500" fill="hold"/>
                                        <p:tgtEl>
                                          <p:spTgt spid="87047">
                                            <p:txEl>
                                              <p:charRg st="62" end="74"/>
                                            </p:txEl>
                                          </p:spTgt>
                                        </p:tgtEl>
                                        <p:attrNameLst>
                                          <p:attrName>ppt_y</p:attrName>
                                        </p:attrNameLst>
                                      </p:cBhvr>
                                      <p:tavLst>
                                        <p:tav tm="0">
                                          <p:val>
                                            <p:strVal val="#ppt_y"/>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2" presetClass="entr" presetSubtype="8" fill="hold" grpId="0" nodeType="clickEffect">
                                  <p:stCondLst>
                                    <p:cond delay="0"/>
                                  </p:stCondLst>
                                  <p:childTnLst>
                                    <p:set>
                                      <p:cBhvr>
                                        <p:cTn id="102" dur="1" fill="hold">
                                          <p:stCondLst>
                                            <p:cond delay="0"/>
                                          </p:stCondLst>
                                        </p:cTn>
                                        <p:tgtEl>
                                          <p:spTgt spid="87047">
                                            <p:txEl>
                                              <p:charRg st="74" end="88"/>
                                            </p:txEl>
                                          </p:spTgt>
                                        </p:tgtEl>
                                        <p:attrNameLst>
                                          <p:attrName>style.visibility</p:attrName>
                                        </p:attrNameLst>
                                      </p:cBhvr>
                                      <p:to>
                                        <p:strVal val="visible"/>
                                      </p:to>
                                    </p:set>
                                    <p:anim calcmode="lin" valueType="num">
                                      <p:cBhvr additive="base">
                                        <p:cTn id="103" dur="500" fill="hold"/>
                                        <p:tgtEl>
                                          <p:spTgt spid="87047">
                                            <p:txEl>
                                              <p:charRg st="74" end="88"/>
                                            </p:txEl>
                                          </p:spTgt>
                                        </p:tgtEl>
                                        <p:attrNameLst>
                                          <p:attrName>ppt_x</p:attrName>
                                        </p:attrNameLst>
                                      </p:cBhvr>
                                      <p:tavLst>
                                        <p:tav tm="0">
                                          <p:val>
                                            <p:strVal val="0-#ppt_w/2"/>
                                          </p:val>
                                        </p:tav>
                                        <p:tav tm="100000">
                                          <p:val>
                                            <p:strVal val="#ppt_x"/>
                                          </p:val>
                                        </p:tav>
                                      </p:tavLst>
                                    </p:anim>
                                    <p:anim calcmode="lin" valueType="num">
                                      <p:cBhvr additive="base">
                                        <p:cTn id="104" dur="500" fill="hold"/>
                                        <p:tgtEl>
                                          <p:spTgt spid="87047">
                                            <p:txEl>
                                              <p:charRg st="74" end="88"/>
                                            </p:txEl>
                                          </p:spTgt>
                                        </p:tgtEl>
                                        <p:attrNameLst>
                                          <p:attrName>ppt_y</p:attrName>
                                        </p:attrNameLst>
                                      </p:cBhvr>
                                      <p:tavLst>
                                        <p:tav tm="0">
                                          <p:val>
                                            <p:strVal val="#ppt_y"/>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2" presetClass="entr" presetSubtype="8" fill="hold" grpId="0" nodeType="clickEffect">
                                  <p:stCondLst>
                                    <p:cond delay="0"/>
                                  </p:stCondLst>
                                  <p:childTnLst>
                                    <p:set>
                                      <p:cBhvr>
                                        <p:cTn id="108" dur="1" fill="hold">
                                          <p:stCondLst>
                                            <p:cond delay="0"/>
                                          </p:stCondLst>
                                        </p:cTn>
                                        <p:tgtEl>
                                          <p:spTgt spid="87047">
                                            <p:txEl>
                                              <p:charRg st="88" end="104"/>
                                            </p:txEl>
                                          </p:spTgt>
                                        </p:tgtEl>
                                        <p:attrNameLst>
                                          <p:attrName>style.visibility</p:attrName>
                                        </p:attrNameLst>
                                      </p:cBhvr>
                                      <p:to>
                                        <p:strVal val="visible"/>
                                      </p:to>
                                    </p:set>
                                    <p:anim calcmode="lin" valueType="num">
                                      <p:cBhvr additive="base">
                                        <p:cTn id="109" dur="500" fill="hold"/>
                                        <p:tgtEl>
                                          <p:spTgt spid="87047">
                                            <p:txEl>
                                              <p:charRg st="88" end="104"/>
                                            </p:txEl>
                                          </p:spTgt>
                                        </p:tgtEl>
                                        <p:attrNameLst>
                                          <p:attrName>ppt_x</p:attrName>
                                        </p:attrNameLst>
                                      </p:cBhvr>
                                      <p:tavLst>
                                        <p:tav tm="0">
                                          <p:val>
                                            <p:strVal val="0-#ppt_w/2"/>
                                          </p:val>
                                        </p:tav>
                                        <p:tav tm="100000">
                                          <p:val>
                                            <p:strVal val="#ppt_x"/>
                                          </p:val>
                                        </p:tav>
                                      </p:tavLst>
                                    </p:anim>
                                    <p:anim calcmode="lin" valueType="num">
                                      <p:cBhvr additive="base">
                                        <p:cTn id="110" dur="500" fill="hold"/>
                                        <p:tgtEl>
                                          <p:spTgt spid="87047">
                                            <p:txEl>
                                              <p:charRg st="88" end="104"/>
                                            </p:txEl>
                                          </p:spTgt>
                                        </p:tgtEl>
                                        <p:attrNameLst>
                                          <p:attrName>ppt_y</p:attrName>
                                        </p:attrNameLst>
                                      </p:cBhvr>
                                      <p:tavLst>
                                        <p:tav tm="0">
                                          <p:val>
                                            <p:strVal val="#ppt_y"/>
                                          </p:val>
                                        </p:tav>
                                        <p:tav tm="100000">
                                          <p:val>
                                            <p:strVal val="#ppt_y"/>
                                          </p:val>
                                        </p:tav>
                                      </p:tavLst>
                                    </p:anim>
                                  </p:childTnLst>
                                </p:cTn>
                              </p:par>
                            </p:childTnLst>
                          </p:cTn>
                        </p:par>
                      </p:childTnLst>
                    </p:cTn>
                  </p:par>
                  <p:par>
                    <p:cTn id="111" fill="hold">
                      <p:stCondLst>
                        <p:cond delay="indefinite"/>
                      </p:stCondLst>
                      <p:childTnLst>
                        <p:par>
                          <p:cTn id="112" fill="hold">
                            <p:stCondLst>
                              <p:cond delay="0"/>
                            </p:stCondLst>
                            <p:childTnLst>
                              <p:par>
                                <p:cTn id="113" presetID="2" presetClass="entr" presetSubtype="8" fill="hold" grpId="0" nodeType="clickEffect">
                                  <p:stCondLst>
                                    <p:cond delay="0"/>
                                  </p:stCondLst>
                                  <p:childTnLst>
                                    <p:set>
                                      <p:cBhvr>
                                        <p:cTn id="114" dur="1" fill="hold">
                                          <p:stCondLst>
                                            <p:cond delay="0"/>
                                          </p:stCondLst>
                                        </p:cTn>
                                        <p:tgtEl>
                                          <p:spTgt spid="87047">
                                            <p:txEl>
                                              <p:charRg st="104" end="115"/>
                                            </p:txEl>
                                          </p:spTgt>
                                        </p:tgtEl>
                                        <p:attrNameLst>
                                          <p:attrName>style.visibility</p:attrName>
                                        </p:attrNameLst>
                                      </p:cBhvr>
                                      <p:to>
                                        <p:strVal val="visible"/>
                                      </p:to>
                                    </p:set>
                                    <p:anim calcmode="lin" valueType="num">
                                      <p:cBhvr additive="base">
                                        <p:cTn id="115" dur="500" fill="hold"/>
                                        <p:tgtEl>
                                          <p:spTgt spid="87047">
                                            <p:txEl>
                                              <p:charRg st="104" end="115"/>
                                            </p:txEl>
                                          </p:spTgt>
                                        </p:tgtEl>
                                        <p:attrNameLst>
                                          <p:attrName>ppt_x</p:attrName>
                                        </p:attrNameLst>
                                      </p:cBhvr>
                                      <p:tavLst>
                                        <p:tav tm="0">
                                          <p:val>
                                            <p:strVal val="0-#ppt_w/2"/>
                                          </p:val>
                                        </p:tav>
                                        <p:tav tm="100000">
                                          <p:val>
                                            <p:strVal val="#ppt_x"/>
                                          </p:val>
                                        </p:tav>
                                      </p:tavLst>
                                    </p:anim>
                                    <p:anim calcmode="lin" valueType="num">
                                      <p:cBhvr additive="base">
                                        <p:cTn id="116" dur="500" fill="hold"/>
                                        <p:tgtEl>
                                          <p:spTgt spid="87047">
                                            <p:txEl>
                                              <p:charRg st="104" end="115"/>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6" grpId="0" build="p"/>
      <p:bldP spid="87047"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8066" name="Text Box 2"/>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的作用</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25603"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25604" name="Text Box 5"/>
          <p:cNvSpPr txBox="1"/>
          <p:nvPr/>
        </p:nvSpPr>
        <p:spPr>
          <a:xfrm>
            <a:off x="457200" y="914400"/>
            <a:ext cx="2819400" cy="1004888"/>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400" dirty="0">
                <a:solidFill>
                  <a:schemeClr val="folHlink"/>
                </a:solidFill>
                <a:latin typeface="宋体" panose="02010600030101010101" pitchFamily="2" charset="-122"/>
              </a:rPr>
              <a:t>三、</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活动对设备</a:t>
            </a:r>
            <a:endParaRPr lang="zh-CN" altLang="en-US" sz="2400" dirty="0">
              <a:solidFill>
                <a:schemeClr val="folHlink"/>
              </a:solidFill>
              <a:latin typeface="宋体" panose="02010600030101010101" pitchFamily="2" charset="-122"/>
            </a:endParaRPr>
          </a:p>
          <a:p>
            <a:pPr marL="0" lvl="0" indent="0" eaLnBrk="1" hangingPunct="1">
              <a:spcBef>
                <a:spcPct val="50000"/>
              </a:spcBef>
              <a:buFontTx/>
              <a:buNone/>
            </a:pPr>
            <a:r>
              <a:rPr lang="zh-CN" altLang="en-US" sz="2400" dirty="0">
                <a:solidFill>
                  <a:schemeClr val="folHlink"/>
                </a:solidFill>
                <a:latin typeface="宋体" panose="02010600030101010101" pitchFamily="2" charset="-122"/>
              </a:rPr>
              <a:t>管理的改善作用 </a:t>
            </a:r>
            <a:endParaRPr lang="zh-CN" altLang="en-US" sz="2400" dirty="0">
              <a:solidFill>
                <a:schemeClr val="folHlink"/>
              </a:solidFill>
              <a:latin typeface="宋体" panose="02010600030101010101" pitchFamily="2" charset="-122"/>
            </a:endParaRPr>
          </a:p>
        </p:txBody>
      </p:sp>
      <p:sp>
        <p:nvSpPr>
          <p:cNvPr id="25605" name="Text Box 32"/>
          <p:cNvSpPr txBox="1"/>
          <p:nvPr/>
        </p:nvSpPr>
        <p:spPr>
          <a:xfrm>
            <a:off x="3048000" y="3589338"/>
            <a:ext cx="8382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设备利用</a:t>
            </a:r>
            <a:endParaRPr lang="zh-CN" altLang="en-US" sz="1200" dirty="0">
              <a:latin typeface="Times New Roman" panose="02020603050405020304" pitchFamily="18" charset="0"/>
            </a:endParaRPr>
          </a:p>
        </p:txBody>
      </p:sp>
      <p:grpSp>
        <p:nvGrpSpPr>
          <p:cNvPr id="25606" name="Group 10"/>
          <p:cNvGrpSpPr/>
          <p:nvPr/>
        </p:nvGrpSpPr>
        <p:grpSpPr>
          <a:xfrm>
            <a:off x="4229100" y="5670550"/>
            <a:ext cx="3429000" cy="495300"/>
            <a:chOff x="3600" y="10647"/>
            <a:chExt cx="5400" cy="780"/>
          </a:xfrm>
        </p:grpSpPr>
        <p:sp>
          <p:nvSpPr>
            <p:cNvPr id="25655" name="Freeform 11"/>
            <p:cNvSpPr/>
            <p:nvPr/>
          </p:nvSpPr>
          <p:spPr>
            <a:xfrm>
              <a:off x="3600" y="10647"/>
              <a:ext cx="5400" cy="780"/>
            </a:xfrm>
            <a:custGeom>
              <a:avLst/>
              <a:gdLst/>
              <a:ahLst/>
              <a:cxnLst>
                <a:cxn ang="0">
                  <a:pos x="0" y="780"/>
                </a:cxn>
                <a:cxn ang="0">
                  <a:pos x="1080" y="624"/>
                </a:cxn>
                <a:cxn ang="0">
                  <a:pos x="2700" y="0"/>
                </a:cxn>
                <a:cxn ang="0">
                  <a:pos x="4140" y="624"/>
                </a:cxn>
                <a:cxn ang="0">
                  <a:pos x="5400" y="780"/>
                </a:cxn>
              </a:cxnLst>
              <a:pathLst>
                <a:path w="5400" h="780">
                  <a:moveTo>
                    <a:pt x="0" y="780"/>
                  </a:moveTo>
                  <a:cubicBezTo>
                    <a:pt x="315" y="767"/>
                    <a:pt x="630" y="754"/>
                    <a:pt x="1080" y="624"/>
                  </a:cubicBezTo>
                  <a:cubicBezTo>
                    <a:pt x="1530" y="494"/>
                    <a:pt x="2190" y="0"/>
                    <a:pt x="2700" y="0"/>
                  </a:cubicBezTo>
                  <a:cubicBezTo>
                    <a:pt x="3210" y="0"/>
                    <a:pt x="3690" y="494"/>
                    <a:pt x="4140" y="624"/>
                  </a:cubicBezTo>
                  <a:cubicBezTo>
                    <a:pt x="4590" y="754"/>
                    <a:pt x="4995" y="767"/>
                    <a:pt x="5400" y="780"/>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25656" name="Line 12"/>
            <p:cNvSpPr/>
            <p:nvPr/>
          </p:nvSpPr>
          <p:spPr>
            <a:xfrm>
              <a:off x="3600" y="11424"/>
              <a:ext cx="5400" cy="0"/>
            </a:xfrm>
            <a:prstGeom prst="line">
              <a:avLst/>
            </a:prstGeom>
            <a:ln w="9525" cap="flat" cmpd="sng">
              <a:solidFill>
                <a:srgbClr val="000000"/>
              </a:solidFill>
              <a:prstDash val="sysDot"/>
              <a:headEnd type="none" w="med" len="med"/>
              <a:tailEnd type="none" w="med" len="med"/>
            </a:ln>
          </p:spPr>
        </p:sp>
      </p:grpSp>
      <p:sp>
        <p:nvSpPr>
          <p:cNvPr id="25607" name="Line 13"/>
          <p:cNvSpPr/>
          <p:nvPr/>
        </p:nvSpPr>
        <p:spPr>
          <a:xfrm>
            <a:off x="5943600" y="1185863"/>
            <a:ext cx="0" cy="3894137"/>
          </a:xfrm>
          <a:prstGeom prst="line">
            <a:avLst/>
          </a:prstGeom>
          <a:ln w="9525" cap="flat" cmpd="sng">
            <a:solidFill>
              <a:srgbClr val="000000"/>
            </a:solidFill>
            <a:prstDash val="solid"/>
            <a:headEnd type="none" w="med" len="med"/>
            <a:tailEnd type="none" w="med" len="med"/>
          </a:ln>
        </p:spPr>
      </p:sp>
      <p:sp>
        <p:nvSpPr>
          <p:cNvPr id="25608" name="Line 14"/>
          <p:cNvSpPr/>
          <p:nvPr/>
        </p:nvSpPr>
        <p:spPr>
          <a:xfrm flipH="1">
            <a:off x="5943600" y="1211263"/>
            <a:ext cx="685800" cy="396875"/>
          </a:xfrm>
          <a:prstGeom prst="line">
            <a:avLst/>
          </a:prstGeom>
          <a:ln w="9525" cap="flat" cmpd="sng">
            <a:solidFill>
              <a:srgbClr val="000000"/>
            </a:solidFill>
            <a:prstDash val="solid"/>
            <a:headEnd type="none" w="med" len="med"/>
            <a:tailEnd type="none" w="med" len="med"/>
          </a:ln>
        </p:spPr>
      </p:sp>
      <p:sp>
        <p:nvSpPr>
          <p:cNvPr id="25609" name="Line 15"/>
          <p:cNvSpPr/>
          <p:nvPr/>
        </p:nvSpPr>
        <p:spPr>
          <a:xfrm flipH="1">
            <a:off x="5943600" y="1706563"/>
            <a:ext cx="1371600" cy="792162"/>
          </a:xfrm>
          <a:prstGeom prst="line">
            <a:avLst/>
          </a:prstGeom>
          <a:ln w="9525" cap="flat" cmpd="sng">
            <a:solidFill>
              <a:srgbClr val="000000"/>
            </a:solidFill>
            <a:prstDash val="solid"/>
            <a:headEnd type="none" w="med" len="med"/>
            <a:tailEnd type="none" w="med" len="med"/>
          </a:ln>
        </p:spPr>
      </p:sp>
      <p:sp>
        <p:nvSpPr>
          <p:cNvPr id="25610" name="Line 16"/>
          <p:cNvSpPr/>
          <p:nvPr/>
        </p:nvSpPr>
        <p:spPr>
          <a:xfrm flipH="1">
            <a:off x="5943600" y="2400300"/>
            <a:ext cx="1943100" cy="1089025"/>
          </a:xfrm>
          <a:prstGeom prst="line">
            <a:avLst/>
          </a:prstGeom>
          <a:ln w="9525" cap="flat" cmpd="sng">
            <a:solidFill>
              <a:srgbClr val="000000"/>
            </a:solidFill>
            <a:prstDash val="solid"/>
            <a:headEnd type="none" w="med" len="med"/>
            <a:tailEnd type="none" w="med" len="med"/>
          </a:ln>
        </p:spPr>
      </p:sp>
      <p:sp>
        <p:nvSpPr>
          <p:cNvPr id="25611" name="Line 17"/>
          <p:cNvSpPr/>
          <p:nvPr/>
        </p:nvSpPr>
        <p:spPr>
          <a:xfrm flipH="1">
            <a:off x="5943600" y="3786188"/>
            <a:ext cx="1943100" cy="1090612"/>
          </a:xfrm>
          <a:prstGeom prst="line">
            <a:avLst/>
          </a:prstGeom>
          <a:ln w="9525" cap="flat" cmpd="sng">
            <a:solidFill>
              <a:srgbClr val="000000"/>
            </a:solidFill>
            <a:prstDash val="solid"/>
            <a:headEnd type="none" w="med" len="med"/>
            <a:tailEnd type="none" w="med" len="med"/>
          </a:ln>
        </p:spPr>
      </p:sp>
      <p:sp>
        <p:nvSpPr>
          <p:cNvPr id="25612" name="Line 18"/>
          <p:cNvSpPr/>
          <p:nvPr/>
        </p:nvSpPr>
        <p:spPr>
          <a:xfrm>
            <a:off x="4914900" y="1312863"/>
            <a:ext cx="1028700" cy="495300"/>
          </a:xfrm>
          <a:prstGeom prst="line">
            <a:avLst/>
          </a:prstGeom>
          <a:ln w="9525" cap="flat" cmpd="sng">
            <a:solidFill>
              <a:srgbClr val="000000"/>
            </a:solidFill>
            <a:prstDash val="solid"/>
            <a:headEnd type="none" w="med" len="med"/>
            <a:tailEnd type="none" w="med" len="med"/>
          </a:ln>
        </p:spPr>
      </p:sp>
      <p:sp>
        <p:nvSpPr>
          <p:cNvPr id="25613" name="Line 19"/>
          <p:cNvSpPr/>
          <p:nvPr/>
        </p:nvSpPr>
        <p:spPr>
          <a:xfrm>
            <a:off x="4114800" y="1905000"/>
            <a:ext cx="1828800" cy="890588"/>
          </a:xfrm>
          <a:prstGeom prst="line">
            <a:avLst/>
          </a:prstGeom>
          <a:ln w="9525" cap="flat" cmpd="sng">
            <a:solidFill>
              <a:srgbClr val="000000"/>
            </a:solidFill>
            <a:prstDash val="solid"/>
            <a:headEnd type="none" w="med" len="med"/>
            <a:tailEnd type="none" w="med" len="med"/>
          </a:ln>
        </p:spPr>
      </p:sp>
      <p:sp>
        <p:nvSpPr>
          <p:cNvPr id="25614" name="Line 20"/>
          <p:cNvSpPr/>
          <p:nvPr/>
        </p:nvSpPr>
        <p:spPr>
          <a:xfrm>
            <a:off x="4114800" y="2895600"/>
            <a:ext cx="1828800" cy="890588"/>
          </a:xfrm>
          <a:prstGeom prst="line">
            <a:avLst/>
          </a:prstGeom>
          <a:ln w="9525" cap="flat" cmpd="sng">
            <a:solidFill>
              <a:srgbClr val="000000"/>
            </a:solidFill>
            <a:prstDash val="solid"/>
            <a:headEnd type="none" w="med" len="med"/>
            <a:tailEnd type="none" w="med" len="med"/>
          </a:ln>
        </p:spPr>
      </p:sp>
      <p:sp>
        <p:nvSpPr>
          <p:cNvPr id="25615" name="Line 21"/>
          <p:cNvSpPr/>
          <p:nvPr/>
        </p:nvSpPr>
        <p:spPr>
          <a:xfrm>
            <a:off x="3771900" y="3886200"/>
            <a:ext cx="2171700" cy="1089025"/>
          </a:xfrm>
          <a:prstGeom prst="line">
            <a:avLst/>
          </a:prstGeom>
          <a:ln w="9525" cap="flat" cmpd="sng">
            <a:solidFill>
              <a:srgbClr val="000000"/>
            </a:solidFill>
            <a:prstDash val="solid"/>
            <a:headEnd type="none" w="med" len="med"/>
            <a:tailEnd type="none" w="med" len="med"/>
          </a:ln>
        </p:spPr>
      </p:sp>
      <p:sp>
        <p:nvSpPr>
          <p:cNvPr id="25616" name="Text Box 22"/>
          <p:cNvSpPr txBox="1"/>
          <p:nvPr/>
        </p:nvSpPr>
        <p:spPr>
          <a:xfrm>
            <a:off x="5553075" y="5073650"/>
            <a:ext cx="923925" cy="29845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设备管理</a:t>
            </a:r>
            <a:endParaRPr lang="zh-CN" altLang="en-US" sz="1200" dirty="0">
              <a:latin typeface="Times New Roman" panose="02020603050405020304" pitchFamily="18" charset="0"/>
            </a:endParaRPr>
          </a:p>
        </p:txBody>
      </p:sp>
      <p:sp>
        <p:nvSpPr>
          <p:cNvPr id="25617" name="Text Box 23"/>
          <p:cNvSpPr txBox="1"/>
          <p:nvPr/>
        </p:nvSpPr>
        <p:spPr>
          <a:xfrm>
            <a:off x="5600700" y="5867400"/>
            <a:ext cx="9525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QCC</a:t>
            </a: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p:txBody>
      </p:sp>
      <p:sp>
        <p:nvSpPr>
          <p:cNvPr id="25618" name="Text Box 24"/>
          <p:cNvSpPr txBox="1"/>
          <p:nvPr/>
        </p:nvSpPr>
        <p:spPr>
          <a:xfrm>
            <a:off x="6629400" y="1112838"/>
            <a:ext cx="8382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使用寿命</a:t>
            </a:r>
            <a:endParaRPr lang="zh-CN" altLang="en-US" sz="1200" dirty="0">
              <a:latin typeface="Times New Roman" panose="02020603050405020304" pitchFamily="18" charset="0"/>
            </a:endParaRPr>
          </a:p>
        </p:txBody>
      </p:sp>
      <p:sp>
        <p:nvSpPr>
          <p:cNvPr id="25619" name="Text Box 25"/>
          <p:cNvSpPr txBox="1"/>
          <p:nvPr/>
        </p:nvSpPr>
        <p:spPr>
          <a:xfrm>
            <a:off x="5543550" y="914400"/>
            <a:ext cx="100965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正常运行率</a:t>
            </a:r>
            <a:endParaRPr lang="zh-CN" altLang="en-US" sz="1200" dirty="0">
              <a:latin typeface="Times New Roman" panose="02020603050405020304" pitchFamily="18" charset="0"/>
            </a:endParaRPr>
          </a:p>
        </p:txBody>
      </p:sp>
      <p:sp>
        <p:nvSpPr>
          <p:cNvPr id="25620" name="Text Box 26"/>
          <p:cNvSpPr txBox="1"/>
          <p:nvPr/>
        </p:nvSpPr>
        <p:spPr>
          <a:xfrm>
            <a:off x="7315200" y="1508125"/>
            <a:ext cx="6858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故障率</a:t>
            </a:r>
            <a:endParaRPr lang="zh-CN" altLang="en-US" sz="1200" dirty="0">
              <a:latin typeface="Times New Roman" panose="02020603050405020304" pitchFamily="18" charset="0"/>
            </a:endParaRPr>
          </a:p>
        </p:txBody>
      </p:sp>
      <p:sp>
        <p:nvSpPr>
          <p:cNvPr id="25621" name="Text Box 27"/>
          <p:cNvSpPr txBox="1"/>
          <p:nvPr/>
        </p:nvSpPr>
        <p:spPr>
          <a:xfrm>
            <a:off x="7658100" y="2103438"/>
            <a:ext cx="8001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档案台账</a:t>
            </a:r>
            <a:endParaRPr lang="zh-CN" altLang="en-US" sz="1200" dirty="0">
              <a:latin typeface="Times New Roman" panose="02020603050405020304" pitchFamily="18" charset="0"/>
            </a:endParaRPr>
          </a:p>
        </p:txBody>
      </p:sp>
      <p:sp>
        <p:nvSpPr>
          <p:cNvPr id="25622" name="Text Box 28"/>
          <p:cNvSpPr txBox="1"/>
          <p:nvPr/>
        </p:nvSpPr>
        <p:spPr>
          <a:xfrm>
            <a:off x="7620000" y="3489325"/>
            <a:ext cx="8382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器具管理</a:t>
            </a:r>
            <a:endParaRPr lang="zh-CN" altLang="en-US" sz="1200" dirty="0">
              <a:latin typeface="Times New Roman" panose="02020603050405020304" pitchFamily="18" charset="0"/>
            </a:endParaRPr>
          </a:p>
        </p:txBody>
      </p:sp>
      <p:sp>
        <p:nvSpPr>
          <p:cNvPr id="25623" name="Text Box 29"/>
          <p:cNvSpPr txBox="1"/>
          <p:nvPr/>
        </p:nvSpPr>
        <p:spPr>
          <a:xfrm>
            <a:off x="4229100" y="1112838"/>
            <a:ext cx="6858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报废率</a:t>
            </a:r>
            <a:endParaRPr lang="zh-CN" altLang="en-US" sz="1200" dirty="0">
              <a:latin typeface="Times New Roman" panose="02020603050405020304" pitchFamily="18" charset="0"/>
            </a:endParaRPr>
          </a:p>
        </p:txBody>
      </p:sp>
      <p:sp>
        <p:nvSpPr>
          <p:cNvPr id="25624" name="Text Box 30"/>
          <p:cNvSpPr txBox="1"/>
          <p:nvPr/>
        </p:nvSpPr>
        <p:spPr>
          <a:xfrm>
            <a:off x="3429000" y="1608138"/>
            <a:ext cx="9144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维修操作</a:t>
            </a:r>
            <a:endParaRPr lang="zh-CN" altLang="en-US" sz="1200" dirty="0">
              <a:latin typeface="Times New Roman" panose="02020603050405020304" pitchFamily="18" charset="0"/>
            </a:endParaRPr>
          </a:p>
        </p:txBody>
      </p:sp>
      <p:sp>
        <p:nvSpPr>
          <p:cNvPr id="25625" name="Text Box 31"/>
          <p:cNvSpPr txBox="1"/>
          <p:nvPr/>
        </p:nvSpPr>
        <p:spPr>
          <a:xfrm>
            <a:off x="3429000" y="2598738"/>
            <a:ext cx="8382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设备故障</a:t>
            </a:r>
            <a:endParaRPr lang="zh-CN" altLang="en-US" sz="1200" dirty="0">
              <a:latin typeface="Times New Roman" panose="02020603050405020304" pitchFamily="18" charset="0"/>
            </a:endParaRPr>
          </a:p>
        </p:txBody>
      </p:sp>
      <p:sp>
        <p:nvSpPr>
          <p:cNvPr id="25626" name="Line 33"/>
          <p:cNvSpPr/>
          <p:nvPr/>
        </p:nvSpPr>
        <p:spPr>
          <a:xfrm>
            <a:off x="6286500" y="1409700"/>
            <a:ext cx="0" cy="198438"/>
          </a:xfrm>
          <a:prstGeom prst="line">
            <a:avLst/>
          </a:prstGeom>
          <a:ln w="9525" cap="flat" cmpd="sng">
            <a:solidFill>
              <a:srgbClr val="000000"/>
            </a:solidFill>
            <a:prstDash val="solid"/>
            <a:headEnd type="none" w="med" len="med"/>
            <a:tailEnd type="none" w="med" len="med"/>
          </a:ln>
        </p:spPr>
      </p:sp>
      <p:sp>
        <p:nvSpPr>
          <p:cNvPr id="25627" name="Line 34"/>
          <p:cNvSpPr/>
          <p:nvPr/>
        </p:nvSpPr>
        <p:spPr>
          <a:xfrm>
            <a:off x="6858000" y="1974850"/>
            <a:ext cx="0" cy="198438"/>
          </a:xfrm>
          <a:prstGeom prst="line">
            <a:avLst/>
          </a:prstGeom>
          <a:ln w="9525" cap="flat" cmpd="sng">
            <a:solidFill>
              <a:srgbClr val="000000"/>
            </a:solidFill>
            <a:prstDash val="solid"/>
            <a:headEnd type="none" w="med" len="med"/>
            <a:tailEnd type="none" w="med" len="med"/>
          </a:ln>
        </p:spPr>
      </p:sp>
      <p:sp>
        <p:nvSpPr>
          <p:cNvPr id="25628" name="Line 35"/>
          <p:cNvSpPr/>
          <p:nvPr/>
        </p:nvSpPr>
        <p:spPr>
          <a:xfrm>
            <a:off x="6400800" y="3022600"/>
            <a:ext cx="0" cy="198438"/>
          </a:xfrm>
          <a:prstGeom prst="line">
            <a:avLst/>
          </a:prstGeom>
          <a:ln w="9525" cap="flat" cmpd="sng">
            <a:solidFill>
              <a:srgbClr val="000000"/>
            </a:solidFill>
            <a:prstDash val="solid"/>
            <a:headEnd type="none" w="med" len="med"/>
            <a:tailEnd type="none" w="med" len="med"/>
          </a:ln>
        </p:spPr>
      </p:sp>
      <p:sp>
        <p:nvSpPr>
          <p:cNvPr id="25629" name="Line 36"/>
          <p:cNvSpPr/>
          <p:nvPr/>
        </p:nvSpPr>
        <p:spPr>
          <a:xfrm>
            <a:off x="6629400" y="3094038"/>
            <a:ext cx="0" cy="196850"/>
          </a:xfrm>
          <a:prstGeom prst="line">
            <a:avLst/>
          </a:prstGeom>
          <a:ln w="9525" cap="flat" cmpd="sng">
            <a:solidFill>
              <a:srgbClr val="000000"/>
            </a:solidFill>
            <a:prstDash val="solid"/>
            <a:headEnd type="none" w="med" len="med"/>
            <a:tailEnd type="none" w="med" len="med"/>
          </a:ln>
        </p:spPr>
      </p:sp>
      <p:sp>
        <p:nvSpPr>
          <p:cNvPr id="25630" name="Line 37"/>
          <p:cNvSpPr/>
          <p:nvPr/>
        </p:nvSpPr>
        <p:spPr>
          <a:xfrm>
            <a:off x="7429500" y="2668588"/>
            <a:ext cx="0" cy="198437"/>
          </a:xfrm>
          <a:prstGeom prst="line">
            <a:avLst/>
          </a:prstGeom>
          <a:ln w="9525" cap="flat" cmpd="sng">
            <a:solidFill>
              <a:srgbClr val="000000"/>
            </a:solidFill>
            <a:prstDash val="solid"/>
            <a:headEnd type="none" w="med" len="med"/>
            <a:tailEnd type="none" w="med" len="med"/>
          </a:ln>
        </p:spPr>
      </p:sp>
      <p:sp>
        <p:nvSpPr>
          <p:cNvPr id="25631" name="Line 38"/>
          <p:cNvSpPr/>
          <p:nvPr/>
        </p:nvSpPr>
        <p:spPr>
          <a:xfrm>
            <a:off x="7429500" y="4056063"/>
            <a:ext cx="0" cy="196850"/>
          </a:xfrm>
          <a:prstGeom prst="line">
            <a:avLst/>
          </a:prstGeom>
          <a:ln w="9525" cap="flat" cmpd="sng">
            <a:solidFill>
              <a:srgbClr val="000000"/>
            </a:solidFill>
            <a:prstDash val="solid"/>
            <a:headEnd type="none" w="med" len="med"/>
            <a:tailEnd type="none" w="med" len="med"/>
          </a:ln>
        </p:spPr>
      </p:sp>
      <p:sp>
        <p:nvSpPr>
          <p:cNvPr id="25632" name="Line 39"/>
          <p:cNvSpPr/>
          <p:nvPr/>
        </p:nvSpPr>
        <p:spPr>
          <a:xfrm>
            <a:off x="6629400" y="4281488"/>
            <a:ext cx="0" cy="198437"/>
          </a:xfrm>
          <a:prstGeom prst="line">
            <a:avLst/>
          </a:prstGeom>
          <a:ln w="9525" cap="flat" cmpd="sng">
            <a:solidFill>
              <a:srgbClr val="000000"/>
            </a:solidFill>
            <a:prstDash val="solid"/>
            <a:headEnd type="none" w="med" len="med"/>
            <a:tailEnd type="none" w="med" len="med"/>
          </a:ln>
        </p:spPr>
      </p:sp>
      <p:sp>
        <p:nvSpPr>
          <p:cNvPr id="25633" name="Line 40"/>
          <p:cNvSpPr/>
          <p:nvPr/>
        </p:nvSpPr>
        <p:spPr>
          <a:xfrm>
            <a:off x="5143500" y="4579938"/>
            <a:ext cx="0" cy="196850"/>
          </a:xfrm>
          <a:prstGeom prst="line">
            <a:avLst/>
          </a:prstGeom>
          <a:ln w="9525" cap="flat" cmpd="sng">
            <a:solidFill>
              <a:srgbClr val="000000"/>
            </a:solidFill>
            <a:prstDash val="solid"/>
            <a:headEnd type="none" w="med" len="med"/>
            <a:tailEnd type="none" w="med" len="med"/>
          </a:ln>
        </p:spPr>
      </p:sp>
      <p:sp>
        <p:nvSpPr>
          <p:cNvPr id="25634" name="Line 41"/>
          <p:cNvSpPr/>
          <p:nvPr/>
        </p:nvSpPr>
        <p:spPr>
          <a:xfrm>
            <a:off x="4686300" y="4132263"/>
            <a:ext cx="0" cy="196850"/>
          </a:xfrm>
          <a:prstGeom prst="line">
            <a:avLst/>
          </a:prstGeom>
          <a:ln w="9525" cap="flat" cmpd="sng">
            <a:solidFill>
              <a:srgbClr val="000000"/>
            </a:solidFill>
            <a:prstDash val="solid"/>
            <a:headEnd type="none" w="med" len="med"/>
            <a:tailEnd type="none" w="med" len="med"/>
          </a:ln>
        </p:spPr>
      </p:sp>
      <p:sp>
        <p:nvSpPr>
          <p:cNvPr id="25635" name="Line 42"/>
          <p:cNvSpPr/>
          <p:nvPr/>
        </p:nvSpPr>
        <p:spPr>
          <a:xfrm>
            <a:off x="4114800" y="4065588"/>
            <a:ext cx="0" cy="196850"/>
          </a:xfrm>
          <a:prstGeom prst="line">
            <a:avLst/>
          </a:prstGeom>
          <a:ln w="9525" cap="flat" cmpd="sng">
            <a:solidFill>
              <a:srgbClr val="000000"/>
            </a:solidFill>
            <a:prstDash val="solid"/>
            <a:headEnd type="none" w="med" len="med"/>
            <a:tailEnd type="none" w="med" len="med"/>
          </a:ln>
        </p:spPr>
      </p:sp>
      <p:sp>
        <p:nvSpPr>
          <p:cNvPr id="25636" name="Line 43"/>
          <p:cNvSpPr/>
          <p:nvPr/>
        </p:nvSpPr>
        <p:spPr>
          <a:xfrm>
            <a:off x="4457700" y="3065463"/>
            <a:ext cx="0" cy="196850"/>
          </a:xfrm>
          <a:prstGeom prst="line">
            <a:avLst/>
          </a:prstGeom>
          <a:ln w="9525" cap="flat" cmpd="sng">
            <a:solidFill>
              <a:srgbClr val="000000"/>
            </a:solidFill>
            <a:prstDash val="solid"/>
            <a:headEnd type="none" w="med" len="med"/>
            <a:tailEnd type="none" w="med" len="med"/>
          </a:ln>
        </p:spPr>
      </p:sp>
      <p:sp>
        <p:nvSpPr>
          <p:cNvPr id="25637" name="Line 44"/>
          <p:cNvSpPr/>
          <p:nvPr/>
        </p:nvSpPr>
        <p:spPr>
          <a:xfrm>
            <a:off x="5143500" y="3192463"/>
            <a:ext cx="0" cy="198437"/>
          </a:xfrm>
          <a:prstGeom prst="line">
            <a:avLst/>
          </a:prstGeom>
          <a:ln w="9525" cap="flat" cmpd="sng">
            <a:solidFill>
              <a:srgbClr val="000000"/>
            </a:solidFill>
            <a:prstDash val="solid"/>
            <a:headEnd type="none" w="med" len="med"/>
            <a:tailEnd type="none" w="med" len="med"/>
          </a:ln>
        </p:spPr>
      </p:sp>
      <p:sp>
        <p:nvSpPr>
          <p:cNvPr id="25638" name="Line 45"/>
          <p:cNvSpPr/>
          <p:nvPr/>
        </p:nvSpPr>
        <p:spPr>
          <a:xfrm>
            <a:off x="4572000" y="2132013"/>
            <a:ext cx="0" cy="196850"/>
          </a:xfrm>
          <a:prstGeom prst="line">
            <a:avLst/>
          </a:prstGeom>
          <a:ln w="9525" cap="flat" cmpd="sng">
            <a:solidFill>
              <a:srgbClr val="000000"/>
            </a:solidFill>
            <a:prstDash val="solid"/>
            <a:headEnd type="none" w="med" len="med"/>
            <a:tailEnd type="none" w="med" len="med"/>
          </a:ln>
        </p:spPr>
      </p:sp>
      <p:sp>
        <p:nvSpPr>
          <p:cNvPr id="25639" name="Line 46"/>
          <p:cNvSpPr/>
          <p:nvPr/>
        </p:nvSpPr>
        <p:spPr>
          <a:xfrm>
            <a:off x="5257800" y="2249488"/>
            <a:ext cx="0" cy="198437"/>
          </a:xfrm>
          <a:prstGeom prst="line">
            <a:avLst/>
          </a:prstGeom>
          <a:ln w="9525" cap="flat" cmpd="sng">
            <a:solidFill>
              <a:srgbClr val="000000"/>
            </a:solidFill>
            <a:prstDash val="solid"/>
            <a:headEnd type="none" w="med" len="med"/>
            <a:tailEnd type="none" w="med" len="med"/>
          </a:ln>
        </p:spPr>
      </p:sp>
      <p:sp>
        <p:nvSpPr>
          <p:cNvPr id="25640" name="Text Box 47"/>
          <p:cNvSpPr txBox="1"/>
          <p:nvPr/>
        </p:nvSpPr>
        <p:spPr>
          <a:xfrm>
            <a:off x="6057900" y="1608138"/>
            <a:ext cx="6858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折旧率</a:t>
            </a:r>
            <a:endParaRPr lang="zh-CN" altLang="en-US" sz="1200" dirty="0">
              <a:latin typeface="Times New Roman" panose="02020603050405020304" pitchFamily="18" charset="0"/>
            </a:endParaRPr>
          </a:p>
        </p:txBody>
      </p:sp>
      <p:sp>
        <p:nvSpPr>
          <p:cNvPr id="25641" name="Text Box 48"/>
          <p:cNvSpPr txBox="1"/>
          <p:nvPr/>
        </p:nvSpPr>
        <p:spPr>
          <a:xfrm>
            <a:off x="6629400" y="2201863"/>
            <a:ext cx="6858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修理率</a:t>
            </a:r>
            <a:endParaRPr lang="zh-CN" altLang="en-US" sz="1200" dirty="0">
              <a:latin typeface="Times New Roman" panose="02020603050405020304" pitchFamily="18" charset="0"/>
            </a:endParaRPr>
          </a:p>
        </p:txBody>
      </p:sp>
      <p:sp>
        <p:nvSpPr>
          <p:cNvPr id="25642" name="Text Box 49"/>
          <p:cNvSpPr txBox="1"/>
          <p:nvPr/>
        </p:nvSpPr>
        <p:spPr>
          <a:xfrm>
            <a:off x="6057900" y="2697163"/>
            <a:ext cx="6858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完整率</a:t>
            </a:r>
            <a:endParaRPr lang="zh-CN" altLang="en-US" sz="1200" dirty="0">
              <a:latin typeface="Times New Roman" panose="02020603050405020304" pitchFamily="18" charset="0"/>
            </a:endParaRPr>
          </a:p>
        </p:txBody>
      </p:sp>
      <p:sp>
        <p:nvSpPr>
          <p:cNvPr id="25643" name="Text Box 50"/>
          <p:cNvSpPr txBox="1"/>
          <p:nvPr/>
        </p:nvSpPr>
        <p:spPr>
          <a:xfrm>
            <a:off x="6400800" y="3290888"/>
            <a:ext cx="6858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符合率</a:t>
            </a:r>
            <a:endParaRPr lang="zh-CN" altLang="en-US" sz="1200" dirty="0">
              <a:latin typeface="Times New Roman" panose="02020603050405020304" pitchFamily="18" charset="0"/>
            </a:endParaRPr>
          </a:p>
        </p:txBody>
      </p:sp>
      <p:sp>
        <p:nvSpPr>
          <p:cNvPr id="25644" name="Text Box 51"/>
          <p:cNvSpPr txBox="1"/>
          <p:nvPr/>
        </p:nvSpPr>
        <p:spPr>
          <a:xfrm>
            <a:off x="7200900" y="2895600"/>
            <a:ext cx="6858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准确率</a:t>
            </a:r>
            <a:endParaRPr lang="zh-CN" altLang="en-US" sz="1200" dirty="0">
              <a:latin typeface="Times New Roman" panose="02020603050405020304" pitchFamily="18" charset="0"/>
            </a:endParaRPr>
          </a:p>
        </p:txBody>
      </p:sp>
      <p:sp>
        <p:nvSpPr>
          <p:cNvPr id="25645" name="Text Box 52"/>
          <p:cNvSpPr txBox="1"/>
          <p:nvPr/>
        </p:nvSpPr>
        <p:spPr>
          <a:xfrm>
            <a:off x="7200900" y="4281488"/>
            <a:ext cx="6858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准确率</a:t>
            </a:r>
            <a:endParaRPr lang="zh-CN" altLang="en-US" sz="1200" dirty="0">
              <a:latin typeface="Times New Roman" panose="02020603050405020304" pitchFamily="18" charset="0"/>
            </a:endParaRPr>
          </a:p>
        </p:txBody>
      </p:sp>
      <p:sp>
        <p:nvSpPr>
          <p:cNvPr id="25646" name="Text Box 53"/>
          <p:cNvSpPr txBox="1"/>
          <p:nvPr/>
        </p:nvSpPr>
        <p:spPr>
          <a:xfrm>
            <a:off x="6286500" y="3984625"/>
            <a:ext cx="6858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完好率</a:t>
            </a:r>
            <a:endParaRPr lang="zh-CN" altLang="en-US" sz="1200" dirty="0">
              <a:latin typeface="Times New Roman" panose="02020603050405020304" pitchFamily="18" charset="0"/>
            </a:endParaRPr>
          </a:p>
        </p:txBody>
      </p:sp>
      <p:sp>
        <p:nvSpPr>
          <p:cNvPr id="25647" name="Text Box 54"/>
          <p:cNvSpPr txBox="1"/>
          <p:nvPr/>
        </p:nvSpPr>
        <p:spPr>
          <a:xfrm>
            <a:off x="4800600" y="4776788"/>
            <a:ext cx="6858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损坏率</a:t>
            </a:r>
            <a:endParaRPr lang="zh-CN" altLang="en-US" sz="1200" dirty="0">
              <a:latin typeface="Times New Roman" panose="02020603050405020304" pitchFamily="18" charset="0"/>
            </a:endParaRPr>
          </a:p>
        </p:txBody>
      </p:sp>
      <p:sp>
        <p:nvSpPr>
          <p:cNvPr id="25648" name="Text Box 55"/>
          <p:cNvSpPr txBox="1"/>
          <p:nvPr/>
        </p:nvSpPr>
        <p:spPr>
          <a:xfrm>
            <a:off x="3771900" y="4281488"/>
            <a:ext cx="6858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利用率</a:t>
            </a:r>
            <a:endParaRPr lang="zh-CN" altLang="en-US" sz="1200" dirty="0">
              <a:latin typeface="Times New Roman" panose="02020603050405020304" pitchFamily="18" charset="0"/>
            </a:endParaRPr>
          </a:p>
        </p:txBody>
      </p:sp>
      <p:sp>
        <p:nvSpPr>
          <p:cNvPr id="25649" name="Text Box 56"/>
          <p:cNvSpPr txBox="1"/>
          <p:nvPr/>
        </p:nvSpPr>
        <p:spPr>
          <a:xfrm>
            <a:off x="4457700" y="3786188"/>
            <a:ext cx="6858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损耗率</a:t>
            </a:r>
            <a:endParaRPr lang="zh-CN" altLang="en-US" sz="1200" dirty="0">
              <a:latin typeface="Times New Roman" panose="02020603050405020304" pitchFamily="18" charset="0"/>
            </a:endParaRPr>
          </a:p>
        </p:txBody>
      </p:sp>
      <p:sp>
        <p:nvSpPr>
          <p:cNvPr id="25650" name="Text Box 57"/>
          <p:cNvSpPr txBox="1"/>
          <p:nvPr/>
        </p:nvSpPr>
        <p:spPr>
          <a:xfrm>
            <a:off x="3962400" y="3290888"/>
            <a:ext cx="8382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安全意识</a:t>
            </a:r>
            <a:endParaRPr lang="zh-CN" altLang="en-US" sz="1200" dirty="0">
              <a:latin typeface="Times New Roman" panose="02020603050405020304" pitchFamily="18" charset="0"/>
            </a:endParaRPr>
          </a:p>
        </p:txBody>
      </p:sp>
      <p:sp>
        <p:nvSpPr>
          <p:cNvPr id="25651" name="Text Box 58"/>
          <p:cNvSpPr txBox="1"/>
          <p:nvPr/>
        </p:nvSpPr>
        <p:spPr>
          <a:xfrm>
            <a:off x="4800600" y="2895600"/>
            <a:ext cx="6858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事故率</a:t>
            </a:r>
            <a:endParaRPr lang="zh-CN" altLang="en-US" sz="1200" dirty="0">
              <a:latin typeface="Times New Roman" panose="02020603050405020304" pitchFamily="18" charset="0"/>
            </a:endParaRPr>
          </a:p>
        </p:txBody>
      </p:sp>
      <p:sp>
        <p:nvSpPr>
          <p:cNvPr id="25652" name="Text Box 59"/>
          <p:cNvSpPr txBox="1"/>
          <p:nvPr/>
        </p:nvSpPr>
        <p:spPr>
          <a:xfrm>
            <a:off x="4038600" y="2300288"/>
            <a:ext cx="8763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操作技能</a:t>
            </a:r>
            <a:endParaRPr lang="zh-CN" altLang="en-US" sz="1200" dirty="0">
              <a:latin typeface="Times New Roman" panose="02020603050405020304" pitchFamily="18" charset="0"/>
            </a:endParaRPr>
          </a:p>
        </p:txBody>
      </p:sp>
      <p:sp>
        <p:nvSpPr>
          <p:cNvPr id="25653" name="Text Box 60"/>
          <p:cNvSpPr txBox="1"/>
          <p:nvPr/>
        </p:nvSpPr>
        <p:spPr>
          <a:xfrm>
            <a:off x="4724400" y="1905000"/>
            <a:ext cx="8763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维修技能</a:t>
            </a:r>
            <a:endParaRPr lang="zh-CN" altLang="en-US" sz="1200" dirty="0">
              <a:latin typeface="Times New Roman" panose="02020603050405020304" pitchFamily="18" charset="0"/>
            </a:endParaRPr>
          </a:p>
        </p:txBody>
      </p:sp>
      <p:sp>
        <p:nvSpPr>
          <p:cNvPr id="25654" name="Line 61"/>
          <p:cNvSpPr/>
          <p:nvPr/>
        </p:nvSpPr>
        <p:spPr>
          <a:xfrm>
            <a:off x="5943600" y="5372100"/>
            <a:ext cx="0" cy="304800"/>
          </a:xfrm>
          <a:prstGeom prst="line">
            <a:avLst/>
          </a:prstGeom>
          <a:ln w="9525" cap="flat" cmpd="sng">
            <a:solidFill>
              <a:schemeClr val="tx1"/>
            </a:solidFill>
            <a:prstDash val="solid"/>
            <a:headEnd type="none" w="med" len="med"/>
            <a:tailEnd type="none" w="med" len="med"/>
          </a:ln>
        </p:spPr>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89090" name="Text Box 2"/>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的作用</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26627" name="Rectangle 3"/>
          <p:cNvSpPr/>
          <p:nvPr/>
        </p:nvSpPr>
        <p:spPr>
          <a:xfrm>
            <a:off x="323850" y="836613"/>
            <a:ext cx="8424863" cy="548798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26628" name="Text Box 5"/>
          <p:cNvSpPr txBox="1"/>
          <p:nvPr/>
        </p:nvSpPr>
        <p:spPr>
          <a:xfrm>
            <a:off x="457200" y="908050"/>
            <a:ext cx="50292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400" dirty="0">
                <a:solidFill>
                  <a:schemeClr val="folHlink"/>
                </a:solidFill>
                <a:latin typeface="宋体" panose="02010600030101010101" pitchFamily="2" charset="-122"/>
              </a:rPr>
              <a:t>四、</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活动对环境管理的改善作用 </a:t>
            </a:r>
            <a:endParaRPr lang="zh-CN" altLang="en-US" sz="2400" dirty="0">
              <a:solidFill>
                <a:schemeClr val="folHlink"/>
              </a:solidFill>
              <a:latin typeface="宋体" panose="02010600030101010101" pitchFamily="2" charset="-122"/>
            </a:endParaRPr>
          </a:p>
        </p:txBody>
      </p:sp>
      <p:sp>
        <p:nvSpPr>
          <p:cNvPr id="89094" name="Text Box 6"/>
          <p:cNvSpPr txBox="1"/>
          <p:nvPr/>
        </p:nvSpPr>
        <p:spPr>
          <a:xfrm>
            <a:off x="1144588" y="1371600"/>
            <a:ext cx="7315200" cy="49688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增强员工对水电及物品的节约意识</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2</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提高办公和车间场地整洁度</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3</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有用物品堆放整齐，杂物堆放合理</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4</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报废物及垃圾及时清理</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5</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空间灰尘减少</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6</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场所定置清晰，标志分明</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7</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污水、污物排放减少</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8</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员工清洁卫生意识加强</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9</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车间物流畅通</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10</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办公物品摆放整齐有序</a:t>
            </a:r>
            <a:endParaRPr lang="zh-CN" altLang="en-US" sz="20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000" b="1" dirty="0">
                <a:solidFill>
                  <a:srgbClr val="CC6600"/>
                </a:solidFill>
                <a:latin typeface="Times New Roman" panose="02020603050405020304" pitchFamily="18" charset="0"/>
              </a:rPr>
              <a:t>11</a:t>
            </a:r>
            <a:r>
              <a:rPr lang="zh-CN" altLang="en-US" sz="2000" b="1" dirty="0">
                <a:solidFill>
                  <a:srgbClr val="CC6600"/>
                </a:solidFill>
                <a:latin typeface="Times New Roman" panose="02020603050405020304" pitchFamily="18" charset="0"/>
              </a:rPr>
              <a:t>、</a:t>
            </a:r>
            <a:r>
              <a:rPr lang="zh-CN" altLang="en-US" sz="2000" b="1" dirty="0">
                <a:solidFill>
                  <a:srgbClr val="CC6600"/>
                </a:solidFill>
                <a:latin typeface="Times New Roman" panose="02020603050405020304" pitchFamily="18" charset="0"/>
                <a:cs typeface="Times New Roman" panose="02020603050405020304" pitchFamily="18" charset="0"/>
              </a:rPr>
              <a:t>  </a:t>
            </a:r>
            <a:r>
              <a:rPr lang="zh-CN" altLang="en-US" sz="2000" b="1" dirty="0">
                <a:solidFill>
                  <a:srgbClr val="CC6600"/>
                </a:solidFill>
                <a:latin typeface="Times New Roman" panose="02020603050405020304" pitchFamily="18" charset="0"/>
              </a:rPr>
              <a:t>员工素养提高</a:t>
            </a:r>
            <a:endParaRPr lang="zh-CN" altLang="en-US" sz="2000" b="1" dirty="0">
              <a:solidFill>
                <a:srgbClr val="CC66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89094">
                                            <p:txEl>
                                              <p:charRg st="0" end="20"/>
                                            </p:txEl>
                                          </p:spTgt>
                                        </p:tgtEl>
                                        <p:attrNameLst>
                                          <p:attrName>style.visibility</p:attrName>
                                        </p:attrNameLst>
                                      </p:cBhvr>
                                      <p:to>
                                        <p:strVal val="visible"/>
                                      </p:to>
                                    </p:set>
                                    <p:anim to="" calcmode="lin" valueType="num">
                                      <p:cBhvr>
                                        <p:cTn id="7" dur="1" fill="hold"/>
                                        <p:tgtEl>
                                          <p:spTgt spid="89094">
                                            <p:txEl>
                                              <p:charRg st="0" end="20"/>
                                            </p:txEl>
                                          </p:spTgt>
                                        </p:tgtEl>
                                        <p:attrNameLst>
                                          <p:attrName>style.visibility</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89094">
                                            <p:txEl>
                                              <p:charRg st="20" end="37"/>
                                            </p:txEl>
                                          </p:spTgt>
                                        </p:tgtEl>
                                        <p:attrNameLst>
                                          <p:attrName>style.visibility</p:attrName>
                                        </p:attrNameLst>
                                      </p:cBhvr>
                                      <p:to>
                                        <p:strVal val="visible"/>
                                      </p:to>
                                    </p:set>
                                    <p:anim to="" calcmode="lin" valueType="num">
                                      <p:cBhvr>
                                        <p:cTn id="12" dur="1" fill="hold"/>
                                        <p:tgtEl>
                                          <p:spTgt spid="89094">
                                            <p:txEl>
                                              <p:charRg st="20" end="37"/>
                                            </p:txEl>
                                          </p:spTgt>
                                        </p:tgtEl>
                                        <p:attrNameLst>
                                          <p:attrName>style.visibility</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89094">
                                            <p:txEl>
                                              <p:charRg st="37" end="57"/>
                                            </p:txEl>
                                          </p:spTgt>
                                        </p:tgtEl>
                                        <p:attrNameLst>
                                          <p:attrName>style.visibility</p:attrName>
                                        </p:attrNameLst>
                                      </p:cBhvr>
                                      <p:to>
                                        <p:strVal val="visible"/>
                                      </p:to>
                                    </p:set>
                                    <p:anim to="" calcmode="lin" valueType="num">
                                      <p:cBhvr>
                                        <p:cTn id="17" dur="1" fill="hold"/>
                                        <p:tgtEl>
                                          <p:spTgt spid="89094">
                                            <p:txEl>
                                              <p:charRg st="37" end="57"/>
                                            </p:txEl>
                                          </p:spTgt>
                                        </p:tgtEl>
                                        <p:attrNameLst>
                                          <p:attrName>style.visibility</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89094">
                                            <p:txEl>
                                              <p:charRg st="57" end="72"/>
                                            </p:txEl>
                                          </p:spTgt>
                                        </p:tgtEl>
                                        <p:attrNameLst>
                                          <p:attrName>style.visibility</p:attrName>
                                        </p:attrNameLst>
                                      </p:cBhvr>
                                      <p:to>
                                        <p:strVal val="visible"/>
                                      </p:to>
                                    </p:set>
                                    <p:anim to="" calcmode="lin" valueType="num">
                                      <p:cBhvr>
                                        <p:cTn id="22" dur="1" fill="hold"/>
                                        <p:tgtEl>
                                          <p:spTgt spid="89094">
                                            <p:txEl>
                                              <p:charRg st="57" end="72"/>
                                            </p:txEl>
                                          </p:spTgt>
                                        </p:tgtEl>
                                        <p:attrNameLst>
                                          <p:attrName>style.visibility</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499"/>
                                          </p:stCondLst>
                                        </p:cTn>
                                        <p:tgtEl>
                                          <p:spTgt spid="89094">
                                            <p:txEl>
                                              <p:charRg st="72" end="83"/>
                                            </p:txEl>
                                          </p:spTgt>
                                        </p:tgtEl>
                                        <p:attrNameLst>
                                          <p:attrName>style.visibility</p:attrName>
                                        </p:attrNameLst>
                                      </p:cBhvr>
                                      <p:to>
                                        <p:strVal val="visible"/>
                                      </p:to>
                                    </p:set>
                                    <p:anim to="" calcmode="lin" valueType="num">
                                      <p:cBhvr>
                                        <p:cTn id="27" dur="1" fill="hold"/>
                                        <p:tgtEl>
                                          <p:spTgt spid="89094">
                                            <p:txEl>
                                              <p:charRg st="72" end="83"/>
                                            </p:txEl>
                                          </p:spTgt>
                                        </p:tgtEl>
                                        <p:attrNameLst>
                                          <p:attrName>style.visibility</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499"/>
                                          </p:stCondLst>
                                        </p:cTn>
                                        <p:tgtEl>
                                          <p:spTgt spid="89094">
                                            <p:txEl>
                                              <p:charRg st="83" end="99"/>
                                            </p:txEl>
                                          </p:spTgt>
                                        </p:tgtEl>
                                        <p:attrNameLst>
                                          <p:attrName>style.visibility</p:attrName>
                                        </p:attrNameLst>
                                      </p:cBhvr>
                                      <p:to>
                                        <p:strVal val="visible"/>
                                      </p:to>
                                    </p:set>
                                    <p:anim to="" calcmode="lin" valueType="num">
                                      <p:cBhvr>
                                        <p:cTn id="32" dur="1" fill="hold"/>
                                        <p:tgtEl>
                                          <p:spTgt spid="89094">
                                            <p:txEl>
                                              <p:charRg st="83" end="99"/>
                                            </p:txEl>
                                          </p:spTgt>
                                        </p:tgtEl>
                                        <p:attrNameLst>
                                          <p:attrName>style.visibility</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499"/>
                                          </p:stCondLst>
                                        </p:cTn>
                                        <p:tgtEl>
                                          <p:spTgt spid="89094">
                                            <p:txEl>
                                              <p:charRg st="99" end="113"/>
                                            </p:txEl>
                                          </p:spTgt>
                                        </p:tgtEl>
                                        <p:attrNameLst>
                                          <p:attrName>style.visibility</p:attrName>
                                        </p:attrNameLst>
                                      </p:cBhvr>
                                      <p:to>
                                        <p:strVal val="visible"/>
                                      </p:to>
                                    </p:set>
                                    <p:anim to="" calcmode="lin" valueType="num">
                                      <p:cBhvr>
                                        <p:cTn id="37" dur="1" fill="hold"/>
                                        <p:tgtEl>
                                          <p:spTgt spid="89094">
                                            <p:txEl>
                                              <p:charRg st="99" end="113"/>
                                            </p:txEl>
                                          </p:spTgt>
                                        </p:tgtEl>
                                        <p:attrNameLst>
                                          <p:attrName>style.visibility</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499"/>
                                          </p:stCondLst>
                                        </p:cTn>
                                        <p:tgtEl>
                                          <p:spTgt spid="89094">
                                            <p:txEl>
                                              <p:charRg st="113" end="128"/>
                                            </p:txEl>
                                          </p:spTgt>
                                        </p:tgtEl>
                                        <p:attrNameLst>
                                          <p:attrName>style.visibility</p:attrName>
                                        </p:attrNameLst>
                                      </p:cBhvr>
                                      <p:to>
                                        <p:strVal val="visible"/>
                                      </p:to>
                                    </p:set>
                                    <p:anim to="" calcmode="lin" valueType="num">
                                      <p:cBhvr>
                                        <p:cTn id="42" dur="1" fill="hold"/>
                                        <p:tgtEl>
                                          <p:spTgt spid="89094">
                                            <p:txEl>
                                              <p:charRg st="113" end="128"/>
                                            </p:txEl>
                                          </p:spTgt>
                                        </p:tgtEl>
                                        <p:attrNameLst>
                                          <p:attrName>style.visibility</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499"/>
                                          </p:stCondLst>
                                        </p:cTn>
                                        <p:tgtEl>
                                          <p:spTgt spid="89094">
                                            <p:txEl>
                                              <p:charRg st="128" end="139"/>
                                            </p:txEl>
                                          </p:spTgt>
                                        </p:tgtEl>
                                        <p:attrNameLst>
                                          <p:attrName>style.visibility</p:attrName>
                                        </p:attrNameLst>
                                      </p:cBhvr>
                                      <p:to>
                                        <p:strVal val="visible"/>
                                      </p:to>
                                    </p:set>
                                    <p:anim to="" calcmode="lin" valueType="num">
                                      <p:cBhvr>
                                        <p:cTn id="47" dur="1" fill="hold"/>
                                        <p:tgtEl>
                                          <p:spTgt spid="89094">
                                            <p:txEl>
                                              <p:charRg st="128" end="139"/>
                                            </p:txEl>
                                          </p:spTgt>
                                        </p:tgtEl>
                                        <p:attrNameLst>
                                          <p:attrName>style.visibility</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499"/>
                                          </p:stCondLst>
                                        </p:cTn>
                                        <p:tgtEl>
                                          <p:spTgt spid="89094">
                                            <p:txEl>
                                              <p:charRg st="139" end="155"/>
                                            </p:txEl>
                                          </p:spTgt>
                                        </p:tgtEl>
                                        <p:attrNameLst>
                                          <p:attrName>style.visibility</p:attrName>
                                        </p:attrNameLst>
                                      </p:cBhvr>
                                      <p:to>
                                        <p:strVal val="visible"/>
                                      </p:to>
                                    </p:set>
                                    <p:anim to="" calcmode="lin" valueType="num">
                                      <p:cBhvr>
                                        <p:cTn id="52" dur="1" fill="hold"/>
                                        <p:tgtEl>
                                          <p:spTgt spid="89094">
                                            <p:txEl>
                                              <p:charRg st="139" end="155"/>
                                            </p:txEl>
                                          </p:spTgt>
                                        </p:tgtEl>
                                        <p:attrNameLst>
                                          <p:attrName>style.visibility</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499"/>
                                          </p:stCondLst>
                                        </p:cTn>
                                        <p:tgtEl>
                                          <p:spTgt spid="89094">
                                            <p:txEl>
                                              <p:charRg st="155" end="167"/>
                                            </p:txEl>
                                          </p:spTgt>
                                        </p:tgtEl>
                                        <p:attrNameLst>
                                          <p:attrName>style.visibility</p:attrName>
                                        </p:attrNameLst>
                                      </p:cBhvr>
                                      <p:to>
                                        <p:strVal val="visible"/>
                                      </p:to>
                                    </p:set>
                                    <p:anim to="" calcmode="lin" valueType="num">
                                      <p:cBhvr>
                                        <p:cTn id="57" dur="1" fill="hold"/>
                                        <p:tgtEl>
                                          <p:spTgt spid="89094">
                                            <p:txEl>
                                              <p:charRg st="155" end="167"/>
                                            </p:txEl>
                                          </p:spTgt>
                                        </p:tgtEl>
                                        <p:attrNameLst>
                                          <p:attrName>style.visibility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4"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0114" name="Text Box 2"/>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的作用</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27651"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27652" name="Text Box 5"/>
          <p:cNvSpPr txBox="1"/>
          <p:nvPr/>
        </p:nvSpPr>
        <p:spPr>
          <a:xfrm>
            <a:off x="457200" y="908050"/>
            <a:ext cx="50292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400" dirty="0">
                <a:solidFill>
                  <a:schemeClr val="folHlink"/>
                </a:solidFill>
                <a:latin typeface="宋体" panose="02010600030101010101" pitchFamily="2" charset="-122"/>
              </a:rPr>
              <a:t>四、</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活动对环境管理的改善作用 </a:t>
            </a:r>
            <a:endParaRPr lang="zh-CN" altLang="en-US" sz="2400" dirty="0">
              <a:solidFill>
                <a:schemeClr val="folHlink"/>
              </a:solidFill>
              <a:latin typeface="宋体" panose="02010600030101010101" pitchFamily="2" charset="-122"/>
            </a:endParaRPr>
          </a:p>
        </p:txBody>
      </p:sp>
      <p:sp>
        <p:nvSpPr>
          <p:cNvPr id="27653" name="Text Box 8"/>
          <p:cNvSpPr txBox="1"/>
          <p:nvPr/>
        </p:nvSpPr>
        <p:spPr>
          <a:xfrm>
            <a:off x="5791200" y="1535113"/>
            <a:ext cx="838200" cy="3175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减少浪费</a:t>
            </a:r>
            <a:endParaRPr lang="zh-CN" altLang="en-US" sz="1200" dirty="0">
              <a:latin typeface="Times New Roman" panose="02020603050405020304" pitchFamily="18" charset="0"/>
            </a:endParaRPr>
          </a:p>
        </p:txBody>
      </p:sp>
      <p:sp>
        <p:nvSpPr>
          <p:cNvPr id="27654" name="Text Box 9"/>
          <p:cNvSpPr txBox="1"/>
          <p:nvPr/>
        </p:nvSpPr>
        <p:spPr>
          <a:xfrm>
            <a:off x="5334000" y="5862638"/>
            <a:ext cx="914400" cy="3175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QCC</a:t>
            </a: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p:txBody>
      </p:sp>
      <p:sp>
        <p:nvSpPr>
          <p:cNvPr id="27655" name="Text Box 10"/>
          <p:cNvSpPr txBox="1"/>
          <p:nvPr/>
        </p:nvSpPr>
        <p:spPr>
          <a:xfrm>
            <a:off x="5334000" y="1143000"/>
            <a:ext cx="800100" cy="31591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员工素养</a:t>
            </a:r>
            <a:endParaRPr lang="zh-CN" altLang="en-US" sz="1200" dirty="0">
              <a:latin typeface="Times New Roman" panose="02020603050405020304" pitchFamily="18" charset="0"/>
            </a:endParaRPr>
          </a:p>
        </p:txBody>
      </p:sp>
      <p:sp>
        <p:nvSpPr>
          <p:cNvPr id="27656" name="Text Box 11"/>
          <p:cNvSpPr txBox="1"/>
          <p:nvPr/>
        </p:nvSpPr>
        <p:spPr>
          <a:xfrm>
            <a:off x="2743200" y="3541713"/>
            <a:ext cx="838200" cy="31591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废物处理</a:t>
            </a:r>
            <a:endParaRPr lang="zh-CN" altLang="en-US" sz="1200" dirty="0">
              <a:latin typeface="Times New Roman" panose="02020603050405020304" pitchFamily="18" charset="0"/>
            </a:endParaRPr>
          </a:p>
        </p:txBody>
      </p:sp>
      <p:sp>
        <p:nvSpPr>
          <p:cNvPr id="27657" name="Text Box 12"/>
          <p:cNvSpPr txBox="1"/>
          <p:nvPr/>
        </p:nvSpPr>
        <p:spPr>
          <a:xfrm>
            <a:off x="3048000" y="2486025"/>
            <a:ext cx="800100" cy="31591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定置清晰</a:t>
            </a:r>
            <a:endParaRPr lang="zh-CN" altLang="en-US" sz="1200" dirty="0">
              <a:latin typeface="Times New Roman" panose="02020603050405020304" pitchFamily="18" charset="0"/>
            </a:endParaRPr>
          </a:p>
        </p:txBody>
      </p:sp>
      <p:sp>
        <p:nvSpPr>
          <p:cNvPr id="27658" name="Text Box 13"/>
          <p:cNvSpPr txBox="1"/>
          <p:nvPr/>
        </p:nvSpPr>
        <p:spPr>
          <a:xfrm>
            <a:off x="3162300" y="1430338"/>
            <a:ext cx="800100" cy="31591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场地整洁</a:t>
            </a:r>
            <a:endParaRPr lang="zh-CN" altLang="en-US" sz="1200" dirty="0">
              <a:latin typeface="Times New Roman" panose="02020603050405020304" pitchFamily="18" charset="0"/>
            </a:endParaRPr>
          </a:p>
        </p:txBody>
      </p:sp>
      <p:grpSp>
        <p:nvGrpSpPr>
          <p:cNvPr id="27659" name="Group 15"/>
          <p:cNvGrpSpPr/>
          <p:nvPr/>
        </p:nvGrpSpPr>
        <p:grpSpPr>
          <a:xfrm>
            <a:off x="4000500" y="5654675"/>
            <a:ext cx="3429000" cy="527050"/>
            <a:chOff x="3600" y="10647"/>
            <a:chExt cx="5400" cy="780"/>
          </a:xfrm>
        </p:grpSpPr>
        <p:sp>
          <p:nvSpPr>
            <p:cNvPr id="27699" name="Freeform 16"/>
            <p:cNvSpPr/>
            <p:nvPr/>
          </p:nvSpPr>
          <p:spPr>
            <a:xfrm>
              <a:off x="3600" y="10647"/>
              <a:ext cx="5400" cy="780"/>
            </a:xfrm>
            <a:custGeom>
              <a:avLst/>
              <a:gdLst/>
              <a:ahLst/>
              <a:cxnLst>
                <a:cxn ang="0">
                  <a:pos x="0" y="780"/>
                </a:cxn>
                <a:cxn ang="0">
                  <a:pos x="1080" y="624"/>
                </a:cxn>
                <a:cxn ang="0">
                  <a:pos x="2700" y="0"/>
                </a:cxn>
                <a:cxn ang="0">
                  <a:pos x="4140" y="624"/>
                </a:cxn>
                <a:cxn ang="0">
                  <a:pos x="5400" y="780"/>
                </a:cxn>
              </a:cxnLst>
              <a:pathLst>
                <a:path w="5400" h="780">
                  <a:moveTo>
                    <a:pt x="0" y="780"/>
                  </a:moveTo>
                  <a:cubicBezTo>
                    <a:pt x="315" y="767"/>
                    <a:pt x="630" y="754"/>
                    <a:pt x="1080" y="624"/>
                  </a:cubicBezTo>
                  <a:cubicBezTo>
                    <a:pt x="1530" y="494"/>
                    <a:pt x="2190" y="0"/>
                    <a:pt x="2700" y="0"/>
                  </a:cubicBezTo>
                  <a:cubicBezTo>
                    <a:pt x="3210" y="0"/>
                    <a:pt x="3690" y="494"/>
                    <a:pt x="4140" y="624"/>
                  </a:cubicBezTo>
                  <a:cubicBezTo>
                    <a:pt x="4590" y="754"/>
                    <a:pt x="4995" y="767"/>
                    <a:pt x="5400" y="780"/>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27700" name="Line 17"/>
            <p:cNvSpPr/>
            <p:nvPr/>
          </p:nvSpPr>
          <p:spPr>
            <a:xfrm>
              <a:off x="3600" y="11424"/>
              <a:ext cx="5400" cy="0"/>
            </a:xfrm>
            <a:prstGeom prst="line">
              <a:avLst/>
            </a:prstGeom>
            <a:ln w="9525" cap="flat" cmpd="sng">
              <a:solidFill>
                <a:srgbClr val="000000"/>
              </a:solidFill>
              <a:prstDash val="sysDot"/>
              <a:headEnd type="none" w="med" len="med"/>
              <a:tailEnd type="none" w="med" len="med"/>
            </a:ln>
          </p:spPr>
        </p:sp>
      </p:grpSp>
      <p:sp>
        <p:nvSpPr>
          <p:cNvPr id="27660" name="Line 18"/>
          <p:cNvSpPr/>
          <p:nvPr/>
        </p:nvSpPr>
        <p:spPr>
          <a:xfrm flipH="1">
            <a:off x="5715000" y="1430338"/>
            <a:ext cx="1371600" cy="844550"/>
          </a:xfrm>
          <a:prstGeom prst="line">
            <a:avLst/>
          </a:prstGeom>
          <a:ln w="9525" cap="flat" cmpd="sng">
            <a:solidFill>
              <a:srgbClr val="000000"/>
            </a:solidFill>
            <a:prstDash val="solid"/>
            <a:headEnd type="none" w="med" len="med"/>
            <a:tailEnd type="none" w="med" len="med"/>
          </a:ln>
        </p:spPr>
      </p:sp>
      <p:sp>
        <p:nvSpPr>
          <p:cNvPr id="27661" name="Line 19"/>
          <p:cNvSpPr/>
          <p:nvPr/>
        </p:nvSpPr>
        <p:spPr>
          <a:xfrm flipH="1">
            <a:off x="5715000" y="2168525"/>
            <a:ext cx="1943100" cy="1162050"/>
          </a:xfrm>
          <a:prstGeom prst="line">
            <a:avLst/>
          </a:prstGeom>
          <a:ln w="9525" cap="flat" cmpd="sng">
            <a:solidFill>
              <a:srgbClr val="000000"/>
            </a:solidFill>
            <a:prstDash val="solid"/>
            <a:headEnd type="none" w="med" len="med"/>
            <a:tailEnd type="none" w="med" len="med"/>
          </a:ln>
        </p:spPr>
      </p:sp>
      <p:sp>
        <p:nvSpPr>
          <p:cNvPr id="27662" name="Line 20"/>
          <p:cNvSpPr/>
          <p:nvPr/>
        </p:nvSpPr>
        <p:spPr>
          <a:xfrm flipH="1">
            <a:off x="5715000" y="3646488"/>
            <a:ext cx="1943100" cy="1160462"/>
          </a:xfrm>
          <a:prstGeom prst="line">
            <a:avLst/>
          </a:prstGeom>
          <a:ln w="9525" cap="flat" cmpd="sng">
            <a:solidFill>
              <a:srgbClr val="000000"/>
            </a:solidFill>
            <a:prstDash val="solid"/>
            <a:headEnd type="none" w="med" len="med"/>
            <a:tailEnd type="none" w="med" len="med"/>
          </a:ln>
        </p:spPr>
      </p:sp>
      <p:sp>
        <p:nvSpPr>
          <p:cNvPr id="27663" name="Line 21"/>
          <p:cNvSpPr/>
          <p:nvPr/>
        </p:nvSpPr>
        <p:spPr>
          <a:xfrm>
            <a:off x="3886200" y="1641475"/>
            <a:ext cx="1828800" cy="949325"/>
          </a:xfrm>
          <a:prstGeom prst="line">
            <a:avLst/>
          </a:prstGeom>
          <a:ln w="9525" cap="flat" cmpd="sng">
            <a:solidFill>
              <a:srgbClr val="000000"/>
            </a:solidFill>
            <a:prstDash val="solid"/>
            <a:headEnd type="none" w="med" len="med"/>
            <a:tailEnd type="none" w="med" len="med"/>
          </a:ln>
        </p:spPr>
      </p:sp>
      <p:sp>
        <p:nvSpPr>
          <p:cNvPr id="27664" name="Line 22"/>
          <p:cNvSpPr/>
          <p:nvPr/>
        </p:nvSpPr>
        <p:spPr>
          <a:xfrm>
            <a:off x="3886200" y="2697163"/>
            <a:ext cx="1828800" cy="949325"/>
          </a:xfrm>
          <a:prstGeom prst="line">
            <a:avLst/>
          </a:prstGeom>
          <a:ln w="9525" cap="flat" cmpd="sng">
            <a:solidFill>
              <a:srgbClr val="000000"/>
            </a:solidFill>
            <a:prstDash val="solid"/>
            <a:headEnd type="none" w="med" len="med"/>
            <a:tailEnd type="none" w="med" len="med"/>
          </a:ln>
        </p:spPr>
      </p:sp>
      <p:sp>
        <p:nvSpPr>
          <p:cNvPr id="27665" name="Line 23"/>
          <p:cNvSpPr/>
          <p:nvPr/>
        </p:nvSpPr>
        <p:spPr>
          <a:xfrm>
            <a:off x="3543300" y="3752850"/>
            <a:ext cx="2171700" cy="1160463"/>
          </a:xfrm>
          <a:prstGeom prst="line">
            <a:avLst/>
          </a:prstGeom>
          <a:ln w="9525" cap="flat" cmpd="sng">
            <a:solidFill>
              <a:srgbClr val="000000"/>
            </a:solidFill>
            <a:prstDash val="solid"/>
            <a:headEnd type="none" w="med" len="med"/>
            <a:tailEnd type="none" w="med" len="med"/>
          </a:ln>
        </p:spPr>
      </p:sp>
      <p:sp>
        <p:nvSpPr>
          <p:cNvPr id="27666" name="Line 24"/>
          <p:cNvSpPr/>
          <p:nvPr/>
        </p:nvSpPr>
        <p:spPr>
          <a:xfrm>
            <a:off x="5715000" y="1439863"/>
            <a:ext cx="0" cy="3665537"/>
          </a:xfrm>
          <a:prstGeom prst="line">
            <a:avLst/>
          </a:prstGeom>
          <a:ln w="9525" cap="flat" cmpd="sng">
            <a:solidFill>
              <a:srgbClr val="000000"/>
            </a:solidFill>
            <a:prstDash val="solid"/>
            <a:headEnd type="none" w="med" len="med"/>
            <a:tailEnd type="none" w="med" len="med"/>
          </a:ln>
        </p:spPr>
      </p:sp>
      <p:sp>
        <p:nvSpPr>
          <p:cNvPr id="27667" name="Text Box 26"/>
          <p:cNvSpPr txBox="1"/>
          <p:nvPr/>
        </p:nvSpPr>
        <p:spPr>
          <a:xfrm>
            <a:off x="7048500" y="1323975"/>
            <a:ext cx="800100" cy="3175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节约意识</a:t>
            </a:r>
            <a:endParaRPr lang="zh-CN" altLang="en-US" sz="1200" dirty="0">
              <a:latin typeface="Times New Roman" panose="02020603050405020304" pitchFamily="18" charset="0"/>
            </a:endParaRPr>
          </a:p>
        </p:txBody>
      </p:sp>
      <p:sp>
        <p:nvSpPr>
          <p:cNvPr id="27668" name="Text Box 27"/>
          <p:cNvSpPr txBox="1"/>
          <p:nvPr/>
        </p:nvSpPr>
        <p:spPr>
          <a:xfrm>
            <a:off x="7620000" y="1957388"/>
            <a:ext cx="838200" cy="3175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物品摆放</a:t>
            </a:r>
            <a:endParaRPr lang="zh-CN" altLang="en-US" sz="1200" dirty="0">
              <a:latin typeface="Times New Roman" panose="02020603050405020304" pitchFamily="18" charset="0"/>
            </a:endParaRPr>
          </a:p>
        </p:txBody>
      </p:sp>
      <p:sp>
        <p:nvSpPr>
          <p:cNvPr id="27669" name="Text Box 28"/>
          <p:cNvSpPr txBox="1"/>
          <p:nvPr/>
        </p:nvSpPr>
        <p:spPr>
          <a:xfrm>
            <a:off x="7505700" y="3330575"/>
            <a:ext cx="876300" cy="31591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空间管理</a:t>
            </a:r>
            <a:endParaRPr lang="zh-CN" altLang="en-US" sz="1200" dirty="0">
              <a:latin typeface="Times New Roman" panose="02020603050405020304" pitchFamily="18" charset="0"/>
            </a:endParaRPr>
          </a:p>
        </p:txBody>
      </p:sp>
      <p:sp>
        <p:nvSpPr>
          <p:cNvPr id="27670" name="Line 29"/>
          <p:cNvSpPr/>
          <p:nvPr/>
        </p:nvSpPr>
        <p:spPr>
          <a:xfrm>
            <a:off x="6134100" y="1797050"/>
            <a:ext cx="0" cy="211138"/>
          </a:xfrm>
          <a:prstGeom prst="line">
            <a:avLst/>
          </a:prstGeom>
          <a:ln w="9525" cap="flat" cmpd="sng">
            <a:solidFill>
              <a:srgbClr val="000000"/>
            </a:solidFill>
            <a:prstDash val="solid"/>
            <a:headEnd type="none" w="med" len="med"/>
            <a:tailEnd type="none" w="med" len="med"/>
          </a:ln>
        </p:spPr>
      </p:sp>
      <p:sp>
        <p:nvSpPr>
          <p:cNvPr id="27671" name="Line 30"/>
          <p:cNvSpPr/>
          <p:nvPr/>
        </p:nvSpPr>
        <p:spPr>
          <a:xfrm>
            <a:off x="6591300" y="1746250"/>
            <a:ext cx="0" cy="211138"/>
          </a:xfrm>
          <a:prstGeom prst="line">
            <a:avLst/>
          </a:prstGeom>
          <a:ln w="9525" cap="flat" cmpd="sng">
            <a:solidFill>
              <a:srgbClr val="000000"/>
            </a:solidFill>
            <a:prstDash val="solid"/>
            <a:headEnd type="none" w="med" len="med"/>
            <a:tailEnd type="none" w="med" len="med"/>
          </a:ln>
        </p:spPr>
      </p:sp>
      <p:sp>
        <p:nvSpPr>
          <p:cNvPr id="27672" name="Line 31"/>
          <p:cNvSpPr/>
          <p:nvPr/>
        </p:nvSpPr>
        <p:spPr>
          <a:xfrm>
            <a:off x="6477000" y="2655888"/>
            <a:ext cx="0" cy="211137"/>
          </a:xfrm>
          <a:prstGeom prst="line">
            <a:avLst/>
          </a:prstGeom>
          <a:ln w="9525" cap="flat" cmpd="sng">
            <a:solidFill>
              <a:srgbClr val="000000"/>
            </a:solidFill>
            <a:prstDash val="solid"/>
            <a:headEnd type="none" w="med" len="med"/>
            <a:tailEnd type="none" w="med" len="med"/>
          </a:ln>
        </p:spPr>
      </p:sp>
      <p:sp>
        <p:nvSpPr>
          <p:cNvPr id="27673" name="Line 32"/>
          <p:cNvSpPr/>
          <p:nvPr/>
        </p:nvSpPr>
        <p:spPr>
          <a:xfrm>
            <a:off x="7048500" y="2540000"/>
            <a:ext cx="0" cy="211138"/>
          </a:xfrm>
          <a:prstGeom prst="line">
            <a:avLst/>
          </a:prstGeom>
          <a:ln w="9525" cap="flat" cmpd="sng">
            <a:solidFill>
              <a:srgbClr val="000000"/>
            </a:solidFill>
            <a:prstDash val="solid"/>
            <a:headEnd type="none" w="med" len="med"/>
            <a:tailEnd type="none" w="med" len="med"/>
          </a:ln>
        </p:spPr>
      </p:sp>
      <p:sp>
        <p:nvSpPr>
          <p:cNvPr id="27674" name="Line 33"/>
          <p:cNvSpPr/>
          <p:nvPr/>
        </p:nvSpPr>
        <p:spPr>
          <a:xfrm>
            <a:off x="6134100" y="3089275"/>
            <a:ext cx="0" cy="209550"/>
          </a:xfrm>
          <a:prstGeom prst="line">
            <a:avLst/>
          </a:prstGeom>
          <a:ln w="9525" cap="flat" cmpd="sng">
            <a:solidFill>
              <a:srgbClr val="000000"/>
            </a:solidFill>
            <a:prstDash val="solid"/>
            <a:headEnd type="none" w="med" len="med"/>
            <a:tailEnd type="none" w="med" len="med"/>
          </a:ln>
        </p:spPr>
      </p:sp>
      <p:sp>
        <p:nvSpPr>
          <p:cNvPr id="27675" name="Line 34"/>
          <p:cNvSpPr/>
          <p:nvPr/>
        </p:nvSpPr>
        <p:spPr>
          <a:xfrm>
            <a:off x="6248400" y="4275138"/>
            <a:ext cx="0" cy="211137"/>
          </a:xfrm>
          <a:prstGeom prst="line">
            <a:avLst/>
          </a:prstGeom>
          <a:ln w="9525" cap="flat" cmpd="sng">
            <a:solidFill>
              <a:srgbClr val="000000"/>
            </a:solidFill>
            <a:prstDash val="solid"/>
            <a:headEnd type="none" w="med" len="med"/>
            <a:tailEnd type="none" w="med" len="med"/>
          </a:ln>
        </p:spPr>
      </p:sp>
      <p:sp>
        <p:nvSpPr>
          <p:cNvPr id="27676" name="Line 35"/>
          <p:cNvSpPr/>
          <p:nvPr/>
        </p:nvSpPr>
        <p:spPr>
          <a:xfrm>
            <a:off x="7162800" y="3963988"/>
            <a:ext cx="0" cy="211137"/>
          </a:xfrm>
          <a:prstGeom prst="line">
            <a:avLst/>
          </a:prstGeom>
          <a:ln w="9525" cap="flat" cmpd="sng">
            <a:solidFill>
              <a:srgbClr val="000000"/>
            </a:solidFill>
            <a:prstDash val="solid"/>
            <a:headEnd type="none" w="med" len="med"/>
            <a:tailEnd type="none" w="med" len="med"/>
          </a:ln>
        </p:spPr>
      </p:sp>
      <p:sp>
        <p:nvSpPr>
          <p:cNvPr id="27677" name="Line 36"/>
          <p:cNvSpPr/>
          <p:nvPr/>
        </p:nvSpPr>
        <p:spPr>
          <a:xfrm>
            <a:off x="4991100" y="4532313"/>
            <a:ext cx="0" cy="211137"/>
          </a:xfrm>
          <a:prstGeom prst="line">
            <a:avLst/>
          </a:prstGeom>
          <a:ln w="9525" cap="flat" cmpd="sng">
            <a:solidFill>
              <a:srgbClr val="000000"/>
            </a:solidFill>
            <a:prstDash val="solid"/>
            <a:headEnd type="none" w="med" len="med"/>
            <a:tailEnd type="none" w="med" len="med"/>
          </a:ln>
        </p:spPr>
      </p:sp>
      <p:sp>
        <p:nvSpPr>
          <p:cNvPr id="27678" name="Line 37"/>
          <p:cNvSpPr/>
          <p:nvPr/>
        </p:nvSpPr>
        <p:spPr>
          <a:xfrm>
            <a:off x="4419600" y="3994150"/>
            <a:ext cx="0" cy="211138"/>
          </a:xfrm>
          <a:prstGeom prst="line">
            <a:avLst/>
          </a:prstGeom>
          <a:ln w="9525" cap="flat" cmpd="sng">
            <a:solidFill>
              <a:srgbClr val="000000"/>
            </a:solidFill>
            <a:prstDash val="solid"/>
            <a:headEnd type="none" w="med" len="med"/>
            <a:tailEnd type="none" w="med" len="med"/>
          </a:ln>
        </p:spPr>
      </p:sp>
      <p:sp>
        <p:nvSpPr>
          <p:cNvPr id="27679" name="Line 38"/>
          <p:cNvSpPr/>
          <p:nvPr/>
        </p:nvSpPr>
        <p:spPr>
          <a:xfrm>
            <a:off x="3962400" y="3983038"/>
            <a:ext cx="0" cy="211137"/>
          </a:xfrm>
          <a:prstGeom prst="line">
            <a:avLst/>
          </a:prstGeom>
          <a:ln w="9525" cap="flat" cmpd="sng">
            <a:solidFill>
              <a:srgbClr val="000000"/>
            </a:solidFill>
            <a:prstDash val="solid"/>
            <a:headEnd type="none" w="med" len="med"/>
            <a:tailEnd type="none" w="med" len="med"/>
          </a:ln>
        </p:spPr>
      </p:sp>
      <p:sp>
        <p:nvSpPr>
          <p:cNvPr id="27680" name="Line 39"/>
          <p:cNvSpPr/>
          <p:nvPr/>
        </p:nvSpPr>
        <p:spPr>
          <a:xfrm>
            <a:off x="4191000" y="2867025"/>
            <a:ext cx="0" cy="211138"/>
          </a:xfrm>
          <a:prstGeom prst="line">
            <a:avLst/>
          </a:prstGeom>
          <a:ln w="9525" cap="flat" cmpd="sng">
            <a:solidFill>
              <a:srgbClr val="000000"/>
            </a:solidFill>
            <a:prstDash val="solid"/>
            <a:headEnd type="none" w="med" len="med"/>
            <a:tailEnd type="none" w="med" len="med"/>
          </a:ln>
        </p:spPr>
      </p:sp>
      <p:sp>
        <p:nvSpPr>
          <p:cNvPr id="27681" name="Line 40"/>
          <p:cNvSpPr/>
          <p:nvPr/>
        </p:nvSpPr>
        <p:spPr>
          <a:xfrm>
            <a:off x="4876800" y="2998788"/>
            <a:ext cx="0" cy="211137"/>
          </a:xfrm>
          <a:prstGeom prst="line">
            <a:avLst/>
          </a:prstGeom>
          <a:ln w="9525" cap="flat" cmpd="sng">
            <a:solidFill>
              <a:srgbClr val="000000"/>
            </a:solidFill>
            <a:prstDash val="solid"/>
            <a:headEnd type="none" w="med" len="med"/>
            <a:tailEnd type="none" w="med" len="med"/>
          </a:ln>
        </p:spPr>
      </p:sp>
      <p:sp>
        <p:nvSpPr>
          <p:cNvPr id="27682" name="Line 41"/>
          <p:cNvSpPr/>
          <p:nvPr/>
        </p:nvSpPr>
        <p:spPr>
          <a:xfrm>
            <a:off x="4305300" y="1852613"/>
            <a:ext cx="0" cy="211137"/>
          </a:xfrm>
          <a:prstGeom prst="line">
            <a:avLst/>
          </a:prstGeom>
          <a:ln w="9525" cap="flat" cmpd="sng">
            <a:solidFill>
              <a:srgbClr val="000000"/>
            </a:solidFill>
            <a:prstDash val="solid"/>
            <a:headEnd type="none" w="med" len="med"/>
            <a:tailEnd type="none" w="med" len="med"/>
          </a:ln>
        </p:spPr>
      </p:sp>
      <p:sp>
        <p:nvSpPr>
          <p:cNvPr id="27683" name="Line 42"/>
          <p:cNvSpPr/>
          <p:nvPr/>
        </p:nvSpPr>
        <p:spPr>
          <a:xfrm>
            <a:off x="4991100" y="1989138"/>
            <a:ext cx="0" cy="211137"/>
          </a:xfrm>
          <a:prstGeom prst="line">
            <a:avLst/>
          </a:prstGeom>
          <a:ln w="9525" cap="flat" cmpd="sng">
            <a:solidFill>
              <a:srgbClr val="000000"/>
            </a:solidFill>
            <a:prstDash val="solid"/>
            <a:headEnd type="none" w="med" len="med"/>
            <a:tailEnd type="none" w="med" len="med"/>
          </a:ln>
        </p:spPr>
      </p:sp>
      <p:sp>
        <p:nvSpPr>
          <p:cNvPr id="27684" name="Text Box 43"/>
          <p:cNvSpPr txBox="1"/>
          <p:nvPr/>
        </p:nvSpPr>
        <p:spPr>
          <a:xfrm>
            <a:off x="6362700" y="1957388"/>
            <a:ext cx="800100" cy="3175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自觉维护</a:t>
            </a:r>
            <a:endParaRPr lang="zh-CN" altLang="en-US" sz="1200" dirty="0">
              <a:latin typeface="Times New Roman" panose="02020603050405020304" pitchFamily="18" charset="0"/>
            </a:endParaRPr>
          </a:p>
        </p:txBody>
      </p:sp>
      <p:sp>
        <p:nvSpPr>
          <p:cNvPr id="27685" name="Text Box 44"/>
          <p:cNvSpPr txBox="1"/>
          <p:nvPr/>
        </p:nvSpPr>
        <p:spPr>
          <a:xfrm>
            <a:off x="6019800" y="2379663"/>
            <a:ext cx="838200" cy="3175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堆放整齐</a:t>
            </a:r>
            <a:endParaRPr lang="zh-CN" altLang="en-US" sz="1200" dirty="0">
              <a:latin typeface="Times New Roman" panose="02020603050405020304" pitchFamily="18" charset="0"/>
            </a:endParaRPr>
          </a:p>
        </p:txBody>
      </p:sp>
      <p:sp>
        <p:nvSpPr>
          <p:cNvPr id="27686" name="Text Box 45"/>
          <p:cNvSpPr txBox="1"/>
          <p:nvPr/>
        </p:nvSpPr>
        <p:spPr>
          <a:xfrm>
            <a:off x="5905500" y="3330575"/>
            <a:ext cx="876300" cy="31591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整然有序</a:t>
            </a:r>
            <a:endParaRPr lang="zh-CN" altLang="en-US" sz="1200" dirty="0">
              <a:latin typeface="Times New Roman" panose="02020603050405020304" pitchFamily="18" charset="0"/>
            </a:endParaRPr>
          </a:p>
        </p:txBody>
      </p:sp>
      <p:sp>
        <p:nvSpPr>
          <p:cNvPr id="27687" name="Text Box 46"/>
          <p:cNvSpPr txBox="1"/>
          <p:nvPr/>
        </p:nvSpPr>
        <p:spPr>
          <a:xfrm>
            <a:off x="6819900" y="2697163"/>
            <a:ext cx="876300" cy="31591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堆放合理</a:t>
            </a:r>
            <a:endParaRPr lang="zh-CN" altLang="en-US" sz="1200" dirty="0">
              <a:latin typeface="Times New Roman" panose="02020603050405020304" pitchFamily="18" charset="0"/>
            </a:endParaRPr>
          </a:p>
        </p:txBody>
      </p:sp>
      <p:sp>
        <p:nvSpPr>
          <p:cNvPr id="27688" name="Text Box 47"/>
          <p:cNvSpPr txBox="1"/>
          <p:nvPr/>
        </p:nvSpPr>
        <p:spPr>
          <a:xfrm>
            <a:off x="6934200" y="4175125"/>
            <a:ext cx="838200" cy="31591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符合安全</a:t>
            </a:r>
            <a:endParaRPr lang="zh-CN" altLang="en-US" sz="1200" dirty="0">
              <a:latin typeface="Times New Roman" panose="02020603050405020304" pitchFamily="18" charset="0"/>
            </a:endParaRPr>
          </a:p>
        </p:txBody>
      </p:sp>
      <p:sp>
        <p:nvSpPr>
          <p:cNvPr id="27689" name="Text Box 48"/>
          <p:cNvSpPr txBox="1"/>
          <p:nvPr/>
        </p:nvSpPr>
        <p:spPr>
          <a:xfrm>
            <a:off x="5905500" y="3963988"/>
            <a:ext cx="876300" cy="31591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物流畅通</a:t>
            </a:r>
            <a:endParaRPr lang="zh-CN" altLang="en-US" sz="1200" dirty="0">
              <a:latin typeface="Times New Roman" panose="02020603050405020304" pitchFamily="18" charset="0"/>
            </a:endParaRPr>
          </a:p>
        </p:txBody>
      </p:sp>
      <p:sp>
        <p:nvSpPr>
          <p:cNvPr id="27690" name="Text Box 49"/>
          <p:cNvSpPr txBox="1"/>
          <p:nvPr/>
        </p:nvSpPr>
        <p:spPr>
          <a:xfrm>
            <a:off x="4533900" y="4702175"/>
            <a:ext cx="685800" cy="31591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损坏率</a:t>
            </a:r>
            <a:endParaRPr lang="zh-CN" altLang="en-US" sz="1200" dirty="0">
              <a:latin typeface="Times New Roman" panose="02020603050405020304" pitchFamily="18" charset="0"/>
            </a:endParaRPr>
          </a:p>
        </p:txBody>
      </p:sp>
      <p:sp>
        <p:nvSpPr>
          <p:cNvPr id="27691" name="Text Box 50"/>
          <p:cNvSpPr txBox="1"/>
          <p:nvPr/>
        </p:nvSpPr>
        <p:spPr>
          <a:xfrm>
            <a:off x="3505200" y="4175125"/>
            <a:ext cx="800100" cy="31591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及时清理</a:t>
            </a:r>
            <a:endParaRPr lang="zh-CN" altLang="en-US" sz="1200" dirty="0">
              <a:latin typeface="Times New Roman" panose="02020603050405020304" pitchFamily="18" charset="0"/>
            </a:endParaRPr>
          </a:p>
        </p:txBody>
      </p:sp>
      <p:sp>
        <p:nvSpPr>
          <p:cNvPr id="27692" name="Text Box 51"/>
          <p:cNvSpPr txBox="1"/>
          <p:nvPr/>
        </p:nvSpPr>
        <p:spPr>
          <a:xfrm>
            <a:off x="4076700" y="3646488"/>
            <a:ext cx="800100" cy="31750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排放减少</a:t>
            </a:r>
            <a:endParaRPr lang="zh-CN" altLang="en-US" sz="1200" dirty="0">
              <a:latin typeface="Times New Roman" panose="02020603050405020304" pitchFamily="18" charset="0"/>
            </a:endParaRPr>
          </a:p>
        </p:txBody>
      </p:sp>
      <p:sp>
        <p:nvSpPr>
          <p:cNvPr id="27693" name="Text Box 52"/>
          <p:cNvSpPr txBox="1"/>
          <p:nvPr/>
        </p:nvSpPr>
        <p:spPr>
          <a:xfrm>
            <a:off x="3733800" y="3119438"/>
            <a:ext cx="800100" cy="31591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区域合理</a:t>
            </a:r>
            <a:endParaRPr lang="zh-CN" altLang="en-US" sz="1200" dirty="0">
              <a:latin typeface="Times New Roman" panose="02020603050405020304" pitchFamily="18" charset="0"/>
            </a:endParaRPr>
          </a:p>
        </p:txBody>
      </p:sp>
      <p:sp>
        <p:nvSpPr>
          <p:cNvPr id="27694" name="Text Box 53"/>
          <p:cNvSpPr txBox="1"/>
          <p:nvPr/>
        </p:nvSpPr>
        <p:spPr>
          <a:xfrm>
            <a:off x="4495800" y="2697163"/>
            <a:ext cx="838200" cy="31591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标志分明</a:t>
            </a:r>
            <a:endParaRPr lang="zh-CN" altLang="en-US" sz="1200" dirty="0">
              <a:latin typeface="Times New Roman" panose="02020603050405020304" pitchFamily="18" charset="0"/>
            </a:endParaRPr>
          </a:p>
        </p:txBody>
      </p:sp>
      <p:sp>
        <p:nvSpPr>
          <p:cNvPr id="27695" name="Text Box 54"/>
          <p:cNvSpPr txBox="1"/>
          <p:nvPr/>
        </p:nvSpPr>
        <p:spPr>
          <a:xfrm>
            <a:off x="3733800" y="2063750"/>
            <a:ext cx="914400" cy="31591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灰尘减少</a:t>
            </a:r>
            <a:endParaRPr lang="zh-CN" altLang="en-US" sz="1200" dirty="0">
              <a:latin typeface="Times New Roman" panose="02020603050405020304" pitchFamily="18" charset="0"/>
            </a:endParaRPr>
          </a:p>
        </p:txBody>
      </p:sp>
      <p:sp>
        <p:nvSpPr>
          <p:cNvPr id="27696" name="Text Box 55"/>
          <p:cNvSpPr txBox="1"/>
          <p:nvPr/>
        </p:nvSpPr>
        <p:spPr>
          <a:xfrm>
            <a:off x="4648200" y="1641475"/>
            <a:ext cx="800100" cy="31591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卫生意识</a:t>
            </a:r>
            <a:endParaRPr lang="zh-CN" altLang="en-US" sz="1200" dirty="0">
              <a:latin typeface="Times New Roman" panose="02020603050405020304" pitchFamily="18" charset="0"/>
            </a:endParaRPr>
          </a:p>
        </p:txBody>
      </p:sp>
      <p:sp>
        <p:nvSpPr>
          <p:cNvPr id="27697" name="Text Box 25"/>
          <p:cNvSpPr txBox="1"/>
          <p:nvPr/>
        </p:nvSpPr>
        <p:spPr>
          <a:xfrm>
            <a:off x="5283200" y="5099050"/>
            <a:ext cx="914400" cy="31591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环境管理</a:t>
            </a:r>
            <a:endParaRPr lang="zh-CN" altLang="en-US" sz="1200" dirty="0">
              <a:latin typeface="Times New Roman" panose="02020603050405020304" pitchFamily="18" charset="0"/>
            </a:endParaRPr>
          </a:p>
        </p:txBody>
      </p:sp>
      <p:sp>
        <p:nvSpPr>
          <p:cNvPr id="27698" name="Line 56"/>
          <p:cNvSpPr/>
          <p:nvPr/>
        </p:nvSpPr>
        <p:spPr>
          <a:xfrm>
            <a:off x="5715000" y="5410200"/>
            <a:ext cx="0" cy="228600"/>
          </a:xfrm>
          <a:prstGeom prst="line">
            <a:avLst/>
          </a:prstGeom>
          <a:ln w="9525" cap="flat" cmpd="sng">
            <a:solidFill>
              <a:schemeClr val="tx1"/>
            </a:solidFill>
            <a:prstDash val="solid"/>
            <a:headEnd type="none" w="med" len="med"/>
            <a:tailEnd type="none" w="med" len="med"/>
          </a:ln>
        </p:spPr>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1138" name="Text Box 2"/>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的作用</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28675"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28676" name="Text Box 5"/>
          <p:cNvSpPr txBox="1"/>
          <p:nvPr/>
        </p:nvSpPr>
        <p:spPr>
          <a:xfrm>
            <a:off x="457200" y="1171575"/>
            <a:ext cx="50292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400" dirty="0">
                <a:solidFill>
                  <a:schemeClr val="folHlink"/>
                </a:solidFill>
                <a:latin typeface="宋体" panose="02010600030101010101" pitchFamily="2" charset="-122"/>
              </a:rPr>
              <a:t>五、</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活动对作业方法的改善作用 </a:t>
            </a:r>
            <a:endParaRPr lang="zh-CN" altLang="en-US" sz="2400" dirty="0">
              <a:solidFill>
                <a:schemeClr val="folHlink"/>
              </a:solidFill>
              <a:latin typeface="宋体" panose="02010600030101010101" pitchFamily="2" charset="-122"/>
            </a:endParaRPr>
          </a:p>
        </p:txBody>
      </p:sp>
      <p:sp>
        <p:nvSpPr>
          <p:cNvPr id="91142" name="Text Box 6"/>
          <p:cNvSpPr txBox="1"/>
          <p:nvPr/>
        </p:nvSpPr>
        <p:spPr>
          <a:xfrm>
            <a:off x="685800" y="2027238"/>
            <a:ext cx="3505200" cy="3195637"/>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1</a:t>
            </a:r>
            <a:r>
              <a:rPr lang="zh-CN" altLang="en-US" sz="2400" b="1" dirty="0">
                <a:solidFill>
                  <a:srgbClr val="CC6600"/>
                </a:solidFill>
                <a:latin typeface="Times New Roman" panose="02020603050405020304" pitchFamily="18" charset="0"/>
              </a:rPr>
              <a:t>、责权限清晰明确</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2</a:t>
            </a:r>
            <a:r>
              <a:rPr lang="zh-CN" altLang="en-US" sz="2400" b="1" dirty="0">
                <a:solidFill>
                  <a:srgbClr val="CC6600"/>
                </a:solidFill>
                <a:latin typeface="Times New Roman" panose="02020603050405020304" pitchFamily="18" charset="0"/>
              </a:rPr>
              <a:t>、工艺流程简化有效</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3</a:t>
            </a:r>
            <a:r>
              <a:rPr lang="zh-CN" altLang="en-US" sz="2400" b="1" dirty="0">
                <a:solidFill>
                  <a:srgbClr val="CC6600"/>
                </a:solidFill>
                <a:latin typeface="Times New Roman" panose="02020603050405020304" pitchFamily="18" charset="0"/>
              </a:rPr>
              <a:t>、工序设计合理</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4</a:t>
            </a:r>
            <a:r>
              <a:rPr lang="zh-CN" altLang="en-US" sz="2400" b="1" dirty="0">
                <a:solidFill>
                  <a:srgbClr val="CC6600"/>
                </a:solidFill>
                <a:latin typeface="Times New Roman" panose="02020603050405020304" pitchFamily="18" charset="0"/>
              </a:rPr>
              <a:t>、导入</a:t>
            </a:r>
            <a:r>
              <a:rPr lang="en-US" altLang="zh-CN" sz="2400" b="1" dirty="0">
                <a:solidFill>
                  <a:srgbClr val="CC6600"/>
                </a:solidFill>
                <a:latin typeface="Times New Roman" panose="02020603050405020304" pitchFamily="18" charset="0"/>
              </a:rPr>
              <a:t>IE</a:t>
            </a:r>
            <a:r>
              <a:rPr lang="zh-CN" altLang="en-US" sz="2400" b="1" dirty="0">
                <a:solidFill>
                  <a:srgbClr val="CC6600"/>
                </a:solidFill>
                <a:latin typeface="Times New Roman" panose="02020603050405020304" pitchFamily="18" charset="0"/>
              </a:rPr>
              <a:t>工程</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5</a:t>
            </a:r>
            <a:r>
              <a:rPr lang="zh-CN" altLang="en-US" sz="2400" b="1" dirty="0">
                <a:solidFill>
                  <a:srgbClr val="CC6600"/>
                </a:solidFill>
                <a:latin typeface="Times New Roman" panose="02020603050405020304" pitchFamily="18" charset="0"/>
              </a:rPr>
              <a:t>、作业指导文件简洁明了</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6</a:t>
            </a:r>
            <a:r>
              <a:rPr lang="zh-CN" altLang="en-US" sz="2400" b="1" dirty="0">
                <a:solidFill>
                  <a:srgbClr val="CC6600"/>
                </a:solidFill>
                <a:latin typeface="Times New Roman" panose="02020603050405020304" pitchFamily="18" charset="0"/>
              </a:rPr>
              <a:t>、统计技术熟练应用</a:t>
            </a:r>
            <a:endParaRPr lang="zh-CN" altLang="en-US" sz="2400" b="1" dirty="0">
              <a:solidFill>
                <a:srgbClr val="CC6600"/>
              </a:solidFill>
              <a:latin typeface="Times New Roman" panose="02020603050405020304" pitchFamily="18" charset="0"/>
            </a:endParaRPr>
          </a:p>
        </p:txBody>
      </p:sp>
      <p:sp>
        <p:nvSpPr>
          <p:cNvPr id="91143" name="Text Box 7"/>
          <p:cNvSpPr txBox="1"/>
          <p:nvPr/>
        </p:nvSpPr>
        <p:spPr>
          <a:xfrm>
            <a:off x="4419600" y="1951038"/>
            <a:ext cx="4114800" cy="3925887"/>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7</a:t>
            </a:r>
            <a:r>
              <a:rPr lang="zh-CN" altLang="en-US" sz="2400" b="1" dirty="0">
                <a:solidFill>
                  <a:srgbClr val="CC6600"/>
                </a:solidFill>
                <a:latin typeface="Times New Roman" panose="02020603050405020304" pitchFamily="18" charset="0"/>
              </a:rPr>
              <a:t>、工作有记录</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8</a:t>
            </a:r>
            <a:r>
              <a:rPr lang="zh-CN" altLang="en-US" sz="2400" b="1" dirty="0">
                <a:solidFill>
                  <a:srgbClr val="CC6600"/>
                </a:solidFill>
                <a:latin typeface="Times New Roman" panose="02020603050405020304" pitchFamily="18" charset="0"/>
              </a:rPr>
              <a:t>、</a:t>
            </a:r>
            <a:r>
              <a:rPr lang="en-US" altLang="zh-CN" sz="2400" b="1" dirty="0">
                <a:solidFill>
                  <a:srgbClr val="CC6600"/>
                </a:solidFill>
                <a:latin typeface="Times New Roman" panose="02020603050405020304" pitchFamily="18" charset="0"/>
              </a:rPr>
              <a:t>QCC</a:t>
            </a:r>
            <a:r>
              <a:rPr lang="zh-CN" altLang="en-US" sz="2400" b="1" dirty="0">
                <a:solidFill>
                  <a:srgbClr val="CC6600"/>
                </a:solidFill>
                <a:latin typeface="Times New Roman" panose="02020603050405020304" pitchFamily="18" charset="0"/>
              </a:rPr>
              <a:t>操作实施能力提高</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9</a:t>
            </a:r>
            <a:r>
              <a:rPr lang="zh-CN" altLang="en-US" sz="2400" b="1" dirty="0">
                <a:solidFill>
                  <a:srgbClr val="CC6600"/>
                </a:solidFill>
                <a:latin typeface="Times New Roman" panose="02020603050405020304" pitchFamily="18" charset="0"/>
              </a:rPr>
              <a:t>、检验方法科学有效</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10</a:t>
            </a:r>
            <a:r>
              <a:rPr lang="zh-CN" altLang="en-US" sz="2400" b="1" dirty="0">
                <a:solidFill>
                  <a:srgbClr val="CC6600"/>
                </a:solidFill>
                <a:latin typeface="Times New Roman" panose="02020603050405020304" pitchFamily="18" charset="0"/>
              </a:rPr>
              <a:t>、检验标准完整规范</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11</a:t>
            </a:r>
            <a:r>
              <a:rPr lang="zh-CN" altLang="en-US" sz="2400" b="1" dirty="0">
                <a:solidFill>
                  <a:srgbClr val="CC6600"/>
                </a:solidFill>
                <a:latin typeface="Times New Roman" panose="02020603050405020304" pitchFamily="18" charset="0"/>
              </a:rPr>
              <a:t>、各项工作均有适宜可行的质量标准</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12</a:t>
            </a:r>
            <a:r>
              <a:rPr lang="zh-CN" altLang="en-US" sz="2400" b="1" dirty="0">
                <a:solidFill>
                  <a:srgbClr val="CC6600"/>
                </a:solidFill>
                <a:latin typeface="Times New Roman" panose="02020603050405020304" pitchFamily="18" charset="0"/>
              </a:rPr>
              <a:t>、建立工作绩效考核和奖惩方法</a:t>
            </a:r>
            <a:endParaRPr lang="zh-CN" altLang="en-US" sz="2400" b="1" dirty="0">
              <a:solidFill>
                <a:srgbClr val="CC66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499"/>
                                          </p:stCondLst>
                                        </p:cTn>
                                        <p:tgtEl>
                                          <p:spTgt spid="91142">
                                            <p:txEl>
                                              <p:charRg st="0" end="10"/>
                                            </p:txEl>
                                          </p:spTgt>
                                        </p:tgtEl>
                                        <p:attrNameLst>
                                          <p:attrName>style.visibility</p:attrName>
                                        </p:attrNameLst>
                                      </p:cBhvr>
                                      <p:to>
                                        <p:strVal val="visible"/>
                                      </p:to>
                                    </p:set>
                                    <p:anim to="" calcmode="lin" valueType="num">
                                      <p:cBhvr>
                                        <p:cTn id="7" dur="1" fill="hold"/>
                                        <p:tgtEl>
                                          <p:spTgt spid="91142">
                                            <p:txEl>
                                              <p:charRg st="0" end="10"/>
                                            </p:txEl>
                                          </p:spTgt>
                                        </p:tgtEl>
                                        <p:attrNameLst>
                                          <p:attrName>style.visibility</p:attrName>
                                        </p:attrNameLst>
                                      </p:cBhvr>
                                    </p:anim>
                                  </p:childTnLst>
                                </p:cTn>
                              </p:par>
                            </p:childTnLst>
                          </p:cTn>
                        </p:par>
                      </p:childTnLst>
                    </p:cTn>
                  </p:par>
                  <p:par>
                    <p:cTn id="8" fill="hold">
                      <p:stCondLst>
                        <p:cond delay="indefinite"/>
                      </p:stCondLst>
                      <p:childTnLst>
                        <p:par>
                          <p:cTn id="9" fill="hold">
                            <p:stCondLst>
                              <p:cond delay="0"/>
                            </p:stCondLst>
                            <p:childTnLst>
                              <p:par>
                                <p:cTn id="10" presetID="24" presetClass="entr" presetSubtype="0" fill="hold" grpId="0" nodeType="clickEffect">
                                  <p:stCondLst>
                                    <p:cond delay="0"/>
                                  </p:stCondLst>
                                  <p:childTnLst>
                                    <p:set>
                                      <p:cBhvr>
                                        <p:cTn id="11" dur="1" fill="hold">
                                          <p:stCondLst>
                                            <p:cond delay="499"/>
                                          </p:stCondLst>
                                        </p:cTn>
                                        <p:tgtEl>
                                          <p:spTgt spid="91142">
                                            <p:txEl>
                                              <p:charRg st="10" end="21"/>
                                            </p:txEl>
                                          </p:spTgt>
                                        </p:tgtEl>
                                        <p:attrNameLst>
                                          <p:attrName>style.visibility</p:attrName>
                                        </p:attrNameLst>
                                      </p:cBhvr>
                                      <p:to>
                                        <p:strVal val="visible"/>
                                      </p:to>
                                    </p:set>
                                    <p:anim to="" calcmode="lin" valueType="num">
                                      <p:cBhvr>
                                        <p:cTn id="12" dur="1" fill="hold"/>
                                        <p:tgtEl>
                                          <p:spTgt spid="91142">
                                            <p:txEl>
                                              <p:charRg st="10" end="21"/>
                                            </p:txEl>
                                          </p:spTgt>
                                        </p:tgtEl>
                                        <p:attrNameLst>
                                          <p:attrName>style.visibility</p:attrName>
                                        </p:attrNameLst>
                                      </p:cBhvr>
                                    </p:anim>
                                  </p:childTnLst>
                                </p:cTn>
                              </p:par>
                            </p:childTnLst>
                          </p:cTn>
                        </p:par>
                      </p:childTnLst>
                    </p:cTn>
                  </p:par>
                  <p:par>
                    <p:cTn id="13" fill="hold">
                      <p:stCondLst>
                        <p:cond delay="indefinite"/>
                      </p:stCondLst>
                      <p:childTnLst>
                        <p:par>
                          <p:cTn id="14" fill="hold">
                            <p:stCondLst>
                              <p:cond delay="0"/>
                            </p:stCondLst>
                            <p:childTnLst>
                              <p:par>
                                <p:cTn id="15" presetID="24" presetClass="entr" presetSubtype="0" fill="hold" grpId="0" nodeType="clickEffect">
                                  <p:stCondLst>
                                    <p:cond delay="0"/>
                                  </p:stCondLst>
                                  <p:childTnLst>
                                    <p:set>
                                      <p:cBhvr>
                                        <p:cTn id="16" dur="1" fill="hold">
                                          <p:stCondLst>
                                            <p:cond delay="499"/>
                                          </p:stCondLst>
                                        </p:cTn>
                                        <p:tgtEl>
                                          <p:spTgt spid="91142">
                                            <p:txEl>
                                              <p:charRg st="21" end="30"/>
                                            </p:txEl>
                                          </p:spTgt>
                                        </p:tgtEl>
                                        <p:attrNameLst>
                                          <p:attrName>style.visibility</p:attrName>
                                        </p:attrNameLst>
                                      </p:cBhvr>
                                      <p:to>
                                        <p:strVal val="visible"/>
                                      </p:to>
                                    </p:set>
                                    <p:anim to="" calcmode="lin" valueType="num">
                                      <p:cBhvr>
                                        <p:cTn id="17" dur="1" fill="hold"/>
                                        <p:tgtEl>
                                          <p:spTgt spid="91142">
                                            <p:txEl>
                                              <p:charRg st="21" end="30"/>
                                            </p:txEl>
                                          </p:spTgt>
                                        </p:tgtEl>
                                        <p:attrNameLst>
                                          <p:attrName>style.visibility</p:attrName>
                                        </p:attrNameLst>
                                      </p:cBhvr>
                                    </p:anim>
                                  </p:childTnLst>
                                </p:cTn>
                              </p:par>
                            </p:childTnLst>
                          </p:cTn>
                        </p:par>
                      </p:childTnLst>
                    </p:cTn>
                  </p:par>
                  <p:par>
                    <p:cTn id="18" fill="hold">
                      <p:stCondLst>
                        <p:cond delay="indefinite"/>
                      </p:stCondLst>
                      <p:childTnLst>
                        <p:par>
                          <p:cTn id="19" fill="hold">
                            <p:stCondLst>
                              <p:cond delay="0"/>
                            </p:stCondLst>
                            <p:childTnLst>
                              <p:par>
                                <p:cTn id="20" presetID="24" presetClass="entr" presetSubtype="0" fill="hold" grpId="0" nodeType="clickEffect">
                                  <p:stCondLst>
                                    <p:cond delay="0"/>
                                  </p:stCondLst>
                                  <p:childTnLst>
                                    <p:set>
                                      <p:cBhvr>
                                        <p:cTn id="21" dur="1" fill="hold">
                                          <p:stCondLst>
                                            <p:cond delay="499"/>
                                          </p:stCondLst>
                                        </p:cTn>
                                        <p:tgtEl>
                                          <p:spTgt spid="91142">
                                            <p:txEl>
                                              <p:charRg st="30" end="39"/>
                                            </p:txEl>
                                          </p:spTgt>
                                        </p:tgtEl>
                                        <p:attrNameLst>
                                          <p:attrName>style.visibility</p:attrName>
                                        </p:attrNameLst>
                                      </p:cBhvr>
                                      <p:to>
                                        <p:strVal val="visible"/>
                                      </p:to>
                                    </p:set>
                                    <p:anim to="" calcmode="lin" valueType="num">
                                      <p:cBhvr>
                                        <p:cTn id="22" dur="1" fill="hold"/>
                                        <p:tgtEl>
                                          <p:spTgt spid="91142">
                                            <p:txEl>
                                              <p:charRg st="30" end="39"/>
                                            </p:txEl>
                                          </p:spTgt>
                                        </p:tgtEl>
                                        <p:attrNameLst>
                                          <p:attrName>style.visibility</p:attrName>
                                        </p:attrNameLst>
                                      </p:cBhvr>
                                    </p:anim>
                                  </p:childTnLst>
                                </p:cTn>
                              </p:par>
                            </p:childTnLst>
                          </p:cTn>
                        </p:par>
                      </p:childTnLst>
                    </p:cTn>
                  </p:par>
                  <p:par>
                    <p:cTn id="23" fill="hold">
                      <p:stCondLst>
                        <p:cond delay="indefinite"/>
                      </p:stCondLst>
                      <p:childTnLst>
                        <p:par>
                          <p:cTn id="24" fill="hold">
                            <p:stCondLst>
                              <p:cond delay="0"/>
                            </p:stCondLst>
                            <p:childTnLst>
                              <p:par>
                                <p:cTn id="25" presetID="24" presetClass="entr" presetSubtype="0" fill="hold" grpId="0" nodeType="clickEffect">
                                  <p:stCondLst>
                                    <p:cond delay="0"/>
                                  </p:stCondLst>
                                  <p:childTnLst>
                                    <p:set>
                                      <p:cBhvr>
                                        <p:cTn id="26" dur="1" fill="hold">
                                          <p:stCondLst>
                                            <p:cond delay="499"/>
                                          </p:stCondLst>
                                        </p:cTn>
                                        <p:tgtEl>
                                          <p:spTgt spid="91142">
                                            <p:txEl>
                                              <p:charRg st="39" end="52"/>
                                            </p:txEl>
                                          </p:spTgt>
                                        </p:tgtEl>
                                        <p:attrNameLst>
                                          <p:attrName>style.visibility</p:attrName>
                                        </p:attrNameLst>
                                      </p:cBhvr>
                                      <p:to>
                                        <p:strVal val="visible"/>
                                      </p:to>
                                    </p:set>
                                    <p:anim to="" calcmode="lin" valueType="num">
                                      <p:cBhvr>
                                        <p:cTn id="27" dur="1" fill="hold"/>
                                        <p:tgtEl>
                                          <p:spTgt spid="91142">
                                            <p:txEl>
                                              <p:charRg st="39" end="52"/>
                                            </p:txEl>
                                          </p:spTgt>
                                        </p:tgtEl>
                                        <p:attrNameLst>
                                          <p:attrName>style.visibility</p:attrName>
                                        </p:attrNameLst>
                                      </p:cBhvr>
                                    </p:anim>
                                  </p:childTnLst>
                                </p:cTn>
                              </p:par>
                            </p:childTnLst>
                          </p:cTn>
                        </p:par>
                      </p:childTnLst>
                    </p:cTn>
                  </p:par>
                  <p:par>
                    <p:cTn id="28" fill="hold">
                      <p:stCondLst>
                        <p:cond delay="indefinite"/>
                      </p:stCondLst>
                      <p:childTnLst>
                        <p:par>
                          <p:cTn id="29" fill="hold">
                            <p:stCondLst>
                              <p:cond delay="0"/>
                            </p:stCondLst>
                            <p:childTnLst>
                              <p:par>
                                <p:cTn id="30" presetID="24" presetClass="entr" presetSubtype="0" fill="hold" grpId="0" nodeType="clickEffect">
                                  <p:stCondLst>
                                    <p:cond delay="0"/>
                                  </p:stCondLst>
                                  <p:childTnLst>
                                    <p:set>
                                      <p:cBhvr>
                                        <p:cTn id="31" dur="1" fill="hold">
                                          <p:stCondLst>
                                            <p:cond delay="499"/>
                                          </p:stCondLst>
                                        </p:cTn>
                                        <p:tgtEl>
                                          <p:spTgt spid="91142">
                                            <p:txEl>
                                              <p:charRg st="52" end="63"/>
                                            </p:txEl>
                                          </p:spTgt>
                                        </p:tgtEl>
                                        <p:attrNameLst>
                                          <p:attrName>style.visibility</p:attrName>
                                        </p:attrNameLst>
                                      </p:cBhvr>
                                      <p:to>
                                        <p:strVal val="visible"/>
                                      </p:to>
                                    </p:set>
                                    <p:anim to="" calcmode="lin" valueType="num">
                                      <p:cBhvr>
                                        <p:cTn id="32" dur="1" fill="hold"/>
                                        <p:tgtEl>
                                          <p:spTgt spid="91142">
                                            <p:txEl>
                                              <p:charRg st="52" end="63"/>
                                            </p:txEl>
                                          </p:spTgt>
                                        </p:tgtEl>
                                        <p:attrNameLst>
                                          <p:attrName>style.visibility</p:attrName>
                                        </p:attrNameLst>
                                      </p:cBhvr>
                                    </p:anim>
                                  </p:childTnLst>
                                </p:cTn>
                              </p:par>
                            </p:childTnLst>
                          </p:cTn>
                        </p:par>
                      </p:childTnLst>
                    </p:cTn>
                  </p:par>
                  <p:par>
                    <p:cTn id="33" fill="hold">
                      <p:stCondLst>
                        <p:cond delay="indefinite"/>
                      </p:stCondLst>
                      <p:childTnLst>
                        <p:par>
                          <p:cTn id="34" fill="hold">
                            <p:stCondLst>
                              <p:cond delay="0"/>
                            </p:stCondLst>
                            <p:childTnLst>
                              <p:par>
                                <p:cTn id="35" presetID="24" presetClass="entr" presetSubtype="0" fill="hold" grpId="0" nodeType="clickEffect">
                                  <p:stCondLst>
                                    <p:cond delay="0"/>
                                  </p:stCondLst>
                                  <p:childTnLst>
                                    <p:set>
                                      <p:cBhvr>
                                        <p:cTn id="36" dur="1" fill="hold">
                                          <p:stCondLst>
                                            <p:cond delay="499"/>
                                          </p:stCondLst>
                                        </p:cTn>
                                        <p:tgtEl>
                                          <p:spTgt spid="91143">
                                            <p:txEl>
                                              <p:charRg st="0" end="8"/>
                                            </p:txEl>
                                          </p:spTgt>
                                        </p:tgtEl>
                                        <p:attrNameLst>
                                          <p:attrName>style.visibility</p:attrName>
                                        </p:attrNameLst>
                                      </p:cBhvr>
                                      <p:to>
                                        <p:strVal val="visible"/>
                                      </p:to>
                                    </p:set>
                                    <p:anim to="" calcmode="lin" valueType="num">
                                      <p:cBhvr>
                                        <p:cTn id="37" dur="1" fill="hold"/>
                                        <p:tgtEl>
                                          <p:spTgt spid="91143">
                                            <p:txEl>
                                              <p:charRg st="0" end="8"/>
                                            </p:txEl>
                                          </p:spTgt>
                                        </p:tgtEl>
                                        <p:attrNameLst>
                                          <p:attrName>style.visibility</p:attrName>
                                        </p:attrNameLst>
                                      </p:cBhvr>
                                    </p:anim>
                                  </p:childTnLst>
                                </p:cTn>
                              </p:par>
                            </p:childTnLst>
                          </p:cTn>
                        </p:par>
                      </p:childTnLst>
                    </p:cTn>
                  </p:par>
                  <p:par>
                    <p:cTn id="38" fill="hold">
                      <p:stCondLst>
                        <p:cond delay="indefinite"/>
                      </p:stCondLst>
                      <p:childTnLst>
                        <p:par>
                          <p:cTn id="39" fill="hold">
                            <p:stCondLst>
                              <p:cond delay="0"/>
                            </p:stCondLst>
                            <p:childTnLst>
                              <p:par>
                                <p:cTn id="40" presetID="24" presetClass="entr" presetSubtype="0" fill="hold" grpId="0" nodeType="clickEffect">
                                  <p:stCondLst>
                                    <p:cond delay="0"/>
                                  </p:stCondLst>
                                  <p:childTnLst>
                                    <p:set>
                                      <p:cBhvr>
                                        <p:cTn id="41" dur="1" fill="hold">
                                          <p:stCondLst>
                                            <p:cond delay="499"/>
                                          </p:stCondLst>
                                        </p:cTn>
                                        <p:tgtEl>
                                          <p:spTgt spid="91143">
                                            <p:txEl>
                                              <p:charRg st="8" end="22"/>
                                            </p:txEl>
                                          </p:spTgt>
                                        </p:tgtEl>
                                        <p:attrNameLst>
                                          <p:attrName>style.visibility</p:attrName>
                                        </p:attrNameLst>
                                      </p:cBhvr>
                                      <p:to>
                                        <p:strVal val="visible"/>
                                      </p:to>
                                    </p:set>
                                    <p:anim to="" calcmode="lin" valueType="num">
                                      <p:cBhvr>
                                        <p:cTn id="42" dur="1" fill="hold"/>
                                        <p:tgtEl>
                                          <p:spTgt spid="91143">
                                            <p:txEl>
                                              <p:charRg st="8" end="22"/>
                                            </p:txEl>
                                          </p:spTgt>
                                        </p:tgtEl>
                                        <p:attrNameLst>
                                          <p:attrName>style.visibility</p:attrName>
                                        </p:attrNameLst>
                                      </p:cBhvr>
                                    </p:anim>
                                  </p:childTnLst>
                                </p:cTn>
                              </p:par>
                            </p:childTnLst>
                          </p:cTn>
                        </p:par>
                      </p:childTnLst>
                    </p:cTn>
                  </p:par>
                  <p:par>
                    <p:cTn id="43" fill="hold">
                      <p:stCondLst>
                        <p:cond delay="indefinite"/>
                      </p:stCondLst>
                      <p:childTnLst>
                        <p:par>
                          <p:cTn id="44" fill="hold">
                            <p:stCondLst>
                              <p:cond delay="0"/>
                            </p:stCondLst>
                            <p:childTnLst>
                              <p:par>
                                <p:cTn id="45" presetID="24" presetClass="entr" presetSubtype="0" fill="hold" grpId="0" nodeType="clickEffect">
                                  <p:stCondLst>
                                    <p:cond delay="0"/>
                                  </p:stCondLst>
                                  <p:childTnLst>
                                    <p:set>
                                      <p:cBhvr>
                                        <p:cTn id="46" dur="1" fill="hold">
                                          <p:stCondLst>
                                            <p:cond delay="499"/>
                                          </p:stCondLst>
                                        </p:cTn>
                                        <p:tgtEl>
                                          <p:spTgt spid="91143">
                                            <p:txEl>
                                              <p:charRg st="22" end="33"/>
                                            </p:txEl>
                                          </p:spTgt>
                                        </p:tgtEl>
                                        <p:attrNameLst>
                                          <p:attrName>style.visibility</p:attrName>
                                        </p:attrNameLst>
                                      </p:cBhvr>
                                      <p:to>
                                        <p:strVal val="visible"/>
                                      </p:to>
                                    </p:set>
                                    <p:anim to="" calcmode="lin" valueType="num">
                                      <p:cBhvr>
                                        <p:cTn id="47" dur="1" fill="hold"/>
                                        <p:tgtEl>
                                          <p:spTgt spid="91143">
                                            <p:txEl>
                                              <p:charRg st="22" end="33"/>
                                            </p:txEl>
                                          </p:spTgt>
                                        </p:tgtEl>
                                        <p:attrNameLst>
                                          <p:attrName>style.visibility</p:attrName>
                                        </p:attrNameLst>
                                      </p:cBhvr>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499"/>
                                          </p:stCondLst>
                                        </p:cTn>
                                        <p:tgtEl>
                                          <p:spTgt spid="91143">
                                            <p:txEl>
                                              <p:charRg st="33" end="45"/>
                                            </p:txEl>
                                          </p:spTgt>
                                        </p:tgtEl>
                                        <p:attrNameLst>
                                          <p:attrName>style.visibility</p:attrName>
                                        </p:attrNameLst>
                                      </p:cBhvr>
                                      <p:to>
                                        <p:strVal val="visible"/>
                                      </p:to>
                                    </p:set>
                                    <p:anim to="" calcmode="lin" valueType="num">
                                      <p:cBhvr>
                                        <p:cTn id="52" dur="1" fill="hold"/>
                                        <p:tgtEl>
                                          <p:spTgt spid="91143">
                                            <p:txEl>
                                              <p:charRg st="33" end="45"/>
                                            </p:txEl>
                                          </p:spTgt>
                                        </p:tgtEl>
                                        <p:attrNameLst>
                                          <p:attrName>style.visibility</p:attrName>
                                        </p:attrNameLst>
                                      </p:cBhvr>
                                    </p:anim>
                                  </p:childTnLst>
                                </p:cTn>
                              </p:par>
                            </p:childTnLst>
                          </p:cTn>
                        </p:par>
                      </p:childTnLst>
                    </p:cTn>
                  </p:par>
                  <p:par>
                    <p:cTn id="53" fill="hold">
                      <p:stCondLst>
                        <p:cond delay="indefinite"/>
                      </p:stCondLst>
                      <p:childTnLst>
                        <p:par>
                          <p:cTn id="54" fill="hold">
                            <p:stCondLst>
                              <p:cond delay="0"/>
                            </p:stCondLst>
                            <p:childTnLst>
                              <p:par>
                                <p:cTn id="55" presetID="24" presetClass="entr" presetSubtype="0" fill="hold" grpId="0" nodeType="clickEffect">
                                  <p:stCondLst>
                                    <p:cond delay="0"/>
                                  </p:stCondLst>
                                  <p:childTnLst>
                                    <p:set>
                                      <p:cBhvr>
                                        <p:cTn id="56" dur="1" fill="hold">
                                          <p:stCondLst>
                                            <p:cond delay="499"/>
                                          </p:stCondLst>
                                        </p:cTn>
                                        <p:tgtEl>
                                          <p:spTgt spid="91143">
                                            <p:txEl>
                                              <p:charRg st="45" end="64"/>
                                            </p:txEl>
                                          </p:spTgt>
                                        </p:tgtEl>
                                        <p:attrNameLst>
                                          <p:attrName>style.visibility</p:attrName>
                                        </p:attrNameLst>
                                      </p:cBhvr>
                                      <p:to>
                                        <p:strVal val="visible"/>
                                      </p:to>
                                    </p:set>
                                    <p:anim to="" calcmode="lin" valueType="num">
                                      <p:cBhvr>
                                        <p:cTn id="57" dur="1" fill="hold"/>
                                        <p:tgtEl>
                                          <p:spTgt spid="91143">
                                            <p:txEl>
                                              <p:charRg st="45" end="64"/>
                                            </p:txEl>
                                          </p:spTgt>
                                        </p:tgtEl>
                                        <p:attrNameLst>
                                          <p:attrName>style.visibility</p:attrName>
                                        </p:attrNameLst>
                                      </p:cBhvr>
                                    </p:anim>
                                  </p:childTnLst>
                                </p:cTn>
                              </p:par>
                            </p:childTnLst>
                          </p:cTn>
                        </p:par>
                      </p:childTnLst>
                    </p:cTn>
                  </p:par>
                  <p:par>
                    <p:cTn id="58" fill="hold">
                      <p:stCondLst>
                        <p:cond delay="indefinite"/>
                      </p:stCondLst>
                      <p:childTnLst>
                        <p:par>
                          <p:cTn id="59" fill="hold">
                            <p:stCondLst>
                              <p:cond delay="0"/>
                            </p:stCondLst>
                            <p:childTnLst>
                              <p:par>
                                <p:cTn id="60" presetID="24" presetClass="entr" presetSubtype="0" fill="hold" grpId="0" nodeType="clickEffect">
                                  <p:stCondLst>
                                    <p:cond delay="0"/>
                                  </p:stCondLst>
                                  <p:childTnLst>
                                    <p:set>
                                      <p:cBhvr>
                                        <p:cTn id="61" dur="1" fill="hold">
                                          <p:stCondLst>
                                            <p:cond delay="499"/>
                                          </p:stCondLst>
                                        </p:cTn>
                                        <p:tgtEl>
                                          <p:spTgt spid="91143">
                                            <p:txEl>
                                              <p:charRg st="64" end="81"/>
                                            </p:txEl>
                                          </p:spTgt>
                                        </p:tgtEl>
                                        <p:attrNameLst>
                                          <p:attrName>style.visibility</p:attrName>
                                        </p:attrNameLst>
                                      </p:cBhvr>
                                      <p:to>
                                        <p:strVal val="visible"/>
                                      </p:to>
                                    </p:set>
                                    <p:anim to="" calcmode="lin" valueType="num">
                                      <p:cBhvr>
                                        <p:cTn id="62" dur="1" fill="hold"/>
                                        <p:tgtEl>
                                          <p:spTgt spid="91143">
                                            <p:txEl>
                                              <p:charRg st="64" end="81"/>
                                            </p:txEl>
                                          </p:spTgt>
                                        </p:tgtEl>
                                        <p:attrNameLst>
                                          <p:attrName>style.visibility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42" grpId="0" build="p"/>
      <p:bldP spid="9114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62" name="Text Box 2"/>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的作用</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29699"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29700" name="Text Box 5"/>
          <p:cNvSpPr txBox="1"/>
          <p:nvPr/>
        </p:nvSpPr>
        <p:spPr>
          <a:xfrm>
            <a:off x="457200" y="908050"/>
            <a:ext cx="50292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400" dirty="0">
                <a:solidFill>
                  <a:schemeClr val="folHlink"/>
                </a:solidFill>
                <a:latin typeface="宋体" panose="02010600030101010101" pitchFamily="2" charset="-122"/>
              </a:rPr>
              <a:t>五、</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活动对作业方法的改善作用 </a:t>
            </a:r>
            <a:endParaRPr lang="zh-CN" altLang="en-US" sz="2400" dirty="0">
              <a:solidFill>
                <a:schemeClr val="folHlink"/>
              </a:solidFill>
              <a:latin typeface="宋体" panose="02010600030101010101" pitchFamily="2" charset="-122"/>
            </a:endParaRPr>
          </a:p>
        </p:txBody>
      </p:sp>
      <p:sp>
        <p:nvSpPr>
          <p:cNvPr id="29701" name="Text Box 9"/>
          <p:cNvSpPr txBox="1"/>
          <p:nvPr/>
        </p:nvSpPr>
        <p:spPr>
          <a:xfrm>
            <a:off x="5905500" y="1668463"/>
            <a:ext cx="8001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简化有效</a:t>
            </a:r>
            <a:endParaRPr lang="zh-CN" altLang="en-US" sz="1200" dirty="0">
              <a:latin typeface="Times New Roman" panose="02020603050405020304" pitchFamily="18" charset="0"/>
            </a:endParaRPr>
          </a:p>
        </p:txBody>
      </p:sp>
      <p:sp>
        <p:nvSpPr>
          <p:cNvPr id="29702" name="Text Box 10"/>
          <p:cNvSpPr txBox="1"/>
          <p:nvPr/>
        </p:nvSpPr>
        <p:spPr>
          <a:xfrm>
            <a:off x="6591300" y="1965325"/>
            <a:ext cx="8763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设计合理</a:t>
            </a:r>
            <a:endParaRPr lang="zh-CN" altLang="en-US" sz="1200" dirty="0">
              <a:latin typeface="Times New Roman" panose="02020603050405020304" pitchFamily="18" charset="0"/>
            </a:endParaRPr>
          </a:p>
        </p:txBody>
      </p:sp>
      <p:sp>
        <p:nvSpPr>
          <p:cNvPr id="29703" name="Text Box 11"/>
          <p:cNvSpPr txBox="1"/>
          <p:nvPr/>
        </p:nvSpPr>
        <p:spPr>
          <a:xfrm>
            <a:off x="5791200" y="2362200"/>
            <a:ext cx="6858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IE</a:t>
            </a:r>
            <a:r>
              <a:rPr lang="zh-CN" altLang="en-US" sz="1200" dirty="0">
                <a:latin typeface="Times New Roman" panose="02020603050405020304" pitchFamily="18" charset="0"/>
              </a:rPr>
              <a:t>工程</a:t>
            </a:r>
            <a:endParaRPr lang="zh-CN" altLang="en-US" sz="1200" dirty="0">
              <a:latin typeface="Times New Roman" panose="02020603050405020304" pitchFamily="18" charset="0"/>
            </a:endParaRPr>
          </a:p>
        </p:txBody>
      </p:sp>
      <p:sp>
        <p:nvSpPr>
          <p:cNvPr id="29704" name="Text Box 12"/>
          <p:cNvSpPr txBox="1"/>
          <p:nvPr/>
        </p:nvSpPr>
        <p:spPr>
          <a:xfrm>
            <a:off x="6019800" y="2659063"/>
            <a:ext cx="8382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QCC</a:t>
            </a:r>
            <a:r>
              <a:rPr lang="zh-CN" altLang="en-US" sz="1200" dirty="0">
                <a:latin typeface="Times New Roman" panose="02020603050405020304" pitchFamily="18" charset="0"/>
              </a:rPr>
              <a:t>实施</a:t>
            </a:r>
            <a:endParaRPr lang="zh-CN" altLang="en-US" sz="1200" dirty="0">
              <a:latin typeface="Times New Roman" panose="02020603050405020304" pitchFamily="18" charset="0"/>
            </a:endParaRPr>
          </a:p>
        </p:txBody>
      </p:sp>
      <p:grpSp>
        <p:nvGrpSpPr>
          <p:cNvPr id="29705" name="Group 13"/>
          <p:cNvGrpSpPr/>
          <p:nvPr/>
        </p:nvGrpSpPr>
        <p:grpSpPr>
          <a:xfrm>
            <a:off x="3962400" y="5634038"/>
            <a:ext cx="3429000" cy="495300"/>
            <a:chOff x="3600" y="10647"/>
            <a:chExt cx="5400" cy="780"/>
          </a:xfrm>
        </p:grpSpPr>
        <p:sp>
          <p:nvSpPr>
            <p:cNvPr id="29749" name="Freeform 14"/>
            <p:cNvSpPr/>
            <p:nvPr/>
          </p:nvSpPr>
          <p:spPr>
            <a:xfrm>
              <a:off x="3600" y="10647"/>
              <a:ext cx="5400" cy="780"/>
            </a:xfrm>
            <a:custGeom>
              <a:avLst/>
              <a:gdLst/>
              <a:ahLst/>
              <a:cxnLst>
                <a:cxn ang="0">
                  <a:pos x="0" y="780"/>
                </a:cxn>
                <a:cxn ang="0">
                  <a:pos x="1080" y="624"/>
                </a:cxn>
                <a:cxn ang="0">
                  <a:pos x="2700" y="0"/>
                </a:cxn>
                <a:cxn ang="0">
                  <a:pos x="4140" y="624"/>
                </a:cxn>
                <a:cxn ang="0">
                  <a:pos x="5400" y="780"/>
                </a:cxn>
              </a:cxnLst>
              <a:pathLst>
                <a:path w="5400" h="780">
                  <a:moveTo>
                    <a:pt x="0" y="780"/>
                  </a:moveTo>
                  <a:cubicBezTo>
                    <a:pt x="315" y="767"/>
                    <a:pt x="630" y="754"/>
                    <a:pt x="1080" y="624"/>
                  </a:cubicBezTo>
                  <a:cubicBezTo>
                    <a:pt x="1530" y="494"/>
                    <a:pt x="2190" y="0"/>
                    <a:pt x="2700" y="0"/>
                  </a:cubicBezTo>
                  <a:cubicBezTo>
                    <a:pt x="3210" y="0"/>
                    <a:pt x="3690" y="494"/>
                    <a:pt x="4140" y="624"/>
                  </a:cubicBezTo>
                  <a:cubicBezTo>
                    <a:pt x="4590" y="754"/>
                    <a:pt x="4995" y="767"/>
                    <a:pt x="5400" y="780"/>
                  </a:cubicBezTo>
                </a:path>
              </a:pathLst>
            </a:custGeom>
            <a:noFill/>
            <a:ln w="9525" cap="flat" cmpd="sng">
              <a:solidFill>
                <a:srgbClr val="000000">
                  <a:alpha val="100000"/>
                </a:srgbClr>
              </a:solidFill>
              <a:prstDash val="solid"/>
              <a:round/>
              <a:headEnd type="none" w="med" len="med"/>
              <a:tailEnd type="none" w="med" len="med"/>
            </a:ln>
          </p:spPr>
          <p:txBody>
            <a:bodyPr/>
            <a:p>
              <a:endParaRPr lang="zh-CN" altLang="en-US"/>
            </a:p>
          </p:txBody>
        </p:sp>
        <p:sp>
          <p:nvSpPr>
            <p:cNvPr id="29750" name="Line 15"/>
            <p:cNvSpPr/>
            <p:nvPr/>
          </p:nvSpPr>
          <p:spPr>
            <a:xfrm>
              <a:off x="3600" y="11424"/>
              <a:ext cx="5400" cy="0"/>
            </a:xfrm>
            <a:prstGeom prst="line">
              <a:avLst/>
            </a:prstGeom>
            <a:ln w="9525" cap="flat" cmpd="sng">
              <a:solidFill>
                <a:srgbClr val="000000"/>
              </a:solidFill>
              <a:prstDash val="sysDot"/>
              <a:headEnd type="none" w="med" len="med"/>
              <a:tailEnd type="none" w="med" len="med"/>
            </a:ln>
          </p:spPr>
        </p:sp>
      </p:grpSp>
      <p:sp>
        <p:nvSpPr>
          <p:cNvPr id="29706" name="Line 16"/>
          <p:cNvSpPr/>
          <p:nvPr/>
        </p:nvSpPr>
        <p:spPr>
          <a:xfrm flipH="1">
            <a:off x="5676900" y="1668463"/>
            <a:ext cx="1371600" cy="793750"/>
          </a:xfrm>
          <a:prstGeom prst="line">
            <a:avLst/>
          </a:prstGeom>
          <a:ln w="9525" cap="flat" cmpd="sng">
            <a:solidFill>
              <a:srgbClr val="000000"/>
            </a:solidFill>
            <a:prstDash val="solid"/>
            <a:headEnd type="none" w="med" len="med"/>
            <a:tailEnd type="none" w="med" len="med"/>
          </a:ln>
        </p:spPr>
      </p:sp>
      <p:sp>
        <p:nvSpPr>
          <p:cNvPr id="29707" name="Line 17"/>
          <p:cNvSpPr/>
          <p:nvPr/>
        </p:nvSpPr>
        <p:spPr>
          <a:xfrm flipH="1">
            <a:off x="5676900" y="2362200"/>
            <a:ext cx="1943100" cy="1090613"/>
          </a:xfrm>
          <a:prstGeom prst="line">
            <a:avLst/>
          </a:prstGeom>
          <a:ln w="9525" cap="flat" cmpd="sng">
            <a:solidFill>
              <a:srgbClr val="000000"/>
            </a:solidFill>
            <a:prstDash val="solid"/>
            <a:headEnd type="none" w="med" len="med"/>
            <a:tailEnd type="none" w="med" len="med"/>
          </a:ln>
        </p:spPr>
      </p:sp>
      <p:sp>
        <p:nvSpPr>
          <p:cNvPr id="29708" name="Line 18"/>
          <p:cNvSpPr/>
          <p:nvPr/>
        </p:nvSpPr>
        <p:spPr>
          <a:xfrm flipH="1">
            <a:off x="5676900" y="3749675"/>
            <a:ext cx="1943100" cy="1089025"/>
          </a:xfrm>
          <a:prstGeom prst="line">
            <a:avLst/>
          </a:prstGeom>
          <a:ln w="9525" cap="flat" cmpd="sng">
            <a:solidFill>
              <a:srgbClr val="000000"/>
            </a:solidFill>
            <a:prstDash val="solid"/>
            <a:headEnd type="none" w="med" len="med"/>
            <a:tailEnd type="none" w="med" len="med"/>
          </a:ln>
        </p:spPr>
      </p:sp>
      <p:sp>
        <p:nvSpPr>
          <p:cNvPr id="29709" name="Line 19"/>
          <p:cNvSpPr/>
          <p:nvPr/>
        </p:nvSpPr>
        <p:spPr>
          <a:xfrm>
            <a:off x="4305300" y="2065338"/>
            <a:ext cx="1371600" cy="693737"/>
          </a:xfrm>
          <a:prstGeom prst="line">
            <a:avLst/>
          </a:prstGeom>
          <a:ln w="9525" cap="flat" cmpd="sng">
            <a:solidFill>
              <a:srgbClr val="000000"/>
            </a:solidFill>
            <a:prstDash val="solid"/>
            <a:headEnd type="none" w="med" len="med"/>
            <a:tailEnd type="none" w="med" len="med"/>
          </a:ln>
        </p:spPr>
      </p:sp>
      <p:sp>
        <p:nvSpPr>
          <p:cNvPr id="29710" name="Line 20"/>
          <p:cNvSpPr/>
          <p:nvPr/>
        </p:nvSpPr>
        <p:spPr>
          <a:xfrm>
            <a:off x="3848100" y="2857500"/>
            <a:ext cx="1828800" cy="892175"/>
          </a:xfrm>
          <a:prstGeom prst="line">
            <a:avLst/>
          </a:prstGeom>
          <a:ln w="9525" cap="flat" cmpd="sng">
            <a:solidFill>
              <a:srgbClr val="000000"/>
            </a:solidFill>
            <a:prstDash val="solid"/>
            <a:headEnd type="none" w="med" len="med"/>
            <a:tailEnd type="none" w="med" len="med"/>
          </a:ln>
        </p:spPr>
      </p:sp>
      <p:sp>
        <p:nvSpPr>
          <p:cNvPr id="29711" name="Line 21"/>
          <p:cNvSpPr/>
          <p:nvPr/>
        </p:nvSpPr>
        <p:spPr>
          <a:xfrm>
            <a:off x="3505200" y="3848100"/>
            <a:ext cx="2171700" cy="1090613"/>
          </a:xfrm>
          <a:prstGeom prst="line">
            <a:avLst/>
          </a:prstGeom>
          <a:ln w="9525" cap="flat" cmpd="sng">
            <a:solidFill>
              <a:srgbClr val="000000"/>
            </a:solidFill>
            <a:prstDash val="solid"/>
            <a:headEnd type="none" w="med" len="med"/>
            <a:tailEnd type="none" w="med" len="med"/>
          </a:ln>
        </p:spPr>
      </p:sp>
      <p:sp>
        <p:nvSpPr>
          <p:cNvPr id="29712" name="Line 22"/>
          <p:cNvSpPr/>
          <p:nvPr/>
        </p:nvSpPr>
        <p:spPr>
          <a:xfrm>
            <a:off x="5676900" y="1676400"/>
            <a:ext cx="0" cy="3429000"/>
          </a:xfrm>
          <a:prstGeom prst="line">
            <a:avLst/>
          </a:prstGeom>
          <a:ln w="9525" cap="flat" cmpd="sng">
            <a:solidFill>
              <a:srgbClr val="000000"/>
            </a:solidFill>
            <a:prstDash val="solid"/>
            <a:headEnd type="none" w="med" len="med"/>
            <a:tailEnd type="none" w="med" len="med"/>
          </a:ln>
        </p:spPr>
      </p:sp>
      <p:sp>
        <p:nvSpPr>
          <p:cNvPr id="29713" name="Text Box 23"/>
          <p:cNvSpPr txBox="1"/>
          <p:nvPr/>
        </p:nvSpPr>
        <p:spPr>
          <a:xfrm>
            <a:off x="5219700" y="5830888"/>
            <a:ext cx="8763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QCC</a:t>
            </a: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p:txBody>
      </p:sp>
      <p:sp>
        <p:nvSpPr>
          <p:cNvPr id="29714" name="Text Box 24"/>
          <p:cNvSpPr txBox="1"/>
          <p:nvPr/>
        </p:nvSpPr>
        <p:spPr>
          <a:xfrm>
            <a:off x="5245100" y="5111750"/>
            <a:ext cx="914400" cy="296863"/>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方法管理</a:t>
            </a:r>
            <a:endParaRPr lang="zh-CN" altLang="en-US" sz="1200" dirty="0">
              <a:latin typeface="Times New Roman" panose="02020603050405020304" pitchFamily="18" charset="0"/>
            </a:endParaRPr>
          </a:p>
        </p:txBody>
      </p:sp>
      <p:sp>
        <p:nvSpPr>
          <p:cNvPr id="29715" name="Text Box 25"/>
          <p:cNvSpPr txBox="1"/>
          <p:nvPr/>
        </p:nvSpPr>
        <p:spPr>
          <a:xfrm>
            <a:off x="4800600" y="1371600"/>
            <a:ext cx="17526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作业指导文件见解明了</a:t>
            </a:r>
            <a:endParaRPr lang="zh-CN" altLang="en-US" sz="1200" dirty="0">
              <a:latin typeface="Times New Roman" panose="02020603050405020304" pitchFamily="18" charset="0"/>
            </a:endParaRPr>
          </a:p>
        </p:txBody>
      </p:sp>
      <p:sp>
        <p:nvSpPr>
          <p:cNvPr id="29716" name="Text Box 26"/>
          <p:cNvSpPr txBox="1"/>
          <p:nvPr/>
        </p:nvSpPr>
        <p:spPr>
          <a:xfrm>
            <a:off x="7048500" y="1570038"/>
            <a:ext cx="8001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工艺流程</a:t>
            </a:r>
            <a:endParaRPr lang="zh-CN" altLang="en-US" sz="1200" dirty="0">
              <a:latin typeface="Times New Roman" panose="02020603050405020304" pitchFamily="18" charset="0"/>
            </a:endParaRPr>
          </a:p>
        </p:txBody>
      </p:sp>
      <p:sp>
        <p:nvSpPr>
          <p:cNvPr id="29717" name="Text Box 27"/>
          <p:cNvSpPr txBox="1"/>
          <p:nvPr/>
        </p:nvSpPr>
        <p:spPr>
          <a:xfrm>
            <a:off x="7620000" y="2163763"/>
            <a:ext cx="9144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物品摆放</a:t>
            </a:r>
            <a:endParaRPr lang="zh-CN" altLang="en-US" sz="1200" dirty="0">
              <a:latin typeface="Times New Roman" panose="02020603050405020304" pitchFamily="18" charset="0"/>
            </a:endParaRPr>
          </a:p>
        </p:txBody>
      </p:sp>
      <p:sp>
        <p:nvSpPr>
          <p:cNvPr id="29718" name="Text Box 28"/>
          <p:cNvSpPr txBox="1"/>
          <p:nvPr/>
        </p:nvSpPr>
        <p:spPr>
          <a:xfrm>
            <a:off x="7620000" y="3551238"/>
            <a:ext cx="8382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工作奖惩</a:t>
            </a:r>
            <a:endParaRPr lang="zh-CN" altLang="en-US" sz="1200" dirty="0">
              <a:latin typeface="Times New Roman" panose="02020603050405020304" pitchFamily="18" charset="0"/>
            </a:endParaRPr>
          </a:p>
        </p:txBody>
      </p:sp>
      <p:sp>
        <p:nvSpPr>
          <p:cNvPr id="29719" name="Text Box 29"/>
          <p:cNvSpPr txBox="1"/>
          <p:nvPr/>
        </p:nvSpPr>
        <p:spPr>
          <a:xfrm>
            <a:off x="2819400" y="3649663"/>
            <a:ext cx="8382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质量标准</a:t>
            </a:r>
            <a:endParaRPr lang="zh-CN" altLang="en-US" sz="1200" dirty="0">
              <a:latin typeface="Times New Roman" panose="02020603050405020304" pitchFamily="18" charset="0"/>
            </a:endParaRPr>
          </a:p>
        </p:txBody>
      </p:sp>
      <p:sp>
        <p:nvSpPr>
          <p:cNvPr id="29720" name="Text Box 30"/>
          <p:cNvSpPr txBox="1"/>
          <p:nvPr/>
        </p:nvSpPr>
        <p:spPr>
          <a:xfrm>
            <a:off x="3276600" y="2659063"/>
            <a:ext cx="5715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检验</a:t>
            </a:r>
            <a:endParaRPr lang="zh-CN" altLang="en-US" sz="1200" dirty="0">
              <a:latin typeface="Times New Roman" panose="02020603050405020304" pitchFamily="18" charset="0"/>
            </a:endParaRPr>
          </a:p>
        </p:txBody>
      </p:sp>
      <p:sp>
        <p:nvSpPr>
          <p:cNvPr id="29721" name="Text Box 31"/>
          <p:cNvSpPr txBox="1"/>
          <p:nvPr/>
        </p:nvSpPr>
        <p:spPr>
          <a:xfrm>
            <a:off x="3619500" y="1866900"/>
            <a:ext cx="8763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作业文件</a:t>
            </a:r>
            <a:endParaRPr lang="zh-CN" altLang="en-US" sz="1200" dirty="0">
              <a:latin typeface="Times New Roman" panose="02020603050405020304" pitchFamily="18" charset="0"/>
            </a:endParaRPr>
          </a:p>
        </p:txBody>
      </p:sp>
      <p:sp>
        <p:nvSpPr>
          <p:cNvPr id="29722" name="Line 32"/>
          <p:cNvSpPr/>
          <p:nvPr/>
        </p:nvSpPr>
        <p:spPr>
          <a:xfrm>
            <a:off x="5105400" y="2263775"/>
            <a:ext cx="0" cy="198438"/>
          </a:xfrm>
          <a:prstGeom prst="line">
            <a:avLst/>
          </a:prstGeom>
          <a:ln w="9525" cap="flat" cmpd="sng">
            <a:solidFill>
              <a:srgbClr val="000000"/>
            </a:solidFill>
            <a:prstDash val="solid"/>
            <a:headEnd type="none" w="med" len="med"/>
            <a:tailEnd type="none" w="med" len="med"/>
          </a:ln>
        </p:spPr>
      </p:sp>
      <p:sp>
        <p:nvSpPr>
          <p:cNvPr id="29723" name="Line 33"/>
          <p:cNvSpPr/>
          <p:nvPr/>
        </p:nvSpPr>
        <p:spPr>
          <a:xfrm>
            <a:off x="4648200" y="2244725"/>
            <a:ext cx="0" cy="198438"/>
          </a:xfrm>
          <a:prstGeom prst="line">
            <a:avLst/>
          </a:prstGeom>
          <a:ln w="9525" cap="flat" cmpd="sng">
            <a:solidFill>
              <a:srgbClr val="000000"/>
            </a:solidFill>
            <a:prstDash val="solid"/>
            <a:headEnd type="none" w="med" len="med"/>
            <a:tailEnd type="none" w="med" len="med"/>
          </a:ln>
        </p:spPr>
      </p:sp>
      <p:sp>
        <p:nvSpPr>
          <p:cNvPr id="29724" name="Line 34"/>
          <p:cNvSpPr/>
          <p:nvPr/>
        </p:nvSpPr>
        <p:spPr>
          <a:xfrm>
            <a:off x="4076700" y="2957513"/>
            <a:ext cx="0" cy="196850"/>
          </a:xfrm>
          <a:prstGeom prst="line">
            <a:avLst/>
          </a:prstGeom>
          <a:ln w="9525" cap="flat" cmpd="sng">
            <a:solidFill>
              <a:srgbClr val="000000"/>
            </a:solidFill>
            <a:prstDash val="solid"/>
            <a:headEnd type="none" w="med" len="med"/>
            <a:tailEnd type="none" w="med" len="med"/>
          </a:ln>
        </p:spPr>
      </p:sp>
      <p:sp>
        <p:nvSpPr>
          <p:cNvPr id="29725" name="Line 35"/>
          <p:cNvSpPr/>
          <p:nvPr/>
        </p:nvSpPr>
        <p:spPr>
          <a:xfrm>
            <a:off x="4648200" y="3043238"/>
            <a:ext cx="0" cy="196850"/>
          </a:xfrm>
          <a:prstGeom prst="line">
            <a:avLst/>
          </a:prstGeom>
          <a:ln w="9525" cap="flat" cmpd="sng">
            <a:solidFill>
              <a:srgbClr val="000000"/>
            </a:solidFill>
            <a:prstDash val="solid"/>
            <a:headEnd type="none" w="med" len="med"/>
            <a:tailEnd type="none" w="med" len="med"/>
          </a:ln>
        </p:spPr>
      </p:sp>
      <p:sp>
        <p:nvSpPr>
          <p:cNvPr id="29726" name="Line 36"/>
          <p:cNvSpPr/>
          <p:nvPr/>
        </p:nvSpPr>
        <p:spPr>
          <a:xfrm>
            <a:off x="5105400" y="3471863"/>
            <a:ext cx="0" cy="196850"/>
          </a:xfrm>
          <a:prstGeom prst="line">
            <a:avLst/>
          </a:prstGeom>
          <a:ln w="9525" cap="flat" cmpd="sng">
            <a:solidFill>
              <a:srgbClr val="000000"/>
            </a:solidFill>
            <a:prstDash val="solid"/>
            <a:headEnd type="none" w="med" len="med"/>
            <a:tailEnd type="none" w="med" len="med"/>
          </a:ln>
        </p:spPr>
      </p:sp>
      <p:sp>
        <p:nvSpPr>
          <p:cNvPr id="29727" name="Line 37"/>
          <p:cNvSpPr/>
          <p:nvPr/>
        </p:nvSpPr>
        <p:spPr>
          <a:xfrm>
            <a:off x="4991100" y="4391025"/>
            <a:ext cx="0" cy="198438"/>
          </a:xfrm>
          <a:prstGeom prst="line">
            <a:avLst/>
          </a:prstGeom>
          <a:ln w="9525" cap="flat" cmpd="sng">
            <a:solidFill>
              <a:srgbClr val="000000"/>
            </a:solidFill>
            <a:prstDash val="solid"/>
            <a:headEnd type="none" w="med" len="med"/>
            <a:tailEnd type="none" w="med" len="med"/>
          </a:ln>
        </p:spPr>
      </p:sp>
      <p:sp>
        <p:nvSpPr>
          <p:cNvPr id="29728" name="Line 38"/>
          <p:cNvSpPr/>
          <p:nvPr/>
        </p:nvSpPr>
        <p:spPr>
          <a:xfrm>
            <a:off x="4076700" y="4137025"/>
            <a:ext cx="0" cy="196850"/>
          </a:xfrm>
          <a:prstGeom prst="line">
            <a:avLst/>
          </a:prstGeom>
          <a:ln w="9525" cap="flat" cmpd="sng">
            <a:solidFill>
              <a:srgbClr val="000000"/>
            </a:solidFill>
            <a:prstDash val="solid"/>
            <a:headEnd type="none" w="med" len="med"/>
            <a:tailEnd type="none" w="med" len="med"/>
          </a:ln>
        </p:spPr>
      </p:sp>
      <p:sp>
        <p:nvSpPr>
          <p:cNvPr id="29729" name="Line 39"/>
          <p:cNvSpPr/>
          <p:nvPr/>
        </p:nvSpPr>
        <p:spPr>
          <a:xfrm>
            <a:off x="6248400" y="4302125"/>
            <a:ext cx="0" cy="198438"/>
          </a:xfrm>
          <a:prstGeom prst="line">
            <a:avLst/>
          </a:prstGeom>
          <a:ln w="9525" cap="flat" cmpd="sng">
            <a:solidFill>
              <a:srgbClr val="000000"/>
            </a:solidFill>
            <a:prstDash val="solid"/>
            <a:headEnd type="none" w="med" len="med"/>
            <a:tailEnd type="none" w="med" len="med"/>
          </a:ln>
        </p:spPr>
      </p:sp>
      <p:sp>
        <p:nvSpPr>
          <p:cNvPr id="29730" name="Line 40"/>
          <p:cNvSpPr/>
          <p:nvPr/>
        </p:nvSpPr>
        <p:spPr>
          <a:xfrm>
            <a:off x="7162800" y="4017963"/>
            <a:ext cx="0" cy="198437"/>
          </a:xfrm>
          <a:prstGeom prst="line">
            <a:avLst/>
          </a:prstGeom>
          <a:ln w="9525" cap="flat" cmpd="sng">
            <a:solidFill>
              <a:srgbClr val="000000"/>
            </a:solidFill>
            <a:prstDash val="solid"/>
            <a:headEnd type="none" w="med" len="med"/>
            <a:tailEnd type="none" w="med" len="med"/>
          </a:ln>
        </p:spPr>
      </p:sp>
      <p:sp>
        <p:nvSpPr>
          <p:cNvPr id="29731" name="Line 41"/>
          <p:cNvSpPr/>
          <p:nvPr/>
        </p:nvSpPr>
        <p:spPr>
          <a:xfrm>
            <a:off x="6019800" y="3254375"/>
            <a:ext cx="0" cy="198438"/>
          </a:xfrm>
          <a:prstGeom prst="line">
            <a:avLst/>
          </a:prstGeom>
          <a:ln w="9525" cap="flat" cmpd="sng">
            <a:solidFill>
              <a:srgbClr val="000000"/>
            </a:solidFill>
            <a:prstDash val="solid"/>
            <a:headEnd type="none" w="med" len="med"/>
            <a:tailEnd type="none" w="med" len="med"/>
          </a:ln>
        </p:spPr>
      </p:sp>
      <p:sp>
        <p:nvSpPr>
          <p:cNvPr id="29732" name="Line 42"/>
          <p:cNvSpPr/>
          <p:nvPr/>
        </p:nvSpPr>
        <p:spPr>
          <a:xfrm>
            <a:off x="6362700" y="2857500"/>
            <a:ext cx="0" cy="198438"/>
          </a:xfrm>
          <a:prstGeom prst="line">
            <a:avLst/>
          </a:prstGeom>
          <a:ln w="9525" cap="flat" cmpd="sng">
            <a:solidFill>
              <a:srgbClr val="000000"/>
            </a:solidFill>
            <a:prstDash val="solid"/>
            <a:headEnd type="none" w="med" len="med"/>
            <a:tailEnd type="none" w="med" len="med"/>
          </a:ln>
        </p:spPr>
      </p:sp>
      <p:sp>
        <p:nvSpPr>
          <p:cNvPr id="29733" name="Line 43"/>
          <p:cNvSpPr/>
          <p:nvPr/>
        </p:nvSpPr>
        <p:spPr>
          <a:xfrm>
            <a:off x="7162800" y="2630488"/>
            <a:ext cx="0" cy="198437"/>
          </a:xfrm>
          <a:prstGeom prst="line">
            <a:avLst/>
          </a:prstGeom>
          <a:ln w="9525" cap="flat" cmpd="sng">
            <a:solidFill>
              <a:srgbClr val="000000"/>
            </a:solidFill>
            <a:prstDash val="solid"/>
            <a:headEnd type="none" w="med" len="med"/>
            <a:tailEnd type="none" w="med" len="med"/>
          </a:ln>
        </p:spPr>
      </p:sp>
      <p:sp>
        <p:nvSpPr>
          <p:cNvPr id="29734" name="Line 44"/>
          <p:cNvSpPr/>
          <p:nvPr/>
        </p:nvSpPr>
        <p:spPr>
          <a:xfrm>
            <a:off x="6019800" y="2263775"/>
            <a:ext cx="0" cy="198438"/>
          </a:xfrm>
          <a:prstGeom prst="line">
            <a:avLst/>
          </a:prstGeom>
          <a:ln w="9525" cap="flat" cmpd="sng">
            <a:solidFill>
              <a:srgbClr val="000000"/>
            </a:solidFill>
            <a:prstDash val="solid"/>
            <a:headEnd type="none" w="med" len="med"/>
            <a:tailEnd type="none" w="med" len="med"/>
          </a:ln>
        </p:spPr>
      </p:sp>
      <p:sp>
        <p:nvSpPr>
          <p:cNvPr id="29735" name="Line 45"/>
          <p:cNvSpPr/>
          <p:nvPr/>
        </p:nvSpPr>
        <p:spPr>
          <a:xfrm>
            <a:off x="6819900" y="1819275"/>
            <a:ext cx="0" cy="198438"/>
          </a:xfrm>
          <a:prstGeom prst="line">
            <a:avLst/>
          </a:prstGeom>
          <a:ln w="9525" cap="flat" cmpd="sng">
            <a:solidFill>
              <a:srgbClr val="000000"/>
            </a:solidFill>
            <a:prstDash val="solid"/>
            <a:headEnd type="none" w="med" len="med"/>
            <a:tailEnd type="none" w="med" len="med"/>
          </a:ln>
        </p:spPr>
      </p:sp>
      <p:sp>
        <p:nvSpPr>
          <p:cNvPr id="29736" name="Line 46"/>
          <p:cNvSpPr/>
          <p:nvPr/>
        </p:nvSpPr>
        <p:spPr>
          <a:xfrm>
            <a:off x="6134100" y="1974850"/>
            <a:ext cx="0" cy="198438"/>
          </a:xfrm>
          <a:prstGeom prst="line">
            <a:avLst/>
          </a:prstGeom>
          <a:ln w="9525" cap="flat" cmpd="sng">
            <a:solidFill>
              <a:srgbClr val="000000"/>
            </a:solidFill>
            <a:prstDash val="solid"/>
            <a:headEnd type="none" w="med" len="med"/>
            <a:tailEnd type="none" w="med" len="med"/>
          </a:ln>
        </p:spPr>
      </p:sp>
      <p:sp>
        <p:nvSpPr>
          <p:cNvPr id="29737" name="Text Box 47"/>
          <p:cNvSpPr txBox="1"/>
          <p:nvPr/>
        </p:nvSpPr>
        <p:spPr>
          <a:xfrm>
            <a:off x="5791200" y="3452813"/>
            <a:ext cx="8382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适宜可行</a:t>
            </a:r>
            <a:endParaRPr lang="zh-CN" altLang="en-US" sz="1200" dirty="0">
              <a:latin typeface="Times New Roman" panose="02020603050405020304" pitchFamily="18" charset="0"/>
            </a:endParaRPr>
          </a:p>
        </p:txBody>
      </p:sp>
      <p:sp>
        <p:nvSpPr>
          <p:cNvPr id="29738" name="Text Box 48"/>
          <p:cNvSpPr txBox="1"/>
          <p:nvPr/>
        </p:nvSpPr>
        <p:spPr>
          <a:xfrm>
            <a:off x="6819900" y="2857500"/>
            <a:ext cx="8001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统计应用</a:t>
            </a:r>
            <a:endParaRPr lang="zh-CN" altLang="en-US" sz="1200" dirty="0">
              <a:latin typeface="Times New Roman" panose="02020603050405020304" pitchFamily="18" charset="0"/>
            </a:endParaRPr>
          </a:p>
        </p:txBody>
      </p:sp>
      <p:sp>
        <p:nvSpPr>
          <p:cNvPr id="29739" name="Text Box 49"/>
          <p:cNvSpPr txBox="1"/>
          <p:nvPr/>
        </p:nvSpPr>
        <p:spPr>
          <a:xfrm>
            <a:off x="5905500" y="3948113"/>
            <a:ext cx="8763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目标考核</a:t>
            </a:r>
            <a:endParaRPr lang="zh-CN" altLang="en-US" sz="1200" dirty="0">
              <a:latin typeface="Times New Roman" panose="02020603050405020304" pitchFamily="18" charset="0"/>
            </a:endParaRPr>
          </a:p>
        </p:txBody>
      </p:sp>
      <p:sp>
        <p:nvSpPr>
          <p:cNvPr id="29740" name="Text Box 50"/>
          <p:cNvSpPr txBox="1"/>
          <p:nvPr/>
        </p:nvSpPr>
        <p:spPr>
          <a:xfrm>
            <a:off x="6934200" y="4244975"/>
            <a:ext cx="9144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量化管理</a:t>
            </a:r>
            <a:endParaRPr lang="zh-CN" altLang="en-US" sz="1200" dirty="0">
              <a:latin typeface="Times New Roman" panose="02020603050405020304" pitchFamily="18" charset="0"/>
            </a:endParaRPr>
          </a:p>
        </p:txBody>
      </p:sp>
      <p:sp>
        <p:nvSpPr>
          <p:cNvPr id="29741" name="Text Box 51"/>
          <p:cNvSpPr txBox="1"/>
          <p:nvPr/>
        </p:nvSpPr>
        <p:spPr>
          <a:xfrm>
            <a:off x="3581400" y="4343400"/>
            <a:ext cx="8382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适宜可行</a:t>
            </a:r>
            <a:endParaRPr lang="zh-CN" altLang="en-US" sz="1200" dirty="0">
              <a:latin typeface="Times New Roman" panose="02020603050405020304" pitchFamily="18" charset="0"/>
            </a:endParaRPr>
          </a:p>
        </p:txBody>
      </p:sp>
      <p:sp>
        <p:nvSpPr>
          <p:cNvPr id="29742" name="Text Box 52"/>
          <p:cNvSpPr txBox="1"/>
          <p:nvPr/>
        </p:nvSpPr>
        <p:spPr>
          <a:xfrm>
            <a:off x="4648200" y="4046538"/>
            <a:ext cx="8382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完整规范</a:t>
            </a:r>
            <a:endParaRPr lang="zh-CN" altLang="en-US" sz="1200" dirty="0">
              <a:latin typeface="Times New Roman" panose="02020603050405020304" pitchFamily="18" charset="0"/>
            </a:endParaRPr>
          </a:p>
        </p:txBody>
      </p:sp>
      <p:sp>
        <p:nvSpPr>
          <p:cNvPr id="29743" name="Text Box 53"/>
          <p:cNvSpPr txBox="1"/>
          <p:nvPr/>
        </p:nvSpPr>
        <p:spPr>
          <a:xfrm>
            <a:off x="4572000" y="3649663"/>
            <a:ext cx="8763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记录安全</a:t>
            </a:r>
            <a:endParaRPr lang="zh-CN" altLang="en-US" sz="1200" dirty="0">
              <a:latin typeface="Times New Roman" panose="02020603050405020304" pitchFamily="18" charset="0"/>
            </a:endParaRPr>
          </a:p>
        </p:txBody>
      </p:sp>
      <p:sp>
        <p:nvSpPr>
          <p:cNvPr id="29744" name="Text Box 54"/>
          <p:cNvSpPr txBox="1"/>
          <p:nvPr/>
        </p:nvSpPr>
        <p:spPr>
          <a:xfrm>
            <a:off x="3581400" y="3154363"/>
            <a:ext cx="8382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标准规范</a:t>
            </a:r>
            <a:endParaRPr lang="zh-CN" altLang="en-US" sz="1200" dirty="0">
              <a:latin typeface="Times New Roman" panose="02020603050405020304" pitchFamily="18" charset="0"/>
            </a:endParaRPr>
          </a:p>
        </p:txBody>
      </p:sp>
      <p:sp>
        <p:nvSpPr>
          <p:cNvPr id="29745" name="Text Box 55"/>
          <p:cNvSpPr txBox="1"/>
          <p:nvPr/>
        </p:nvSpPr>
        <p:spPr>
          <a:xfrm>
            <a:off x="4343400" y="2759075"/>
            <a:ext cx="838200" cy="29686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方法科学</a:t>
            </a:r>
            <a:endParaRPr lang="zh-CN" altLang="en-US" sz="1200" dirty="0">
              <a:latin typeface="Times New Roman" panose="02020603050405020304" pitchFamily="18" charset="0"/>
            </a:endParaRPr>
          </a:p>
        </p:txBody>
      </p:sp>
      <p:sp>
        <p:nvSpPr>
          <p:cNvPr id="29746" name="Text Box 56"/>
          <p:cNvSpPr txBox="1"/>
          <p:nvPr/>
        </p:nvSpPr>
        <p:spPr>
          <a:xfrm>
            <a:off x="4191000" y="2462213"/>
            <a:ext cx="838200" cy="296862"/>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完整规范</a:t>
            </a:r>
            <a:endParaRPr lang="zh-CN" altLang="en-US" sz="1200" dirty="0">
              <a:latin typeface="Times New Roman" panose="02020603050405020304" pitchFamily="18" charset="0"/>
            </a:endParaRPr>
          </a:p>
        </p:txBody>
      </p:sp>
      <p:sp>
        <p:nvSpPr>
          <p:cNvPr id="29747" name="Text Box 57"/>
          <p:cNvSpPr txBox="1"/>
          <p:nvPr/>
        </p:nvSpPr>
        <p:spPr>
          <a:xfrm>
            <a:off x="4648200" y="1965325"/>
            <a:ext cx="800100" cy="298450"/>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可操作性</a:t>
            </a:r>
            <a:endParaRPr lang="zh-CN" altLang="en-US" sz="1200" dirty="0">
              <a:latin typeface="Times New Roman" panose="02020603050405020304" pitchFamily="18" charset="0"/>
            </a:endParaRPr>
          </a:p>
        </p:txBody>
      </p:sp>
      <p:sp>
        <p:nvSpPr>
          <p:cNvPr id="29748" name="Line 58"/>
          <p:cNvSpPr/>
          <p:nvPr/>
        </p:nvSpPr>
        <p:spPr>
          <a:xfrm>
            <a:off x="5676900" y="5410200"/>
            <a:ext cx="0" cy="228600"/>
          </a:xfrm>
          <a:prstGeom prst="line">
            <a:avLst/>
          </a:prstGeom>
          <a:ln w="9525" cap="flat" cmpd="sng">
            <a:solidFill>
              <a:schemeClr val="tx1"/>
            </a:solidFill>
            <a:prstDash val="solid"/>
            <a:headEnd type="none" w="med" len="med"/>
            <a:tailEnd type="none" w="med" len="med"/>
          </a:ln>
        </p:spPr>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3186" name="Text Box 2"/>
          <p:cNvSpPr txBox="1">
            <a:spLocks noChangeArrowheads="1"/>
          </p:cNvSpPr>
          <p:nvPr/>
        </p:nvSpPr>
        <p:spPr bwMode="auto">
          <a:xfrm>
            <a:off x="1524000" y="404813"/>
            <a:ext cx="5486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的作用</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30723"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30724" name="Text Box 5"/>
          <p:cNvSpPr txBox="1"/>
          <p:nvPr/>
        </p:nvSpPr>
        <p:spPr>
          <a:xfrm>
            <a:off x="457200" y="908050"/>
            <a:ext cx="5029200" cy="457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400" dirty="0">
                <a:solidFill>
                  <a:schemeClr val="folHlink"/>
                </a:solidFill>
                <a:latin typeface="宋体" panose="02010600030101010101" pitchFamily="2" charset="-122"/>
              </a:rPr>
              <a:t>六、</a:t>
            </a:r>
            <a:r>
              <a:rPr lang="en-US" altLang="zh-CN" sz="2400" dirty="0">
                <a:solidFill>
                  <a:schemeClr val="folHlink"/>
                </a:solidFill>
                <a:latin typeface="宋体" panose="02010600030101010101" pitchFamily="2" charset="-122"/>
              </a:rPr>
              <a:t>QCC</a:t>
            </a:r>
            <a:r>
              <a:rPr lang="zh-CN" altLang="en-US" sz="2400" dirty="0">
                <a:solidFill>
                  <a:schemeClr val="folHlink"/>
                </a:solidFill>
                <a:latin typeface="宋体" panose="02010600030101010101" pitchFamily="2" charset="-122"/>
              </a:rPr>
              <a:t>活动对其他管理的改善作用 </a:t>
            </a:r>
            <a:endParaRPr lang="zh-CN" altLang="en-US" sz="2400" dirty="0">
              <a:solidFill>
                <a:schemeClr val="folHlink"/>
              </a:solidFill>
              <a:latin typeface="宋体" panose="02010600030101010101" pitchFamily="2" charset="-122"/>
            </a:endParaRPr>
          </a:p>
        </p:txBody>
      </p:sp>
      <p:sp>
        <p:nvSpPr>
          <p:cNvPr id="93190" name="Text Box 6"/>
          <p:cNvSpPr txBox="1"/>
          <p:nvPr/>
        </p:nvSpPr>
        <p:spPr>
          <a:xfrm>
            <a:off x="685800" y="1447800"/>
            <a:ext cx="7620000" cy="42910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1</a:t>
            </a:r>
            <a:r>
              <a:rPr lang="zh-CN" altLang="en-US" sz="2400" b="1" dirty="0">
                <a:solidFill>
                  <a:srgbClr val="CC6600"/>
                </a:solidFill>
                <a:latin typeface="Times New Roman" panose="02020603050405020304" pitchFamily="18" charset="0"/>
              </a:rPr>
              <a:t>、</a:t>
            </a:r>
            <a:r>
              <a:rPr lang="zh-CN" altLang="en-US" sz="2400" b="1" dirty="0">
                <a:solidFill>
                  <a:srgbClr val="CC6600"/>
                </a:solidFill>
                <a:latin typeface="Times New Roman" panose="02020603050405020304" pitchFamily="18" charset="0"/>
                <a:cs typeface="Times New Roman" panose="02020603050405020304" pitchFamily="18" charset="0"/>
              </a:rPr>
              <a:t>  </a:t>
            </a:r>
            <a:r>
              <a:rPr lang="zh-CN" altLang="en-US" sz="2400" b="1" dirty="0">
                <a:solidFill>
                  <a:srgbClr val="CC6600"/>
                </a:solidFill>
                <a:latin typeface="Times New Roman" panose="02020603050405020304" pitchFamily="18" charset="0"/>
              </a:rPr>
              <a:t>提高股东和投资方对公司的信心</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2</a:t>
            </a:r>
            <a:r>
              <a:rPr lang="zh-CN" altLang="en-US" sz="2400" b="1" dirty="0">
                <a:solidFill>
                  <a:srgbClr val="CC6600"/>
                </a:solidFill>
                <a:latin typeface="Times New Roman" panose="02020603050405020304" pitchFamily="18" charset="0"/>
              </a:rPr>
              <a:t>、</a:t>
            </a:r>
            <a:r>
              <a:rPr lang="zh-CN" altLang="en-US" sz="2400" b="1" dirty="0">
                <a:solidFill>
                  <a:srgbClr val="CC6600"/>
                </a:solidFill>
                <a:latin typeface="Times New Roman" panose="02020603050405020304" pitchFamily="18" charset="0"/>
                <a:cs typeface="Times New Roman" panose="02020603050405020304" pitchFamily="18" charset="0"/>
              </a:rPr>
              <a:t>  </a:t>
            </a:r>
            <a:r>
              <a:rPr lang="zh-CN" altLang="en-US" sz="2400" b="1" dirty="0">
                <a:solidFill>
                  <a:srgbClr val="CC6600"/>
                </a:solidFill>
                <a:latin typeface="Times New Roman" panose="02020603050405020304" pitchFamily="18" charset="0"/>
              </a:rPr>
              <a:t>增强客户和员工的满意度</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3</a:t>
            </a:r>
            <a:r>
              <a:rPr lang="zh-CN" altLang="en-US" sz="2400" b="1" dirty="0">
                <a:solidFill>
                  <a:srgbClr val="CC6600"/>
                </a:solidFill>
                <a:latin typeface="Times New Roman" panose="02020603050405020304" pitchFamily="18" charset="0"/>
              </a:rPr>
              <a:t>、</a:t>
            </a:r>
            <a:r>
              <a:rPr lang="zh-CN" altLang="en-US" sz="2400" b="1" dirty="0">
                <a:solidFill>
                  <a:srgbClr val="CC6600"/>
                </a:solidFill>
                <a:latin typeface="Times New Roman" panose="02020603050405020304" pitchFamily="18" charset="0"/>
                <a:cs typeface="Times New Roman" panose="02020603050405020304" pitchFamily="18" charset="0"/>
              </a:rPr>
              <a:t>  </a:t>
            </a:r>
            <a:r>
              <a:rPr lang="zh-CN" altLang="en-US" sz="2400" b="1" dirty="0">
                <a:solidFill>
                  <a:srgbClr val="CC6600"/>
                </a:solidFill>
                <a:latin typeface="Times New Roman" panose="02020603050405020304" pitchFamily="18" charset="0"/>
              </a:rPr>
              <a:t>降低客户的投诉</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4</a:t>
            </a:r>
            <a:r>
              <a:rPr lang="zh-CN" altLang="en-US" sz="2400" b="1" dirty="0">
                <a:solidFill>
                  <a:srgbClr val="CC6600"/>
                </a:solidFill>
                <a:latin typeface="Times New Roman" panose="02020603050405020304" pitchFamily="18" charset="0"/>
              </a:rPr>
              <a:t>、</a:t>
            </a:r>
            <a:r>
              <a:rPr lang="zh-CN" altLang="en-US" sz="2400" b="1" dirty="0">
                <a:solidFill>
                  <a:srgbClr val="CC6600"/>
                </a:solidFill>
                <a:latin typeface="Times New Roman" panose="02020603050405020304" pitchFamily="18" charset="0"/>
                <a:cs typeface="Times New Roman" panose="02020603050405020304" pitchFamily="18" charset="0"/>
              </a:rPr>
              <a:t>  </a:t>
            </a:r>
            <a:r>
              <a:rPr lang="zh-CN" altLang="en-US" sz="2400" b="1" dirty="0">
                <a:solidFill>
                  <a:srgbClr val="CC6600"/>
                </a:solidFill>
                <a:latin typeface="Times New Roman" panose="02020603050405020304" pitchFamily="18" charset="0"/>
              </a:rPr>
              <a:t>实现全员参加管理</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5</a:t>
            </a:r>
            <a:r>
              <a:rPr lang="zh-CN" altLang="en-US" sz="2400" b="1" dirty="0">
                <a:solidFill>
                  <a:srgbClr val="CC6600"/>
                </a:solidFill>
                <a:latin typeface="Times New Roman" panose="02020603050405020304" pitchFamily="18" charset="0"/>
              </a:rPr>
              <a:t>、</a:t>
            </a:r>
            <a:r>
              <a:rPr lang="zh-CN" altLang="en-US" sz="2400" b="1" dirty="0">
                <a:solidFill>
                  <a:srgbClr val="CC6600"/>
                </a:solidFill>
                <a:latin typeface="Times New Roman" panose="02020603050405020304" pitchFamily="18" charset="0"/>
                <a:cs typeface="Times New Roman" panose="02020603050405020304" pitchFamily="18" charset="0"/>
              </a:rPr>
              <a:t>  </a:t>
            </a:r>
            <a:r>
              <a:rPr lang="zh-CN" altLang="en-US" sz="2400" b="1" dirty="0">
                <a:solidFill>
                  <a:srgbClr val="CC6600"/>
                </a:solidFill>
                <a:latin typeface="Times New Roman" panose="02020603050405020304" pitchFamily="18" charset="0"/>
              </a:rPr>
              <a:t>降低企业经营和产品成本</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6</a:t>
            </a:r>
            <a:r>
              <a:rPr lang="zh-CN" altLang="en-US" sz="2400" b="1" dirty="0">
                <a:solidFill>
                  <a:srgbClr val="CC6600"/>
                </a:solidFill>
                <a:latin typeface="Times New Roman" panose="02020603050405020304" pitchFamily="18" charset="0"/>
              </a:rPr>
              <a:t>、</a:t>
            </a:r>
            <a:r>
              <a:rPr lang="zh-CN" altLang="en-US" sz="2400" b="1" dirty="0">
                <a:solidFill>
                  <a:srgbClr val="CC6600"/>
                </a:solidFill>
                <a:latin typeface="Times New Roman" panose="02020603050405020304" pitchFamily="18" charset="0"/>
                <a:cs typeface="Times New Roman" panose="02020603050405020304" pitchFamily="18" charset="0"/>
              </a:rPr>
              <a:t>  </a:t>
            </a:r>
            <a:r>
              <a:rPr lang="zh-CN" altLang="en-US" sz="2400" b="1" dirty="0">
                <a:solidFill>
                  <a:srgbClr val="CC6600"/>
                </a:solidFill>
                <a:latin typeface="Times New Roman" panose="02020603050405020304" pitchFamily="18" charset="0"/>
              </a:rPr>
              <a:t>增强企业综合竞争力</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7</a:t>
            </a:r>
            <a:r>
              <a:rPr lang="zh-CN" altLang="en-US" sz="2400" b="1" dirty="0">
                <a:solidFill>
                  <a:srgbClr val="CC6600"/>
                </a:solidFill>
                <a:latin typeface="Times New Roman" panose="02020603050405020304" pitchFamily="18" charset="0"/>
              </a:rPr>
              <a:t>、</a:t>
            </a:r>
            <a:r>
              <a:rPr lang="zh-CN" altLang="en-US" sz="2400" b="1" dirty="0">
                <a:solidFill>
                  <a:srgbClr val="CC6600"/>
                </a:solidFill>
                <a:latin typeface="Times New Roman" panose="02020603050405020304" pitchFamily="18" charset="0"/>
                <a:cs typeface="Times New Roman" panose="02020603050405020304" pitchFamily="18" charset="0"/>
              </a:rPr>
              <a:t>  </a:t>
            </a:r>
            <a:r>
              <a:rPr lang="zh-CN" altLang="en-US" sz="2400" b="1" dirty="0">
                <a:solidFill>
                  <a:srgbClr val="CC6600"/>
                </a:solidFill>
                <a:latin typeface="Times New Roman" panose="02020603050405020304" pitchFamily="18" charset="0"/>
              </a:rPr>
              <a:t>增强企业融资能力</a:t>
            </a:r>
            <a:endParaRPr lang="zh-CN" altLang="en-US" sz="2400" b="1" dirty="0">
              <a:solidFill>
                <a:srgbClr val="CC6600"/>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CC6600"/>
                </a:solidFill>
                <a:latin typeface="Times New Roman" panose="02020603050405020304" pitchFamily="18" charset="0"/>
              </a:rPr>
              <a:t>8</a:t>
            </a:r>
            <a:r>
              <a:rPr lang="zh-CN" altLang="en-US" sz="2400" b="1" dirty="0">
                <a:solidFill>
                  <a:srgbClr val="CC6600"/>
                </a:solidFill>
                <a:latin typeface="Times New Roman" panose="02020603050405020304" pitchFamily="18" charset="0"/>
              </a:rPr>
              <a:t>、</a:t>
            </a:r>
            <a:r>
              <a:rPr lang="zh-CN" altLang="en-US" sz="2400" b="1" dirty="0">
                <a:solidFill>
                  <a:srgbClr val="CC6600"/>
                </a:solidFill>
                <a:latin typeface="Times New Roman" panose="02020603050405020304" pitchFamily="18" charset="0"/>
                <a:cs typeface="Times New Roman" panose="02020603050405020304" pitchFamily="18" charset="0"/>
              </a:rPr>
              <a:t>  </a:t>
            </a:r>
            <a:r>
              <a:rPr lang="zh-CN" altLang="en-US" sz="2400" b="1" dirty="0">
                <a:solidFill>
                  <a:srgbClr val="CC6600"/>
                </a:solidFill>
                <a:latin typeface="Times New Roman" panose="02020603050405020304" pitchFamily="18" charset="0"/>
              </a:rPr>
              <a:t>其他</a:t>
            </a:r>
            <a:endParaRPr lang="zh-CN" altLang="en-US" sz="2400" b="1" dirty="0">
              <a:solidFill>
                <a:srgbClr val="CC6600"/>
              </a:solidFill>
              <a:latin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3190">
                                            <p:txEl>
                                              <p:charRg st="0" end="19"/>
                                            </p:txEl>
                                          </p:spTgt>
                                        </p:tgtEl>
                                        <p:attrNameLst>
                                          <p:attrName>style.visibility</p:attrName>
                                        </p:attrNameLst>
                                      </p:cBhvr>
                                      <p:to>
                                        <p:strVal val="visible"/>
                                      </p:to>
                                    </p:set>
                                    <p:anim calcmode="lin" valueType="num">
                                      <p:cBhvr additive="base">
                                        <p:cTn id="7" dur="500" fill="hold"/>
                                        <p:tgtEl>
                                          <p:spTgt spid="93190">
                                            <p:txEl>
                                              <p:charRg st="0" end="19"/>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3190">
                                            <p:txEl>
                                              <p:charRg st="0" end="19"/>
                                            </p:txEl>
                                          </p:spTgt>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3190">
                                            <p:txEl>
                                              <p:charRg st="19" end="35"/>
                                            </p:txEl>
                                          </p:spTgt>
                                        </p:tgtEl>
                                        <p:attrNameLst>
                                          <p:attrName>style.visibility</p:attrName>
                                        </p:attrNameLst>
                                      </p:cBhvr>
                                      <p:to>
                                        <p:strVal val="visible"/>
                                      </p:to>
                                    </p:set>
                                    <p:anim calcmode="lin" valueType="num">
                                      <p:cBhvr additive="base">
                                        <p:cTn id="13" dur="500" fill="hold"/>
                                        <p:tgtEl>
                                          <p:spTgt spid="93190">
                                            <p:txEl>
                                              <p:charRg st="19" end="35"/>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3190">
                                            <p:txEl>
                                              <p:charRg st="19" end="35"/>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93190">
                                            <p:txEl>
                                              <p:charRg st="35" end="47"/>
                                            </p:txEl>
                                          </p:spTgt>
                                        </p:tgtEl>
                                        <p:attrNameLst>
                                          <p:attrName>style.visibility</p:attrName>
                                        </p:attrNameLst>
                                      </p:cBhvr>
                                      <p:to>
                                        <p:strVal val="visible"/>
                                      </p:to>
                                    </p:set>
                                    <p:anim calcmode="lin" valueType="num">
                                      <p:cBhvr additive="base">
                                        <p:cTn id="19" dur="500" fill="hold"/>
                                        <p:tgtEl>
                                          <p:spTgt spid="93190">
                                            <p:txEl>
                                              <p:charRg st="35" end="47"/>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93190">
                                            <p:txEl>
                                              <p:charRg st="35" end="47"/>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93190">
                                            <p:txEl>
                                              <p:charRg st="47" end="60"/>
                                            </p:txEl>
                                          </p:spTgt>
                                        </p:tgtEl>
                                        <p:attrNameLst>
                                          <p:attrName>style.visibility</p:attrName>
                                        </p:attrNameLst>
                                      </p:cBhvr>
                                      <p:to>
                                        <p:strVal val="visible"/>
                                      </p:to>
                                    </p:set>
                                    <p:anim calcmode="lin" valueType="num">
                                      <p:cBhvr additive="base">
                                        <p:cTn id="25" dur="500" fill="hold"/>
                                        <p:tgtEl>
                                          <p:spTgt spid="93190">
                                            <p:txEl>
                                              <p:charRg st="47" end="60"/>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93190">
                                            <p:txEl>
                                              <p:charRg st="47" end="60"/>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93190">
                                            <p:txEl>
                                              <p:charRg st="60" end="76"/>
                                            </p:txEl>
                                          </p:spTgt>
                                        </p:tgtEl>
                                        <p:attrNameLst>
                                          <p:attrName>style.visibility</p:attrName>
                                        </p:attrNameLst>
                                      </p:cBhvr>
                                      <p:to>
                                        <p:strVal val="visible"/>
                                      </p:to>
                                    </p:set>
                                    <p:anim calcmode="lin" valueType="num">
                                      <p:cBhvr additive="base">
                                        <p:cTn id="31" dur="500" fill="hold"/>
                                        <p:tgtEl>
                                          <p:spTgt spid="93190">
                                            <p:txEl>
                                              <p:charRg st="60" end="76"/>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93190">
                                            <p:txEl>
                                              <p:charRg st="60" end="76"/>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93190">
                                            <p:txEl>
                                              <p:charRg st="76" end="90"/>
                                            </p:txEl>
                                          </p:spTgt>
                                        </p:tgtEl>
                                        <p:attrNameLst>
                                          <p:attrName>style.visibility</p:attrName>
                                        </p:attrNameLst>
                                      </p:cBhvr>
                                      <p:to>
                                        <p:strVal val="visible"/>
                                      </p:to>
                                    </p:set>
                                    <p:anim calcmode="lin" valueType="num">
                                      <p:cBhvr additive="base">
                                        <p:cTn id="37" dur="500" fill="hold"/>
                                        <p:tgtEl>
                                          <p:spTgt spid="93190">
                                            <p:txEl>
                                              <p:charRg st="76" end="9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93190">
                                            <p:txEl>
                                              <p:charRg st="76" end="90"/>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8" fill="hold" grpId="0" nodeType="clickEffect">
                                  <p:stCondLst>
                                    <p:cond delay="0"/>
                                  </p:stCondLst>
                                  <p:childTnLst>
                                    <p:set>
                                      <p:cBhvr>
                                        <p:cTn id="42" dur="1" fill="hold">
                                          <p:stCondLst>
                                            <p:cond delay="0"/>
                                          </p:stCondLst>
                                        </p:cTn>
                                        <p:tgtEl>
                                          <p:spTgt spid="93190">
                                            <p:txEl>
                                              <p:charRg st="90" end="103"/>
                                            </p:txEl>
                                          </p:spTgt>
                                        </p:tgtEl>
                                        <p:attrNameLst>
                                          <p:attrName>style.visibility</p:attrName>
                                        </p:attrNameLst>
                                      </p:cBhvr>
                                      <p:to>
                                        <p:strVal val="visible"/>
                                      </p:to>
                                    </p:set>
                                    <p:anim calcmode="lin" valueType="num">
                                      <p:cBhvr additive="base">
                                        <p:cTn id="43" dur="500" fill="hold"/>
                                        <p:tgtEl>
                                          <p:spTgt spid="93190">
                                            <p:txEl>
                                              <p:charRg st="90" end="103"/>
                                            </p:txEl>
                                          </p:spTgt>
                                        </p:tgtEl>
                                        <p:attrNameLst>
                                          <p:attrName>ppt_x</p:attrName>
                                        </p:attrNameLst>
                                      </p:cBhvr>
                                      <p:tavLst>
                                        <p:tav tm="0">
                                          <p:val>
                                            <p:strVal val="0-#ppt_w/2"/>
                                          </p:val>
                                        </p:tav>
                                        <p:tav tm="100000">
                                          <p:val>
                                            <p:strVal val="#ppt_x"/>
                                          </p:val>
                                        </p:tav>
                                      </p:tavLst>
                                    </p:anim>
                                    <p:anim calcmode="lin" valueType="num">
                                      <p:cBhvr additive="base">
                                        <p:cTn id="44" dur="500" fill="hold"/>
                                        <p:tgtEl>
                                          <p:spTgt spid="93190">
                                            <p:txEl>
                                              <p:charRg st="90" end="103"/>
                                            </p:txEl>
                                          </p:spTgt>
                                        </p:tgtEl>
                                        <p:attrNameLst>
                                          <p:attrName>ppt_y</p:attrName>
                                        </p:attrNameLst>
                                      </p:cBhvr>
                                      <p:tavLst>
                                        <p:tav tm="0">
                                          <p:val>
                                            <p:strVal val="#ppt_y"/>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grpId="0" nodeType="clickEffect">
                                  <p:stCondLst>
                                    <p:cond delay="0"/>
                                  </p:stCondLst>
                                  <p:childTnLst>
                                    <p:set>
                                      <p:cBhvr>
                                        <p:cTn id="48" dur="1" fill="hold">
                                          <p:stCondLst>
                                            <p:cond delay="0"/>
                                          </p:stCondLst>
                                        </p:cTn>
                                        <p:tgtEl>
                                          <p:spTgt spid="93190">
                                            <p:txEl>
                                              <p:charRg st="103" end="110"/>
                                            </p:txEl>
                                          </p:spTgt>
                                        </p:tgtEl>
                                        <p:attrNameLst>
                                          <p:attrName>style.visibility</p:attrName>
                                        </p:attrNameLst>
                                      </p:cBhvr>
                                      <p:to>
                                        <p:strVal val="visible"/>
                                      </p:to>
                                    </p:set>
                                    <p:anim calcmode="lin" valueType="num">
                                      <p:cBhvr additive="base">
                                        <p:cTn id="49" dur="500" fill="hold"/>
                                        <p:tgtEl>
                                          <p:spTgt spid="93190">
                                            <p:txEl>
                                              <p:charRg st="103" end="110"/>
                                            </p:txEl>
                                          </p:spTgt>
                                        </p:tgtEl>
                                        <p:attrNameLst>
                                          <p:attrName>ppt_x</p:attrName>
                                        </p:attrNameLst>
                                      </p:cBhvr>
                                      <p:tavLst>
                                        <p:tav tm="0">
                                          <p:val>
                                            <p:strVal val="0-#ppt_w/2"/>
                                          </p:val>
                                        </p:tav>
                                        <p:tav tm="100000">
                                          <p:val>
                                            <p:strVal val="#ppt_x"/>
                                          </p:val>
                                        </p:tav>
                                      </p:tavLst>
                                    </p:anim>
                                    <p:anim calcmode="lin" valueType="num">
                                      <p:cBhvr additive="base">
                                        <p:cTn id="50" dur="500" fill="hold"/>
                                        <p:tgtEl>
                                          <p:spTgt spid="93190">
                                            <p:txEl>
                                              <p:charRg st="103" end="1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90"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8" name="Text Box 2"/>
          <p:cNvSpPr txBox="1"/>
          <p:nvPr/>
        </p:nvSpPr>
        <p:spPr>
          <a:xfrm>
            <a:off x="2209800" y="1066800"/>
            <a:ext cx="3887788" cy="36671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TW" altLang="en-US" sz="2800" b="1" i="1" dirty="0">
                <a:solidFill>
                  <a:srgbClr val="FF00FF"/>
                </a:solidFill>
                <a:latin typeface="Times New Roman" panose="02020603050405020304" pitchFamily="18" charset="0"/>
              </a:rPr>
              <a:t>我也可以做得到</a:t>
            </a:r>
            <a:endParaRPr lang="zh-CN" altLang="en-US" sz="2800" b="1" i="1" dirty="0">
              <a:solidFill>
                <a:srgbClr val="FF00FF"/>
              </a:solidFill>
              <a:latin typeface="Times New Roman" panose="02020603050405020304" pitchFamily="18" charset="0"/>
            </a:endParaRPr>
          </a:p>
        </p:txBody>
      </p:sp>
      <p:sp>
        <p:nvSpPr>
          <p:cNvPr id="4099"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4100" name="Text Box 4"/>
          <p:cNvSpPr txBox="1"/>
          <p:nvPr/>
        </p:nvSpPr>
        <p:spPr>
          <a:xfrm>
            <a:off x="304800" y="1676400"/>
            <a:ext cx="8351838" cy="34147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nSpc>
                <a:spcPct val="150000"/>
              </a:lnSpc>
              <a:buClr>
                <a:schemeClr val="tx2"/>
              </a:buClr>
              <a:buFontTx/>
              <a:buChar char="•"/>
            </a:pPr>
            <a:r>
              <a:rPr lang="zh-CN" altLang="en-US" sz="2800" dirty="0">
                <a:solidFill>
                  <a:srgbClr val="000000"/>
                </a:solidFill>
                <a:latin typeface="宋体" panose="02010600030101010101" pitchFamily="2" charset="-122"/>
              </a:rPr>
              <a:t>其实</a:t>
            </a:r>
            <a:r>
              <a:rPr lang="zh-CN" altLang="en-US" sz="2800" dirty="0">
                <a:solidFill>
                  <a:srgbClr val="000000"/>
                </a:solidFill>
                <a:latin typeface="Times New Roman" panose="02020603050405020304" pitchFamily="18" charset="0"/>
              </a:rPr>
              <a:t>     </a:t>
            </a:r>
            <a:r>
              <a:rPr lang="zh-CN" altLang="en-US" sz="2800" dirty="0">
                <a:solidFill>
                  <a:srgbClr val="000000"/>
                </a:solidFill>
                <a:latin typeface="宋体" panose="02010600030101010101" pitchFamily="2" charset="-122"/>
              </a:rPr>
              <a:t>我本来就有一些建议及想法</a:t>
            </a:r>
            <a:r>
              <a:rPr lang="zh-CN" altLang="en-US" sz="2800" dirty="0">
                <a:solidFill>
                  <a:srgbClr val="000000"/>
                </a:solidFill>
                <a:latin typeface="Times New Roman" panose="02020603050405020304" pitchFamily="18" charset="0"/>
              </a:rPr>
              <a:t>  </a:t>
            </a:r>
            <a:r>
              <a:rPr lang="zh-CN" altLang="en-US" sz="2800" dirty="0">
                <a:solidFill>
                  <a:srgbClr val="FF0000"/>
                </a:solidFill>
                <a:latin typeface="宋体" panose="02010600030101010101" pitchFamily="2" charset="-122"/>
              </a:rPr>
              <a:t>想说</a:t>
            </a:r>
            <a:r>
              <a:rPr lang="zh-CN" altLang="en-US" sz="2800" dirty="0">
                <a:solidFill>
                  <a:srgbClr val="000000"/>
                </a:solidFill>
                <a:latin typeface="Times New Roman" panose="02020603050405020304" pitchFamily="18" charset="0"/>
              </a:rPr>
              <a:t>    </a:t>
            </a:r>
            <a:r>
              <a:rPr lang="zh-CN" altLang="en-US" sz="2800" dirty="0">
                <a:solidFill>
                  <a:srgbClr val="000000"/>
                </a:solidFill>
                <a:latin typeface="宋体" panose="02010600030101010101" pitchFamily="2" charset="-122"/>
              </a:rPr>
              <a:t>只是不知道领导</a:t>
            </a:r>
            <a:r>
              <a:rPr lang="en-US" altLang="zh-CN" sz="2800" dirty="0">
                <a:solidFill>
                  <a:srgbClr val="000000"/>
                </a:solidFill>
                <a:latin typeface="宋体" panose="02010600030101010101" pitchFamily="2" charset="-122"/>
              </a:rPr>
              <a:t>\</a:t>
            </a:r>
            <a:r>
              <a:rPr lang="zh-CN" altLang="en-US" sz="2800" dirty="0">
                <a:solidFill>
                  <a:srgbClr val="000000"/>
                </a:solidFill>
                <a:latin typeface="宋体" panose="02010600030101010101" pitchFamily="2" charset="-122"/>
              </a:rPr>
              <a:t>同事会不会笑我</a:t>
            </a:r>
            <a:r>
              <a:rPr lang="en-US" altLang="zh-CN" sz="2800" dirty="0">
                <a:solidFill>
                  <a:srgbClr val="000000"/>
                </a:solidFill>
                <a:latin typeface="Times New Roman" panose="02020603050405020304" pitchFamily="18" charset="0"/>
              </a:rPr>
              <a:t>!!!</a:t>
            </a:r>
            <a:r>
              <a:rPr lang="en-US" altLang="zh-CN" sz="2800" dirty="0">
                <a:latin typeface="Times New Roman" panose="02020603050405020304" pitchFamily="18" charset="0"/>
              </a:rPr>
              <a:t> </a:t>
            </a:r>
            <a:endParaRPr lang="zh-TW" altLang="en-US" sz="2800" dirty="0">
              <a:latin typeface="Times New Roman" panose="02020603050405020304" pitchFamily="18" charset="0"/>
            </a:endParaRPr>
          </a:p>
          <a:p>
            <a:pPr marL="0" lvl="0" indent="0">
              <a:lnSpc>
                <a:spcPct val="150000"/>
              </a:lnSpc>
              <a:buClr>
                <a:schemeClr val="tx2"/>
              </a:buClr>
              <a:buFontTx/>
              <a:buChar char="•"/>
            </a:pPr>
            <a:r>
              <a:rPr lang="zh-CN" altLang="en-US" sz="2800" dirty="0">
                <a:solidFill>
                  <a:srgbClr val="000000"/>
                </a:solidFill>
                <a:latin typeface="宋体" panose="02010600030101010101" pitchFamily="2" charset="-122"/>
              </a:rPr>
              <a:t>没想到</a:t>
            </a:r>
            <a:r>
              <a:rPr lang="zh-CN" altLang="en-US" sz="2800" dirty="0">
                <a:solidFill>
                  <a:srgbClr val="FF0000"/>
                </a:solidFill>
                <a:latin typeface="宋体" panose="02010600030101010101" pitchFamily="2" charset="-122"/>
              </a:rPr>
              <a:t>今天</a:t>
            </a:r>
            <a:r>
              <a:rPr lang="zh-CN" altLang="en-US" sz="2800" dirty="0">
                <a:solidFill>
                  <a:srgbClr val="000000"/>
                </a:solidFill>
                <a:latin typeface="宋体" panose="02010600030101010101" pitchFamily="2" charset="-122"/>
              </a:rPr>
              <a:t>我有参与</a:t>
            </a:r>
            <a:r>
              <a:rPr lang="zh-CN" altLang="en-US" sz="2800" dirty="0">
                <a:solidFill>
                  <a:srgbClr val="000000"/>
                </a:solidFill>
                <a:latin typeface="Times New Roman" panose="02020603050405020304" pitchFamily="18" charset="0"/>
              </a:rPr>
              <a:t> </a:t>
            </a:r>
            <a:r>
              <a:rPr lang="zh-CN" altLang="en-US" sz="2800" dirty="0">
                <a:solidFill>
                  <a:srgbClr val="000000"/>
                </a:solidFill>
                <a:latin typeface="宋体" panose="02010600030101010101" pitchFamily="2" charset="-122"/>
              </a:rPr>
              <a:t>改善工作现场问题的机会</a:t>
            </a:r>
            <a:r>
              <a:rPr lang="en-US" altLang="zh-CN" sz="2800" dirty="0">
                <a:solidFill>
                  <a:srgbClr val="000000"/>
                </a:solidFill>
                <a:latin typeface="Times New Roman" panose="02020603050405020304" pitchFamily="18" charset="0"/>
              </a:rPr>
              <a:t>!!</a:t>
            </a:r>
            <a:endParaRPr lang="en-US" altLang="zh-CN" sz="2800" dirty="0">
              <a:solidFill>
                <a:srgbClr val="000000"/>
              </a:solidFill>
              <a:latin typeface="Times New Roman" panose="02020603050405020304" pitchFamily="18" charset="0"/>
            </a:endParaRPr>
          </a:p>
          <a:p>
            <a:pPr marL="0" lvl="0" indent="0">
              <a:lnSpc>
                <a:spcPct val="150000"/>
              </a:lnSpc>
              <a:buClr>
                <a:schemeClr val="tx2"/>
              </a:buClr>
              <a:buFontTx/>
              <a:buChar char="•"/>
            </a:pPr>
            <a:r>
              <a:rPr lang="zh-CN" altLang="en-US" sz="2800" dirty="0">
                <a:solidFill>
                  <a:srgbClr val="000000"/>
                </a:solidFill>
                <a:latin typeface="Times New Roman" panose="02020603050405020304" pitchFamily="18" charset="0"/>
              </a:rPr>
              <a:t>我也可以做得到 </a:t>
            </a:r>
            <a:r>
              <a:rPr lang="en-US" altLang="zh-CN" sz="2800" dirty="0">
                <a:solidFill>
                  <a:srgbClr val="000000"/>
                </a:solidFill>
                <a:latin typeface="Times New Roman" panose="02020603050405020304" pitchFamily="18" charset="0"/>
              </a:rPr>
              <a:t>… </a:t>
            </a:r>
            <a:r>
              <a:rPr lang="zh-CN" altLang="en-US" sz="2800" dirty="0">
                <a:solidFill>
                  <a:srgbClr val="000000"/>
                </a:solidFill>
                <a:latin typeface="Times New Roman" panose="02020603050405020304" pitchFamily="18" charset="0"/>
              </a:rPr>
              <a:t>大家一起来解决工作现场的问题吧</a:t>
            </a:r>
            <a:r>
              <a:rPr lang="en-US" altLang="zh-CN" sz="2800" dirty="0">
                <a:solidFill>
                  <a:srgbClr val="000000"/>
                </a:solidFill>
                <a:latin typeface="Times New Roman" panose="02020603050405020304" pitchFamily="18" charset="0"/>
              </a:rPr>
              <a:t>!!</a:t>
            </a:r>
            <a:endParaRPr lang="en-US" altLang="zh-CN" sz="4400" dirty="0">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3" name="Text Box 3"/>
          <p:cNvSpPr txBox="1">
            <a:spLocks noChangeArrowheads="1"/>
          </p:cNvSpPr>
          <p:nvPr/>
        </p:nvSpPr>
        <p:spPr bwMode="auto">
          <a:xfrm>
            <a:off x="2362200" y="0"/>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的种类</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31747" name="Rectangle 4"/>
          <p:cNvSpPr/>
          <p:nvPr/>
        </p:nvSpPr>
        <p:spPr>
          <a:xfrm>
            <a:off x="323850" y="381000"/>
            <a:ext cx="8424863" cy="6172200"/>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31748" name="Text Box 0"/>
          <p:cNvSpPr txBox="1"/>
          <p:nvPr/>
        </p:nvSpPr>
        <p:spPr>
          <a:xfrm>
            <a:off x="381000" y="381000"/>
            <a:ext cx="8280400" cy="77946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en-US" altLang="zh-CN" sz="1800" dirty="0">
                <a:solidFill>
                  <a:srgbClr val="0066FF"/>
                </a:solidFill>
                <a:latin typeface="Times New Roman" panose="02020603050405020304" pitchFamily="18" charset="0"/>
              </a:rPr>
              <a:t>QCC</a:t>
            </a:r>
            <a:r>
              <a:rPr lang="zh-CN" altLang="en-US" sz="1800" dirty="0">
                <a:solidFill>
                  <a:srgbClr val="0066FF"/>
                </a:solidFill>
                <a:latin typeface="Times New Roman" panose="02020603050405020304" pitchFamily="18" charset="0"/>
              </a:rPr>
              <a:t>品管圈可分为：现场型、攻关型、管理型、服务型、创新型五种</a:t>
            </a:r>
            <a:endParaRPr lang="zh-CN" altLang="en-US" sz="1800" dirty="0">
              <a:solidFill>
                <a:srgbClr val="0066FF"/>
              </a:solidFill>
              <a:latin typeface="华文彩云" panose="02010800040101010101" pitchFamily="2" charset="-122"/>
            </a:endParaRPr>
          </a:p>
          <a:p>
            <a:pPr marL="0" lvl="0" indent="0" algn="just" eaLnBrk="1" hangingPunct="1">
              <a:spcBef>
                <a:spcPct val="50000"/>
              </a:spcBef>
              <a:buFontTx/>
              <a:buNone/>
            </a:pPr>
            <a:r>
              <a:rPr lang="zh-CN" altLang="en-US" sz="1800" dirty="0">
                <a:solidFill>
                  <a:srgbClr val="0066FF"/>
                </a:solidFill>
                <a:latin typeface="Times New Roman" panose="02020603050405020304" pitchFamily="18" charset="0"/>
              </a:rPr>
              <a:t>几种</a:t>
            </a:r>
            <a:r>
              <a:rPr lang="en-US" altLang="zh-CN" sz="1800" dirty="0">
                <a:solidFill>
                  <a:srgbClr val="0066FF"/>
                </a:solidFill>
                <a:latin typeface="Times New Roman" panose="02020603050405020304" pitchFamily="18" charset="0"/>
              </a:rPr>
              <a:t>QCC</a:t>
            </a:r>
            <a:r>
              <a:rPr lang="zh-CN" altLang="en-US" sz="1800" dirty="0">
                <a:solidFill>
                  <a:srgbClr val="0066FF"/>
                </a:solidFill>
                <a:latin typeface="Times New Roman" panose="02020603050405020304" pitchFamily="18" charset="0"/>
              </a:rPr>
              <a:t>品管圈对比如下表</a:t>
            </a:r>
            <a:endParaRPr lang="zh-CN" altLang="en-US" sz="1800" dirty="0">
              <a:solidFill>
                <a:srgbClr val="0066FF"/>
              </a:solidFill>
              <a:latin typeface="Times New Roman" panose="02020603050405020304" pitchFamily="18" charset="0"/>
            </a:endParaRPr>
          </a:p>
        </p:txBody>
      </p:sp>
      <p:grpSp>
        <p:nvGrpSpPr>
          <p:cNvPr id="31749" name="Group 128"/>
          <p:cNvGrpSpPr/>
          <p:nvPr/>
        </p:nvGrpSpPr>
        <p:grpSpPr>
          <a:xfrm>
            <a:off x="381000" y="1066800"/>
            <a:ext cx="8153400" cy="5486400"/>
            <a:chOff x="-3" y="-3"/>
            <a:chExt cx="4467" cy="3370"/>
          </a:xfrm>
        </p:grpSpPr>
        <p:grpSp>
          <p:nvGrpSpPr>
            <p:cNvPr id="31750" name="Group 126"/>
            <p:cNvGrpSpPr/>
            <p:nvPr/>
          </p:nvGrpSpPr>
          <p:grpSpPr>
            <a:xfrm>
              <a:off x="0" y="0"/>
              <a:ext cx="4461" cy="3364"/>
              <a:chOff x="0" y="0"/>
              <a:chExt cx="4461" cy="3364"/>
            </a:xfrm>
          </p:grpSpPr>
          <p:grpSp>
            <p:nvGrpSpPr>
              <p:cNvPr id="31752" name="Group 43"/>
              <p:cNvGrpSpPr/>
              <p:nvPr/>
            </p:nvGrpSpPr>
            <p:grpSpPr>
              <a:xfrm>
                <a:off x="0" y="0"/>
                <a:ext cx="278" cy="575"/>
                <a:chOff x="0" y="0"/>
                <a:chExt cx="278" cy="575"/>
              </a:xfrm>
            </p:grpSpPr>
            <p:sp>
              <p:nvSpPr>
                <p:cNvPr id="31876" name="Rectangle 0"/>
                <p:cNvSpPr/>
                <p:nvPr/>
              </p:nvSpPr>
              <p:spPr>
                <a:xfrm>
                  <a:off x="43" y="0"/>
                  <a:ext cx="192"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fontAlgn="ctr" hangingPunct="1">
                    <a:spcBef>
                      <a:spcPct val="0"/>
                    </a:spcBef>
                    <a:buFontTx/>
                    <a:buNone/>
                  </a:pPr>
                  <a:r>
                    <a:rPr lang="zh-CN" altLang="en-US" sz="1200" dirty="0">
                      <a:latin typeface="Times New Roman" panose="02020603050405020304" pitchFamily="18" charset="0"/>
                    </a:rPr>
                    <a:t>序号</a:t>
                  </a:r>
                  <a:endParaRPr lang="zh-CN" altLang="en-US" sz="1200" dirty="0">
                    <a:latin typeface="Times New Roman" panose="02020603050405020304" pitchFamily="18" charset="0"/>
                  </a:endParaRPr>
                </a:p>
                <a:p>
                  <a:pPr marL="0" lvl="0" indent="0" algn="just" fontAlgn="ctr">
                    <a:spcBef>
                      <a:spcPct val="0"/>
                    </a:spcBef>
                    <a:buFontTx/>
                    <a:buNone/>
                  </a:pPr>
                  <a:endParaRPr lang="en-US" altLang="zh-CN" sz="1200" dirty="0">
                    <a:latin typeface="Arial" panose="020B0604020202020204" pitchFamily="34" charset="0"/>
                  </a:endParaRPr>
                </a:p>
              </p:txBody>
            </p:sp>
            <p:sp>
              <p:nvSpPr>
                <p:cNvPr id="31877" name="Rectangle 42"/>
                <p:cNvSpPr/>
                <p:nvPr/>
              </p:nvSpPr>
              <p:spPr>
                <a:xfrm>
                  <a:off x="0" y="0"/>
                  <a:ext cx="278"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53" name="Group 45"/>
              <p:cNvGrpSpPr/>
              <p:nvPr/>
            </p:nvGrpSpPr>
            <p:grpSpPr>
              <a:xfrm>
                <a:off x="278" y="0"/>
                <a:ext cx="321" cy="575"/>
                <a:chOff x="278" y="0"/>
                <a:chExt cx="321" cy="575"/>
              </a:xfrm>
            </p:grpSpPr>
            <p:sp>
              <p:nvSpPr>
                <p:cNvPr id="31874" name="Rectangle 1"/>
                <p:cNvSpPr/>
                <p:nvPr/>
              </p:nvSpPr>
              <p:spPr>
                <a:xfrm>
                  <a:off x="321" y="0"/>
                  <a:ext cx="235"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类型</a:t>
                  </a:r>
                  <a:endParaRPr lang="zh-CN" altLang="en-US" sz="1200" dirty="0">
                    <a:latin typeface="Arial" panose="020B0604020202020204" pitchFamily="34" charset="0"/>
                  </a:endParaRPr>
                </a:p>
              </p:txBody>
            </p:sp>
            <p:sp>
              <p:nvSpPr>
                <p:cNvPr id="31875" name="Rectangle 44"/>
                <p:cNvSpPr/>
                <p:nvPr/>
              </p:nvSpPr>
              <p:spPr>
                <a:xfrm>
                  <a:off x="278" y="0"/>
                  <a:ext cx="321"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54" name="Group 47"/>
              <p:cNvGrpSpPr/>
              <p:nvPr/>
            </p:nvGrpSpPr>
            <p:grpSpPr>
              <a:xfrm>
                <a:off x="599" y="0"/>
                <a:ext cx="1286" cy="575"/>
                <a:chOff x="599" y="0"/>
                <a:chExt cx="1286" cy="575"/>
              </a:xfrm>
            </p:grpSpPr>
            <p:sp>
              <p:nvSpPr>
                <p:cNvPr id="31872" name="Rectangle 2"/>
                <p:cNvSpPr/>
                <p:nvPr/>
              </p:nvSpPr>
              <p:spPr>
                <a:xfrm>
                  <a:off x="642" y="0"/>
                  <a:ext cx="1200" cy="575"/>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特点</a:t>
                  </a:r>
                  <a:endParaRPr lang="zh-CN" altLang="en-US" sz="1200" dirty="0">
                    <a:latin typeface="Arial" panose="020B0604020202020204" pitchFamily="34" charset="0"/>
                  </a:endParaRPr>
                </a:p>
              </p:txBody>
            </p:sp>
            <p:sp>
              <p:nvSpPr>
                <p:cNvPr id="31873" name="Rectangle 46"/>
                <p:cNvSpPr/>
                <p:nvPr/>
              </p:nvSpPr>
              <p:spPr>
                <a:xfrm>
                  <a:off x="599" y="0"/>
                  <a:ext cx="1286"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55" name="Group 49"/>
              <p:cNvGrpSpPr/>
              <p:nvPr/>
            </p:nvGrpSpPr>
            <p:grpSpPr>
              <a:xfrm>
                <a:off x="1885" y="0"/>
                <a:ext cx="374" cy="575"/>
                <a:chOff x="1885" y="0"/>
                <a:chExt cx="374" cy="575"/>
              </a:xfrm>
            </p:grpSpPr>
            <p:sp>
              <p:nvSpPr>
                <p:cNvPr id="31870" name="Rectangle 3"/>
                <p:cNvSpPr/>
                <p:nvPr/>
              </p:nvSpPr>
              <p:spPr>
                <a:xfrm>
                  <a:off x="1928" y="0"/>
                  <a:ext cx="288"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fontAlgn="ctr" hangingPunct="1">
                    <a:spcBef>
                      <a:spcPct val="0"/>
                    </a:spcBef>
                    <a:buFontTx/>
                    <a:buNone/>
                  </a:pP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a:p>
                  <a:pPr marL="0" lvl="0" indent="0" algn="just" fontAlgn="ctr">
                    <a:spcBef>
                      <a:spcPct val="0"/>
                    </a:spcBef>
                    <a:buFontTx/>
                    <a:buNone/>
                  </a:pPr>
                  <a:r>
                    <a:rPr lang="zh-CN" altLang="en-US" sz="1200" dirty="0">
                      <a:latin typeface="Times New Roman" panose="02020603050405020304" pitchFamily="18" charset="0"/>
                    </a:rPr>
                    <a:t>周期</a:t>
                  </a:r>
                  <a:endParaRPr lang="zh-CN" altLang="en-US" sz="1200" dirty="0">
                    <a:latin typeface="Arial" panose="020B0604020202020204" pitchFamily="34" charset="0"/>
                  </a:endParaRPr>
                </a:p>
              </p:txBody>
            </p:sp>
            <p:sp>
              <p:nvSpPr>
                <p:cNvPr id="31871" name="Rectangle 48"/>
                <p:cNvSpPr/>
                <p:nvPr/>
              </p:nvSpPr>
              <p:spPr>
                <a:xfrm>
                  <a:off x="1885" y="0"/>
                  <a:ext cx="374"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56" name="Group 51"/>
              <p:cNvGrpSpPr/>
              <p:nvPr/>
            </p:nvGrpSpPr>
            <p:grpSpPr>
              <a:xfrm>
                <a:off x="2259" y="0"/>
                <a:ext cx="302" cy="575"/>
                <a:chOff x="2259" y="0"/>
                <a:chExt cx="302" cy="575"/>
              </a:xfrm>
            </p:grpSpPr>
            <p:sp>
              <p:nvSpPr>
                <p:cNvPr id="31868" name="Rectangle 4"/>
                <p:cNvSpPr/>
                <p:nvPr/>
              </p:nvSpPr>
              <p:spPr>
                <a:xfrm>
                  <a:off x="2302" y="0"/>
                  <a:ext cx="216"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难度</a:t>
                  </a:r>
                  <a:endParaRPr lang="zh-CN" altLang="en-US" sz="1200" dirty="0">
                    <a:latin typeface="Arial" panose="020B0604020202020204" pitchFamily="34" charset="0"/>
                  </a:endParaRPr>
                </a:p>
              </p:txBody>
            </p:sp>
            <p:sp>
              <p:nvSpPr>
                <p:cNvPr id="31869" name="Rectangle 50"/>
                <p:cNvSpPr/>
                <p:nvPr/>
              </p:nvSpPr>
              <p:spPr>
                <a:xfrm>
                  <a:off x="2259" y="0"/>
                  <a:ext cx="302"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57" name="Group 53"/>
              <p:cNvGrpSpPr/>
              <p:nvPr/>
            </p:nvGrpSpPr>
            <p:grpSpPr>
              <a:xfrm>
                <a:off x="2561" y="0"/>
                <a:ext cx="1166" cy="575"/>
                <a:chOff x="2561" y="0"/>
                <a:chExt cx="1166" cy="575"/>
              </a:xfrm>
            </p:grpSpPr>
            <p:sp>
              <p:nvSpPr>
                <p:cNvPr id="31866" name="Rectangle 5"/>
                <p:cNvSpPr/>
                <p:nvPr/>
              </p:nvSpPr>
              <p:spPr>
                <a:xfrm>
                  <a:off x="2604" y="0"/>
                  <a:ext cx="1080" cy="575"/>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主题内容举例</a:t>
                  </a:r>
                  <a:endParaRPr lang="zh-CN" altLang="en-US" sz="1200" dirty="0">
                    <a:latin typeface="Arial" panose="020B0604020202020204" pitchFamily="34" charset="0"/>
                  </a:endParaRPr>
                </a:p>
              </p:txBody>
            </p:sp>
            <p:sp>
              <p:nvSpPr>
                <p:cNvPr id="31867" name="Rectangle 52"/>
                <p:cNvSpPr/>
                <p:nvPr/>
              </p:nvSpPr>
              <p:spPr>
                <a:xfrm>
                  <a:off x="2561" y="0"/>
                  <a:ext cx="1166"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58" name="Group 55"/>
              <p:cNvGrpSpPr/>
              <p:nvPr/>
            </p:nvGrpSpPr>
            <p:grpSpPr>
              <a:xfrm>
                <a:off x="3727" y="0"/>
                <a:ext cx="734" cy="575"/>
                <a:chOff x="3727" y="0"/>
                <a:chExt cx="734" cy="575"/>
              </a:xfrm>
            </p:grpSpPr>
            <p:sp>
              <p:nvSpPr>
                <p:cNvPr id="31864" name="Rectangle 6"/>
                <p:cNvSpPr/>
                <p:nvPr/>
              </p:nvSpPr>
              <p:spPr>
                <a:xfrm>
                  <a:off x="3770" y="0"/>
                  <a:ext cx="648" cy="575"/>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适用场所</a:t>
                  </a:r>
                  <a:endParaRPr lang="zh-CN" altLang="en-US" sz="1200" dirty="0">
                    <a:latin typeface="Arial" panose="020B0604020202020204" pitchFamily="34" charset="0"/>
                  </a:endParaRPr>
                </a:p>
              </p:txBody>
            </p:sp>
            <p:sp>
              <p:nvSpPr>
                <p:cNvPr id="31865" name="Rectangle 54"/>
                <p:cNvSpPr/>
                <p:nvPr/>
              </p:nvSpPr>
              <p:spPr>
                <a:xfrm>
                  <a:off x="3727" y="0"/>
                  <a:ext cx="734"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59" name="Group 57"/>
              <p:cNvGrpSpPr/>
              <p:nvPr/>
            </p:nvGrpSpPr>
            <p:grpSpPr>
              <a:xfrm>
                <a:off x="0" y="575"/>
                <a:ext cx="278" cy="575"/>
                <a:chOff x="0" y="575"/>
                <a:chExt cx="278" cy="575"/>
              </a:xfrm>
            </p:grpSpPr>
            <p:sp>
              <p:nvSpPr>
                <p:cNvPr id="31862" name="Rectangle 7"/>
                <p:cNvSpPr/>
                <p:nvPr/>
              </p:nvSpPr>
              <p:spPr>
                <a:xfrm>
                  <a:off x="43" y="575"/>
                  <a:ext cx="192"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1</a:t>
                  </a:r>
                  <a:endParaRPr lang="en-US" altLang="zh-CN" sz="1200" dirty="0">
                    <a:latin typeface="Arial" panose="020B0604020202020204" pitchFamily="34" charset="0"/>
                  </a:endParaRPr>
                </a:p>
                <a:p>
                  <a:pPr marL="0" lvl="0" indent="0" algn="just">
                    <a:spcBef>
                      <a:spcPct val="0"/>
                    </a:spcBef>
                    <a:buFontTx/>
                    <a:buNone/>
                  </a:pPr>
                  <a:endParaRPr lang="en-US" altLang="zh-CN" sz="1200" dirty="0">
                    <a:latin typeface="Arial" panose="020B0604020202020204" pitchFamily="34" charset="0"/>
                  </a:endParaRPr>
                </a:p>
              </p:txBody>
            </p:sp>
            <p:sp>
              <p:nvSpPr>
                <p:cNvPr id="31863" name="Rectangle 56"/>
                <p:cNvSpPr/>
                <p:nvPr/>
              </p:nvSpPr>
              <p:spPr>
                <a:xfrm>
                  <a:off x="0" y="575"/>
                  <a:ext cx="278"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60" name="Group 59"/>
              <p:cNvGrpSpPr/>
              <p:nvPr/>
            </p:nvGrpSpPr>
            <p:grpSpPr>
              <a:xfrm>
                <a:off x="278" y="575"/>
                <a:ext cx="321" cy="575"/>
                <a:chOff x="278" y="575"/>
                <a:chExt cx="321" cy="575"/>
              </a:xfrm>
            </p:grpSpPr>
            <p:sp>
              <p:nvSpPr>
                <p:cNvPr id="31860" name="Rectangle 8"/>
                <p:cNvSpPr/>
                <p:nvPr/>
              </p:nvSpPr>
              <p:spPr>
                <a:xfrm>
                  <a:off x="321" y="575"/>
                  <a:ext cx="235"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现场型</a:t>
                  </a:r>
                  <a:endParaRPr lang="zh-CN" altLang="en-US" sz="1200" dirty="0">
                    <a:latin typeface="Arial" panose="020B0604020202020204" pitchFamily="34" charset="0"/>
                  </a:endParaRPr>
                </a:p>
              </p:txBody>
            </p:sp>
            <p:sp>
              <p:nvSpPr>
                <p:cNvPr id="31861" name="Rectangle 58"/>
                <p:cNvSpPr/>
                <p:nvPr/>
              </p:nvSpPr>
              <p:spPr>
                <a:xfrm>
                  <a:off x="278" y="575"/>
                  <a:ext cx="321"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61" name="Group 61"/>
              <p:cNvGrpSpPr/>
              <p:nvPr/>
            </p:nvGrpSpPr>
            <p:grpSpPr>
              <a:xfrm>
                <a:off x="599" y="575"/>
                <a:ext cx="1286" cy="575"/>
                <a:chOff x="599" y="575"/>
                <a:chExt cx="1286" cy="575"/>
              </a:xfrm>
            </p:grpSpPr>
            <p:sp>
              <p:nvSpPr>
                <p:cNvPr id="31858" name="Rectangle 9"/>
                <p:cNvSpPr/>
                <p:nvPr/>
              </p:nvSpPr>
              <p:spPr>
                <a:xfrm>
                  <a:off x="642" y="575"/>
                  <a:ext cx="1200"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100" dirty="0">
                      <a:latin typeface="Times New Roman" panose="02020603050405020304" pitchFamily="18" charset="0"/>
                    </a:rPr>
                    <a:t>以现场管理改善为核心，改进现场管理人、机、料、法环等要素中的一个或几个方面；课题小，问题集中，解决速度快，容易出成果</a:t>
                  </a:r>
                  <a:endParaRPr lang="zh-CN" altLang="en-US" sz="1100" dirty="0">
                    <a:latin typeface="Arial" panose="020B0604020202020204" pitchFamily="34" charset="0"/>
                  </a:endParaRPr>
                </a:p>
              </p:txBody>
            </p:sp>
            <p:sp>
              <p:nvSpPr>
                <p:cNvPr id="31859" name="Rectangle 60"/>
                <p:cNvSpPr/>
                <p:nvPr/>
              </p:nvSpPr>
              <p:spPr>
                <a:xfrm>
                  <a:off x="599" y="575"/>
                  <a:ext cx="1286"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62" name="Group 63"/>
              <p:cNvGrpSpPr/>
              <p:nvPr/>
            </p:nvGrpSpPr>
            <p:grpSpPr>
              <a:xfrm>
                <a:off x="1885" y="575"/>
                <a:ext cx="374" cy="575"/>
                <a:chOff x="1885" y="575"/>
                <a:chExt cx="374" cy="575"/>
              </a:xfrm>
            </p:grpSpPr>
            <p:sp>
              <p:nvSpPr>
                <p:cNvPr id="31856" name="Rectangle 10"/>
                <p:cNvSpPr/>
                <p:nvPr/>
              </p:nvSpPr>
              <p:spPr>
                <a:xfrm>
                  <a:off x="1928" y="575"/>
                  <a:ext cx="288"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周期</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短</a:t>
                  </a:r>
                  <a:endParaRPr lang="zh-CN" altLang="en-US" sz="1200" dirty="0">
                    <a:latin typeface="Arial" panose="020B0604020202020204" pitchFamily="34" charset="0"/>
                  </a:endParaRPr>
                </a:p>
              </p:txBody>
            </p:sp>
            <p:sp>
              <p:nvSpPr>
                <p:cNvPr id="31857" name="Rectangle 62"/>
                <p:cNvSpPr/>
                <p:nvPr/>
              </p:nvSpPr>
              <p:spPr>
                <a:xfrm>
                  <a:off x="1885" y="575"/>
                  <a:ext cx="374"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63" name="Group 65"/>
              <p:cNvGrpSpPr/>
              <p:nvPr/>
            </p:nvGrpSpPr>
            <p:grpSpPr>
              <a:xfrm>
                <a:off x="2259" y="575"/>
                <a:ext cx="302" cy="575"/>
                <a:chOff x="2259" y="575"/>
                <a:chExt cx="302" cy="575"/>
              </a:xfrm>
            </p:grpSpPr>
            <p:sp>
              <p:nvSpPr>
                <p:cNvPr id="31854" name="Rectangle 11"/>
                <p:cNvSpPr/>
                <p:nvPr/>
              </p:nvSpPr>
              <p:spPr>
                <a:xfrm>
                  <a:off x="2302" y="575"/>
                  <a:ext cx="216"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一般</a:t>
                  </a:r>
                  <a:endParaRPr lang="zh-CN" altLang="en-US" sz="1200" dirty="0">
                    <a:latin typeface="Arial" panose="020B0604020202020204" pitchFamily="34" charset="0"/>
                  </a:endParaRPr>
                </a:p>
              </p:txBody>
            </p:sp>
            <p:sp>
              <p:nvSpPr>
                <p:cNvPr id="31855" name="Rectangle 64"/>
                <p:cNvSpPr/>
                <p:nvPr/>
              </p:nvSpPr>
              <p:spPr>
                <a:xfrm>
                  <a:off x="2259" y="575"/>
                  <a:ext cx="302"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64" name="Group 67"/>
              <p:cNvGrpSpPr/>
              <p:nvPr/>
            </p:nvGrpSpPr>
            <p:grpSpPr>
              <a:xfrm>
                <a:off x="2561" y="575"/>
                <a:ext cx="1166" cy="575"/>
                <a:chOff x="2561" y="575"/>
                <a:chExt cx="1166" cy="575"/>
              </a:xfrm>
            </p:grpSpPr>
            <p:sp>
              <p:nvSpPr>
                <p:cNvPr id="31852" name="Rectangle 12"/>
                <p:cNvSpPr/>
                <p:nvPr/>
              </p:nvSpPr>
              <p:spPr>
                <a:xfrm>
                  <a:off x="2604" y="575"/>
                  <a:ext cx="1080"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提高产品和工序质量；降低损耗和报废；生产环境改善；设备改善等</a:t>
                  </a:r>
                  <a:endParaRPr lang="zh-CN" altLang="en-US" sz="1200" dirty="0">
                    <a:latin typeface="Arial" panose="020B0604020202020204" pitchFamily="34" charset="0"/>
                  </a:endParaRPr>
                </a:p>
              </p:txBody>
            </p:sp>
            <p:sp>
              <p:nvSpPr>
                <p:cNvPr id="31853" name="Rectangle 66"/>
                <p:cNvSpPr/>
                <p:nvPr/>
              </p:nvSpPr>
              <p:spPr>
                <a:xfrm>
                  <a:off x="2561" y="575"/>
                  <a:ext cx="1166"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65" name="Group 69"/>
              <p:cNvGrpSpPr/>
              <p:nvPr/>
            </p:nvGrpSpPr>
            <p:grpSpPr>
              <a:xfrm>
                <a:off x="3727" y="575"/>
                <a:ext cx="734" cy="575"/>
                <a:chOff x="3727" y="575"/>
                <a:chExt cx="734" cy="575"/>
              </a:xfrm>
            </p:grpSpPr>
            <p:sp>
              <p:nvSpPr>
                <p:cNvPr id="31850" name="Rectangle 13"/>
                <p:cNvSpPr/>
                <p:nvPr/>
              </p:nvSpPr>
              <p:spPr>
                <a:xfrm>
                  <a:off x="3770" y="575"/>
                  <a:ext cx="648"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生产、品质、设备、仓库等部门工作场所</a:t>
                  </a:r>
                  <a:endParaRPr lang="zh-CN" altLang="en-US" sz="1200" dirty="0">
                    <a:latin typeface="Arial" panose="020B0604020202020204" pitchFamily="34" charset="0"/>
                  </a:endParaRPr>
                </a:p>
              </p:txBody>
            </p:sp>
            <p:sp>
              <p:nvSpPr>
                <p:cNvPr id="31851" name="Rectangle 68"/>
                <p:cNvSpPr/>
                <p:nvPr/>
              </p:nvSpPr>
              <p:spPr>
                <a:xfrm>
                  <a:off x="3727" y="575"/>
                  <a:ext cx="734"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66" name="Group 71"/>
              <p:cNvGrpSpPr/>
              <p:nvPr/>
            </p:nvGrpSpPr>
            <p:grpSpPr>
              <a:xfrm>
                <a:off x="0" y="1150"/>
                <a:ext cx="278" cy="489"/>
                <a:chOff x="0" y="1150"/>
                <a:chExt cx="278" cy="489"/>
              </a:xfrm>
            </p:grpSpPr>
            <p:sp>
              <p:nvSpPr>
                <p:cNvPr id="31848" name="Rectangle 14"/>
                <p:cNvSpPr/>
                <p:nvPr/>
              </p:nvSpPr>
              <p:spPr>
                <a:xfrm>
                  <a:off x="43" y="1150"/>
                  <a:ext cx="192" cy="489"/>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2</a:t>
                  </a:r>
                  <a:endParaRPr lang="en-US" altLang="zh-CN" sz="1200" dirty="0">
                    <a:latin typeface="Arial" panose="020B0604020202020204" pitchFamily="34" charset="0"/>
                  </a:endParaRPr>
                </a:p>
                <a:p>
                  <a:pPr marL="0" lvl="0" indent="0" algn="just">
                    <a:spcBef>
                      <a:spcPct val="0"/>
                    </a:spcBef>
                    <a:buFontTx/>
                    <a:buNone/>
                  </a:pPr>
                  <a:endParaRPr lang="en-US" altLang="zh-CN" sz="1200" dirty="0">
                    <a:latin typeface="Arial" panose="020B0604020202020204" pitchFamily="34" charset="0"/>
                  </a:endParaRPr>
                </a:p>
              </p:txBody>
            </p:sp>
            <p:sp>
              <p:nvSpPr>
                <p:cNvPr id="31849" name="Rectangle 70"/>
                <p:cNvSpPr/>
                <p:nvPr/>
              </p:nvSpPr>
              <p:spPr>
                <a:xfrm>
                  <a:off x="0" y="1150"/>
                  <a:ext cx="278" cy="489"/>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67" name="Group 73"/>
              <p:cNvGrpSpPr/>
              <p:nvPr/>
            </p:nvGrpSpPr>
            <p:grpSpPr>
              <a:xfrm>
                <a:off x="278" y="1150"/>
                <a:ext cx="321" cy="489"/>
                <a:chOff x="278" y="1150"/>
                <a:chExt cx="321" cy="489"/>
              </a:xfrm>
            </p:grpSpPr>
            <p:sp>
              <p:nvSpPr>
                <p:cNvPr id="31846" name="Rectangle 15"/>
                <p:cNvSpPr/>
                <p:nvPr/>
              </p:nvSpPr>
              <p:spPr>
                <a:xfrm>
                  <a:off x="321" y="1150"/>
                  <a:ext cx="235" cy="489"/>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攻关型</a:t>
                  </a:r>
                  <a:endParaRPr lang="zh-CN" altLang="en-US" sz="1200" dirty="0">
                    <a:latin typeface="Arial" panose="020B0604020202020204" pitchFamily="34" charset="0"/>
                  </a:endParaRPr>
                </a:p>
              </p:txBody>
            </p:sp>
            <p:sp>
              <p:nvSpPr>
                <p:cNvPr id="31847" name="Rectangle 72"/>
                <p:cNvSpPr/>
                <p:nvPr/>
              </p:nvSpPr>
              <p:spPr>
                <a:xfrm>
                  <a:off x="278" y="1150"/>
                  <a:ext cx="321" cy="489"/>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68" name="Group 75"/>
              <p:cNvGrpSpPr/>
              <p:nvPr/>
            </p:nvGrpSpPr>
            <p:grpSpPr>
              <a:xfrm>
                <a:off x="599" y="1150"/>
                <a:ext cx="1286" cy="489"/>
                <a:chOff x="599" y="1150"/>
                <a:chExt cx="1286" cy="489"/>
              </a:xfrm>
            </p:grpSpPr>
            <p:sp>
              <p:nvSpPr>
                <p:cNvPr id="31844" name="Rectangle 16"/>
                <p:cNvSpPr/>
                <p:nvPr/>
              </p:nvSpPr>
              <p:spPr>
                <a:xfrm>
                  <a:off x="642" y="1150"/>
                  <a:ext cx="1200" cy="489"/>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以技术或工艺课题攻关为核心，进行某一方面的工艺或技术的突破改进</a:t>
                  </a:r>
                  <a:endParaRPr lang="zh-CN" altLang="en-US" sz="1200" dirty="0">
                    <a:latin typeface="Arial" panose="020B0604020202020204" pitchFamily="34" charset="0"/>
                  </a:endParaRPr>
                </a:p>
              </p:txBody>
            </p:sp>
            <p:sp>
              <p:nvSpPr>
                <p:cNvPr id="31845" name="Rectangle 74"/>
                <p:cNvSpPr/>
                <p:nvPr/>
              </p:nvSpPr>
              <p:spPr>
                <a:xfrm>
                  <a:off x="599" y="1150"/>
                  <a:ext cx="1286" cy="489"/>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69" name="Group 77"/>
              <p:cNvGrpSpPr/>
              <p:nvPr/>
            </p:nvGrpSpPr>
            <p:grpSpPr>
              <a:xfrm>
                <a:off x="1885" y="1150"/>
                <a:ext cx="374" cy="489"/>
                <a:chOff x="1885" y="1150"/>
                <a:chExt cx="374" cy="489"/>
              </a:xfrm>
            </p:grpSpPr>
            <p:sp>
              <p:nvSpPr>
                <p:cNvPr id="31842" name="Rectangle 17"/>
                <p:cNvSpPr/>
                <p:nvPr/>
              </p:nvSpPr>
              <p:spPr>
                <a:xfrm>
                  <a:off x="1928" y="1150"/>
                  <a:ext cx="288" cy="489"/>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周期</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较长</a:t>
                  </a:r>
                  <a:endParaRPr lang="zh-CN" altLang="en-US" sz="1200" dirty="0">
                    <a:latin typeface="Arial" panose="020B0604020202020204" pitchFamily="34" charset="0"/>
                  </a:endParaRPr>
                </a:p>
              </p:txBody>
            </p:sp>
            <p:sp>
              <p:nvSpPr>
                <p:cNvPr id="31843" name="Rectangle 76"/>
                <p:cNvSpPr/>
                <p:nvPr/>
              </p:nvSpPr>
              <p:spPr>
                <a:xfrm>
                  <a:off x="1885" y="1150"/>
                  <a:ext cx="374" cy="489"/>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70" name="Group 79"/>
              <p:cNvGrpSpPr/>
              <p:nvPr/>
            </p:nvGrpSpPr>
            <p:grpSpPr>
              <a:xfrm>
                <a:off x="2259" y="1150"/>
                <a:ext cx="302" cy="489"/>
                <a:chOff x="2259" y="1150"/>
                <a:chExt cx="302" cy="489"/>
              </a:xfrm>
            </p:grpSpPr>
            <p:sp>
              <p:nvSpPr>
                <p:cNvPr id="31840" name="Rectangle 18"/>
                <p:cNvSpPr/>
                <p:nvPr/>
              </p:nvSpPr>
              <p:spPr>
                <a:xfrm>
                  <a:off x="2302" y="1150"/>
                  <a:ext cx="216" cy="489"/>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较大</a:t>
                  </a:r>
                  <a:endParaRPr lang="zh-CN" altLang="en-US" sz="1200" dirty="0">
                    <a:latin typeface="Arial" panose="020B0604020202020204" pitchFamily="34" charset="0"/>
                  </a:endParaRPr>
                </a:p>
              </p:txBody>
            </p:sp>
            <p:sp>
              <p:nvSpPr>
                <p:cNvPr id="31841" name="Rectangle 78"/>
                <p:cNvSpPr/>
                <p:nvPr/>
              </p:nvSpPr>
              <p:spPr>
                <a:xfrm>
                  <a:off x="2259" y="1150"/>
                  <a:ext cx="302" cy="489"/>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71" name="Group 81"/>
              <p:cNvGrpSpPr/>
              <p:nvPr/>
            </p:nvGrpSpPr>
            <p:grpSpPr>
              <a:xfrm>
                <a:off x="2561" y="1150"/>
                <a:ext cx="1166" cy="489"/>
                <a:chOff x="2561" y="1150"/>
                <a:chExt cx="1166" cy="489"/>
              </a:xfrm>
            </p:grpSpPr>
            <p:sp>
              <p:nvSpPr>
                <p:cNvPr id="31838" name="Rectangle 19"/>
                <p:cNvSpPr/>
                <p:nvPr/>
              </p:nvSpPr>
              <p:spPr>
                <a:xfrm>
                  <a:off x="2604" y="1150"/>
                  <a:ext cx="1080" cy="489"/>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产品技术改良；工艺改进；改进产品缺陷；模具设计改进，设备技改等</a:t>
                  </a:r>
                  <a:endParaRPr lang="zh-CN" altLang="en-US" sz="1200" dirty="0">
                    <a:latin typeface="Arial" panose="020B0604020202020204" pitchFamily="34" charset="0"/>
                  </a:endParaRPr>
                </a:p>
              </p:txBody>
            </p:sp>
            <p:sp>
              <p:nvSpPr>
                <p:cNvPr id="31839" name="Rectangle 80"/>
                <p:cNvSpPr/>
                <p:nvPr/>
              </p:nvSpPr>
              <p:spPr>
                <a:xfrm>
                  <a:off x="2561" y="1150"/>
                  <a:ext cx="1166" cy="489"/>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72" name="Group 83"/>
              <p:cNvGrpSpPr/>
              <p:nvPr/>
            </p:nvGrpSpPr>
            <p:grpSpPr>
              <a:xfrm>
                <a:off x="3727" y="1150"/>
                <a:ext cx="734" cy="489"/>
                <a:chOff x="3727" y="1150"/>
                <a:chExt cx="734" cy="489"/>
              </a:xfrm>
            </p:grpSpPr>
            <p:sp>
              <p:nvSpPr>
                <p:cNvPr id="31836" name="Rectangle 20"/>
                <p:cNvSpPr/>
                <p:nvPr/>
              </p:nvSpPr>
              <p:spPr>
                <a:xfrm>
                  <a:off x="3770" y="1150"/>
                  <a:ext cx="648" cy="489"/>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生产、技术、开发、设备等部门工作场所</a:t>
                  </a:r>
                  <a:endParaRPr lang="zh-CN" altLang="en-US" sz="1200" dirty="0">
                    <a:latin typeface="Arial" panose="020B0604020202020204" pitchFamily="34" charset="0"/>
                  </a:endParaRPr>
                </a:p>
              </p:txBody>
            </p:sp>
            <p:sp>
              <p:nvSpPr>
                <p:cNvPr id="31837" name="Rectangle 82"/>
                <p:cNvSpPr/>
                <p:nvPr/>
              </p:nvSpPr>
              <p:spPr>
                <a:xfrm>
                  <a:off x="3727" y="1150"/>
                  <a:ext cx="734" cy="489"/>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73" name="Group 85"/>
              <p:cNvGrpSpPr/>
              <p:nvPr/>
            </p:nvGrpSpPr>
            <p:grpSpPr>
              <a:xfrm>
                <a:off x="0" y="1639"/>
                <a:ext cx="278" cy="575"/>
                <a:chOff x="0" y="1639"/>
                <a:chExt cx="278" cy="575"/>
              </a:xfrm>
            </p:grpSpPr>
            <p:sp>
              <p:nvSpPr>
                <p:cNvPr id="31834" name="Rectangle 21"/>
                <p:cNvSpPr/>
                <p:nvPr/>
              </p:nvSpPr>
              <p:spPr>
                <a:xfrm>
                  <a:off x="43" y="1639"/>
                  <a:ext cx="192"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3</a:t>
                  </a:r>
                  <a:endParaRPr lang="en-US" altLang="zh-CN" sz="1200" dirty="0">
                    <a:latin typeface="Arial" panose="020B0604020202020204" pitchFamily="34" charset="0"/>
                  </a:endParaRPr>
                </a:p>
                <a:p>
                  <a:pPr marL="0" lvl="0" indent="0" algn="just">
                    <a:spcBef>
                      <a:spcPct val="0"/>
                    </a:spcBef>
                    <a:buFontTx/>
                    <a:buNone/>
                  </a:pPr>
                  <a:endParaRPr lang="en-US" altLang="zh-CN" sz="1200" dirty="0">
                    <a:latin typeface="Arial" panose="020B0604020202020204" pitchFamily="34" charset="0"/>
                  </a:endParaRPr>
                </a:p>
              </p:txBody>
            </p:sp>
            <p:sp>
              <p:nvSpPr>
                <p:cNvPr id="31835" name="Rectangle 84"/>
                <p:cNvSpPr/>
                <p:nvPr/>
              </p:nvSpPr>
              <p:spPr>
                <a:xfrm>
                  <a:off x="0" y="1639"/>
                  <a:ext cx="278"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74" name="Group 87"/>
              <p:cNvGrpSpPr/>
              <p:nvPr/>
            </p:nvGrpSpPr>
            <p:grpSpPr>
              <a:xfrm>
                <a:off x="278" y="1639"/>
                <a:ext cx="321" cy="575"/>
                <a:chOff x="278" y="1639"/>
                <a:chExt cx="321" cy="575"/>
              </a:xfrm>
            </p:grpSpPr>
            <p:sp>
              <p:nvSpPr>
                <p:cNvPr id="31832" name="Rectangle 22"/>
                <p:cNvSpPr/>
                <p:nvPr/>
              </p:nvSpPr>
              <p:spPr>
                <a:xfrm>
                  <a:off x="321" y="1639"/>
                  <a:ext cx="235"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服务型</a:t>
                  </a:r>
                  <a:endParaRPr lang="zh-CN" altLang="en-US" sz="1200" dirty="0">
                    <a:latin typeface="Arial" panose="020B0604020202020204" pitchFamily="34" charset="0"/>
                  </a:endParaRPr>
                </a:p>
              </p:txBody>
            </p:sp>
            <p:sp>
              <p:nvSpPr>
                <p:cNvPr id="31833" name="Rectangle 86"/>
                <p:cNvSpPr/>
                <p:nvPr/>
              </p:nvSpPr>
              <p:spPr>
                <a:xfrm>
                  <a:off x="278" y="1639"/>
                  <a:ext cx="321"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75" name="Group 89"/>
              <p:cNvGrpSpPr/>
              <p:nvPr/>
            </p:nvGrpSpPr>
            <p:grpSpPr>
              <a:xfrm>
                <a:off x="599" y="1639"/>
                <a:ext cx="1286" cy="575"/>
                <a:chOff x="599" y="1639"/>
                <a:chExt cx="1286" cy="575"/>
              </a:xfrm>
            </p:grpSpPr>
            <p:sp>
              <p:nvSpPr>
                <p:cNvPr id="31830" name="Rectangle 23"/>
                <p:cNvSpPr/>
                <p:nvPr/>
              </p:nvSpPr>
              <p:spPr>
                <a:xfrm>
                  <a:off x="642" y="1639"/>
                  <a:ext cx="1200"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以改善服务质量为核心，推动服务工作标准化、程序化、科学化，提高服务经济效益和社会效益为目的</a:t>
                  </a:r>
                  <a:endParaRPr lang="zh-CN" altLang="en-US" sz="1200" dirty="0">
                    <a:latin typeface="Arial" panose="020B0604020202020204" pitchFamily="34" charset="0"/>
                  </a:endParaRPr>
                </a:p>
              </p:txBody>
            </p:sp>
            <p:sp>
              <p:nvSpPr>
                <p:cNvPr id="31831" name="Rectangle 88"/>
                <p:cNvSpPr/>
                <p:nvPr/>
              </p:nvSpPr>
              <p:spPr>
                <a:xfrm>
                  <a:off x="599" y="1639"/>
                  <a:ext cx="1286"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76" name="Group 91"/>
              <p:cNvGrpSpPr/>
              <p:nvPr/>
            </p:nvGrpSpPr>
            <p:grpSpPr>
              <a:xfrm>
                <a:off x="1885" y="1639"/>
                <a:ext cx="374" cy="575"/>
                <a:chOff x="1885" y="1639"/>
                <a:chExt cx="374" cy="575"/>
              </a:xfrm>
            </p:grpSpPr>
            <p:sp>
              <p:nvSpPr>
                <p:cNvPr id="31828" name="Rectangle 24"/>
                <p:cNvSpPr/>
                <p:nvPr/>
              </p:nvSpPr>
              <p:spPr>
                <a:xfrm>
                  <a:off x="1928" y="1639"/>
                  <a:ext cx="288"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周期</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有长</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有短</a:t>
                  </a:r>
                  <a:endParaRPr lang="zh-CN" altLang="en-US" sz="1200" dirty="0">
                    <a:latin typeface="Arial" panose="020B0604020202020204" pitchFamily="34" charset="0"/>
                  </a:endParaRPr>
                </a:p>
              </p:txBody>
            </p:sp>
            <p:sp>
              <p:nvSpPr>
                <p:cNvPr id="31829" name="Rectangle 90"/>
                <p:cNvSpPr/>
                <p:nvPr/>
              </p:nvSpPr>
              <p:spPr>
                <a:xfrm>
                  <a:off x="1885" y="1639"/>
                  <a:ext cx="374"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77" name="Group 93"/>
              <p:cNvGrpSpPr/>
              <p:nvPr/>
            </p:nvGrpSpPr>
            <p:grpSpPr>
              <a:xfrm>
                <a:off x="2259" y="1639"/>
                <a:ext cx="302" cy="575"/>
                <a:chOff x="2259" y="1639"/>
                <a:chExt cx="302" cy="575"/>
              </a:xfrm>
            </p:grpSpPr>
            <p:sp>
              <p:nvSpPr>
                <p:cNvPr id="31826" name="Rectangle 25"/>
                <p:cNvSpPr/>
                <p:nvPr/>
              </p:nvSpPr>
              <p:spPr>
                <a:xfrm>
                  <a:off x="2302" y="1639"/>
                  <a:ext cx="216"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一般</a:t>
                  </a:r>
                  <a:endParaRPr lang="zh-CN" altLang="en-US" sz="1200" dirty="0">
                    <a:latin typeface="Arial" panose="020B0604020202020204" pitchFamily="34" charset="0"/>
                  </a:endParaRPr>
                </a:p>
              </p:txBody>
            </p:sp>
            <p:sp>
              <p:nvSpPr>
                <p:cNvPr id="31827" name="Rectangle 92"/>
                <p:cNvSpPr/>
                <p:nvPr/>
              </p:nvSpPr>
              <p:spPr>
                <a:xfrm>
                  <a:off x="2259" y="1639"/>
                  <a:ext cx="302"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78" name="Group 95"/>
              <p:cNvGrpSpPr/>
              <p:nvPr/>
            </p:nvGrpSpPr>
            <p:grpSpPr>
              <a:xfrm>
                <a:off x="2561" y="1639"/>
                <a:ext cx="1166" cy="575"/>
                <a:chOff x="2561" y="1639"/>
                <a:chExt cx="1166" cy="575"/>
              </a:xfrm>
            </p:grpSpPr>
            <p:sp>
              <p:nvSpPr>
                <p:cNvPr id="31824" name="Rectangle 26"/>
                <p:cNvSpPr/>
                <p:nvPr/>
              </p:nvSpPr>
              <p:spPr>
                <a:xfrm>
                  <a:off x="2604" y="1639"/>
                  <a:ext cx="1080"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提高为顾客服务意识；提高员工对工作的满意度；提高员工满意度；提高服务水平；降低客户抱怨率等</a:t>
                  </a:r>
                  <a:endParaRPr lang="zh-CN" altLang="en-US" sz="1200" dirty="0">
                    <a:latin typeface="Arial" panose="020B0604020202020204" pitchFamily="34" charset="0"/>
                  </a:endParaRPr>
                </a:p>
              </p:txBody>
            </p:sp>
            <p:sp>
              <p:nvSpPr>
                <p:cNvPr id="31825" name="Rectangle 94"/>
                <p:cNvSpPr/>
                <p:nvPr/>
              </p:nvSpPr>
              <p:spPr>
                <a:xfrm>
                  <a:off x="2561" y="1639"/>
                  <a:ext cx="1166"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79" name="Group 97"/>
              <p:cNvGrpSpPr/>
              <p:nvPr/>
            </p:nvGrpSpPr>
            <p:grpSpPr>
              <a:xfrm>
                <a:off x="3727" y="1639"/>
                <a:ext cx="734" cy="575"/>
                <a:chOff x="3727" y="1639"/>
                <a:chExt cx="734" cy="575"/>
              </a:xfrm>
            </p:grpSpPr>
            <p:sp>
              <p:nvSpPr>
                <p:cNvPr id="31822" name="Rectangle 27"/>
                <p:cNvSpPr/>
                <p:nvPr/>
              </p:nvSpPr>
              <p:spPr>
                <a:xfrm>
                  <a:off x="3770" y="1639"/>
                  <a:ext cx="648"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销售、人力资源管理、行政等部门工作场所</a:t>
                  </a:r>
                  <a:endParaRPr lang="zh-CN" altLang="en-US" sz="1200" dirty="0">
                    <a:latin typeface="Arial" panose="020B0604020202020204" pitchFamily="34" charset="0"/>
                  </a:endParaRPr>
                </a:p>
              </p:txBody>
            </p:sp>
            <p:sp>
              <p:nvSpPr>
                <p:cNvPr id="31823" name="Rectangle 96"/>
                <p:cNvSpPr/>
                <p:nvPr/>
              </p:nvSpPr>
              <p:spPr>
                <a:xfrm>
                  <a:off x="3727" y="1639"/>
                  <a:ext cx="734"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80" name="Group 99"/>
              <p:cNvGrpSpPr/>
              <p:nvPr/>
            </p:nvGrpSpPr>
            <p:grpSpPr>
              <a:xfrm>
                <a:off x="0" y="2214"/>
                <a:ext cx="278" cy="575"/>
                <a:chOff x="0" y="2214"/>
                <a:chExt cx="278" cy="575"/>
              </a:xfrm>
            </p:grpSpPr>
            <p:sp>
              <p:nvSpPr>
                <p:cNvPr id="31820" name="Rectangle 28"/>
                <p:cNvSpPr/>
                <p:nvPr/>
              </p:nvSpPr>
              <p:spPr>
                <a:xfrm>
                  <a:off x="43" y="2214"/>
                  <a:ext cx="192"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4</a:t>
                  </a:r>
                  <a:endParaRPr lang="en-US" altLang="zh-CN" sz="1200" dirty="0">
                    <a:latin typeface="Arial" panose="020B0604020202020204" pitchFamily="34" charset="0"/>
                  </a:endParaRPr>
                </a:p>
                <a:p>
                  <a:pPr marL="0" lvl="0" indent="0" algn="just">
                    <a:spcBef>
                      <a:spcPct val="0"/>
                    </a:spcBef>
                    <a:buFontTx/>
                    <a:buNone/>
                  </a:pPr>
                  <a:endParaRPr lang="en-US" altLang="zh-CN" sz="1200" dirty="0">
                    <a:latin typeface="Arial" panose="020B0604020202020204" pitchFamily="34" charset="0"/>
                  </a:endParaRPr>
                </a:p>
              </p:txBody>
            </p:sp>
            <p:sp>
              <p:nvSpPr>
                <p:cNvPr id="31821" name="Rectangle 98"/>
                <p:cNvSpPr/>
                <p:nvPr/>
              </p:nvSpPr>
              <p:spPr>
                <a:xfrm>
                  <a:off x="0" y="2214"/>
                  <a:ext cx="278"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81" name="Group 101"/>
              <p:cNvGrpSpPr/>
              <p:nvPr/>
            </p:nvGrpSpPr>
            <p:grpSpPr>
              <a:xfrm>
                <a:off x="278" y="2214"/>
                <a:ext cx="321" cy="575"/>
                <a:chOff x="278" y="2214"/>
                <a:chExt cx="321" cy="575"/>
              </a:xfrm>
            </p:grpSpPr>
            <p:sp>
              <p:nvSpPr>
                <p:cNvPr id="31818" name="Rectangle 29"/>
                <p:cNvSpPr/>
                <p:nvPr/>
              </p:nvSpPr>
              <p:spPr>
                <a:xfrm>
                  <a:off x="321" y="2214"/>
                  <a:ext cx="235"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管理型</a:t>
                  </a:r>
                  <a:endParaRPr lang="zh-CN" altLang="en-US" sz="1200" dirty="0">
                    <a:latin typeface="Arial" panose="020B0604020202020204" pitchFamily="34" charset="0"/>
                  </a:endParaRPr>
                </a:p>
              </p:txBody>
            </p:sp>
            <p:sp>
              <p:nvSpPr>
                <p:cNvPr id="31819" name="Rectangle 100"/>
                <p:cNvSpPr/>
                <p:nvPr/>
              </p:nvSpPr>
              <p:spPr>
                <a:xfrm>
                  <a:off x="278" y="2214"/>
                  <a:ext cx="321"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82" name="Group 103"/>
              <p:cNvGrpSpPr/>
              <p:nvPr/>
            </p:nvGrpSpPr>
            <p:grpSpPr>
              <a:xfrm>
                <a:off x="599" y="2214"/>
                <a:ext cx="1286" cy="575"/>
                <a:chOff x="599" y="2214"/>
                <a:chExt cx="1286" cy="575"/>
              </a:xfrm>
            </p:grpSpPr>
            <p:sp>
              <p:nvSpPr>
                <p:cNvPr id="31816" name="Rectangle 30"/>
                <p:cNvSpPr/>
                <p:nvPr/>
              </p:nvSpPr>
              <p:spPr>
                <a:xfrm>
                  <a:off x="642" y="2214"/>
                  <a:ext cx="1200"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以改善管理质量和水平为核心，提高管理效能为目的，涉及企业管理的各方面</a:t>
                  </a:r>
                  <a:endParaRPr lang="zh-CN" altLang="en-US" sz="1200" dirty="0">
                    <a:latin typeface="Arial" panose="020B0604020202020204" pitchFamily="34" charset="0"/>
                  </a:endParaRPr>
                </a:p>
              </p:txBody>
            </p:sp>
            <p:sp>
              <p:nvSpPr>
                <p:cNvPr id="31817" name="Rectangle 102"/>
                <p:cNvSpPr/>
                <p:nvPr/>
              </p:nvSpPr>
              <p:spPr>
                <a:xfrm>
                  <a:off x="599" y="2214"/>
                  <a:ext cx="1286"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83" name="Group 105"/>
              <p:cNvGrpSpPr/>
              <p:nvPr/>
            </p:nvGrpSpPr>
            <p:grpSpPr>
              <a:xfrm>
                <a:off x="1885" y="2214"/>
                <a:ext cx="374" cy="575"/>
                <a:chOff x="1885" y="2214"/>
                <a:chExt cx="374" cy="575"/>
              </a:xfrm>
            </p:grpSpPr>
            <p:sp>
              <p:nvSpPr>
                <p:cNvPr id="31814" name="Rectangle 31"/>
                <p:cNvSpPr/>
                <p:nvPr/>
              </p:nvSpPr>
              <p:spPr>
                <a:xfrm>
                  <a:off x="1928" y="2214"/>
                  <a:ext cx="288"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周期</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有长</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有短</a:t>
                  </a:r>
                  <a:endParaRPr lang="zh-CN" altLang="en-US" sz="1200" dirty="0">
                    <a:latin typeface="Arial" panose="020B0604020202020204" pitchFamily="34" charset="0"/>
                  </a:endParaRPr>
                </a:p>
              </p:txBody>
            </p:sp>
            <p:sp>
              <p:nvSpPr>
                <p:cNvPr id="31815" name="Rectangle 104"/>
                <p:cNvSpPr/>
                <p:nvPr/>
              </p:nvSpPr>
              <p:spPr>
                <a:xfrm>
                  <a:off x="1885" y="2214"/>
                  <a:ext cx="374"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84" name="Group 107"/>
              <p:cNvGrpSpPr/>
              <p:nvPr/>
            </p:nvGrpSpPr>
            <p:grpSpPr>
              <a:xfrm>
                <a:off x="2259" y="2214"/>
                <a:ext cx="302" cy="575"/>
                <a:chOff x="2259" y="2214"/>
                <a:chExt cx="302" cy="575"/>
              </a:xfrm>
            </p:grpSpPr>
            <p:sp>
              <p:nvSpPr>
                <p:cNvPr id="31812" name="Rectangle 32"/>
                <p:cNvSpPr/>
                <p:nvPr/>
              </p:nvSpPr>
              <p:spPr>
                <a:xfrm>
                  <a:off x="2302" y="2214"/>
                  <a:ext cx="216"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较大</a:t>
                  </a:r>
                  <a:endParaRPr lang="zh-CN" altLang="en-US" sz="1200" dirty="0">
                    <a:latin typeface="Arial" panose="020B0604020202020204" pitchFamily="34" charset="0"/>
                  </a:endParaRPr>
                </a:p>
              </p:txBody>
            </p:sp>
            <p:sp>
              <p:nvSpPr>
                <p:cNvPr id="31813" name="Rectangle 106"/>
                <p:cNvSpPr/>
                <p:nvPr/>
              </p:nvSpPr>
              <p:spPr>
                <a:xfrm>
                  <a:off x="2259" y="2214"/>
                  <a:ext cx="302"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85" name="Group 109"/>
              <p:cNvGrpSpPr/>
              <p:nvPr/>
            </p:nvGrpSpPr>
            <p:grpSpPr>
              <a:xfrm>
                <a:off x="2561" y="2214"/>
                <a:ext cx="1166" cy="575"/>
                <a:chOff x="2561" y="2214"/>
                <a:chExt cx="1166" cy="575"/>
              </a:xfrm>
            </p:grpSpPr>
            <p:sp>
              <p:nvSpPr>
                <p:cNvPr id="31810" name="Rectangle 33"/>
                <p:cNvSpPr/>
                <p:nvPr/>
              </p:nvSpPr>
              <p:spPr>
                <a:xfrm>
                  <a:off x="2604" y="2214"/>
                  <a:ext cx="1080"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提高沟通效率和效果；增强培训效果；降低管理费用；减少安全事故；提高管理人员的领导能力</a:t>
                  </a:r>
                  <a:endParaRPr lang="zh-CN" altLang="en-US" sz="1200" dirty="0">
                    <a:latin typeface="Arial" panose="020B0604020202020204" pitchFamily="34" charset="0"/>
                  </a:endParaRPr>
                </a:p>
              </p:txBody>
            </p:sp>
            <p:sp>
              <p:nvSpPr>
                <p:cNvPr id="31811" name="Rectangle 108"/>
                <p:cNvSpPr/>
                <p:nvPr/>
              </p:nvSpPr>
              <p:spPr>
                <a:xfrm>
                  <a:off x="2561" y="2214"/>
                  <a:ext cx="1166"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86" name="Group 111"/>
              <p:cNvGrpSpPr/>
              <p:nvPr/>
            </p:nvGrpSpPr>
            <p:grpSpPr>
              <a:xfrm>
                <a:off x="3727" y="2214"/>
                <a:ext cx="734" cy="575"/>
                <a:chOff x="3727" y="2214"/>
                <a:chExt cx="734" cy="575"/>
              </a:xfrm>
            </p:grpSpPr>
            <p:sp>
              <p:nvSpPr>
                <p:cNvPr id="31808" name="Rectangle 34"/>
                <p:cNvSpPr/>
                <p:nvPr/>
              </p:nvSpPr>
              <p:spPr>
                <a:xfrm>
                  <a:off x="3770" y="2214"/>
                  <a:ext cx="648"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生产、采购、物料、设备、行政、人力资源等部门工作场所</a:t>
                  </a:r>
                  <a:endParaRPr lang="zh-CN" altLang="en-US" sz="1200" dirty="0">
                    <a:latin typeface="Arial" panose="020B0604020202020204" pitchFamily="34" charset="0"/>
                  </a:endParaRPr>
                </a:p>
              </p:txBody>
            </p:sp>
            <p:sp>
              <p:nvSpPr>
                <p:cNvPr id="31809" name="Rectangle 110"/>
                <p:cNvSpPr/>
                <p:nvPr/>
              </p:nvSpPr>
              <p:spPr>
                <a:xfrm>
                  <a:off x="3727" y="2214"/>
                  <a:ext cx="734"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87" name="Group 113"/>
              <p:cNvGrpSpPr/>
              <p:nvPr/>
            </p:nvGrpSpPr>
            <p:grpSpPr>
              <a:xfrm>
                <a:off x="0" y="2789"/>
                <a:ext cx="278" cy="575"/>
                <a:chOff x="0" y="2789"/>
                <a:chExt cx="278" cy="575"/>
              </a:xfrm>
            </p:grpSpPr>
            <p:sp>
              <p:nvSpPr>
                <p:cNvPr id="31806" name="Rectangle 35"/>
                <p:cNvSpPr/>
                <p:nvPr/>
              </p:nvSpPr>
              <p:spPr>
                <a:xfrm>
                  <a:off x="43" y="2789"/>
                  <a:ext cx="192"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5</a:t>
                  </a:r>
                  <a:endParaRPr lang="en-US" altLang="zh-CN" sz="1200" dirty="0">
                    <a:latin typeface="Arial" panose="020B0604020202020204" pitchFamily="34" charset="0"/>
                  </a:endParaRPr>
                </a:p>
                <a:p>
                  <a:pPr marL="0" lvl="0" indent="0" algn="just">
                    <a:spcBef>
                      <a:spcPct val="0"/>
                    </a:spcBef>
                    <a:buFontTx/>
                    <a:buNone/>
                  </a:pPr>
                  <a:endParaRPr lang="en-US" altLang="zh-CN" sz="1200" dirty="0">
                    <a:latin typeface="Arial" panose="020B0604020202020204" pitchFamily="34" charset="0"/>
                  </a:endParaRPr>
                </a:p>
              </p:txBody>
            </p:sp>
            <p:sp>
              <p:nvSpPr>
                <p:cNvPr id="31807" name="Rectangle 112"/>
                <p:cNvSpPr/>
                <p:nvPr/>
              </p:nvSpPr>
              <p:spPr>
                <a:xfrm>
                  <a:off x="0" y="2789"/>
                  <a:ext cx="278"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88" name="Group 115"/>
              <p:cNvGrpSpPr/>
              <p:nvPr/>
            </p:nvGrpSpPr>
            <p:grpSpPr>
              <a:xfrm>
                <a:off x="278" y="2789"/>
                <a:ext cx="321" cy="575"/>
                <a:chOff x="278" y="2789"/>
                <a:chExt cx="321" cy="575"/>
              </a:xfrm>
            </p:grpSpPr>
            <p:sp>
              <p:nvSpPr>
                <p:cNvPr id="31804" name="Rectangle 36"/>
                <p:cNvSpPr/>
                <p:nvPr/>
              </p:nvSpPr>
              <p:spPr>
                <a:xfrm>
                  <a:off x="321" y="2789"/>
                  <a:ext cx="235"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创新型</a:t>
                  </a:r>
                  <a:endParaRPr lang="zh-CN" altLang="en-US" sz="1200" dirty="0">
                    <a:latin typeface="Arial" panose="020B0604020202020204" pitchFamily="34" charset="0"/>
                  </a:endParaRPr>
                </a:p>
              </p:txBody>
            </p:sp>
            <p:sp>
              <p:nvSpPr>
                <p:cNvPr id="31805" name="Rectangle 114"/>
                <p:cNvSpPr/>
                <p:nvPr/>
              </p:nvSpPr>
              <p:spPr>
                <a:xfrm>
                  <a:off x="278" y="2789"/>
                  <a:ext cx="321"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89" name="Group 117"/>
              <p:cNvGrpSpPr/>
              <p:nvPr/>
            </p:nvGrpSpPr>
            <p:grpSpPr>
              <a:xfrm>
                <a:off x="599" y="2789"/>
                <a:ext cx="1286" cy="575"/>
                <a:chOff x="599" y="2789"/>
                <a:chExt cx="1286" cy="575"/>
              </a:xfrm>
            </p:grpSpPr>
            <p:sp>
              <p:nvSpPr>
                <p:cNvPr id="31802" name="Rectangle 37"/>
                <p:cNvSpPr/>
                <p:nvPr/>
              </p:nvSpPr>
              <p:spPr>
                <a:xfrm>
                  <a:off x="642" y="2789"/>
                  <a:ext cx="1200"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以工作创新为核心，涉及技术、管理、服务等工作。活动结果从无到有，不需要对历史状况进行调查，关键点在于突破口的选定</a:t>
                  </a:r>
                  <a:endParaRPr lang="zh-CN" altLang="en-US" sz="1200" dirty="0">
                    <a:latin typeface="Arial" panose="020B0604020202020204" pitchFamily="34" charset="0"/>
                  </a:endParaRPr>
                </a:p>
              </p:txBody>
            </p:sp>
            <p:sp>
              <p:nvSpPr>
                <p:cNvPr id="31803" name="Rectangle 116"/>
                <p:cNvSpPr/>
                <p:nvPr/>
              </p:nvSpPr>
              <p:spPr>
                <a:xfrm>
                  <a:off x="599" y="2789"/>
                  <a:ext cx="1286"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90" name="Group 119"/>
              <p:cNvGrpSpPr/>
              <p:nvPr/>
            </p:nvGrpSpPr>
            <p:grpSpPr>
              <a:xfrm>
                <a:off x="1885" y="2789"/>
                <a:ext cx="374" cy="575"/>
                <a:chOff x="1885" y="2789"/>
                <a:chExt cx="374" cy="575"/>
              </a:xfrm>
            </p:grpSpPr>
            <p:sp>
              <p:nvSpPr>
                <p:cNvPr id="31800" name="Rectangle 38"/>
                <p:cNvSpPr/>
                <p:nvPr/>
              </p:nvSpPr>
              <p:spPr>
                <a:xfrm>
                  <a:off x="1928" y="2789"/>
                  <a:ext cx="288"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活动</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周期</a:t>
                  </a:r>
                  <a:endParaRPr lang="zh-CN" altLang="en-US" sz="1200" dirty="0">
                    <a:latin typeface="Times New Roman" panose="02020603050405020304" pitchFamily="18" charset="0"/>
                  </a:endParaRPr>
                </a:p>
                <a:p>
                  <a:pPr marL="0" lvl="0" indent="0" algn="just">
                    <a:spcBef>
                      <a:spcPct val="0"/>
                    </a:spcBef>
                    <a:buFontTx/>
                    <a:buNone/>
                  </a:pPr>
                  <a:r>
                    <a:rPr lang="zh-CN" altLang="en-US" sz="1200" dirty="0">
                      <a:latin typeface="Times New Roman" panose="02020603050405020304" pitchFamily="18" charset="0"/>
                    </a:rPr>
                    <a:t>长</a:t>
                  </a:r>
                  <a:endParaRPr lang="zh-CN" altLang="en-US" sz="1200" dirty="0">
                    <a:latin typeface="Arial" panose="020B0604020202020204" pitchFamily="34" charset="0"/>
                  </a:endParaRPr>
                </a:p>
              </p:txBody>
            </p:sp>
            <p:sp>
              <p:nvSpPr>
                <p:cNvPr id="31801" name="Rectangle 118"/>
                <p:cNvSpPr/>
                <p:nvPr/>
              </p:nvSpPr>
              <p:spPr>
                <a:xfrm>
                  <a:off x="1885" y="2789"/>
                  <a:ext cx="374"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91" name="Group 121"/>
              <p:cNvGrpSpPr/>
              <p:nvPr/>
            </p:nvGrpSpPr>
            <p:grpSpPr>
              <a:xfrm>
                <a:off x="2259" y="2789"/>
                <a:ext cx="302" cy="575"/>
                <a:chOff x="2259" y="2789"/>
                <a:chExt cx="302" cy="575"/>
              </a:xfrm>
            </p:grpSpPr>
            <p:sp>
              <p:nvSpPr>
                <p:cNvPr id="31798" name="Rectangle 39"/>
                <p:cNvSpPr/>
                <p:nvPr/>
              </p:nvSpPr>
              <p:spPr>
                <a:xfrm>
                  <a:off x="2302" y="2789"/>
                  <a:ext cx="216"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较大</a:t>
                  </a:r>
                  <a:endParaRPr lang="zh-CN" altLang="en-US" sz="1200" dirty="0">
                    <a:latin typeface="Arial" panose="020B0604020202020204" pitchFamily="34" charset="0"/>
                  </a:endParaRPr>
                </a:p>
              </p:txBody>
            </p:sp>
            <p:sp>
              <p:nvSpPr>
                <p:cNvPr id="31799" name="Rectangle 120"/>
                <p:cNvSpPr/>
                <p:nvPr/>
              </p:nvSpPr>
              <p:spPr>
                <a:xfrm>
                  <a:off x="2259" y="2789"/>
                  <a:ext cx="302"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92" name="Group 123"/>
              <p:cNvGrpSpPr/>
              <p:nvPr/>
            </p:nvGrpSpPr>
            <p:grpSpPr>
              <a:xfrm>
                <a:off x="2561" y="2789"/>
                <a:ext cx="1166" cy="575"/>
                <a:chOff x="2561" y="2789"/>
                <a:chExt cx="1166" cy="575"/>
              </a:xfrm>
            </p:grpSpPr>
            <p:sp>
              <p:nvSpPr>
                <p:cNvPr id="31796" name="Rectangle 40"/>
                <p:cNvSpPr/>
                <p:nvPr/>
              </p:nvSpPr>
              <p:spPr>
                <a:xfrm>
                  <a:off x="2604" y="2789"/>
                  <a:ext cx="1080"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新技术开发；产品创新；服务创新；管理创新；营销创新</a:t>
                  </a:r>
                  <a:endParaRPr lang="zh-CN" altLang="en-US" sz="1200" dirty="0">
                    <a:latin typeface="Arial" panose="020B0604020202020204" pitchFamily="34" charset="0"/>
                  </a:endParaRPr>
                </a:p>
              </p:txBody>
            </p:sp>
            <p:sp>
              <p:nvSpPr>
                <p:cNvPr id="31797" name="Rectangle 122"/>
                <p:cNvSpPr/>
                <p:nvPr/>
              </p:nvSpPr>
              <p:spPr>
                <a:xfrm>
                  <a:off x="2561" y="2789"/>
                  <a:ext cx="1166"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31793" name="Group 125"/>
              <p:cNvGrpSpPr/>
              <p:nvPr/>
            </p:nvGrpSpPr>
            <p:grpSpPr>
              <a:xfrm>
                <a:off x="3727" y="2789"/>
                <a:ext cx="734" cy="575"/>
                <a:chOff x="3727" y="2789"/>
                <a:chExt cx="734" cy="575"/>
              </a:xfrm>
            </p:grpSpPr>
            <p:sp>
              <p:nvSpPr>
                <p:cNvPr id="31794" name="Rectangle 41"/>
                <p:cNvSpPr/>
                <p:nvPr/>
              </p:nvSpPr>
              <p:spPr>
                <a:xfrm>
                  <a:off x="3770" y="2789"/>
                  <a:ext cx="648" cy="575"/>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技术开发、营销、人力资源管理等部门工作场所</a:t>
                  </a:r>
                  <a:endParaRPr lang="zh-CN" altLang="en-US" sz="1200" dirty="0">
                    <a:latin typeface="Arial" panose="020B0604020202020204" pitchFamily="34" charset="0"/>
                  </a:endParaRPr>
                </a:p>
              </p:txBody>
            </p:sp>
            <p:sp>
              <p:nvSpPr>
                <p:cNvPr id="31795" name="Rectangle 124"/>
                <p:cNvSpPr/>
                <p:nvPr/>
              </p:nvSpPr>
              <p:spPr>
                <a:xfrm>
                  <a:off x="3727" y="2789"/>
                  <a:ext cx="734" cy="575"/>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sp>
          <p:nvSpPr>
            <p:cNvPr id="31751" name="Rectangle 127"/>
            <p:cNvSpPr/>
            <p:nvPr/>
          </p:nvSpPr>
          <p:spPr>
            <a:xfrm>
              <a:off x="-3" y="-3"/>
              <a:ext cx="4467" cy="3370"/>
            </a:xfrm>
            <a:prstGeom prst="rect">
              <a:avLst/>
            </a:prstGeom>
            <a:noFill/>
            <a:ln w="9525"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219" name="Text Box 3"/>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32771" name="Rectangle 4"/>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32772" name="Text Box 0"/>
          <p:cNvSpPr txBox="1"/>
          <p:nvPr/>
        </p:nvSpPr>
        <p:spPr>
          <a:xfrm>
            <a:off x="395288" y="908050"/>
            <a:ext cx="2043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一、组圈</a:t>
            </a:r>
            <a:endParaRPr lang="zh-CN" altLang="en-US" sz="2800" b="1" dirty="0">
              <a:latin typeface="Arial" panose="020B0604020202020204" pitchFamily="34" charset="0"/>
            </a:endParaRPr>
          </a:p>
        </p:txBody>
      </p:sp>
      <p:sp>
        <p:nvSpPr>
          <p:cNvPr id="32773" name="Text Box 1"/>
          <p:cNvSpPr txBox="1"/>
          <p:nvPr/>
        </p:nvSpPr>
        <p:spPr>
          <a:xfrm>
            <a:off x="381000" y="1447800"/>
            <a:ext cx="8280400" cy="3970338"/>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2400" b="1" dirty="0">
                <a:solidFill>
                  <a:srgbClr val="000099"/>
                </a:solidFill>
                <a:latin typeface="宋体" panose="02010600030101010101" pitchFamily="2" charset="-122"/>
              </a:rPr>
              <a:t>1</a:t>
            </a:r>
            <a:r>
              <a:rPr lang="zh-CN" altLang="en-US" sz="2400" b="1" dirty="0">
                <a:solidFill>
                  <a:srgbClr val="000099"/>
                </a:solidFill>
                <a:latin typeface="宋体" panose="02010600030101010101" pitchFamily="2" charset="-122"/>
              </a:rPr>
              <a:t>、根据同一部门或工作性质相关联、同一班次之原则，组成品管圈。</a:t>
            </a:r>
            <a:endParaRPr lang="zh-CN" altLang="en-US" sz="2400" b="1" dirty="0">
              <a:solidFill>
                <a:srgbClr val="000099"/>
              </a:solidFill>
              <a:latin typeface="宋体" panose="02010600030101010101" pitchFamily="2" charset="-122"/>
            </a:endParaRPr>
          </a:p>
          <a:p>
            <a:pPr marL="0" lvl="0" indent="0" eaLnBrk="1" hangingPunct="1">
              <a:spcBef>
                <a:spcPct val="50000"/>
              </a:spcBef>
              <a:buFontTx/>
              <a:buNone/>
            </a:pPr>
            <a:r>
              <a:rPr lang="en-US" altLang="zh-CN" sz="2400" b="1" dirty="0">
                <a:solidFill>
                  <a:srgbClr val="000099"/>
                </a:solidFill>
                <a:latin typeface="宋体" panose="02010600030101010101" pitchFamily="2" charset="-122"/>
              </a:rPr>
              <a:t>2</a:t>
            </a:r>
            <a:r>
              <a:rPr lang="zh-CN" altLang="en-US" sz="2400" b="1" dirty="0">
                <a:solidFill>
                  <a:srgbClr val="000099"/>
                </a:solidFill>
                <a:latin typeface="宋体" panose="02010600030101010101" pitchFamily="2" charset="-122"/>
              </a:rPr>
              <a:t>、选出圈长。</a:t>
            </a:r>
            <a:endParaRPr lang="zh-CN" altLang="en-US" sz="2400" b="1" dirty="0">
              <a:solidFill>
                <a:srgbClr val="000099"/>
              </a:solidFill>
              <a:latin typeface="宋体" panose="02010600030101010101" pitchFamily="2" charset="-122"/>
            </a:endParaRPr>
          </a:p>
          <a:p>
            <a:pPr marL="0" lvl="0" indent="0" eaLnBrk="1" hangingPunct="1">
              <a:spcBef>
                <a:spcPct val="50000"/>
              </a:spcBef>
              <a:buFontTx/>
              <a:buNone/>
            </a:pPr>
            <a:r>
              <a:rPr lang="en-US" altLang="zh-CN" sz="2400" b="1" dirty="0">
                <a:solidFill>
                  <a:srgbClr val="000099"/>
                </a:solidFill>
                <a:latin typeface="宋体" panose="02010600030101010101" pitchFamily="2" charset="-122"/>
              </a:rPr>
              <a:t>3</a:t>
            </a:r>
            <a:r>
              <a:rPr lang="zh-CN" altLang="en-US" sz="2400" b="1" dirty="0">
                <a:solidFill>
                  <a:srgbClr val="000099"/>
                </a:solidFill>
                <a:latin typeface="宋体" panose="02010600030101010101" pitchFamily="2" charset="-122"/>
              </a:rPr>
              <a:t>、由圈长主持圈会，并确定一名记录员，担任圈会记录工作。</a:t>
            </a:r>
            <a:endParaRPr lang="zh-CN" altLang="en-US" sz="2400" b="1" dirty="0">
              <a:solidFill>
                <a:srgbClr val="000099"/>
              </a:solidFill>
              <a:latin typeface="宋体" panose="02010600030101010101" pitchFamily="2" charset="-122"/>
            </a:endParaRPr>
          </a:p>
          <a:p>
            <a:pPr marL="0" lvl="0" indent="0" eaLnBrk="1" hangingPunct="1">
              <a:spcBef>
                <a:spcPct val="50000"/>
              </a:spcBef>
              <a:buFontTx/>
              <a:buNone/>
            </a:pPr>
            <a:r>
              <a:rPr lang="en-US" altLang="zh-CN" sz="2400" b="1" dirty="0">
                <a:solidFill>
                  <a:srgbClr val="000099"/>
                </a:solidFill>
                <a:latin typeface="宋体" panose="02010600030101010101" pitchFamily="2" charset="-122"/>
              </a:rPr>
              <a:t>4</a:t>
            </a:r>
            <a:r>
              <a:rPr lang="zh-CN" altLang="en-US" sz="2400" b="1" dirty="0">
                <a:solidFill>
                  <a:srgbClr val="000099"/>
                </a:solidFill>
                <a:latin typeface="宋体" panose="02010600030101010101" pitchFamily="2" charset="-122"/>
              </a:rPr>
              <a:t>、以民主方式决定圈名、圈徽。</a:t>
            </a:r>
            <a:endParaRPr lang="zh-CN" altLang="en-US" sz="2400" b="1" dirty="0">
              <a:solidFill>
                <a:srgbClr val="000099"/>
              </a:solidFill>
              <a:latin typeface="宋体" panose="02010600030101010101" pitchFamily="2" charset="-122"/>
            </a:endParaRPr>
          </a:p>
          <a:p>
            <a:pPr marL="0" lvl="0" indent="0" eaLnBrk="1" hangingPunct="1">
              <a:spcBef>
                <a:spcPct val="50000"/>
              </a:spcBef>
              <a:buFontTx/>
              <a:buNone/>
            </a:pPr>
            <a:r>
              <a:rPr lang="en-US" altLang="zh-CN" sz="2400" b="1" dirty="0">
                <a:solidFill>
                  <a:srgbClr val="000099"/>
                </a:solidFill>
                <a:latin typeface="宋体" panose="02010600030101010101" pitchFamily="2" charset="-122"/>
              </a:rPr>
              <a:t>5</a:t>
            </a:r>
            <a:r>
              <a:rPr lang="zh-CN" altLang="en-US" sz="2400" b="1" dirty="0">
                <a:solidFill>
                  <a:srgbClr val="000099"/>
                </a:solidFill>
                <a:latin typeface="宋体" panose="02010600030101010101" pitchFamily="2" charset="-122"/>
              </a:rPr>
              <a:t>、圈长填写</a:t>
            </a:r>
            <a:r>
              <a:rPr lang="zh-CN" altLang="en-US" sz="2400" b="1" dirty="0">
                <a:solidFill>
                  <a:srgbClr val="000099"/>
                </a:solidFill>
                <a:latin typeface="Arial" panose="020B0604020202020204" pitchFamily="34" charset="0"/>
              </a:rPr>
              <a:t>“</a:t>
            </a:r>
            <a:r>
              <a:rPr lang="zh-CN" altLang="en-US" sz="2400" b="1" dirty="0">
                <a:solidFill>
                  <a:srgbClr val="000099"/>
                </a:solidFill>
                <a:latin typeface="宋体" panose="02010600030101010101" pitchFamily="2" charset="-122"/>
              </a:rPr>
              <a:t>品管圈活动组圈登记表</a:t>
            </a:r>
            <a:r>
              <a:rPr lang="zh-CN" altLang="en-US" sz="2400" b="1" dirty="0">
                <a:solidFill>
                  <a:srgbClr val="000099"/>
                </a:solidFill>
                <a:latin typeface="Arial" panose="020B0604020202020204" pitchFamily="34" charset="0"/>
              </a:rPr>
              <a:t>”</a:t>
            </a:r>
            <a:r>
              <a:rPr lang="zh-CN" altLang="en-US" sz="2400" b="1" dirty="0">
                <a:solidFill>
                  <a:srgbClr val="000099"/>
                </a:solidFill>
                <a:latin typeface="宋体" panose="02010600030101010101" pitchFamily="2" charset="-122"/>
              </a:rPr>
              <a:t>，成立品管圈，并</a:t>
            </a:r>
            <a:endParaRPr lang="zh-CN" altLang="en-US" sz="2400" b="1" dirty="0">
              <a:solidFill>
                <a:srgbClr val="000099"/>
              </a:solidFill>
              <a:latin typeface="宋体" panose="02010600030101010101" pitchFamily="2" charset="-122"/>
            </a:endParaRPr>
          </a:p>
          <a:p>
            <a:pPr marL="0" lvl="0" indent="0" eaLnBrk="1" hangingPunct="1">
              <a:spcBef>
                <a:spcPct val="50000"/>
              </a:spcBef>
              <a:buFontTx/>
              <a:buNone/>
            </a:pPr>
            <a:r>
              <a:rPr lang="zh-CN" altLang="en-US" sz="2400" b="1" dirty="0">
                <a:solidFill>
                  <a:srgbClr val="000099"/>
                </a:solidFill>
                <a:latin typeface="宋体" panose="02010600030101010101" pitchFamily="2" charset="-122"/>
              </a:rPr>
              <a:t>向</a:t>
            </a:r>
            <a:r>
              <a:rPr lang="en-US" altLang="zh-CN" sz="2400" b="1" dirty="0">
                <a:solidFill>
                  <a:srgbClr val="000099"/>
                </a:solidFill>
                <a:latin typeface="Arial" panose="020B0604020202020204" pitchFamily="34" charset="0"/>
              </a:rPr>
              <a:t>QCC</a:t>
            </a:r>
            <a:r>
              <a:rPr lang="zh-CN" altLang="en-US" sz="2400" b="1" dirty="0">
                <a:solidFill>
                  <a:srgbClr val="000099"/>
                </a:solidFill>
                <a:latin typeface="宋体" panose="02010600030101010101" pitchFamily="2" charset="-122"/>
              </a:rPr>
              <a:t>推动委员会申请注册登记备案。</a:t>
            </a:r>
            <a:r>
              <a:rPr lang="zh-CN" altLang="en-US" sz="2400" b="1" dirty="0">
                <a:latin typeface="Arial" panose="020B0604020202020204" pitchFamily="34" charset="0"/>
              </a:rPr>
              <a:t> </a:t>
            </a:r>
            <a:endParaRPr lang="zh-CN" altLang="en-US" sz="2400" b="1" dirty="0">
              <a:latin typeface="Arial" panose="020B0604020202020204" pitchFamily="34"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4210"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33795"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33796"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二、活动主题选定，制定活动计划 </a:t>
            </a:r>
            <a:endParaRPr lang="zh-CN" altLang="en-US" sz="2800" b="1" dirty="0">
              <a:solidFill>
                <a:srgbClr val="CC6600"/>
              </a:solidFill>
              <a:latin typeface="Arial" panose="020B0604020202020204" pitchFamily="34" charset="0"/>
            </a:endParaRPr>
          </a:p>
        </p:txBody>
      </p:sp>
      <p:sp>
        <p:nvSpPr>
          <p:cNvPr id="33797" name="Text Box 6"/>
          <p:cNvSpPr txBox="1"/>
          <p:nvPr/>
        </p:nvSpPr>
        <p:spPr>
          <a:xfrm>
            <a:off x="381000" y="1447800"/>
            <a:ext cx="8280400" cy="470852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2000" b="1" dirty="0">
                <a:solidFill>
                  <a:srgbClr val="000099"/>
                </a:solidFill>
                <a:latin typeface="宋体" panose="02010600030101010101" pitchFamily="2" charset="-122"/>
              </a:rPr>
              <a:t>1</a:t>
            </a:r>
            <a:r>
              <a:rPr lang="zh-CN" altLang="en-US" sz="2000" b="1" dirty="0">
                <a:solidFill>
                  <a:srgbClr val="000099"/>
                </a:solidFill>
                <a:latin typeface="宋体" panose="02010600030101010101" pitchFamily="2" charset="-122"/>
              </a:rPr>
              <a:t>、每期品管圈活动，必须围绕一个明确的活动主题进行，结合部门工作目标，从品质、成本、效率、交期、安全、服务、管理等方面，每人提出</a:t>
            </a:r>
            <a:r>
              <a:rPr lang="en-US" altLang="zh-CN" sz="2000" b="1" dirty="0">
                <a:solidFill>
                  <a:srgbClr val="000099"/>
                </a:solidFill>
                <a:latin typeface="Times New Roman" panose="02020603050405020304" pitchFamily="18" charset="0"/>
                <a:cs typeface="Times New Roman" panose="02020603050405020304" pitchFamily="18" charset="0"/>
              </a:rPr>
              <a:t>2~3</a:t>
            </a:r>
            <a:r>
              <a:rPr lang="zh-CN" altLang="en-US" sz="2000" b="1" dirty="0">
                <a:solidFill>
                  <a:srgbClr val="000099"/>
                </a:solidFill>
                <a:latin typeface="宋体" panose="02010600030101010101" pitchFamily="2" charset="-122"/>
              </a:rPr>
              <a:t>个问题点，并列出问题点一览表。</a:t>
            </a:r>
            <a:endParaRPr lang="zh-CN" altLang="en-US" sz="2000" b="1" dirty="0">
              <a:solidFill>
                <a:srgbClr val="000099"/>
              </a:solidFill>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zh-CN" altLang="en-US" sz="2000" b="1" dirty="0">
                <a:solidFill>
                  <a:srgbClr val="000099"/>
                </a:solidFill>
                <a:latin typeface="宋体" panose="02010600030101010101" pitchFamily="2" charset="-122"/>
              </a:rPr>
              <a:t>   </a:t>
            </a:r>
            <a:r>
              <a:rPr lang="en-US" altLang="zh-CN" sz="2000" b="1" dirty="0">
                <a:solidFill>
                  <a:srgbClr val="000099"/>
                </a:solidFill>
                <a:latin typeface="宋体" panose="02010600030101010101" pitchFamily="2" charset="-122"/>
              </a:rPr>
              <a:t>2</a:t>
            </a:r>
            <a:r>
              <a:rPr lang="zh-CN" altLang="en-US" sz="2000" b="1" dirty="0">
                <a:solidFill>
                  <a:srgbClr val="000099"/>
                </a:solidFill>
                <a:latin typeface="宋体" panose="02010600030101010101" pitchFamily="2" charset="-122"/>
              </a:rPr>
              <a:t>、以民主投票方式产生活动主题，主题的选定以品管圈活动在</a:t>
            </a:r>
            <a:r>
              <a:rPr lang="en-US" altLang="zh-CN" sz="2000" b="1" dirty="0">
                <a:solidFill>
                  <a:srgbClr val="000099"/>
                </a:solidFill>
                <a:latin typeface="Times New Roman" panose="02020603050405020304" pitchFamily="18" charset="0"/>
                <a:cs typeface="Times New Roman" panose="02020603050405020304" pitchFamily="18" charset="0"/>
              </a:rPr>
              <a:t>3</a:t>
            </a:r>
            <a:r>
              <a:rPr lang="zh-CN" altLang="en-US" sz="2000" b="1" dirty="0">
                <a:solidFill>
                  <a:srgbClr val="000099"/>
                </a:solidFill>
                <a:latin typeface="宋体" panose="02010600030101010101" pitchFamily="2" charset="-122"/>
              </a:rPr>
              <a:t>个月左右能解决为原则。</a:t>
            </a:r>
            <a:endParaRPr lang="zh-CN" altLang="en-US" sz="2000" b="1" dirty="0">
              <a:solidFill>
                <a:srgbClr val="000099"/>
              </a:solidFill>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zh-CN" altLang="en-US" sz="2000" b="1" dirty="0">
                <a:solidFill>
                  <a:srgbClr val="000099"/>
                </a:solidFill>
                <a:latin typeface="宋体" panose="02010600030101010101" pitchFamily="2" charset="-122"/>
              </a:rPr>
              <a:t>   </a:t>
            </a:r>
            <a:r>
              <a:rPr lang="en-US" altLang="zh-CN" sz="2000" b="1" dirty="0">
                <a:solidFill>
                  <a:srgbClr val="000099"/>
                </a:solidFill>
                <a:latin typeface="宋体" panose="02010600030101010101" pitchFamily="2" charset="-122"/>
              </a:rPr>
              <a:t>3</a:t>
            </a:r>
            <a:r>
              <a:rPr lang="zh-CN" altLang="en-US" sz="2000" b="1" dirty="0">
                <a:solidFill>
                  <a:srgbClr val="000099"/>
                </a:solidFill>
                <a:latin typeface="宋体" panose="02010600030101010101" pitchFamily="2" charset="-122"/>
              </a:rPr>
              <a:t>、提出选取理由，讨论并定案。</a:t>
            </a:r>
            <a:endParaRPr lang="zh-CN" altLang="en-US" sz="2000" b="1" dirty="0">
              <a:solidFill>
                <a:srgbClr val="000099"/>
              </a:solidFill>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zh-CN" altLang="en-US" sz="2000" b="1" dirty="0">
                <a:solidFill>
                  <a:srgbClr val="000099"/>
                </a:solidFill>
                <a:latin typeface="宋体" panose="02010600030101010101" pitchFamily="2" charset="-122"/>
              </a:rPr>
              <a:t>   </a:t>
            </a:r>
            <a:r>
              <a:rPr lang="en-US" altLang="zh-CN" sz="2000" b="1" dirty="0">
                <a:solidFill>
                  <a:srgbClr val="000099"/>
                </a:solidFill>
                <a:latin typeface="宋体" panose="02010600030101010101" pitchFamily="2" charset="-122"/>
              </a:rPr>
              <a:t>4</a:t>
            </a:r>
            <a:r>
              <a:rPr lang="zh-CN" altLang="en-US" sz="2000" b="1" dirty="0">
                <a:solidFill>
                  <a:srgbClr val="000099"/>
                </a:solidFill>
                <a:latin typeface="宋体" panose="02010600030101010101" pitchFamily="2" charset="-122"/>
              </a:rPr>
              <a:t>、制定活动计划及进度表，并决定适合每一个圈员的职责和工作分工。</a:t>
            </a:r>
            <a:endParaRPr lang="zh-CN" altLang="en-US" sz="2000" b="1" dirty="0">
              <a:solidFill>
                <a:srgbClr val="000099"/>
              </a:solidFill>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zh-CN" altLang="en-US" sz="2000" b="1" dirty="0">
                <a:solidFill>
                  <a:srgbClr val="000099"/>
                </a:solidFill>
                <a:latin typeface="宋体" panose="02010600030101010101" pitchFamily="2" charset="-122"/>
              </a:rPr>
              <a:t>   </a:t>
            </a:r>
            <a:r>
              <a:rPr lang="en-US" altLang="zh-CN" sz="2000" b="1" dirty="0">
                <a:solidFill>
                  <a:srgbClr val="000099"/>
                </a:solidFill>
                <a:latin typeface="宋体" panose="02010600030101010101" pitchFamily="2" charset="-122"/>
              </a:rPr>
              <a:t>5</a:t>
            </a:r>
            <a:r>
              <a:rPr lang="zh-CN" altLang="en-US" sz="2000" b="1" dirty="0">
                <a:solidFill>
                  <a:srgbClr val="000099"/>
                </a:solidFill>
                <a:latin typeface="宋体" panose="02010600030101010101" pitchFamily="2" charset="-122"/>
              </a:rPr>
              <a:t>、主题决定后要呈报部门直接主管</a:t>
            </a:r>
            <a:r>
              <a:rPr lang="en-US" altLang="zh-CN" sz="2000" b="1" dirty="0">
                <a:solidFill>
                  <a:srgbClr val="000099"/>
                </a:solidFill>
                <a:latin typeface="Times New Roman" panose="02020603050405020304" pitchFamily="18" charset="0"/>
                <a:cs typeface="Times New Roman" panose="02020603050405020304" pitchFamily="18" charset="0"/>
              </a:rPr>
              <a:t>/</a:t>
            </a:r>
            <a:r>
              <a:rPr lang="zh-CN" altLang="en-US" sz="2000" b="1" dirty="0">
                <a:solidFill>
                  <a:srgbClr val="000099"/>
                </a:solidFill>
                <a:latin typeface="宋体" panose="02010600030101010101" pitchFamily="2" charset="-122"/>
              </a:rPr>
              <a:t>经理审核，批准后方能成为正式的品管圈活动主题。</a:t>
            </a:r>
            <a:endParaRPr lang="zh-CN" altLang="en-US" sz="2000" b="1" dirty="0">
              <a:solidFill>
                <a:srgbClr val="000099"/>
              </a:solidFill>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zh-CN" altLang="en-US" sz="2000" b="1" dirty="0">
                <a:solidFill>
                  <a:srgbClr val="000099"/>
                </a:solidFill>
                <a:latin typeface="宋体" panose="02010600030101010101" pitchFamily="2" charset="-122"/>
              </a:rPr>
              <a:t>   </a:t>
            </a:r>
            <a:r>
              <a:rPr lang="en-US" altLang="zh-CN" sz="2000" b="1" dirty="0">
                <a:solidFill>
                  <a:srgbClr val="000099"/>
                </a:solidFill>
                <a:latin typeface="宋体" panose="02010600030101010101" pitchFamily="2" charset="-122"/>
              </a:rPr>
              <a:t>6</a:t>
            </a:r>
            <a:r>
              <a:rPr lang="zh-CN" altLang="en-US" sz="2000" b="1" dirty="0">
                <a:solidFill>
                  <a:srgbClr val="000099"/>
                </a:solidFill>
                <a:latin typeface="宋体" panose="02010600030101010101" pitchFamily="2" charset="-122"/>
              </a:rPr>
              <a:t>、活动计划表交</a:t>
            </a:r>
            <a:r>
              <a:rPr lang="en-US" altLang="zh-CN" sz="2000" b="1" dirty="0">
                <a:solidFill>
                  <a:srgbClr val="000099"/>
                </a:solidFill>
                <a:latin typeface="Times New Roman" panose="02020603050405020304" pitchFamily="18" charset="0"/>
                <a:cs typeface="Times New Roman" panose="02020603050405020304" pitchFamily="18" charset="0"/>
              </a:rPr>
              <a:t>QCC</a:t>
            </a:r>
            <a:r>
              <a:rPr lang="zh-CN" altLang="en-US" sz="2000" b="1" dirty="0">
                <a:solidFill>
                  <a:srgbClr val="000099"/>
                </a:solidFill>
                <a:latin typeface="宋体" panose="02010600030101010101" pitchFamily="2" charset="-122"/>
              </a:rPr>
              <a:t>推行委员会备案存档。</a:t>
            </a:r>
            <a:endParaRPr lang="zh-CN" altLang="en-US" sz="2000" b="1" dirty="0">
              <a:solidFill>
                <a:srgbClr val="000099"/>
              </a:solidFill>
              <a:latin typeface="Times New Roman" panose="02020603050405020304" pitchFamily="18" charset="0"/>
              <a:cs typeface="Times New Roman" panose="02020603050405020304" pitchFamily="18" charset="0"/>
            </a:endParaRPr>
          </a:p>
          <a:p>
            <a:pPr marL="0" lvl="0" indent="0" algn="just" eaLnBrk="1" hangingPunct="1">
              <a:spcBef>
                <a:spcPct val="50000"/>
              </a:spcBef>
              <a:buFontTx/>
              <a:buNone/>
            </a:pPr>
            <a:r>
              <a:rPr lang="zh-CN" altLang="en-US" sz="2000" b="1" dirty="0">
                <a:solidFill>
                  <a:srgbClr val="000099"/>
                </a:solidFill>
                <a:latin typeface="Times New Roman" panose="02020603050405020304" pitchFamily="18" charset="0"/>
                <a:cs typeface="Times New Roman" panose="02020603050405020304" pitchFamily="18" charset="0"/>
              </a:rPr>
              <a:t>      </a:t>
            </a:r>
            <a:r>
              <a:rPr lang="en-US" altLang="zh-CN" sz="2000" b="1" dirty="0">
                <a:solidFill>
                  <a:srgbClr val="000099"/>
                </a:solidFill>
                <a:latin typeface="宋体" panose="02010600030101010101" pitchFamily="2" charset="-122"/>
              </a:rPr>
              <a:t>7</a:t>
            </a:r>
            <a:r>
              <a:rPr lang="zh-CN" altLang="en-US" sz="2000" b="1" dirty="0">
                <a:solidFill>
                  <a:srgbClr val="000099"/>
                </a:solidFill>
                <a:latin typeface="宋体" panose="02010600030101010101" pitchFamily="2" charset="-122"/>
              </a:rPr>
              <a:t>、本阶段推荐使用脑力激荡法和甘特图。 </a:t>
            </a:r>
            <a:endParaRPr lang="zh-CN" altLang="en-US" sz="2000" b="1" dirty="0">
              <a:solidFill>
                <a:srgbClr val="000099"/>
              </a:solidFill>
              <a:latin typeface="宋体" panose="02010600030101010101" pitchFamily="2" charset="-122"/>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5234"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34819"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34820"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三、目标设定 </a:t>
            </a:r>
            <a:endParaRPr lang="zh-CN" altLang="en-US" sz="2800" b="1" dirty="0">
              <a:solidFill>
                <a:srgbClr val="CC6600"/>
              </a:solidFill>
              <a:latin typeface="Arial" panose="020B0604020202020204" pitchFamily="34" charset="0"/>
            </a:endParaRPr>
          </a:p>
        </p:txBody>
      </p:sp>
      <p:sp>
        <p:nvSpPr>
          <p:cNvPr id="34821" name="Text Box 6"/>
          <p:cNvSpPr txBox="1"/>
          <p:nvPr/>
        </p:nvSpPr>
        <p:spPr>
          <a:xfrm>
            <a:off x="381000" y="1447800"/>
            <a:ext cx="8280400" cy="24923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2400" b="1" dirty="0">
                <a:solidFill>
                  <a:srgbClr val="000099"/>
                </a:solidFill>
                <a:latin typeface="宋体" panose="02010600030101010101" pitchFamily="2" charset="-122"/>
              </a:rPr>
              <a:t>1</a:t>
            </a:r>
            <a:r>
              <a:rPr lang="zh-CN" altLang="en-US" sz="2400" b="1" dirty="0">
                <a:solidFill>
                  <a:srgbClr val="000099"/>
                </a:solidFill>
                <a:latin typeface="宋体" panose="02010600030101010101" pitchFamily="2" charset="-122"/>
              </a:rPr>
              <a:t>、</a:t>
            </a:r>
            <a:r>
              <a:rPr lang="zh-CN" altLang="en-US" sz="2400" b="1" dirty="0">
                <a:solidFill>
                  <a:srgbClr val="000099"/>
                </a:solidFill>
                <a:latin typeface="Times New Roman" panose="02020603050405020304" pitchFamily="18" charset="0"/>
              </a:rPr>
              <a:t>明确目标值并和主题一致，目标值尽量要量化。</a:t>
            </a:r>
            <a:endParaRPr lang="zh-CN" altLang="en-US" sz="2400" b="1" dirty="0">
              <a:solidFill>
                <a:srgbClr val="000099"/>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000099"/>
                </a:solidFill>
                <a:latin typeface="Times New Roman" panose="02020603050405020304" pitchFamily="18" charset="0"/>
              </a:rPr>
              <a:t>  2</a:t>
            </a:r>
            <a:r>
              <a:rPr lang="zh-CN" altLang="en-US" sz="2400" b="1" dirty="0">
                <a:solidFill>
                  <a:srgbClr val="000099"/>
                </a:solidFill>
                <a:latin typeface="Times New Roman" panose="02020603050405020304" pitchFamily="18" charset="0"/>
              </a:rPr>
              <a:t>、不要设定太多的目标值，最好是一个，最多不超过两个。</a:t>
            </a:r>
            <a:endParaRPr lang="zh-CN" altLang="en-US" sz="2400" b="1" dirty="0">
              <a:solidFill>
                <a:srgbClr val="000099"/>
              </a:solidFill>
              <a:latin typeface="Times New Roman" panose="02020603050405020304" pitchFamily="18" charset="0"/>
            </a:endParaRPr>
          </a:p>
          <a:p>
            <a:pPr marL="0" lvl="0" indent="0" algn="just" eaLnBrk="1" hangingPunct="1">
              <a:spcBef>
                <a:spcPct val="50000"/>
              </a:spcBef>
              <a:buFontTx/>
              <a:buNone/>
            </a:pPr>
            <a:r>
              <a:rPr lang="en-US" altLang="zh-CN" sz="2400" b="1" dirty="0">
                <a:solidFill>
                  <a:srgbClr val="000099"/>
                </a:solidFill>
                <a:latin typeface="Times New Roman" panose="02020603050405020304" pitchFamily="18" charset="0"/>
              </a:rPr>
              <a:t>  3</a:t>
            </a:r>
            <a:r>
              <a:rPr lang="zh-CN" altLang="en-US" sz="2400" b="1" dirty="0">
                <a:solidFill>
                  <a:srgbClr val="000099"/>
                </a:solidFill>
                <a:latin typeface="Times New Roman" panose="02020603050405020304" pitchFamily="18" charset="0"/>
              </a:rPr>
              <a:t>、目标值应从实际出发，不能太高也不能太低，既有挑战性，又有可行性。</a:t>
            </a:r>
            <a:endParaRPr lang="zh-CN" altLang="en-US" sz="24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400" b="1" dirty="0">
                <a:solidFill>
                  <a:srgbClr val="000099"/>
                </a:solidFill>
                <a:latin typeface="宋体" panose="02010600030101010101" pitchFamily="2" charset="-122"/>
              </a:rPr>
              <a:t> </a:t>
            </a:r>
            <a:r>
              <a:rPr lang="en-US" altLang="zh-CN" sz="2400" b="1" dirty="0">
                <a:solidFill>
                  <a:srgbClr val="000099"/>
                </a:solidFill>
                <a:latin typeface="宋体" panose="02010600030101010101" pitchFamily="2" charset="-122"/>
              </a:rPr>
              <a:t>4</a:t>
            </a:r>
            <a:r>
              <a:rPr lang="zh-CN" altLang="en-US" sz="2400" b="1" dirty="0">
                <a:solidFill>
                  <a:srgbClr val="000099"/>
                </a:solidFill>
                <a:latin typeface="宋体" panose="02010600030101010101" pitchFamily="2" charset="-122"/>
              </a:rPr>
              <a:t>、对目标进行可行性分析。</a:t>
            </a:r>
            <a:r>
              <a:rPr lang="zh-CN" altLang="en-US" sz="2400" b="1" dirty="0">
                <a:solidFill>
                  <a:srgbClr val="000099"/>
                </a:solidFill>
                <a:latin typeface="Times New Roman" panose="02020603050405020304" pitchFamily="18" charset="0"/>
                <a:cs typeface="Times New Roman" panose="02020603050405020304" pitchFamily="18" charset="0"/>
              </a:rPr>
              <a:t> </a:t>
            </a:r>
            <a:endParaRPr lang="zh-CN" altLang="en-US" sz="2400" b="1" dirty="0">
              <a:solidFill>
                <a:srgbClr val="000099"/>
              </a:solidFill>
              <a:latin typeface="Times New Roman" panose="02020603050405020304" pitchFamily="18" charset="0"/>
              <a:ea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6258"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35843"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35844"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四、现状调查，数据收集 </a:t>
            </a:r>
            <a:endParaRPr lang="zh-CN" altLang="en-US" sz="2800" b="1" dirty="0">
              <a:solidFill>
                <a:srgbClr val="CC6600"/>
              </a:solidFill>
              <a:latin typeface="Arial" panose="020B0604020202020204" pitchFamily="34" charset="0"/>
            </a:endParaRPr>
          </a:p>
        </p:txBody>
      </p:sp>
      <p:sp>
        <p:nvSpPr>
          <p:cNvPr id="35845" name="Text Box 6"/>
          <p:cNvSpPr txBox="1"/>
          <p:nvPr/>
        </p:nvSpPr>
        <p:spPr>
          <a:xfrm>
            <a:off x="381000" y="1447800"/>
            <a:ext cx="8280400" cy="4154488"/>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2400" b="1" dirty="0">
                <a:solidFill>
                  <a:srgbClr val="000099"/>
                </a:solidFill>
                <a:latin typeface="宋体" panose="02010600030101010101" pitchFamily="2" charset="-122"/>
              </a:rPr>
              <a:t>1</a:t>
            </a:r>
            <a:r>
              <a:rPr lang="zh-CN" altLang="en-US" sz="2400" b="1" dirty="0">
                <a:solidFill>
                  <a:srgbClr val="000099"/>
                </a:solidFill>
                <a:latin typeface="宋体" panose="02010600030101010101" pitchFamily="2" charset="-122"/>
              </a:rPr>
              <a:t>、</a:t>
            </a:r>
            <a:r>
              <a:rPr lang="zh-CN" altLang="en-US" sz="2400" b="1" dirty="0">
                <a:solidFill>
                  <a:srgbClr val="000099"/>
                </a:solidFill>
                <a:latin typeface="Times New Roman" panose="02020603050405020304" pitchFamily="18" charset="0"/>
              </a:rPr>
              <a:t>根据上次的特性要因图（或围绕选定的主题，通过圈会），设计适合本圈现场需要的、易于数据收集、整理的查检表。</a:t>
            </a:r>
            <a:endParaRPr lang="zh-CN" altLang="en-US" sz="2400" b="1" dirty="0">
              <a:solidFill>
                <a:srgbClr val="000099"/>
              </a:solidFill>
              <a:latin typeface="Times New Roman" panose="02020603050405020304" pitchFamily="18" charset="0"/>
            </a:endParaRPr>
          </a:p>
          <a:p>
            <a:pPr marL="0" lvl="0" indent="0" algn="just" eaLnBrk="1" hangingPunct="1">
              <a:spcBef>
                <a:spcPct val="50000"/>
              </a:spcBef>
              <a:buFontTx/>
              <a:buNone/>
            </a:pPr>
            <a:r>
              <a:rPr lang="zh-CN" altLang="en-US" sz="2400" b="1" dirty="0">
                <a:solidFill>
                  <a:srgbClr val="000099"/>
                </a:solidFill>
                <a:latin typeface="Times New Roman" panose="02020603050405020304" pitchFamily="18" charset="0"/>
              </a:rPr>
              <a:t>       </a:t>
            </a:r>
            <a:r>
              <a:rPr lang="en-US" altLang="zh-CN" sz="2400" b="1" dirty="0">
                <a:solidFill>
                  <a:srgbClr val="000099"/>
                </a:solidFill>
                <a:latin typeface="Times New Roman" panose="02020603050405020304" pitchFamily="18" charset="0"/>
              </a:rPr>
              <a:t>2</a:t>
            </a:r>
            <a:r>
              <a:rPr lang="zh-CN" altLang="en-US" sz="2400" b="1" dirty="0">
                <a:solidFill>
                  <a:srgbClr val="000099"/>
                </a:solidFill>
                <a:latin typeface="Times New Roman" panose="02020603050405020304" pitchFamily="18" charset="0"/>
              </a:rPr>
              <a:t>、决定收集数据的周期、收集时间、收集方式、记录方式及责任人。</a:t>
            </a:r>
            <a:endParaRPr lang="zh-CN" altLang="en-US" sz="2400" b="1" dirty="0">
              <a:solidFill>
                <a:srgbClr val="000099"/>
              </a:solidFill>
              <a:latin typeface="Times New Roman" panose="02020603050405020304" pitchFamily="18" charset="0"/>
            </a:endParaRPr>
          </a:p>
          <a:p>
            <a:pPr marL="0" lvl="0" indent="0" algn="just" eaLnBrk="1" hangingPunct="1">
              <a:spcBef>
                <a:spcPct val="50000"/>
              </a:spcBef>
              <a:buFontTx/>
              <a:buNone/>
            </a:pPr>
            <a:r>
              <a:rPr lang="zh-CN" altLang="en-US" sz="2400" b="1" dirty="0">
                <a:solidFill>
                  <a:srgbClr val="000099"/>
                </a:solidFill>
                <a:latin typeface="Times New Roman" panose="02020603050405020304" pitchFamily="18" charset="0"/>
              </a:rPr>
              <a:t>       </a:t>
            </a:r>
            <a:r>
              <a:rPr lang="en-US" altLang="zh-CN" sz="2400" b="1" dirty="0">
                <a:solidFill>
                  <a:srgbClr val="000099"/>
                </a:solidFill>
                <a:latin typeface="Times New Roman" panose="02020603050405020304" pitchFamily="18" charset="0"/>
              </a:rPr>
              <a:t>3</a:t>
            </a:r>
            <a:r>
              <a:rPr lang="zh-CN" altLang="en-US" sz="2400" b="1" dirty="0">
                <a:solidFill>
                  <a:srgbClr val="000099"/>
                </a:solidFill>
                <a:latin typeface="Times New Roman" panose="02020603050405020304" pitchFamily="18" charset="0"/>
              </a:rPr>
              <a:t>、圈会结束后，各责任人员即应依照圈会所决定的方式，开始收集数据。</a:t>
            </a:r>
            <a:endParaRPr lang="zh-CN" altLang="en-US" sz="2400" b="1" dirty="0">
              <a:solidFill>
                <a:srgbClr val="000099"/>
              </a:solidFill>
              <a:latin typeface="Times New Roman" panose="02020603050405020304" pitchFamily="18" charset="0"/>
            </a:endParaRPr>
          </a:p>
          <a:p>
            <a:pPr marL="0" lvl="0" indent="0" algn="just" eaLnBrk="1" hangingPunct="1">
              <a:spcBef>
                <a:spcPct val="50000"/>
              </a:spcBef>
              <a:buFontTx/>
              <a:buNone/>
            </a:pPr>
            <a:r>
              <a:rPr lang="zh-CN" altLang="en-US" sz="2400" b="1" dirty="0">
                <a:solidFill>
                  <a:srgbClr val="000099"/>
                </a:solidFill>
                <a:latin typeface="Times New Roman" panose="02020603050405020304" pitchFamily="18" charset="0"/>
              </a:rPr>
              <a:t>       </a:t>
            </a:r>
            <a:r>
              <a:rPr lang="en-US" altLang="zh-CN" sz="2400" b="1" dirty="0">
                <a:solidFill>
                  <a:srgbClr val="000099"/>
                </a:solidFill>
                <a:latin typeface="Times New Roman" panose="02020603050405020304" pitchFamily="18" charset="0"/>
              </a:rPr>
              <a:t>4</a:t>
            </a:r>
            <a:r>
              <a:rPr lang="zh-CN" altLang="en-US" sz="2400" b="1" dirty="0">
                <a:solidFill>
                  <a:srgbClr val="000099"/>
                </a:solidFill>
                <a:latin typeface="Times New Roman" panose="02020603050405020304" pitchFamily="18" charset="0"/>
              </a:rPr>
              <a:t>、数据一定要真实，不得经过人为修饰和造假。</a:t>
            </a:r>
            <a:endParaRPr lang="zh-CN" altLang="en-US" sz="24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400" b="1" dirty="0">
                <a:solidFill>
                  <a:srgbClr val="000099"/>
                </a:solidFill>
                <a:latin typeface="宋体" panose="02010600030101010101" pitchFamily="2" charset="-122"/>
              </a:rPr>
              <a:t> </a:t>
            </a:r>
            <a:r>
              <a:rPr lang="en-US" altLang="zh-CN" sz="2400" b="1" dirty="0">
                <a:solidFill>
                  <a:srgbClr val="000099"/>
                </a:solidFill>
                <a:latin typeface="宋体" panose="02010600030101010101" pitchFamily="2" charset="-122"/>
              </a:rPr>
              <a:t>5</a:t>
            </a:r>
            <a:r>
              <a:rPr lang="zh-CN" altLang="en-US" sz="2400" b="1" dirty="0">
                <a:solidFill>
                  <a:srgbClr val="000099"/>
                </a:solidFill>
                <a:latin typeface="宋体" panose="02010600030101010101" pitchFamily="2" charset="-122"/>
              </a:rPr>
              <a:t>、本阶段使用查检表。</a:t>
            </a:r>
            <a:r>
              <a:rPr lang="zh-CN" altLang="en-US" sz="2400" b="1" dirty="0">
                <a:solidFill>
                  <a:srgbClr val="000099"/>
                </a:solidFill>
                <a:latin typeface="Times New Roman" panose="02020603050405020304" pitchFamily="18" charset="0"/>
              </a:rPr>
              <a:t> </a:t>
            </a:r>
            <a:endParaRPr lang="zh-CN" altLang="en-US" sz="2400" b="1" dirty="0">
              <a:solidFill>
                <a:srgbClr val="000099"/>
              </a:solidFill>
              <a:latin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7282"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36867"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36868"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五、数据收集整理 </a:t>
            </a:r>
            <a:endParaRPr lang="zh-CN" altLang="en-US" sz="2800" b="1" dirty="0">
              <a:solidFill>
                <a:srgbClr val="CC6600"/>
              </a:solidFill>
              <a:latin typeface="Arial" panose="020B0604020202020204" pitchFamily="34" charset="0"/>
            </a:endParaRPr>
          </a:p>
        </p:txBody>
      </p:sp>
      <p:sp>
        <p:nvSpPr>
          <p:cNvPr id="36869" name="Text Box 6"/>
          <p:cNvSpPr txBox="1"/>
          <p:nvPr/>
        </p:nvSpPr>
        <p:spPr>
          <a:xfrm>
            <a:off x="381000" y="1447800"/>
            <a:ext cx="8280400" cy="3970338"/>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2400" b="1" dirty="0">
                <a:solidFill>
                  <a:srgbClr val="000099"/>
                </a:solidFill>
                <a:latin typeface="宋体" panose="02010600030101010101" pitchFamily="2" charset="-122"/>
              </a:rPr>
              <a:t>1</a:t>
            </a:r>
            <a:r>
              <a:rPr lang="zh-CN" altLang="en-US" sz="2400" b="1" dirty="0">
                <a:solidFill>
                  <a:srgbClr val="000099"/>
                </a:solidFill>
                <a:latin typeface="宋体" panose="02010600030101010101" pitchFamily="2" charset="-122"/>
              </a:rPr>
              <a:t>、</a:t>
            </a:r>
            <a:r>
              <a:rPr lang="zh-CN" altLang="en-US" sz="2400" b="1" dirty="0">
                <a:solidFill>
                  <a:srgbClr val="000099"/>
                </a:solidFill>
                <a:latin typeface="Times New Roman" panose="02020603050405020304" pitchFamily="18" charset="0"/>
              </a:rPr>
              <a:t>对上次圈会后收集数据过程中所发生的困难点，全员检讨，并提出解决方法。</a:t>
            </a:r>
            <a:endParaRPr lang="zh-CN" altLang="en-US" sz="2400" b="1" dirty="0">
              <a:solidFill>
                <a:srgbClr val="000099"/>
              </a:solidFill>
              <a:latin typeface="Times New Roman" panose="02020603050405020304" pitchFamily="18" charset="0"/>
            </a:endParaRPr>
          </a:p>
          <a:p>
            <a:pPr marL="0" lvl="0" indent="0" algn="just" eaLnBrk="1" hangingPunct="1">
              <a:spcBef>
                <a:spcPct val="50000"/>
              </a:spcBef>
              <a:buFontTx/>
              <a:buNone/>
            </a:pPr>
            <a:r>
              <a:rPr lang="zh-CN" altLang="en-US" sz="2400" b="1" dirty="0">
                <a:solidFill>
                  <a:srgbClr val="000099"/>
                </a:solidFill>
                <a:latin typeface="Times New Roman" panose="02020603050405020304" pitchFamily="18" charset="0"/>
              </a:rPr>
              <a:t>  </a:t>
            </a:r>
            <a:r>
              <a:rPr lang="en-US" altLang="zh-CN" sz="2400" b="1" dirty="0">
                <a:solidFill>
                  <a:srgbClr val="000099"/>
                </a:solidFill>
                <a:latin typeface="Times New Roman" panose="02020603050405020304" pitchFamily="18" charset="0"/>
              </a:rPr>
              <a:t>2</a:t>
            </a:r>
            <a:r>
              <a:rPr lang="zh-CN" altLang="en-US" sz="2400" b="1" dirty="0">
                <a:solidFill>
                  <a:srgbClr val="000099"/>
                </a:solidFill>
                <a:latin typeface="Times New Roman" panose="02020603050405020304" pitchFamily="18" charset="0"/>
              </a:rPr>
              <a:t>、检讨上次圈会后设计的查检表，如需要，加以补充或修改，使数据更能顺利收集，重新收集数据。</a:t>
            </a:r>
            <a:endParaRPr lang="zh-CN" altLang="en-US" sz="2400" b="1" dirty="0">
              <a:solidFill>
                <a:srgbClr val="000099"/>
              </a:solidFill>
              <a:latin typeface="Times New Roman" panose="02020603050405020304" pitchFamily="18" charset="0"/>
            </a:endParaRPr>
          </a:p>
          <a:p>
            <a:pPr marL="0" lvl="0" indent="0" algn="just" eaLnBrk="1" hangingPunct="1">
              <a:spcBef>
                <a:spcPct val="50000"/>
              </a:spcBef>
              <a:buFontTx/>
              <a:buNone/>
            </a:pPr>
            <a:r>
              <a:rPr lang="zh-CN" altLang="en-US" sz="2400" b="1" dirty="0">
                <a:solidFill>
                  <a:srgbClr val="000099"/>
                </a:solidFill>
                <a:latin typeface="Times New Roman" panose="02020603050405020304" pitchFamily="18" charset="0"/>
              </a:rPr>
              <a:t>  </a:t>
            </a:r>
            <a:r>
              <a:rPr lang="en-US" altLang="zh-CN" sz="2400" b="1" dirty="0">
                <a:solidFill>
                  <a:srgbClr val="000099"/>
                </a:solidFill>
                <a:latin typeface="Times New Roman" panose="02020603050405020304" pitchFamily="18" charset="0"/>
              </a:rPr>
              <a:t>3</a:t>
            </a:r>
            <a:r>
              <a:rPr lang="zh-CN" altLang="en-US" sz="2400" b="1" dirty="0">
                <a:solidFill>
                  <a:srgbClr val="000099"/>
                </a:solidFill>
                <a:latin typeface="Times New Roman" panose="02020603050405020304" pitchFamily="18" charset="0"/>
              </a:rPr>
              <a:t>、如无前两点困难，则圈长落实责任人及时收集数据，使用</a:t>
            </a:r>
            <a:r>
              <a:rPr lang="en-US" altLang="zh-CN" sz="2400" b="1" dirty="0">
                <a:solidFill>
                  <a:srgbClr val="000099"/>
                </a:solidFill>
                <a:latin typeface="Times New Roman" panose="02020603050405020304" pitchFamily="18" charset="0"/>
              </a:rPr>
              <a:t>QC</a:t>
            </a:r>
            <a:r>
              <a:rPr lang="zh-CN" altLang="en-US" sz="2400" b="1" dirty="0">
                <a:solidFill>
                  <a:srgbClr val="000099"/>
                </a:solidFill>
                <a:latin typeface="Times New Roman" panose="02020603050405020304" pitchFamily="18" charset="0"/>
              </a:rPr>
              <a:t>手法，从各个角度去层别，作成柏拉图形式直观反映，找出影响问题点的关键项目。</a:t>
            </a:r>
            <a:endParaRPr lang="zh-CN" altLang="en-US" sz="24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400" b="1" dirty="0">
                <a:solidFill>
                  <a:srgbClr val="000099"/>
                </a:solidFill>
                <a:latin typeface="宋体" panose="02010600030101010101" pitchFamily="2" charset="-122"/>
              </a:rPr>
              <a:t> </a:t>
            </a:r>
            <a:r>
              <a:rPr lang="en-US" altLang="zh-CN" sz="2400" b="1" dirty="0">
                <a:solidFill>
                  <a:srgbClr val="000099"/>
                </a:solidFill>
                <a:latin typeface="宋体" panose="02010600030101010101" pitchFamily="2" charset="-122"/>
              </a:rPr>
              <a:t>4</a:t>
            </a:r>
            <a:r>
              <a:rPr lang="zh-CN" altLang="en-US" sz="2400" b="1" dirty="0">
                <a:solidFill>
                  <a:srgbClr val="000099"/>
                </a:solidFill>
                <a:latin typeface="宋体" panose="02010600030101010101" pitchFamily="2" charset="-122"/>
              </a:rPr>
              <a:t>、本阶段可根据需要使用适当之</a:t>
            </a:r>
            <a:r>
              <a:rPr lang="en-US" altLang="zh-CN" sz="2400" b="1" dirty="0">
                <a:solidFill>
                  <a:srgbClr val="000099"/>
                </a:solidFill>
                <a:latin typeface="Times New Roman" panose="02020603050405020304" pitchFamily="18" charset="0"/>
              </a:rPr>
              <a:t>QC</a:t>
            </a:r>
            <a:r>
              <a:rPr lang="zh-CN" altLang="en-US" sz="2400" b="1" dirty="0">
                <a:solidFill>
                  <a:srgbClr val="000099"/>
                </a:solidFill>
                <a:latin typeface="宋体" panose="02010600030101010101" pitchFamily="2" charset="-122"/>
              </a:rPr>
              <a:t>手法，如柏拉图、直方图等。</a:t>
            </a:r>
            <a:r>
              <a:rPr lang="zh-CN" altLang="en-US" sz="2400" b="1" dirty="0">
                <a:solidFill>
                  <a:srgbClr val="000099"/>
                </a:solidFill>
                <a:latin typeface="Times New Roman" panose="02020603050405020304" pitchFamily="18" charset="0"/>
              </a:rPr>
              <a:t> </a:t>
            </a:r>
            <a:endParaRPr lang="zh-CN" altLang="en-US" sz="2400" b="1" dirty="0">
              <a:solidFill>
                <a:srgbClr val="000099"/>
              </a:solidFill>
              <a:latin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8306"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37891"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37892"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六、原因分析 </a:t>
            </a:r>
            <a:endParaRPr lang="zh-CN" altLang="en-US" sz="2800" b="1" dirty="0">
              <a:solidFill>
                <a:srgbClr val="CC6600"/>
              </a:solidFill>
              <a:latin typeface="Arial" panose="020B0604020202020204" pitchFamily="34" charset="0"/>
            </a:endParaRPr>
          </a:p>
        </p:txBody>
      </p:sp>
      <p:sp>
        <p:nvSpPr>
          <p:cNvPr id="37893" name="Text Box 6"/>
          <p:cNvSpPr txBox="1"/>
          <p:nvPr/>
        </p:nvSpPr>
        <p:spPr>
          <a:xfrm>
            <a:off x="381000" y="1447800"/>
            <a:ext cx="8280400" cy="42910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2400" b="1" dirty="0">
                <a:solidFill>
                  <a:srgbClr val="000099"/>
                </a:solidFill>
                <a:latin typeface="宋体" panose="02010600030101010101" pitchFamily="2" charset="-122"/>
              </a:rPr>
              <a:t>1</a:t>
            </a:r>
            <a:r>
              <a:rPr lang="zh-CN" altLang="en-US" sz="2400" b="1" dirty="0">
                <a:solidFill>
                  <a:srgbClr val="000099"/>
                </a:solidFill>
                <a:latin typeface="宋体" panose="02010600030101010101" pitchFamily="2" charset="-122"/>
              </a:rPr>
              <a:t>、</a:t>
            </a:r>
            <a:r>
              <a:rPr lang="zh-CN" altLang="en-US" sz="2400" b="1" dirty="0">
                <a:solidFill>
                  <a:srgbClr val="000099"/>
                </a:solidFill>
                <a:latin typeface="Times New Roman" panose="02020603050405020304" pitchFamily="18" charset="0"/>
              </a:rPr>
              <a:t>在圈会上确认每一关键项目。</a:t>
            </a:r>
            <a:endParaRPr lang="zh-CN" altLang="en-US" sz="24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400" b="1" dirty="0">
                <a:solidFill>
                  <a:srgbClr val="000099"/>
                </a:solidFill>
                <a:latin typeface="Times New Roman" panose="02020603050405020304" pitchFamily="18" charset="0"/>
              </a:rPr>
              <a:t>  </a:t>
            </a:r>
            <a:r>
              <a:rPr lang="en-US" altLang="zh-CN" sz="2400" b="1" dirty="0">
                <a:solidFill>
                  <a:srgbClr val="000099"/>
                </a:solidFill>
                <a:latin typeface="Times New Roman" panose="02020603050405020304" pitchFamily="18" charset="0"/>
              </a:rPr>
              <a:t>2</a:t>
            </a:r>
            <a:r>
              <a:rPr lang="zh-CN" altLang="en-US" sz="2400" b="1" dirty="0">
                <a:solidFill>
                  <a:srgbClr val="000099"/>
                </a:solidFill>
                <a:latin typeface="Times New Roman" panose="02020603050405020304" pitchFamily="18" charset="0"/>
              </a:rPr>
              <a:t>、针对选定的每一关键项目，运用脑力激荡法展开特性要因分析。</a:t>
            </a:r>
            <a:endParaRPr lang="zh-CN" altLang="en-US" sz="24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400" b="1" dirty="0">
                <a:solidFill>
                  <a:srgbClr val="000099"/>
                </a:solidFill>
                <a:latin typeface="Times New Roman" panose="02020603050405020304" pitchFamily="18" charset="0"/>
              </a:rPr>
              <a:t>  </a:t>
            </a:r>
            <a:r>
              <a:rPr lang="en-US" altLang="zh-CN" sz="2400" b="1" dirty="0">
                <a:solidFill>
                  <a:srgbClr val="000099"/>
                </a:solidFill>
                <a:latin typeface="Times New Roman" panose="02020603050405020304" pitchFamily="18" charset="0"/>
              </a:rPr>
              <a:t>3</a:t>
            </a:r>
            <a:r>
              <a:rPr lang="zh-CN" altLang="en-US" sz="2400" b="1" dirty="0">
                <a:solidFill>
                  <a:srgbClr val="000099"/>
                </a:solidFill>
                <a:latin typeface="Times New Roman" panose="02020603050405020304" pitchFamily="18" charset="0"/>
              </a:rPr>
              <a:t>、找出影响的主要因素，主要因素要求具体、明确、且便于制定改善对策。</a:t>
            </a:r>
            <a:endParaRPr lang="zh-CN" altLang="en-US" sz="24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400" b="1" dirty="0">
                <a:solidFill>
                  <a:srgbClr val="000099"/>
                </a:solidFill>
                <a:latin typeface="Times New Roman" panose="02020603050405020304" pitchFamily="18" charset="0"/>
              </a:rPr>
              <a:t>  </a:t>
            </a:r>
            <a:r>
              <a:rPr lang="en-US" altLang="zh-CN" sz="2400" b="1" dirty="0">
                <a:solidFill>
                  <a:srgbClr val="000099"/>
                </a:solidFill>
                <a:latin typeface="Times New Roman" panose="02020603050405020304" pitchFamily="18" charset="0"/>
              </a:rPr>
              <a:t>4</a:t>
            </a:r>
            <a:r>
              <a:rPr lang="zh-CN" altLang="en-US" sz="2400" b="1" dirty="0">
                <a:solidFill>
                  <a:srgbClr val="000099"/>
                </a:solidFill>
                <a:latin typeface="Times New Roman" panose="02020603050405020304" pitchFamily="18" charset="0"/>
              </a:rPr>
              <a:t>、会后落实责任人对主要因素进行验证、确认。</a:t>
            </a:r>
            <a:endParaRPr lang="zh-CN" altLang="en-US" sz="24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400" b="1" dirty="0">
                <a:solidFill>
                  <a:srgbClr val="000099"/>
                </a:solidFill>
                <a:latin typeface="Times New Roman" panose="02020603050405020304" pitchFamily="18" charset="0"/>
              </a:rPr>
              <a:t>  </a:t>
            </a:r>
            <a:r>
              <a:rPr lang="en-US" altLang="zh-CN" sz="2400" b="1" dirty="0">
                <a:solidFill>
                  <a:srgbClr val="000099"/>
                </a:solidFill>
                <a:latin typeface="Times New Roman" panose="02020603050405020304" pitchFamily="18" charset="0"/>
              </a:rPr>
              <a:t>5</a:t>
            </a:r>
            <a:r>
              <a:rPr lang="zh-CN" altLang="en-US" sz="2400" b="1" dirty="0">
                <a:solidFill>
                  <a:srgbClr val="000099"/>
                </a:solidFill>
                <a:latin typeface="Times New Roman" panose="02020603050405020304" pitchFamily="18" charset="0"/>
              </a:rPr>
              <a:t>、对于重要原因以分工方式，决定各圈员负责研究、观察、分析，提出对策构想并于下次圈会时提出报告。</a:t>
            </a:r>
            <a:endParaRPr lang="zh-CN" altLang="en-US" sz="24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400" b="1" dirty="0">
                <a:solidFill>
                  <a:srgbClr val="000099"/>
                </a:solidFill>
                <a:latin typeface="Times New Roman" panose="02020603050405020304" pitchFamily="18" charset="0"/>
              </a:rPr>
              <a:t>  </a:t>
            </a:r>
            <a:r>
              <a:rPr lang="en-US" altLang="zh-CN" sz="2400" b="1" dirty="0">
                <a:solidFill>
                  <a:srgbClr val="000099"/>
                </a:solidFill>
                <a:latin typeface="宋体" panose="02010600030101010101" pitchFamily="2" charset="-122"/>
              </a:rPr>
              <a:t>6</a:t>
            </a:r>
            <a:r>
              <a:rPr lang="zh-CN" altLang="en-US" sz="2400" b="1" dirty="0">
                <a:solidFill>
                  <a:srgbClr val="000099"/>
                </a:solidFill>
                <a:latin typeface="宋体" panose="02010600030101010101" pitchFamily="2" charset="-122"/>
              </a:rPr>
              <a:t>、本阶段使用脑力激荡法和特性要因法。</a:t>
            </a:r>
            <a:r>
              <a:rPr lang="zh-CN" altLang="en-US" sz="2400" b="1" dirty="0">
                <a:solidFill>
                  <a:srgbClr val="000099"/>
                </a:solidFill>
                <a:latin typeface="Times New Roman" panose="02020603050405020304" pitchFamily="18" charset="0"/>
              </a:rPr>
              <a:t> </a:t>
            </a:r>
            <a:endParaRPr lang="zh-CN" altLang="en-US" sz="2400" b="1" dirty="0">
              <a:solidFill>
                <a:srgbClr val="000099"/>
              </a:solidFill>
              <a:latin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9330"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38915"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38916"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七、对策制定及审批 </a:t>
            </a:r>
            <a:endParaRPr lang="zh-CN" altLang="en-US" sz="2800" b="1" dirty="0">
              <a:solidFill>
                <a:srgbClr val="CC6600"/>
              </a:solidFill>
              <a:latin typeface="Arial" panose="020B0604020202020204" pitchFamily="34" charset="0"/>
            </a:endParaRPr>
          </a:p>
        </p:txBody>
      </p:sp>
      <p:sp>
        <p:nvSpPr>
          <p:cNvPr id="38917" name="Text Box 6"/>
          <p:cNvSpPr txBox="1"/>
          <p:nvPr/>
        </p:nvSpPr>
        <p:spPr>
          <a:xfrm>
            <a:off x="381000" y="1447800"/>
            <a:ext cx="8280400" cy="42164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1800" b="1" dirty="0">
                <a:solidFill>
                  <a:srgbClr val="000099"/>
                </a:solidFill>
                <a:latin typeface="宋体" panose="02010600030101010101" pitchFamily="2" charset="-122"/>
              </a:rPr>
              <a:t>1</a:t>
            </a:r>
            <a:r>
              <a:rPr lang="zh-CN" altLang="en-US" sz="1800" b="1" dirty="0">
                <a:solidFill>
                  <a:srgbClr val="000099"/>
                </a:solidFill>
                <a:latin typeface="宋体" panose="02010600030101010101" pitchFamily="2" charset="-122"/>
              </a:rPr>
              <a:t>、</a:t>
            </a:r>
            <a:r>
              <a:rPr lang="zh-CN" altLang="en-US" sz="1800" b="1" dirty="0">
                <a:solidFill>
                  <a:srgbClr val="000099"/>
                </a:solidFill>
                <a:latin typeface="Times New Roman" panose="02020603050405020304" pitchFamily="18" charset="0"/>
              </a:rPr>
              <a:t>根据上次圈会把握重要原因和实际观察、分析、研究的结果，按分工的方式，将所得之对策一一提出讨论，除了责任人的方案构想外，以集思广益的方式，吸收好的意见。</a:t>
            </a:r>
            <a:endParaRPr lang="zh-CN" altLang="en-US" sz="1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1800" b="1" dirty="0">
                <a:solidFill>
                  <a:srgbClr val="000099"/>
                </a:solidFill>
                <a:latin typeface="Times New Roman" panose="02020603050405020304" pitchFamily="18" charset="0"/>
              </a:rPr>
              <a:t>  </a:t>
            </a:r>
            <a:r>
              <a:rPr lang="en-US" altLang="zh-CN" sz="1800" b="1" dirty="0">
                <a:solidFill>
                  <a:srgbClr val="000099"/>
                </a:solidFill>
                <a:latin typeface="Times New Roman" panose="02020603050405020304" pitchFamily="18" charset="0"/>
              </a:rPr>
              <a:t>2</a:t>
            </a:r>
            <a:r>
              <a:rPr lang="zh-CN" altLang="en-US" sz="1800" b="1" dirty="0">
                <a:solidFill>
                  <a:srgbClr val="000099"/>
                </a:solidFill>
                <a:latin typeface="Times New Roman" panose="02020603050405020304" pitchFamily="18" charset="0"/>
              </a:rPr>
              <a:t>、根据上述的讨论获得对策方案后，让圈员分工整理成详细具体的方案。</a:t>
            </a:r>
            <a:endParaRPr lang="zh-CN" altLang="en-US" sz="1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1800" b="1" dirty="0">
                <a:solidFill>
                  <a:srgbClr val="000099"/>
                </a:solidFill>
                <a:latin typeface="Times New Roman" panose="02020603050405020304" pitchFamily="18" charset="0"/>
              </a:rPr>
              <a:t>  </a:t>
            </a:r>
            <a:r>
              <a:rPr lang="en-US" altLang="zh-CN" sz="1800" b="1" dirty="0">
                <a:solidFill>
                  <a:srgbClr val="000099"/>
                </a:solidFill>
                <a:latin typeface="Times New Roman" panose="02020603050405020304" pitchFamily="18" charset="0"/>
              </a:rPr>
              <a:t>3</a:t>
            </a:r>
            <a:r>
              <a:rPr lang="zh-CN" altLang="en-US" sz="1800" b="1" dirty="0">
                <a:solidFill>
                  <a:srgbClr val="000099"/>
                </a:solidFill>
                <a:latin typeface="Times New Roman" panose="02020603050405020304" pitchFamily="18" charset="0"/>
              </a:rPr>
              <a:t>、对所制定的具体对策方案进行分析，制定实施计划，并在圈会上讨论，交换意见，定出具体的步骤、目标、日程和负责人，注明提案人。</a:t>
            </a:r>
            <a:endParaRPr lang="zh-CN" altLang="en-US" sz="1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1800" b="1" dirty="0">
                <a:solidFill>
                  <a:srgbClr val="000099"/>
                </a:solidFill>
                <a:latin typeface="Times New Roman" panose="02020603050405020304" pitchFamily="18" charset="0"/>
              </a:rPr>
              <a:t>  </a:t>
            </a:r>
            <a:r>
              <a:rPr lang="en-US" altLang="zh-CN" sz="1800" b="1" dirty="0">
                <a:solidFill>
                  <a:srgbClr val="000099"/>
                </a:solidFill>
                <a:latin typeface="Times New Roman" panose="02020603050405020304" pitchFamily="18" charset="0"/>
              </a:rPr>
              <a:t>4</a:t>
            </a:r>
            <a:r>
              <a:rPr lang="zh-CN" altLang="en-US" sz="1800" b="1" dirty="0">
                <a:solidFill>
                  <a:srgbClr val="000099"/>
                </a:solidFill>
                <a:latin typeface="Times New Roman" panose="02020603050405020304" pitchFamily="18" charset="0"/>
              </a:rPr>
              <a:t>、圈长要求圈员根据讨论结果，以合理化建议的形式提出具体的改善构想。</a:t>
            </a:r>
            <a:endParaRPr lang="zh-CN" altLang="en-US" sz="1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1800" b="1" dirty="0">
                <a:solidFill>
                  <a:srgbClr val="000099"/>
                </a:solidFill>
                <a:latin typeface="Times New Roman" panose="02020603050405020304" pitchFamily="18" charset="0"/>
              </a:rPr>
              <a:t>  </a:t>
            </a:r>
            <a:r>
              <a:rPr lang="en-US" altLang="zh-CN" sz="1800" b="1" dirty="0">
                <a:solidFill>
                  <a:srgbClr val="000099"/>
                </a:solidFill>
                <a:latin typeface="Times New Roman" panose="02020603050405020304" pitchFamily="18" charset="0"/>
              </a:rPr>
              <a:t>5</a:t>
            </a:r>
            <a:r>
              <a:rPr lang="zh-CN" altLang="en-US" sz="1800" b="1" dirty="0">
                <a:solidFill>
                  <a:srgbClr val="000099"/>
                </a:solidFill>
                <a:latin typeface="Times New Roman" panose="02020603050405020304" pitchFamily="18" charset="0"/>
              </a:rPr>
              <a:t>、圈长将对策实施计划及合理化建议报部门主管</a:t>
            </a:r>
            <a:r>
              <a:rPr lang="en-US" altLang="zh-CN" sz="1800" b="1" dirty="0">
                <a:solidFill>
                  <a:srgbClr val="000099"/>
                </a:solidFill>
                <a:latin typeface="Times New Roman" panose="02020603050405020304" pitchFamily="18" charset="0"/>
              </a:rPr>
              <a:t>/</a:t>
            </a:r>
            <a:r>
              <a:rPr lang="zh-CN" altLang="en-US" sz="1800" b="1" dirty="0">
                <a:solidFill>
                  <a:srgbClr val="000099"/>
                </a:solidFill>
                <a:latin typeface="Times New Roman" panose="02020603050405020304" pitchFamily="18" charset="0"/>
              </a:rPr>
              <a:t>经理批准后实施（合理化建议实施绩效不参加合理化建议奖的评选，而直接参加品管圈成果评奖）。</a:t>
            </a:r>
            <a:endParaRPr lang="zh-CN" altLang="en-US" sz="1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1800" b="1" dirty="0">
                <a:solidFill>
                  <a:srgbClr val="000099"/>
                </a:solidFill>
                <a:latin typeface="Times New Roman" panose="02020603050405020304" pitchFamily="18" charset="0"/>
              </a:rPr>
              <a:t>  </a:t>
            </a:r>
            <a:r>
              <a:rPr lang="en-US" altLang="zh-CN" sz="1800" b="1" dirty="0">
                <a:solidFill>
                  <a:srgbClr val="000099"/>
                </a:solidFill>
                <a:latin typeface="Times New Roman" panose="02020603050405020304" pitchFamily="18" charset="0"/>
              </a:rPr>
              <a:t>6</a:t>
            </a:r>
            <a:r>
              <a:rPr lang="zh-CN" altLang="en-US" sz="1800" b="1" dirty="0">
                <a:solidFill>
                  <a:srgbClr val="000099"/>
                </a:solidFill>
                <a:latin typeface="Times New Roman" panose="02020603050405020304" pitchFamily="18" charset="0"/>
              </a:rPr>
              <a:t>、如对策需涉及圈外人员，一般会邀请他们来参加此次圈会，共同商量对策方法和实施进度。</a:t>
            </a:r>
            <a:endParaRPr lang="zh-CN" altLang="en-US" sz="1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1800" b="1" dirty="0">
                <a:solidFill>
                  <a:srgbClr val="000099"/>
                </a:solidFill>
                <a:latin typeface="Times New Roman" panose="02020603050405020304" pitchFamily="18" charset="0"/>
              </a:rPr>
              <a:t>  </a:t>
            </a:r>
            <a:r>
              <a:rPr lang="en-US" altLang="zh-CN" sz="1800" b="1" dirty="0">
                <a:solidFill>
                  <a:srgbClr val="000099"/>
                </a:solidFill>
                <a:latin typeface="Times New Roman" panose="02020603050405020304" pitchFamily="18" charset="0"/>
              </a:rPr>
              <a:t>7</a:t>
            </a:r>
            <a:r>
              <a:rPr lang="zh-CN" altLang="en-US" sz="1800" b="1" dirty="0">
                <a:solidFill>
                  <a:srgbClr val="000099"/>
                </a:solidFill>
                <a:latin typeface="Times New Roman" panose="02020603050405020304" pitchFamily="18" charset="0"/>
              </a:rPr>
              <a:t>、</a:t>
            </a:r>
            <a:r>
              <a:rPr lang="zh-CN" altLang="en-US" sz="1800" b="1" dirty="0">
                <a:solidFill>
                  <a:srgbClr val="000099"/>
                </a:solidFill>
                <a:latin typeface="Times New Roman" panose="02020603050405020304" pitchFamily="18" charset="0"/>
                <a:cs typeface="Times New Roman" panose="02020603050405020304" pitchFamily="18" charset="0"/>
              </a:rPr>
              <a:t> </a:t>
            </a:r>
            <a:r>
              <a:rPr lang="zh-CN" altLang="en-US" sz="1800" b="1" dirty="0">
                <a:solidFill>
                  <a:srgbClr val="000099"/>
                </a:solidFill>
                <a:latin typeface="Times New Roman" panose="02020603050405020304" pitchFamily="18" charset="0"/>
              </a:rPr>
              <a:t>本阶段使用愚巧法、脑力激荡法、系统图法。</a:t>
            </a:r>
            <a:endParaRPr lang="zh-CN" altLang="en-US" sz="1800" b="1" dirty="0">
              <a:solidFill>
                <a:srgbClr val="000099"/>
              </a:solidFill>
              <a:latin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0354"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39939"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39940"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八、对策实施及检讨 </a:t>
            </a:r>
            <a:endParaRPr lang="zh-CN" altLang="en-US" sz="2800" b="1" dirty="0">
              <a:solidFill>
                <a:srgbClr val="CC6600"/>
              </a:solidFill>
              <a:latin typeface="Arial" panose="020B0604020202020204" pitchFamily="34" charset="0"/>
            </a:endParaRPr>
          </a:p>
        </p:txBody>
      </p:sp>
      <p:sp>
        <p:nvSpPr>
          <p:cNvPr id="39941" name="Text Box 6"/>
          <p:cNvSpPr txBox="1"/>
          <p:nvPr/>
        </p:nvSpPr>
        <p:spPr>
          <a:xfrm>
            <a:off x="381000" y="1447800"/>
            <a:ext cx="8280400" cy="3378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2400" b="1" dirty="0">
                <a:solidFill>
                  <a:srgbClr val="000099"/>
                </a:solidFill>
                <a:latin typeface="宋体" panose="02010600030101010101" pitchFamily="2" charset="-122"/>
              </a:rPr>
              <a:t>1</a:t>
            </a:r>
            <a:r>
              <a:rPr lang="zh-CN" altLang="en-US" sz="2400" b="1" dirty="0">
                <a:solidFill>
                  <a:srgbClr val="000099"/>
                </a:solidFill>
                <a:latin typeface="宋体" panose="02010600030101010101" pitchFamily="2" charset="-122"/>
              </a:rPr>
              <a:t>、</a:t>
            </a:r>
            <a:r>
              <a:rPr lang="zh-CN" altLang="en-US" sz="2400" b="1" dirty="0">
                <a:solidFill>
                  <a:srgbClr val="000099"/>
                </a:solidFill>
                <a:latin typeface="Times New Roman" panose="02020603050405020304" pitchFamily="18" charset="0"/>
              </a:rPr>
              <a:t>对所实施的对策，由各圈员就本身负责工作作出报告，顺利者给予奖励，有困难者加以分析并提出改进方案和修改计划。</a:t>
            </a:r>
            <a:endParaRPr lang="zh-CN" altLang="en-US" sz="24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400" b="1" dirty="0">
                <a:solidFill>
                  <a:srgbClr val="000099"/>
                </a:solidFill>
                <a:latin typeface="Times New Roman" panose="02020603050405020304" pitchFamily="18" charset="0"/>
              </a:rPr>
              <a:t>  </a:t>
            </a:r>
            <a:r>
              <a:rPr lang="en-US" altLang="zh-CN" sz="2400" b="1" dirty="0">
                <a:solidFill>
                  <a:srgbClr val="000099"/>
                </a:solidFill>
                <a:latin typeface="Times New Roman" panose="02020603050405020304" pitchFamily="18" charset="0"/>
              </a:rPr>
              <a:t>2</a:t>
            </a:r>
            <a:r>
              <a:rPr lang="zh-CN" altLang="en-US" sz="2400" b="1" dirty="0">
                <a:solidFill>
                  <a:srgbClr val="000099"/>
                </a:solidFill>
                <a:latin typeface="Times New Roman" panose="02020603050405020304" pitchFamily="18" charset="0"/>
              </a:rPr>
              <a:t>、对前几次圈会做整体性的自主查检，尤其对数据收集、实施对策、圈员向心力、热心度等，必须全盘分析并提出改善方案。</a:t>
            </a:r>
            <a:endParaRPr lang="zh-CN" altLang="en-US" sz="24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400" b="1" dirty="0">
                <a:solidFill>
                  <a:srgbClr val="000099"/>
                </a:solidFill>
                <a:latin typeface="Times New Roman" panose="02020603050405020304" pitchFamily="18" charset="0"/>
              </a:rPr>
              <a:t>  </a:t>
            </a:r>
            <a:r>
              <a:rPr lang="en-US" altLang="zh-CN" sz="2400" b="1" dirty="0">
                <a:solidFill>
                  <a:srgbClr val="000099"/>
                </a:solidFill>
                <a:latin typeface="Times New Roman" panose="02020603050405020304" pitchFamily="18" charset="0"/>
              </a:rPr>
              <a:t>3</a:t>
            </a:r>
            <a:r>
              <a:rPr lang="zh-CN" altLang="en-US" sz="2400" b="1" dirty="0">
                <a:solidFill>
                  <a:srgbClr val="000099"/>
                </a:solidFill>
                <a:latin typeface="Times New Roman" panose="02020603050405020304" pitchFamily="18" charset="0"/>
              </a:rPr>
              <a:t>、各圈员对所提出对策的改善进度进行反馈，并收集改善后的数据。</a:t>
            </a:r>
            <a:endParaRPr lang="zh-CN" altLang="en-US" sz="2400" b="1" dirty="0">
              <a:solidFill>
                <a:srgbClr val="000099"/>
              </a:solidFill>
              <a:latin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1378"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40963"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40964"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九、效果确认 </a:t>
            </a:r>
            <a:endParaRPr lang="zh-CN" altLang="en-US" sz="2800" b="1" dirty="0">
              <a:solidFill>
                <a:srgbClr val="CC6600"/>
              </a:solidFill>
              <a:latin typeface="Arial" panose="020B0604020202020204" pitchFamily="34" charset="0"/>
            </a:endParaRPr>
          </a:p>
        </p:txBody>
      </p:sp>
      <p:sp>
        <p:nvSpPr>
          <p:cNvPr id="40965" name="Text Box 6"/>
          <p:cNvSpPr txBox="1"/>
          <p:nvPr/>
        </p:nvSpPr>
        <p:spPr>
          <a:xfrm>
            <a:off x="381000" y="1447800"/>
            <a:ext cx="8280400" cy="39020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2000" b="1" dirty="0">
                <a:solidFill>
                  <a:srgbClr val="000099"/>
                </a:solidFill>
                <a:latin typeface="宋体" panose="02010600030101010101" pitchFamily="2" charset="-122"/>
              </a:rPr>
              <a:t>1</a:t>
            </a:r>
            <a:r>
              <a:rPr lang="zh-CN" altLang="en-US" sz="2000" b="1" dirty="0">
                <a:solidFill>
                  <a:srgbClr val="000099"/>
                </a:solidFill>
                <a:latin typeface="宋体" panose="02010600030101010101" pitchFamily="2" charset="-122"/>
              </a:rPr>
              <a:t>、</a:t>
            </a:r>
            <a:r>
              <a:rPr lang="zh-CN" altLang="en-US" sz="2000" b="1" dirty="0">
                <a:solidFill>
                  <a:srgbClr val="000099"/>
                </a:solidFill>
                <a:latin typeface="Times New Roman" panose="02020603050405020304" pitchFamily="18" charset="0"/>
              </a:rPr>
              <a:t>效果确认分为总体效果及单独效果。</a:t>
            </a:r>
            <a:endParaRPr lang="zh-CN" altLang="en-US" sz="20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000" b="1" dirty="0">
                <a:solidFill>
                  <a:srgbClr val="000099"/>
                </a:solidFill>
                <a:latin typeface="Times New Roman" panose="02020603050405020304" pitchFamily="18" charset="0"/>
              </a:rPr>
              <a:t>  </a:t>
            </a:r>
            <a:r>
              <a:rPr lang="en-US" altLang="zh-CN" sz="2000" b="1" dirty="0">
                <a:solidFill>
                  <a:srgbClr val="000099"/>
                </a:solidFill>
                <a:latin typeface="Times New Roman" panose="02020603050405020304" pitchFamily="18" charset="0"/>
              </a:rPr>
              <a:t>2</a:t>
            </a:r>
            <a:r>
              <a:rPr lang="zh-CN" altLang="en-US" sz="2000" b="1" dirty="0">
                <a:solidFill>
                  <a:srgbClr val="000099"/>
                </a:solidFill>
                <a:latin typeface="Times New Roman" panose="02020603050405020304" pitchFamily="18" charset="0"/>
              </a:rPr>
              <a:t>、每一个对策实施的单独效果，通过护理化建议管理程序验证，由圈长最后总结编制成合理化建议实施绩效报告书，进行效果确认。</a:t>
            </a:r>
            <a:endParaRPr lang="zh-CN" altLang="en-US" sz="20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000" b="1" dirty="0">
                <a:solidFill>
                  <a:srgbClr val="000099"/>
                </a:solidFill>
                <a:latin typeface="Times New Roman" panose="02020603050405020304" pitchFamily="18" charset="0"/>
              </a:rPr>
              <a:t>  </a:t>
            </a:r>
            <a:r>
              <a:rPr lang="en-US" altLang="zh-CN" sz="2000" b="1" dirty="0">
                <a:solidFill>
                  <a:srgbClr val="000099"/>
                </a:solidFill>
                <a:latin typeface="Times New Roman" panose="02020603050405020304" pitchFamily="18" charset="0"/>
              </a:rPr>
              <a:t>3</a:t>
            </a:r>
            <a:r>
              <a:rPr lang="zh-CN" altLang="en-US" sz="2000" b="1" dirty="0">
                <a:solidFill>
                  <a:srgbClr val="000099"/>
                </a:solidFill>
                <a:latin typeface="Times New Roman" panose="02020603050405020304" pitchFamily="18" charset="0"/>
              </a:rPr>
              <a:t>、对无效的对策需开会研讨决定取消或重新提出新的对策。</a:t>
            </a:r>
            <a:endParaRPr lang="zh-CN" altLang="en-US" sz="20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000" b="1" dirty="0">
                <a:solidFill>
                  <a:srgbClr val="000099"/>
                </a:solidFill>
                <a:latin typeface="Times New Roman" panose="02020603050405020304" pitchFamily="18" charset="0"/>
              </a:rPr>
              <a:t>  </a:t>
            </a:r>
            <a:r>
              <a:rPr lang="en-US" altLang="zh-CN" sz="2000" b="1" dirty="0">
                <a:solidFill>
                  <a:srgbClr val="000099"/>
                </a:solidFill>
                <a:latin typeface="Times New Roman" panose="02020603050405020304" pitchFamily="18" charset="0"/>
              </a:rPr>
              <a:t>4</a:t>
            </a:r>
            <a:r>
              <a:rPr lang="zh-CN" altLang="en-US" sz="2000" b="1" dirty="0">
                <a:solidFill>
                  <a:srgbClr val="000099"/>
                </a:solidFill>
                <a:latin typeface="Times New Roman" panose="02020603050405020304" pitchFamily="18" charset="0"/>
              </a:rPr>
              <a:t>、总体效果将根据已实施改善对策的数据，使用</a:t>
            </a:r>
            <a:r>
              <a:rPr lang="en-US" altLang="zh-CN" sz="2000" b="1" dirty="0">
                <a:solidFill>
                  <a:srgbClr val="000099"/>
                </a:solidFill>
                <a:latin typeface="Times New Roman" panose="02020603050405020304" pitchFamily="18" charset="0"/>
              </a:rPr>
              <a:t>QCC</a:t>
            </a:r>
            <a:r>
              <a:rPr lang="zh-CN" altLang="en-US" sz="2000" b="1" dirty="0">
                <a:solidFill>
                  <a:srgbClr val="000099"/>
                </a:solidFill>
                <a:latin typeface="Times New Roman" panose="02020603050405020304" pitchFamily="18" charset="0"/>
              </a:rPr>
              <a:t>工具（总推移图及层别推移图）用统计数据来判断。改善的经济价值尽量以每年为单位，换算成具体的数值。</a:t>
            </a:r>
            <a:endParaRPr lang="zh-CN" altLang="en-US" sz="20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000" b="1" dirty="0">
                <a:solidFill>
                  <a:srgbClr val="000099"/>
                </a:solidFill>
                <a:latin typeface="Times New Roman" panose="02020603050405020304" pitchFamily="18" charset="0"/>
              </a:rPr>
              <a:t>  </a:t>
            </a:r>
            <a:r>
              <a:rPr lang="en-US" altLang="zh-CN" sz="2000" b="1" dirty="0">
                <a:solidFill>
                  <a:srgbClr val="000099"/>
                </a:solidFill>
                <a:latin typeface="Times New Roman" panose="02020603050405020304" pitchFamily="18" charset="0"/>
              </a:rPr>
              <a:t>5</a:t>
            </a:r>
            <a:r>
              <a:rPr lang="zh-CN" altLang="en-US" sz="2000" b="1" dirty="0">
                <a:solidFill>
                  <a:srgbClr val="000099"/>
                </a:solidFill>
                <a:latin typeface="Times New Roman" panose="02020603050405020304" pitchFamily="18" charset="0"/>
              </a:rPr>
              <a:t>、圈会后应把所绘制的总推移图张贴到现场，并把每天的实绩打点到推移图上。</a:t>
            </a:r>
            <a:endParaRPr lang="zh-CN" altLang="en-US" sz="20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000" b="1" dirty="0">
                <a:solidFill>
                  <a:srgbClr val="000099"/>
                </a:solidFill>
                <a:latin typeface="Times New Roman" panose="02020603050405020304" pitchFamily="18" charset="0"/>
              </a:rPr>
              <a:t>  </a:t>
            </a:r>
            <a:r>
              <a:rPr lang="en-US" altLang="zh-CN" sz="2000" b="1" dirty="0">
                <a:solidFill>
                  <a:srgbClr val="000099"/>
                </a:solidFill>
                <a:latin typeface="Times New Roman" panose="02020603050405020304" pitchFamily="18" charset="0"/>
              </a:rPr>
              <a:t>6</a:t>
            </a:r>
            <a:r>
              <a:rPr lang="zh-CN" altLang="en-US" sz="2000" b="1" dirty="0">
                <a:solidFill>
                  <a:srgbClr val="000099"/>
                </a:solidFill>
                <a:latin typeface="Times New Roman" panose="02020603050405020304" pitchFamily="18" charset="0"/>
              </a:rPr>
              <a:t>、本阶段可使用检查表、推移图、层别图、柏拉图等。</a:t>
            </a:r>
            <a:endParaRPr lang="zh-CN" altLang="en-US" sz="2000" b="1" dirty="0">
              <a:solidFill>
                <a:srgbClr val="000099"/>
              </a:solidFill>
              <a:latin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什么是</a:t>
            </a: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endPar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5123"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5124" name="Text Box 5"/>
          <p:cNvSpPr txBox="1"/>
          <p:nvPr/>
        </p:nvSpPr>
        <p:spPr>
          <a:xfrm>
            <a:off x="323850" y="908050"/>
            <a:ext cx="8351838" cy="41402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lnSpc>
                <a:spcPct val="150000"/>
              </a:lnSpc>
              <a:spcBef>
                <a:spcPct val="0"/>
              </a:spcBef>
              <a:buFontTx/>
              <a:buNone/>
            </a:pPr>
            <a:r>
              <a:rPr lang="en-US" altLang="zh-CN" sz="3600" dirty="0">
                <a:latin typeface="Times New Roman" panose="02020603050405020304" pitchFamily="18" charset="0"/>
                <a:cs typeface="Times New Roman" panose="02020603050405020304" pitchFamily="18" charset="0"/>
              </a:rPr>
              <a:t>QCC</a:t>
            </a:r>
            <a:r>
              <a:rPr lang="zh-CN" altLang="en-US" sz="3600" dirty="0">
                <a:latin typeface="宋体" panose="02010600030101010101" pitchFamily="2" charset="-122"/>
              </a:rPr>
              <a:t>英文全称是</a:t>
            </a:r>
            <a:r>
              <a:rPr lang="en-US" altLang="zh-CN" sz="3600" dirty="0">
                <a:latin typeface="Times New Roman" panose="02020603050405020304" pitchFamily="18" charset="0"/>
                <a:cs typeface="Times New Roman" panose="02020603050405020304" pitchFamily="18" charset="0"/>
              </a:rPr>
              <a:t>Quality Control Circle</a:t>
            </a:r>
            <a:r>
              <a:rPr lang="zh-CN" altLang="en-US" sz="3600" dirty="0">
                <a:latin typeface="宋体" panose="02010600030101010101" pitchFamily="2" charset="-122"/>
              </a:rPr>
              <a:t>，中文译成</a:t>
            </a:r>
            <a:r>
              <a:rPr lang="zh-CN" altLang="en-US" sz="3600" dirty="0">
                <a:latin typeface="Times New Roman" panose="02020603050405020304" pitchFamily="18" charset="0"/>
              </a:rPr>
              <a:t>“</a:t>
            </a:r>
            <a:r>
              <a:rPr lang="zh-CN" altLang="en-US" sz="3600" dirty="0">
                <a:latin typeface="宋体" panose="02010600030101010101" pitchFamily="2" charset="-122"/>
              </a:rPr>
              <a:t>品管圈</a:t>
            </a:r>
            <a:r>
              <a:rPr lang="zh-CN" altLang="en-US" sz="3600" dirty="0">
                <a:latin typeface="Times New Roman" panose="02020603050405020304" pitchFamily="18" charset="0"/>
              </a:rPr>
              <a:t>”</a:t>
            </a:r>
            <a:r>
              <a:rPr lang="zh-CN" altLang="en-US" sz="3600" dirty="0">
                <a:latin typeface="宋体" panose="02010600030101010101" pitchFamily="2" charset="-122"/>
              </a:rPr>
              <a:t>。</a:t>
            </a:r>
            <a:endParaRPr lang="zh-CN" altLang="en-US" sz="3600" dirty="0">
              <a:latin typeface="宋体" panose="02010600030101010101" pitchFamily="2" charset="-122"/>
            </a:endParaRPr>
          </a:p>
          <a:p>
            <a:pPr marL="0" lvl="0" indent="0" eaLnBrk="1" hangingPunct="1">
              <a:lnSpc>
                <a:spcPct val="150000"/>
              </a:lnSpc>
              <a:spcBef>
                <a:spcPct val="0"/>
              </a:spcBef>
              <a:buFontTx/>
              <a:buNone/>
            </a:pPr>
            <a:r>
              <a:rPr lang="en-US" altLang="zh-CN" sz="3600" dirty="0">
                <a:latin typeface="Times New Roman" panose="02020603050405020304" pitchFamily="18" charset="0"/>
                <a:cs typeface="Times New Roman" panose="02020603050405020304" pitchFamily="18" charset="0"/>
              </a:rPr>
              <a:t>QCC</a:t>
            </a:r>
            <a:r>
              <a:rPr lang="zh-CN" altLang="en-US" sz="3600" dirty="0">
                <a:latin typeface="宋体" panose="02010600030101010101" pitchFamily="2" charset="-122"/>
              </a:rPr>
              <a:t>品管圈是：</a:t>
            </a:r>
            <a:r>
              <a:rPr lang="zh-CN" altLang="en-US" sz="3600" dirty="0">
                <a:solidFill>
                  <a:srgbClr val="FF0000"/>
                </a:solidFill>
                <a:latin typeface="宋体" panose="02010600030101010101" pitchFamily="2" charset="-122"/>
              </a:rPr>
              <a:t>同一个工作现场或工作相互关联区域的人员自动自发地进行品质管理活动所组成的小组。</a:t>
            </a:r>
            <a:r>
              <a:rPr lang="zh-CN" altLang="en-US" sz="3600" dirty="0">
                <a:latin typeface="Arial" panose="020B0604020202020204" pitchFamily="34" charset="0"/>
              </a:rPr>
              <a:t> </a:t>
            </a:r>
            <a:endParaRPr lang="zh-CN" altLang="en-US" sz="3600" dirty="0">
              <a:latin typeface="Arial" panose="020B0604020202020204" pitchFamily="34" charset="0"/>
            </a:endParaRPr>
          </a:p>
        </p:txBody>
      </p:sp>
      <p:sp>
        <p:nvSpPr>
          <p:cNvPr id="49155" name="AutoShape 3"/>
          <p:cNvSpPr/>
          <p:nvPr/>
        </p:nvSpPr>
        <p:spPr>
          <a:xfrm>
            <a:off x="7132638" y="4619625"/>
            <a:ext cx="1900237" cy="1692275"/>
          </a:xfrm>
          <a:prstGeom prst="irregularSeal1">
            <a:avLst/>
          </a:prstGeom>
          <a:gradFill rotWithShape="0">
            <a:gsLst>
              <a:gs pos="0">
                <a:srgbClr val="FFFFFF"/>
              </a:gs>
              <a:gs pos="100000">
                <a:srgbClr val="6666FF"/>
              </a:gs>
            </a:gsLst>
            <a:path path="shape">
              <a:fillToRect l="50000" t="50000" r="50000" b="50000"/>
            </a:path>
            <a:tileRect/>
          </a:grad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5126" name="Rectangle 4"/>
          <p:cNvSpPr/>
          <p:nvPr/>
        </p:nvSpPr>
        <p:spPr>
          <a:xfrm>
            <a:off x="7529513" y="5051425"/>
            <a:ext cx="1027112" cy="828675"/>
          </a:xfrm>
          <a:prstGeom prst="rect">
            <a:avLst/>
          </a:prstGeom>
          <a:noFill/>
          <a:ln w="9525">
            <a:noFill/>
          </a:ln>
          <a:effectLst>
            <a:outerShdw dist="35921" dir="2699999" algn="ctr" rotWithShape="0">
              <a:schemeClr val="bg2"/>
            </a:outerShdw>
          </a:effectLst>
        </p:spPr>
        <p:txBody>
          <a:bodyPr wrap="none" lIns="92075" tIns="46038" rIns="92075" bIns="46038">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nSpc>
                <a:spcPct val="110000"/>
              </a:lnSpc>
              <a:buClr>
                <a:schemeClr val="accent2"/>
              </a:buClr>
              <a:buFont typeface="Monotype Sorts" charset="2"/>
              <a:buNone/>
            </a:pPr>
            <a:r>
              <a:rPr lang="en-US" altLang="zh-CN" sz="4400" b="1" dirty="0">
                <a:solidFill>
                  <a:srgbClr val="FF3300"/>
                </a:solidFill>
                <a:latin typeface="宋体" panose="02010600030101010101" pitchFamily="2" charset="-122"/>
              </a:rPr>
              <a:t>QCC</a:t>
            </a:r>
            <a:endParaRPr lang="en-US" altLang="zh-CN" sz="4400" b="1" dirty="0">
              <a:solidFill>
                <a:srgbClr val="FF3300"/>
              </a:solidFill>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49155"/>
                                        </p:tgtEl>
                                        <p:attrNameLst>
                                          <p:attrName>style.visibility</p:attrName>
                                        </p:attrNameLst>
                                      </p:cBhvr>
                                      <p:to>
                                        <p:strVal val="visible"/>
                                      </p:to>
                                    </p:set>
                                    <p:anim calcmode="lin" valueType="num">
                                      <p:cBhvr>
                                        <p:cTn id="7" dur="5000" fill="hold"/>
                                        <p:tgtEl>
                                          <p:spTgt spid="49155"/>
                                        </p:tgtEl>
                                        <p:attrNameLst>
                                          <p:attrName>ppt_w</p:attrName>
                                        </p:attrNameLst>
                                      </p:cBhvr>
                                      <p:tavLst>
                                        <p:tav tm="0" fmla="#ppt_w*sin(2.5*pi*$)">
                                          <p:val>
                                            <p:fltVal val="0.000000"/>
                                          </p:val>
                                        </p:tav>
                                        <p:tav tm="100000">
                                          <p:val>
                                            <p:fltVal val="1.000000"/>
                                          </p:val>
                                        </p:tav>
                                      </p:tavLst>
                                    </p:anim>
                                    <p:anim calcmode="lin" valueType="num">
                                      <p:cBhvr>
                                        <p:cTn id="8" dur="5000" fill="hold"/>
                                        <p:tgtEl>
                                          <p:spTgt spid="4915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5"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02"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41987"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41988"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十、标准化 </a:t>
            </a:r>
            <a:endParaRPr lang="zh-CN" altLang="en-US" sz="2800" b="1" dirty="0">
              <a:solidFill>
                <a:srgbClr val="CC6600"/>
              </a:solidFill>
              <a:latin typeface="Arial" panose="020B0604020202020204" pitchFamily="34" charset="0"/>
            </a:endParaRPr>
          </a:p>
        </p:txBody>
      </p:sp>
      <p:sp>
        <p:nvSpPr>
          <p:cNvPr id="41989" name="Text Box 6"/>
          <p:cNvSpPr txBox="1"/>
          <p:nvPr/>
        </p:nvSpPr>
        <p:spPr>
          <a:xfrm>
            <a:off x="381000" y="1447800"/>
            <a:ext cx="8280400" cy="2014538"/>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2800" b="1" dirty="0">
                <a:solidFill>
                  <a:srgbClr val="000099"/>
                </a:solidFill>
                <a:latin typeface="宋体" panose="02010600030101010101" pitchFamily="2" charset="-122"/>
              </a:rPr>
              <a:t>1</a:t>
            </a:r>
            <a:r>
              <a:rPr lang="zh-CN" altLang="en-US" sz="2800" b="1" dirty="0">
                <a:solidFill>
                  <a:srgbClr val="000099"/>
                </a:solidFill>
                <a:latin typeface="宋体" panose="02010600030101010101" pitchFamily="2" charset="-122"/>
              </a:rPr>
              <a:t>、</a:t>
            </a:r>
            <a:r>
              <a:rPr lang="zh-CN" altLang="en-US" sz="2800" b="1" dirty="0">
                <a:solidFill>
                  <a:srgbClr val="000099"/>
                </a:solidFill>
                <a:latin typeface="Times New Roman" panose="02020603050405020304" pitchFamily="18" charset="0"/>
              </a:rPr>
              <a:t>为使对策效果能长期稳定的维持，标准化是品管圈改善历程的重要步骤。</a:t>
            </a:r>
            <a:endParaRPr lang="zh-CN" altLang="en-US" sz="2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800" b="1" dirty="0">
                <a:solidFill>
                  <a:srgbClr val="000099"/>
                </a:solidFill>
                <a:latin typeface="宋体" panose="02010600030101010101" pitchFamily="2" charset="-122"/>
              </a:rPr>
              <a:t> </a:t>
            </a:r>
            <a:r>
              <a:rPr lang="en-US" altLang="zh-CN" sz="2800" b="1" dirty="0">
                <a:solidFill>
                  <a:srgbClr val="000099"/>
                </a:solidFill>
                <a:latin typeface="宋体" panose="02010600030101010101" pitchFamily="2" charset="-122"/>
              </a:rPr>
              <a:t>2</a:t>
            </a:r>
            <a:r>
              <a:rPr lang="zh-CN" altLang="en-US" sz="2800" b="1" dirty="0">
                <a:solidFill>
                  <a:srgbClr val="000099"/>
                </a:solidFill>
                <a:latin typeface="宋体" panose="02010600030101010101" pitchFamily="2" charset="-122"/>
              </a:rPr>
              <a:t>、把品管圈有效对策纳入公司或部门标准化体系中。</a:t>
            </a:r>
            <a:r>
              <a:rPr lang="zh-CN" altLang="en-US" sz="2800" b="1" dirty="0">
                <a:solidFill>
                  <a:srgbClr val="000099"/>
                </a:solidFill>
                <a:latin typeface="Times New Roman" panose="02020603050405020304" pitchFamily="18" charset="0"/>
              </a:rPr>
              <a:t> </a:t>
            </a:r>
            <a:endParaRPr lang="zh-CN" altLang="en-US" sz="2800" b="1" dirty="0">
              <a:solidFill>
                <a:srgbClr val="000099"/>
              </a:solidFill>
              <a:latin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3426"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43011"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43012"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十一、成果资料整理（成果比较） </a:t>
            </a:r>
            <a:endParaRPr lang="zh-CN" altLang="en-US" sz="2800" b="1" dirty="0">
              <a:solidFill>
                <a:srgbClr val="CC6600"/>
              </a:solidFill>
              <a:latin typeface="Arial" panose="020B0604020202020204" pitchFamily="34" charset="0"/>
            </a:endParaRPr>
          </a:p>
        </p:txBody>
      </p:sp>
      <p:sp>
        <p:nvSpPr>
          <p:cNvPr id="43013" name="Text Box 6"/>
          <p:cNvSpPr txBox="1"/>
          <p:nvPr/>
        </p:nvSpPr>
        <p:spPr>
          <a:xfrm>
            <a:off x="381000" y="1447800"/>
            <a:ext cx="8280400" cy="436562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2800" b="1" dirty="0">
                <a:solidFill>
                  <a:srgbClr val="000099"/>
                </a:solidFill>
                <a:latin typeface="宋体" panose="02010600030101010101" pitchFamily="2" charset="-122"/>
              </a:rPr>
              <a:t>1</a:t>
            </a:r>
            <a:r>
              <a:rPr lang="zh-CN" altLang="en-US" sz="2800" b="1" dirty="0">
                <a:solidFill>
                  <a:srgbClr val="000099"/>
                </a:solidFill>
                <a:latin typeface="宋体" panose="02010600030101010101" pitchFamily="2" charset="-122"/>
              </a:rPr>
              <a:t>、</a:t>
            </a:r>
            <a:r>
              <a:rPr lang="zh-CN" altLang="en-US" sz="2800" b="1" dirty="0">
                <a:solidFill>
                  <a:srgbClr val="000099"/>
                </a:solidFill>
                <a:latin typeface="Times New Roman" panose="02020603050405020304" pitchFamily="18" charset="0"/>
              </a:rPr>
              <a:t>计算各种有形成果</a:t>
            </a:r>
            <a:r>
              <a:rPr lang="en-US" altLang="zh-CN" sz="2800" b="1" dirty="0">
                <a:solidFill>
                  <a:srgbClr val="000099"/>
                </a:solidFill>
                <a:latin typeface="Times New Roman" panose="02020603050405020304" pitchFamily="18" charset="0"/>
              </a:rPr>
              <a:t>,</a:t>
            </a:r>
            <a:r>
              <a:rPr lang="zh-CN" altLang="en-US" sz="2800" b="1" dirty="0">
                <a:solidFill>
                  <a:srgbClr val="000099"/>
                </a:solidFill>
                <a:latin typeface="Times New Roman" panose="02020603050405020304" pitchFamily="18" charset="0"/>
              </a:rPr>
              <a:t>并换算成金额表示。</a:t>
            </a:r>
            <a:endParaRPr lang="zh-CN" altLang="en-US" sz="2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800" b="1" dirty="0">
                <a:solidFill>
                  <a:srgbClr val="000099"/>
                </a:solidFill>
                <a:latin typeface="Times New Roman" panose="02020603050405020304" pitchFamily="18" charset="0"/>
              </a:rPr>
              <a:t> </a:t>
            </a:r>
            <a:r>
              <a:rPr lang="en-US" altLang="zh-CN" sz="2800" b="1" dirty="0">
                <a:solidFill>
                  <a:srgbClr val="000099"/>
                </a:solidFill>
                <a:latin typeface="Times New Roman" panose="02020603050405020304" pitchFamily="18" charset="0"/>
              </a:rPr>
              <a:t>2</a:t>
            </a:r>
            <a:r>
              <a:rPr lang="zh-CN" altLang="en-US" sz="2800" b="1" dirty="0">
                <a:solidFill>
                  <a:srgbClr val="000099"/>
                </a:solidFill>
                <a:latin typeface="Times New Roman" panose="02020603050405020304" pitchFamily="18" charset="0"/>
              </a:rPr>
              <a:t>、制作成果比较的图表</a:t>
            </a:r>
            <a:r>
              <a:rPr lang="en-US" altLang="zh-CN" sz="2800" b="1" dirty="0">
                <a:solidFill>
                  <a:srgbClr val="000099"/>
                </a:solidFill>
                <a:latin typeface="Times New Roman" panose="02020603050405020304" pitchFamily="18" charset="0"/>
              </a:rPr>
              <a:t>,</a:t>
            </a:r>
            <a:r>
              <a:rPr lang="zh-CN" altLang="en-US" sz="2800" b="1" dirty="0">
                <a:solidFill>
                  <a:srgbClr val="000099"/>
                </a:solidFill>
                <a:latin typeface="Times New Roman" panose="02020603050405020304" pitchFamily="18" charset="0"/>
              </a:rPr>
              <a:t>主要以柏拉图金额差表示。</a:t>
            </a:r>
            <a:endParaRPr lang="zh-CN" altLang="en-US" sz="2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800" b="1" dirty="0">
                <a:solidFill>
                  <a:srgbClr val="000099"/>
                </a:solidFill>
                <a:latin typeface="Times New Roman" panose="02020603050405020304" pitchFamily="18" charset="0"/>
              </a:rPr>
              <a:t> </a:t>
            </a:r>
            <a:r>
              <a:rPr lang="en-US" altLang="zh-CN" sz="2800" b="1" dirty="0">
                <a:solidFill>
                  <a:srgbClr val="000099"/>
                </a:solidFill>
                <a:latin typeface="Times New Roman" panose="02020603050405020304" pitchFamily="18" charset="0"/>
              </a:rPr>
              <a:t>3</a:t>
            </a:r>
            <a:r>
              <a:rPr lang="zh-CN" altLang="en-US" sz="2800" b="1" dirty="0">
                <a:solidFill>
                  <a:srgbClr val="000099"/>
                </a:solidFill>
                <a:latin typeface="Times New Roman" panose="02020603050405020304" pitchFamily="18" charset="0"/>
              </a:rPr>
              <a:t>、列出各圈员这几次圈会以来所获得的无形成果</a:t>
            </a:r>
            <a:r>
              <a:rPr lang="en-US" altLang="zh-CN" sz="2800" b="1" dirty="0">
                <a:solidFill>
                  <a:srgbClr val="000099"/>
                </a:solidFill>
                <a:latin typeface="Times New Roman" panose="02020603050405020304" pitchFamily="18" charset="0"/>
              </a:rPr>
              <a:t>,</a:t>
            </a:r>
            <a:r>
              <a:rPr lang="zh-CN" altLang="en-US" sz="2800" b="1" dirty="0">
                <a:solidFill>
                  <a:srgbClr val="000099"/>
                </a:solidFill>
                <a:latin typeface="Times New Roman" panose="02020603050405020304" pitchFamily="18" charset="0"/>
              </a:rPr>
              <a:t>并做改善前、改善后的比较，可能的话，以雷达图方式表示。</a:t>
            </a:r>
            <a:endParaRPr lang="zh-CN" altLang="en-US" sz="2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800" b="1" dirty="0">
                <a:solidFill>
                  <a:srgbClr val="000099"/>
                </a:solidFill>
                <a:latin typeface="Times New Roman" panose="02020603050405020304" pitchFamily="18" charset="0"/>
              </a:rPr>
              <a:t>  </a:t>
            </a:r>
            <a:r>
              <a:rPr lang="en-US" altLang="zh-CN" sz="2800" b="1" dirty="0">
                <a:solidFill>
                  <a:srgbClr val="000099"/>
                </a:solidFill>
                <a:latin typeface="Times New Roman" panose="02020603050405020304" pitchFamily="18" charset="0"/>
              </a:rPr>
              <a:t>4</a:t>
            </a:r>
            <a:r>
              <a:rPr lang="zh-CN" altLang="en-US" sz="2800" b="1" dirty="0">
                <a:solidFill>
                  <a:srgbClr val="000099"/>
                </a:solidFill>
                <a:latin typeface="Times New Roman" panose="02020603050405020304" pitchFamily="18" charset="0"/>
              </a:rPr>
              <a:t>、将本期活动成果资料整理编制成“品管圈活动成果报告书”。</a:t>
            </a:r>
            <a:endParaRPr lang="zh-CN" altLang="en-US" sz="2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800" b="1" dirty="0">
                <a:solidFill>
                  <a:srgbClr val="000099"/>
                </a:solidFill>
                <a:latin typeface="Times New Roman" panose="02020603050405020304" pitchFamily="18" charset="0"/>
              </a:rPr>
              <a:t>  </a:t>
            </a:r>
            <a:r>
              <a:rPr lang="en-US" altLang="zh-CN" sz="2800" b="1" dirty="0">
                <a:solidFill>
                  <a:srgbClr val="000099"/>
                </a:solidFill>
                <a:latin typeface="Times New Roman" panose="02020603050405020304" pitchFamily="18" charset="0"/>
              </a:rPr>
              <a:t>5</a:t>
            </a:r>
            <a:r>
              <a:rPr lang="zh-CN" altLang="en-US" sz="2800" b="1" dirty="0">
                <a:solidFill>
                  <a:srgbClr val="000099"/>
                </a:solidFill>
                <a:latin typeface="Times New Roman" panose="02020603050405020304" pitchFamily="18" charset="0"/>
              </a:rPr>
              <a:t>、本阶段可使用柏拉图、雷达图等。</a:t>
            </a:r>
            <a:endParaRPr lang="zh-CN" altLang="en-US" sz="2800" b="1" dirty="0">
              <a:solidFill>
                <a:srgbClr val="000099"/>
              </a:solidFill>
              <a:latin typeface="Times New Roman" panose="02020603050405020304"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4450"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44035"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44036"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十二、活动总结及下一步打算 </a:t>
            </a:r>
            <a:endParaRPr lang="zh-CN" altLang="en-US" sz="2800" b="1" dirty="0">
              <a:solidFill>
                <a:srgbClr val="CC6600"/>
              </a:solidFill>
              <a:latin typeface="Arial" panose="020B0604020202020204" pitchFamily="34" charset="0"/>
            </a:endParaRPr>
          </a:p>
        </p:txBody>
      </p:sp>
      <p:sp>
        <p:nvSpPr>
          <p:cNvPr id="44037" name="Text Box 6"/>
          <p:cNvSpPr txBox="1"/>
          <p:nvPr/>
        </p:nvSpPr>
        <p:spPr>
          <a:xfrm>
            <a:off x="381000" y="1447800"/>
            <a:ext cx="8280400" cy="39370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2800" b="1" dirty="0">
                <a:solidFill>
                  <a:srgbClr val="000099"/>
                </a:solidFill>
                <a:latin typeface="宋体" panose="02010600030101010101" pitchFamily="2" charset="-122"/>
              </a:rPr>
              <a:t>1</a:t>
            </a:r>
            <a:r>
              <a:rPr lang="zh-CN" altLang="en-US" sz="2800" b="1" dirty="0">
                <a:solidFill>
                  <a:srgbClr val="000099"/>
                </a:solidFill>
                <a:latin typeface="宋体" panose="02010600030101010101" pitchFamily="2" charset="-122"/>
              </a:rPr>
              <a:t>、</a:t>
            </a:r>
            <a:r>
              <a:rPr lang="zh-CN" altLang="en-US" sz="2800" b="1" dirty="0">
                <a:solidFill>
                  <a:srgbClr val="000099"/>
                </a:solidFill>
                <a:latin typeface="Times New Roman" panose="02020603050405020304" pitchFamily="18" charset="0"/>
              </a:rPr>
              <a:t>任何改善都不可能是十全十美的、一次解决所有的问题，总还存在不足之处，找出不足之处，才能更上一各台阶。</a:t>
            </a:r>
            <a:endParaRPr lang="zh-CN" altLang="en-US" sz="2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800" b="1" dirty="0">
                <a:solidFill>
                  <a:srgbClr val="000099"/>
                </a:solidFill>
                <a:latin typeface="Times New Roman" panose="02020603050405020304" pitchFamily="18" charset="0"/>
              </a:rPr>
              <a:t>  </a:t>
            </a:r>
            <a:r>
              <a:rPr lang="en-US" altLang="zh-CN" sz="2800" b="1" dirty="0">
                <a:solidFill>
                  <a:srgbClr val="000099"/>
                </a:solidFill>
                <a:latin typeface="Times New Roman" panose="02020603050405020304" pitchFamily="18" charset="0"/>
              </a:rPr>
              <a:t>2</a:t>
            </a:r>
            <a:r>
              <a:rPr lang="zh-CN" altLang="en-US" sz="2800" b="1" dirty="0">
                <a:solidFill>
                  <a:srgbClr val="000099"/>
                </a:solidFill>
                <a:latin typeface="Times New Roman" panose="02020603050405020304" pitchFamily="18" charset="0"/>
              </a:rPr>
              <a:t>、老问题解决了，新问题又来了，所以问题改善没有终点。</a:t>
            </a:r>
            <a:endParaRPr lang="zh-CN" altLang="en-US" sz="2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800" b="1" dirty="0">
                <a:solidFill>
                  <a:srgbClr val="000099"/>
                </a:solidFill>
                <a:latin typeface="Times New Roman" panose="02020603050405020304" pitchFamily="18" charset="0"/>
              </a:rPr>
              <a:t>  </a:t>
            </a:r>
            <a:r>
              <a:rPr lang="en-US" altLang="zh-CN" sz="2800" b="1" dirty="0">
                <a:solidFill>
                  <a:srgbClr val="000099"/>
                </a:solidFill>
                <a:latin typeface="Times New Roman" panose="02020603050405020304" pitchFamily="18" charset="0"/>
              </a:rPr>
              <a:t>3</a:t>
            </a:r>
            <a:r>
              <a:rPr lang="zh-CN" altLang="en-US" sz="2800" b="1" dirty="0">
                <a:solidFill>
                  <a:srgbClr val="000099"/>
                </a:solidFill>
                <a:latin typeface="Times New Roman" panose="02020603050405020304" pitchFamily="18" charset="0"/>
              </a:rPr>
              <a:t>、按</a:t>
            </a:r>
            <a:r>
              <a:rPr lang="en-US" altLang="zh-CN" sz="2800" b="1" dirty="0">
                <a:solidFill>
                  <a:srgbClr val="000099"/>
                </a:solidFill>
                <a:latin typeface="Times New Roman" panose="02020603050405020304" pitchFamily="18" charset="0"/>
              </a:rPr>
              <a:t>PDCA</a:t>
            </a:r>
            <a:r>
              <a:rPr lang="zh-CN" altLang="en-US" sz="2800" b="1" dirty="0">
                <a:solidFill>
                  <a:srgbClr val="000099"/>
                </a:solidFill>
                <a:latin typeface="Times New Roman" panose="02020603050405020304" pitchFamily="18" charset="0"/>
              </a:rPr>
              <a:t>循环，品质需要持续改善，所以每完成一次</a:t>
            </a:r>
            <a:r>
              <a:rPr lang="en-US" altLang="zh-CN" sz="2800" b="1" dirty="0">
                <a:solidFill>
                  <a:srgbClr val="000099"/>
                </a:solidFill>
                <a:latin typeface="Times New Roman" panose="02020603050405020304" pitchFamily="18" charset="0"/>
              </a:rPr>
              <a:t>PDCA</a:t>
            </a:r>
            <a:r>
              <a:rPr lang="zh-CN" altLang="en-US" sz="2800" b="1" dirty="0">
                <a:solidFill>
                  <a:srgbClr val="000099"/>
                </a:solidFill>
                <a:latin typeface="Times New Roman" panose="02020603050405020304" pitchFamily="18" charset="0"/>
              </a:rPr>
              <a:t>循环后，就应考虑下一步计划，制定新的目标，开始新的</a:t>
            </a:r>
            <a:r>
              <a:rPr lang="en-US" altLang="zh-CN" sz="2800" b="1" dirty="0">
                <a:solidFill>
                  <a:srgbClr val="000099"/>
                </a:solidFill>
                <a:latin typeface="Times New Roman" panose="02020603050405020304" pitchFamily="18" charset="0"/>
              </a:rPr>
              <a:t>PDCA</a:t>
            </a:r>
            <a:r>
              <a:rPr lang="zh-CN" altLang="en-US" sz="2800" b="1" dirty="0">
                <a:solidFill>
                  <a:srgbClr val="000099"/>
                </a:solidFill>
                <a:latin typeface="Times New Roman" panose="02020603050405020304" pitchFamily="18" charset="0"/>
              </a:rPr>
              <a:t>改善循环。</a:t>
            </a:r>
            <a:endParaRPr lang="zh-CN" altLang="en-US" sz="2800" b="1" dirty="0">
              <a:solidFill>
                <a:srgbClr val="000099"/>
              </a:solidFill>
              <a:latin typeface="Times New Roman" panose="02020603050405020304" pitchFamily="18" charset="0"/>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5474"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活动的主要内容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45059"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45060"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十三、成果发表 </a:t>
            </a:r>
            <a:endParaRPr lang="zh-CN" altLang="en-US" sz="2800" b="1" dirty="0">
              <a:solidFill>
                <a:srgbClr val="CC6600"/>
              </a:solidFill>
              <a:latin typeface="Arial" panose="020B0604020202020204" pitchFamily="34" charset="0"/>
            </a:endParaRPr>
          </a:p>
        </p:txBody>
      </p:sp>
      <p:sp>
        <p:nvSpPr>
          <p:cNvPr id="45061" name="Text Box 6"/>
          <p:cNvSpPr txBox="1"/>
          <p:nvPr/>
        </p:nvSpPr>
        <p:spPr>
          <a:xfrm>
            <a:off x="381000" y="1447800"/>
            <a:ext cx="8280400" cy="37242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b="1" dirty="0">
                <a:solidFill>
                  <a:srgbClr val="CC6600"/>
                </a:solidFill>
                <a:latin typeface="Arial" panose="020B0604020202020204" pitchFamily="34" charset="0"/>
              </a:rPr>
              <a:t>  </a:t>
            </a:r>
            <a:r>
              <a:rPr lang="en-US" altLang="zh-CN" sz="2800" b="1" dirty="0">
                <a:solidFill>
                  <a:srgbClr val="000099"/>
                </a:solidFill>
                <a:latin typeface="宋体" panose="02010600030101010101" pitchFamily="2" charset="-122"/>
              </a:rPr>
              <a:t>1</a:t>
            </a:r>
            <a:r>
              <a:rPr lang="zh-CN" altLang="en-US" sz="2800" b="1" dirty="0">
                <a:solidFill>
                  <a:srgbClr val="000099"/>
                </a:solidFill>
                <a:latin typeface="宋体" panose="02010600030101010101" pitchFamily="2" charset="-122"/>
              </a:rPr>
              <a:t>、</a:t>
            </a:r>
            <a:r>
              <a:rPr lang="zh-CN" altLang="en-US" sz="2800" b="1" dirty="0">
                <a:solidFill>
                  <a:srgbClr val="000099"/>
                </a:solidFill>
                <a:latin typeface="Times New Roman" panose="02020603050405020304" pitchFamily="18" charset="0"/>
              </a:rPr>
              <a:t>对本圈的“成果报告书”再做一次总检讨，有全体圈员提出应补充或强调部分，并最后定案。</a:t>
            </a:r>
            <a:endParaRPr lang="zh-CN" altLang="en-US" sz="2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800" b="1" dirty="0">
                <a:solidFill>
                  <a:srgbClr val="000099"/>
                </a:solidFill>
                <a:latin typeface="Times New Roman" panose="02020603050405020304" pitchFamily="18" charset="0"/>
              </a:rPr>
              <a:t>  </a:t>
            </a:r>
            <a:r>
              <a:rPr lang="en-US" altLang="zh-CN" sz="2800" b="1" dirty="0">
                <a:solidFill>
                  <a:srgbClr val="000099"/>
                </a:solidFill>
                <a:latin typeface="Times New Roman" panose="02020603050405020304" pitchFamily="18" charset="0"/>
              </a:rPr>
              <a:t>2</a:t>
            </a:r>
            <a:r>
              <a:rPr lang="zh-CN" altLang="en-US" sz="2800" b="1" dirty="0">
                <a:solidFill>
                  <a:srgbClr val="000099"/>
                </a:solidFill>
                <a:latin typeface="Times New Roman" panose="02020603050405020304" pitchFamily="18" charset="0"/>
              </a:rPr>
              <a:t>、依照“成果报告书”，以分工方式，依各人专长，分给全体圈员，制作各类图表。</a:t>
            </a:r>
            <a:endParaRPr lang="zh-CN" altLang="en-US" sz="2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800" b="1" dirty="0">
                <a:solidFill>
                  <a:srgbClr val="000099"/>
                </a:solidFill>
                <a:latin typeface="Times New Roman" panose="02020603050405020304" pitchFamily="18" charset="0"/>
              </a:rPr>
              <a:t>  </a:t>
            </a:r>
            <a:r>
              <a:rPr lang="en-US" altLang="zh-CN" sz="2800" b="1" dirty="0">
                <a:solidFill>
                  <a:srgbClr val="000099"/>
                </a:solidFill>
                <a:latin typeface="Times New Roman" panose="02020603050405020304" pitchFamily="18" charset="0"/>
              </a:rPr>
              <a:t>3</a:t>
            </a:r>
            <a:r>
              <a:rPr lang="zh-CN" altLang="en-US" sz="2800" b="1" dirty="0">
                <a:solidFill>
                  <a:srgbClr val="000099"/>
                </a:solidFill>
                <a:latin typeface="Times New Roman" panose="02020603050405020304" pitchFamily="18" charset="0"/>
              </a:rPr>
              <a:t>、图表做成后，由圈长或推选发言人上台发言，并进行讨论交流。</a:t>
            </a:r>
            <a:endParaRPr lang="zh-CN" altLang="en-US" sz="2800" b="1" dirty="0">
              <a:solidFill>
                <a:srgbClr val="000099"/>
              </a:solidFill>
              <a:latin typeface="Times New Roman" panose="02020603050405020304" pitchFamily="18" charset="0"/>
            </a:endParaRPr>
          </a:p>
          <a:p>
            <a:pPr marL="0" lvl="0" indent="0" eaLnBrk="1" hangingPunct="1">
              <a:spcBef>
                <a:spcPct val="50000"/>
              </a:spcBef>
              <a:buFontTx/>
              <a:buNone/>
            </a:pPr>
            <a:r>
              <a:rPr lang="zh-CN" altLang="en-US" sz="2800" b="1" dirty="0">
                <a:solidFill>
                  <a:srgbClr val="000099"/>
                </a:solidFill>
                <a:latin typeface="Times New Roman" panose="02020603050405020304" pitchFamily="18" charset="0"/>
              </a:rPr>
              <a:t>  </a:t>
            </a:r>
            <a:r>
              <a:rPr lang="en-US" altLang="zh-CN" sz="2800" b="1" dirty="0">
                <a:solidFill>
                  <a:srgbClr val="000099"/>
                </a:solidFill>
                <a:latin typeface="Times New Roman" panose="02020603050405020304" pitchFamily="18" charset="0"/>
              </a:rPr>
              <a:t>4</a:t>
            </a:r>
            <a:r>
              <a:rPr lang="zh-CN" altLang="en-US" sz="2800" b="1" dirty="0">
                <a:solidFill>
                  <a:srgbClr val="000099"/>
                </a:solidFill>
                <a:latin typeface="Times New Roman" panose="02020603050405020304" pitchFamily="18" charset="0"/>
              </a:rPr>
              <a:t>、准备参加全公司品管圈发表会。</a:t>
            </a:r>
            <a:endParaRPr lang="zh-CN" altLang="en-US" sz="2800" b="1" dirty="0">
              <a:solidFill>
                <a:srgbClr val="000099"/>
              </a:solidFill>
              <a:latin typeface="Times New Roman" panose="02020603050405020304" pitchFamily="18" charset="0"/>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6082" name="Rectangle 0"/>
          <p:cNvSpPr/>
          <p:nvPr/>
        </p:nvSpPr>
        <p:spPr>
          <a:xfrm>
            <a:off x="179388" y="836613"/>
            <a:ext cx="8713787"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3074"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组建程序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grpSp>
        <p:nvGrpSpPr>
          <p:cNvPr id="46084" name="Group 0"/>
          <p:cNvGrpSpPr/>
          <p:nvPr/>
        </p:nvGrpSpPr>
        <p:grpSpPr>
          <a:xfrm>
            <a:off x="1066800" y="914400"/>
            <a:ext cx="7239000" cy="5181600"/>
            <a:chOff x="1494" y="8457"/>
            <a:chExt cx="8280" cy="5313"/>
          </a:xfrm>
        </p:grpSpPr>
        <p:sp>
          <p:nvSpPr>
            <p:cNvPr id="46085" name="Text Box 1"/>
            <p:cNvSpPr txBox="1"/>
            <p:nvPr/>
          </p:nvSpPr>
          <p:spPr>
            <a:xfrm>
              <a:off x="1494" y="8457"/>
              <a:ext cx="180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员工自动自发</a:t>
              </a:r>
              <a:endParaRPr lang="zh-CN" altLang="en-US" sz="1400" dirty="0">
                <a:latin typeface="Times New Roman" panose="02020603050405020304" pitchFamily="18" charset="0"/>
              </a:endParaRPr>
            </a:p>
          </p:txBody>
        </p:sp>
        <p:sp>
          <p:nvSpPr>
            <p:cNvPr id="46086" name="Text Box 2"/>
            <p:cNvSpPr txBox="1"/>
            <p:nvPr/>
          </p:nvSpPr>
          <p:spPr>
            <a:xfrm>
              <a:off x="4554" y="8466"/>
              <a:ext cx="216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部门内部策划任务</a:t>
              </a:r>
              <a:endParaRPr lang="zh-CN" altLang="en-US" sz="1400" dirty="0">
                <a:latin typeface="Times New Roman" panose="02020603050405020304" pitchFamily="18" charset="0"/>
              </a:endParaRPr>
            </a:p>
          </p:txBody>
        </p:sp>
        <p:sp>
          <p:nvSpPr>
            <p:cNvPr id="46087" name="Text Box 3"/>
            <p:cNvSpPr txBox="1"/>
            <p:nvPr/>
          </p:nvSpPr>
          <p:spPr>
            <a:xfrm>
              <a:off x="7794" y="8457"/>
              <a:ext cx="180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公司领导要求</a:t>
              </a:r>
              <a:endParaRPr lang="zh-CN" altLang="en-US" sz="1400" dirty="0">
                <a:latin typeface="Times New Roman" panose="02020603050405020304" pitchFamily="18" charset="0"/>
              </a:endParaRPr>
            </a:p>
          </p:txBody>
        </p:sp>
        <p:sp>
          <p:nvSpPr>
            <p:cNvPr id="46088" name="Text Box 4"/>
            <p:cNvSpPr txBox="1"/>
            <p:nvPr/>
          </p:nvSpPr>
          <p:spPr>
            <a:xfrm>
              <a:off x="4554" y="9155"/>
              <a:ext cx="216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部门班组接受任务</a:t>
              </a:r>
              <a:endParaRPr lang="zh-CN" altLang="en-US" sz="1400" dirty="0">
                <a:latin typeface="Times New Roman" panose="02020603050405020304" pitchFamily="18" charset="0"/>
              </a:endParaRPr>
            </a:p>
          </p:txBody>
        </p:sp>
        <p:sp>
          <p:nvSpPr>
            <p:cNvPr id="46089" name="Text Box 5"/>
            <p:cNvSpPr txBox="1"/>
            <p:nvPr/>
          </p:nvSpPr>
          <p:spPr>
            <a:xfrm>
              <a:off x="4554" y="9870"/>
              <a:ext cx="216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组建</a:t>
              </a:r>
              <a:r>
                <a:rPr lang="en-US" altLang="zh-CN" sz="1400" dirty="0">
                  <a:latin typeface="Times New Roman" panose="02020603050405020304" pitchFamily="18" charset="0"/>
                </a:rPr>
                <a:t>QCC</a:t>
              </a:r>
              <a:r>
                <a:rPr lang="zh-CN" altLang="en-US" sz="1400" dirty="0">
                  <a:latin typeface="Times New Roman" panose="02020603050405020304" pitchFamily="18" charset="0"/>
                </a:rPr>
                <a:t>品管圈</a:t>
              </a:r>
              <a:endParaRPr lang="zh-CN" altLang="en-US" sz="1400" dirty="0">
                <a:latin typeface="Times New Roman" panose="02020603050405020304" pitchFamily="18" charset="0"/>
              </a:endParaRPr>
            </a:p>
          </p:txBody>
        </p:sp>
        <p:sp>
          <p:nvSpPr>
            <p:cNvPr id="46090" name="Text Box 6"/>
            <p:cNvSpPr txBox="1"/>
            <p:nvPr/>
          </p:nvSpPr>
          <p:spPr>
            <a:xfrm>
              <a:off x="7614" y="9721"/>
              <a:ext cx="216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确定圈长和成员</a:t>
              </a:r>
              <a:endParaRPr lang="zh-CN" altLang="en-US" sz="1400" dirty="0">
                <a:latin typeface="Times New Roman" panose="02020603050405020304" pitchFamily="18" charset="0"/>
              </a:endParaRPr>
            </a:p>
          </p:txBody>
        </p:sp>
        <p:sp>
          <p:nvSpPr>
            <p:cNvPr id="46091" name="Text Box 7"/>
            <p:cNvSpPr txBox="1"/>
            <p:nvPr/>
          </p:nvSpPr>
          <p:spPr>
            <a:xfrm>
              <a:off x="4554" y="10559"/>
              <a:ext cx="216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选定课题</a:t>
              </a:r>
              <a:endParaRPr lang="zh-CN" altLang="en-US" sz="1400" dirty="0">
                <a:latin typeface="Times New Roman" panose="02020603050405020304" pitchFamily="18" charset="0"/>
              </a:endParaRPr>
            </a:p>
          </p:txBody>
        </p:sp>
        <p:sp>
          <p:nvSpPr>
            <p:cNvPr id="46092" name="Text Box 8"/>
            <p:cNvSpPr txBox="1"/>
            <p:nvPr/>
          </p:nvSpPr>
          <p:spPr>
            <a:xfrm>
              <a:off x="7614" y="10420"/>
              <a:ext cx="2160" cy="41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初步调查选择课题</a:t>
              </a:r>
              <a:endParaRPr lang="zh-CN" altLang="en-US" sz="1400" dirty="0">
                <a:latin typeface="Times New Roman" panose="02020603050405020304" pitchFamily="18" charset="0"/>
              </a:endParaRPr>
            </a:p>
          </p:txBody>
        </p:sp>
        <p:sp>
          <p:nvSpPr>
            <p:cNvPr id="46093" name="Text Box 9"/>
            <p:cNvSpPr txBox="1"/>
            <p:nvPr/>
          </p:nvSpPr>
          <p:spPr>
            <a:xfrm>
              <a:off x="4554" y="11257"/>
              <a:ext cx="216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确定目标</a:t>
              </a:r>
              <a:endParaRPr lang="zh-CN" altLang="en-US" sz="1400" dirty="0">
                <a:latin typeface="Times New Roman" panose="02020603050405020304" pitchFamily="18" charset="0"/>
              </a:endParaRPr>
            </a:p>
          </p:txBody>
        </p:sp>
        <p:sp>
          <p:nvSpPr>
            <p:cNvPr id="46094" name="Text Box 10"/>
            <p:cNvSpPr txBox="1"/>
            <p:nvPr/>
          </p:nvSpPr>
          <p:spPr>
            <a:xfrm>
              <a:off x="4554" y="11955"/>
              <a:ext cx="216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注册登记</a:t>
              </a:r>
              <a:endParaRPr lang="zh-CN" altLang="en-US" sz="1400" dirty="0">
                <a:latin typeface="Times New Roman" panose="02020603050405020304" pitchFamily="18" charset="0"/>
              </a:endParaRPr>
            </a:p>
          </p:txBody>
        </p:sp>
        <p:sp>
          <p:nvSpPr>
            <p:cNvPr id="46095" name="Text Box 11"/>
            <p:cNvSpPr txBox="1"/>
            <p:nvPr/>
          </p:nvSpPr>
          <p:spPr>
            <a:xfrm>
              <a:off x="4554" y="12653"/>
              <a:ext cx="216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申报备案</a:t>
              </a:r>
              <a:endParaRPr lang="zh-CN" altLang="en-US" sz="1400" dirty="0">
                <a:latin typeface="Times New Roman" panose="02020603050405020304" pitchFamily="18" charset="0"/>
              </a:endParaRPr>
            </a:p>
          </p:txBody>
        </p:sp>
        <p:sp>
          <p:nvSpPr>
            <p:cNvPr id="46096" name="Text Box 12"/>
            <p:cNvSpPr txBox="1"/>
            <p:nvPr/>
          </p:nvSpPr>
          <p:spPr>
            <a:xfrm>
              <a:off x="4554" y="13351"/>
              <a:ext cx="216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确认</a:t>
              </a:r>
              <a:endParaRPr lang="zh-CN" altLang="en-US" sz="1400" dirty="0">
                <a:latin typeface="Times New Roman" panose="02020603050405020304" pitchFamily="18" charset="0"/>
              </a:endParaRPr>
            </a:p>
          </p:txBody>
        </p:sp>
        <p:sp>
          <p:nvSpPr>
            <p:cNvPr id="46097" name="Text Box 13"/>
            <p:cNvSpPr txBox="1"/>
            <p:nvPr/>
          </p:nvSpPr>
          <p:spPr>
            <a:xfrm>
              <a:off x="7614" y="10978"/>
              <a:ext cx="2160" cy="69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400" dirty="0">
                  <a:latin typeface="Times New Roman" panose="02020603050405020304" pitchFamily="18" charset="0"/>
                </a:rPr>
                <a:t>确定活动目标和计划完成日期</a:t>
              </a:r>
              <a:endParaRPr lang="zh-CN" altLang="en-US" sz="1400" dirty="0">
                <a:latin typeface="Times New Roman" panose="02020603050405020304" pitchFamily="18" charset="0"/>
              </a:endParaRPr>
            </a:p>
          </p:txBody>
        </p:sp>
        <p:sp>
          <p:nvSpPr>
            <p:cNvPr id="46098" name="Text Box 14"/>
            <p:cNvSpPr txBox="1"/>
            <p:nvPr/>
          </p:nvSpPr>
          <p:spPr>
            <a:xfrm>
              <a:off x="7614" y="11816"/>
              <a:ext cx="2160" cy="69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400" dirty="0">
                  <a:latin typeface="Times New Roman" panose="02020603050405020304" pitchFamily="18" charset="0"/>
                </a:rPr>
                <a:t>填写“注册登记表”和“课题登记表”</a:t>
              </a:r>
              <a:endParaRPr lang="zh-CN" altLang="en-US" sz="1400" dirty="0">
                <a:latin typeface="Times New Roman" panose="02020603050405020304" pitchFamily="18" charset="0"/>
              </a:endParaRPr>
            </a:p>
          </p:txBody>
        </p:sp>
        <p:sp>
          <p:nvSpPr>
            <p:cNvPr id="46099" name="Text Box 15"/>
            <p:cNvSpPr txBox="1"/>
            <p:nvPr/>
          </p:nvSpPr>
          <p:spPr>
            <a:xfrm>
              <a:off x="7614" y="12653"/>
              <a:ext cx="216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en-US" altLang="zh-CN" sz="1400" dirty="0">
                  <a:latin typeface="Times New Roman" panose="02020603050405020304" pitchFamily="18" charset="0"/>
                </a:rPr>
                <a:t>QCC</a:t>
              </a:r>
              <a:r>
                <a:rPr lang="zh-CN" altLang="en-US" sz="1400" dirty="0">
                  <a:latin typeface="Times New Roman" panose="02020603050405020304" pitchFamily="18" charset="0"/>
                </a:rPr>
                <a:t>推行委员会</a:t>
              </a:r>
              <a:endParaRPr lang="zh-CN" altLang="en-US" sz="1400" dirty="0">
                <a:latin typeface="Times New Roman" panose="02020603050405020304" pitchFamily="18" charset="0"/>
              </a:endParaRPr>
            </a:p>
          </p:txBody>
        </p:sp>
        <p:sp>
          <p:nvSpPr>
            <p:cNvPr id="46100" name="Text Box 16"/>
            <p:cNvSpPr txBox="1"/>
            <p:nvPr/>
          </p:nvSpPr>
          <p:spPr>
            <a:xfrm>
              <a:off x="7614" y="13351"/>
              <a:ext cx="2160" cy="419"/>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400" dirty="0">
                  <a:latin typeface="Times New Roman" panose="02020603050405020304" pitchFamily="18" charset="0"/>
                </a:rPr>
                <a:t>部门</a:t>
              </a:r>
              <a:endParaRPr lang="zh-CN" altLang="en-US" sz="1400" dirty="0">
                <a:latin typeface="Times New Roman" panose="02020603050405020304" pitchFamily="18" charset="0"/>
              </a:endParaRPr>
            </a:p>
          </p:txBody>
        </p:sp>
        <p:sp>
          <p:nvSpPr>
            <p:cNvPr id="46101" name="Line 17"/>
            <p:cNvSpPr/>
            <p:nvPr/>
          </p:nvSpPr>
          <p:spPr>
            <a:xfrm>
              <a:off x="3294" y="8597"/>
              <a:ext cx="1260" cy="0"/>
            </a:xfrm>
            <a:prstGeom prst="line">
              <a:avLst/>
            </a:prstGeom>
            <a:ln w="9525" cap="flat" cmpd="sng">
              <a:solidFill>
                <a:srgbClr val="000000"/>
              </a:solidFill>
              <a:prstDash val="solid"/>
              <a:headEnd type="none" w="med" len="med"/>
              <a:tailEnd type="triangle" w="med" len="med"/>
            </a:ln>
          </p:spPr>
        </p:sp>
        <p:sp>
          <p:nvSpPr>
            <p:cNvPr id="46102" name="Line 18"/>
            <p:cNvSpPr/>
            <p:nvPr/>
          </p:nvSpPr>
          <p:spPr>
            <a:xfrm flipH="1">
              <a:off x="6714" y="8597"/>
              <a:ext cx="1080" cy="0"/>
            </a:xfrm>
            <a:prstGeom prst="line">
              <a:avLst/>
            </a:prstGeom>
            <a:ln w="9525" cap="flat" cmpd="sng">
              <a:solidFill>
                <a:srgbClr val="000000"/>
              </a:solidFill>
              <a:prstDash val="solid"/>
              <a:headEnd type="none" w="med" len="med"/>
              <a:tailEnd type="triangle" w="med" len="med"/>
            </a:ln>
          </p:spPr>
        </p:sp>
        <p:sp>
          <p:nvSpPr>
            <p:cNvPr id="46103" name="Line 19"/>
            <p:cNvSpPr/>
            <p:nvPr/>
          </p:nvSpPr>
          <p:spPr>
            <a:xfrm>
              <a:off x="5634" y="8876"/>
              <a:ext cx="0" cy="279"/>
            </a:xfrm>
            <a:prstGeom prst="line">
              <a:avLst/>
            </a:prstGeom>
            <a:ln w="9525" cap="flat" cmpd="sng">
              <a:solidFill>
                <a:srgbClr val="000000"/>
              </a:solidFill>
              <a:prstDash val="solid"/>
              <a:headEnd type="none" w="med" len="med"/>
              <a:tailEnd type="triangle" w="med" len="med"/>
            </a:ln>
          </p:spPr>
        </p:sp>
        <p:sp>
          <p:nvSpPr>
            <p:cNvPr id="46104" name="Line 20"/>
            <p:cNvSpPr/>
            <p:nvPr/>
          </p:nvSpPr>
          <p:spPr>
            <a:xfrm>
              <a:off x="5634" y="9574"/>
              <a:ext cx="0" cy="279"/>
            </a:xfrm>
            <a:prstGeom prst="line">
              <a:avLst/>
            </a:prstGeom>
            <a:ln w="9525" cap="flat" cmpd="sng">
              <a:solidFill>
                <a:srgbClr val="000000"/>
              </a:solidFill>
              <a:prstDash val="solid"/>
              <a:headEnd type="none" w="med" len="med"/>
              <a:tailEnd type="triangle" w="med" len="med"/>
            </a:ln>
          </p:spPr>
        </p:sp>
        <p:sp>
          <p:nvSpPr>
            <p:cNvPr id="46105" name="Line 21"/>
            <p:cNvSpPr/>
            <p:nvPr/>
          </p:nvSpPr>
          <p:spPr>
            <a:xfrm>
              <a:off x="5634" y="10272"/>
              <a:ext cx="0" cy="287"/>
            </a:xfrm>
            <a:prstGeom prst="line">
              <a:avLst/>
            </a:prstGeom>
            <a:ln w="9525" cap="flat" cmpd="sng">
              <a:solidFill>
                <a:srgbClr val="000000"/>
              </a:solidFill>
              <a:prstDash val="solid"/>
              <a:headEnd type="none" w="med" len="med"/>
              <a:tailEnd type="triangle" w="med" len="med"/>
            </a:ln>
          </p:spPr>
        </p:sp>
        <p:sp>
          <p:nvSpPr>
            <p:cNvPr id="46106" name="Line 22"/>
            <p:cNvSpPr/>
            <p:nvPr/>
          </p:nvSpPr>
          <p:spPr>
            <a:xfrm>
              <a:off x="5634" y="10978"/>
              <a:ext cx="0" cy="279"/>
            </a:xfrm>
            <a:prstGeom prst="line">
              <a:avLst/>
            </a:prstGeom>
            <a:ln w="9525" cap="flat" cmpd="sng">
              <a:solidFill>
                <a:srgbClr val="000000"/>
              </a:solidFill>
              <a:prstDash val="solid"/>
              <a:headEnd type="none" w="med" len="med"/>
              <a:tailEnd type="triangle" w="med" len="med"/>
            </a:ln>
          </p:spPr>
        </p:sp>
        <p:sp>
          <p:nvSpPr>
            <p:cNvPr id="46107" name="Line 23"/>
            <p:cNvSpPr/>
            <p:nvPr/>
          </p:nvSpPr>
          <p:spPr>
            <a:xfrm>
              <a:off x="5634" y="11676"/>
              <a:ext cx="0" cy="279"/>
            </a:xfrm>
            <a:prstGeom prst="line">
              <a:avLst/>
            </a:prstGeom>
            <a:ln w="9525" cap="flat" cmpd="sng">
              <a:solidFill>
                <a:srgbClr val="000000"/>
              </a:solidFill>
              <a:prstDash val="solid"/>
              <a:headEnd type="none" w="med" len="med"/>
              <a:tailEnd type="triangle" w="med" len="med"/>
            </a:ln>
          </p:spPr>
        </p:sp>
        <p:sp>
          <p:nvSpPr>
            <p:cNvPr id="46108" name="Line 24"/>
            <p:cNvSpPr/>
            <p:nvPr/>
          </p:nvSpPr>
          <p:spPr>
            <a:xfrm>
              <a:off x="5634" y="12374"/>
              <a:ext cx="0" cy="279"/>
            </a:xfrm>
            <a:prstGeom prst="line">
              <a:avLst/>
            </a:prstGeom>
            <a:ln w="9525" cap="flat" cmpd="sng">
              <a:solidFill>
                <a:srgbClr val="000000"/>
              </a:solidFill>
              <a:prstDash val="solid"/>
              <a:headEnd type="none" w="med" len="med"/>
              <a:tailEnd type="triangle" w="med" len="med"/>
            </a:ln>
          </p:spPr>
        </p:sp>
        <p:sp>
          <p:nvSpPr>
            <p:cNvPr id="46109" name="Line 25"/>
            <p:cNvSpPr/>
            <p:nvPr/>
          </p:nvSpPr>
          <p:spPr>
            <a:xfrm>
              <a:off x="5634" y="13072"/>
              <a:ext cx="0" cy="279"/>
            </a:xfrm>
            <a:prstGeom prst="line">
              <a:avLst/>
            </a:prstGeom>
            <a:ln w="9525" cap="flat" cmpd="sng">
              <a:solidFill>
                <a:srgbClr val="000000"/>
              </a:solidFill>
              <a:prstDash val="solid"/>
              <a:headEnd type="none" w="med" len="med"/>
              <a:tailEnd type="triangle" w="med" len="med"/>
            </a:ln>
          </p:spPr>
        </p:sp>
        <p:sp>
          <p:nvSpPr>
            <p:cNvPr id="46110" name="Line 26"/>
            <p:cNvSpPr/>
            <p:nvPr/>
          </p:nvSpPr>
          <p:spPr>
            <a:xfrm flipH="1">
              <a:off x="6714" y="10001"/>
              <a:ext cx="900" cy="0"/>
            </a:xfrm>
            <a:prstGeom prst="line">
              <a:avLst/>
            </a:prstGeom>
            <a:ln w="9525" cap="flat" cmpd="sng">
              <a:solidFill>
                <a:srgbClr val="000000"/>
              </a:solidFill>
              <a:prstDash val="solid"/>
              <a:headEnd type="none" w="med" len="med"/>
              <a:tailEnd type="triangle" w="med" len="med"/>
            </a:ln>
          </p:spPr>
        </p:sp>
        <p:sp>
          <p:nvSpPr>
            <p:cNvPr id="46111" name="Line 27"/>
            <p:cNvSpPr/>
            <p:nvPr/>
          </p:nvSpPr>
          <p:spPr>
            <a:xfrm flipH="1">
              <a:off x="6714" y="10699"/>
              <a:ext cx="900" cy="0"/>
            </a:xfrm>
            <a:prstGeom prst="line">
              <a:avLst/>
            </a:prstGeom>
            <a:ln w="9525" cap="flat" cmpd="sng">
              <a:solidFill>
                <a:srgbClr val="000000"/>
              </a:solidFill>
              <a:prstDash val="solid"/>
              <a:headEnd type="none" w="med" len="med"/>
              <a:tailEnd type="triangle" w="med" len="med"/>
            </a:ln>
          </p:spPr>
        </p:sp>
        <p:sp>
          <p:nvSpPr>
            <p:cNvPr id="46112" name="Line 28"/>
            <p:cNvSpPr/>
            <p:nvPr/>
          </p:nvSpPr>
          <p:spPr>
            <a:xfrm flipH="1">
              <a:off x="6714" y="11536"/>
              <a:ext cx="900" cy="0"/>
            </a:xfrm>
            <a:prstGeom prst="line">
              <a:avLst/>
            </a:prstGeom>
            <a:ln w="9525" cap="flat" cmpd="sng">
              <a:solidFill>
                <a:srgbClr val="000000"/>
              </a:solidFill>
              <a:prstDash val="solid"/>
              <a:headEnd type="none" w="med" len="med"/>
              <a:tailEnd type="triangle" w="med" len="med"/>
            </a:ln>
          </p:spPr>
        </p:sp>
        <p:sp>
          <p:nvSpPr>
            <p:cNvPr id="46113" name="Line 29"/>
            <p:cNvSpPr/>
            <p:nvPr/>
          </p:nvSpPr>
          <p:spPr>
            <a:xfrm flipH="1">
              <a:off x="6714" y="12095"/>
              <a:ext cx="900" cy="0"/>
            </a:xfrm>
            <a:prstGeom prst="line">
              <a:avLst/>
            </a:prstGeom>
            <a:ln w="9525" cap="flat" cmpd="sng">
              <a:solidFill>
                <a:srgbClr val="000000"/>
              </a:solidFill>
              <a:prstDash val="solid"/>
              <a:headEnd type="none" w="med" len="med"/>
              <a:tailEnd type="triangle" w="med" len="med"/>
            </a:ln>
          </p:spPr>
        </p:sp>
        <p:sp>
          <p:nvSpPr>
            <p:cNvPr id="46114" name="Line 30"/>
            <p:cNvSpPr/>
            <p:nvPr/>
          </p:nvSpPr>
          <p:spPr>
            <a:xfrm flipH="1">
              <a:off x="6714" y="12793"/>
              <a:ext cx="900" cy="0"/>
            </a:xfrm>
            <a:prstGeom prst="line">
              <a:avLst/>
            </a:prstGeom>
            <a:ln w="9525" cap="flat" cmpd="sng">
              <a:solidFill>
                <a:srgbClr val="000000"/>
              </a:solidFill>
              <a:prstDash val="solid"/>
              <a:headEnd type="none" w="med" len="med"/>
              <a:tailEnd type="triangle" w="med" len="med"/>
            </a:ln>
          </p:spPr>
        </p:sp>
        <p:sp>
          <p:nvSpPr>
            <p:cNvPr id="46115" name="Line 31"/>
            <p:cNvSpPr/>
            <p:nvPr/>
          </p:nvSpPr>
          <p:spPr>
            <a:xfrm flipH="1">
              <a:off x="6714" y="13491"/>
              <a:ext cx="900" cy="0"/>
            </a:xfrm>
            <a:prstGeom prst="line">
              <a:avLst/>
            </a:prstGeom>
            <a:ln w="9525" cap="flat" cmpd="sng">
              <a:solidFill>
                <a:srgbClr val="000000"/>
              </a:solidFill>
              <a:prstDash val="solid"/>
              <a:headEnd type="none" w="med" len="med"/>
              <a:tailEnd type="triangle" w="med" len="med"/>
            </a:ln>
          </p:spPr>
        </p:sp>
      </p:gr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7106" name="Rectangle 2"/>
          <p:cNvSpPr/>
          <p:nvPr/>
        </p:nvSpPr>
        <p:spPr>
          <a:xfrm>
            <a:off x="179388" y="836613"/>
            <a:ext cx="8713787"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106500" name="Text Box 4"/>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组建程序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47108" name="Text Box 37"/>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一、</a:t>
            </a:r>
            <a:r>
              <a:rPr lang="zh-CN" altLang="en-US" sz="2800" b="1" dirty="0">
                <a:solidFill>
                  <a:srgbClr val="CC6600"/>
                </a:solidFill>
                <a:latin typeface="宋体" panose="02010600030101010101" pitchFamily="2" charset="-122"/>
              </a:rPr>
              <a:t>选定圈长</a:t>
            </a:r>
            <a:endParaRPr lang="zh-CN" altLang="en-US" sz="2800" b="1" dirty="0">
              <a:solidFill>
                <a:srgbClr val="CC6600"/>
              </a:solidFill>
              <a:latin typeface="Arial" panose="020B0604020202020204" pitchFamily="34" charset="0"/>
            </a:endParaRPr>
          </a:p>
        </p:txBody>
      </p:sp>
      <p:sp>
        <p:nvSpPr>
          <p:cNvPr id="47109" name="Text Box 38"/>
          <p:cNvSpPr txBox="1"/>
          <p:nvPr/>
        </p:nvSpPr>
        <p:spPr>
          <a:xfrm>
            <a:off x="381000" y="1447800"/>
            <a:ext cx="8280400" cy="41513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zh-CN" altLang="en-US" sz="2800" b="1" dirty="0">
                <a:solidFill>
                  <a:srgbClr val="000099"/>
                </a:solidFill>
                <a:latin typeface="Times New Roman" panose="02020603050405020304" pitchFamily="18" charset="0"/>
              </a:rPr>
              <a:t>圈长是推行有效品管圈活动的灵魂人物，所以圈长的选定很重要，一般圈长选定可依据下列原则：</a:t>
            </a:r>
            <a:endParaRPr lang="zh-CN" altLang="en-US" sz="2800" b="1" dirty="0">
              <a:solidFill>
                <a:srgbClr val="000099"/>
              </a:solidFill>
              <a:latin typeface="Times New Roman" panose="02020603050405020304" pitchFamily="18" charset="0"/>
            </a:endParaRPr>
          </a:p>
          <a:p>
            <a:pPr marL="0" lvl="0" indent="0" algn="just" eaLnBrk="1" hangingPunct="1">
              <a:spcBef>
                <a:spcPct val="50000"/>
              </a:spcBef>
              <a:buFontTx/>
              <a:buNone/>
            </a:pPr>
            <a:r>
              <a:rPr lang="zh-CN" altLang="en-US" sz="2800" b="1" dirty="0">
                <a:solidFill>
                  <a:srgbClr val="000099"/>
                </a:solidFill>
                <a:latin typeface="Times New Roman" panose="02020603050405020304" pitchFamily="18" charset="0"/>
              </a:rPr>
              <a:t>       </a:t>
            </a:r>
            <a:r>
              <a:rPr lang="en-US" altLang="zh-CN" sz="2800" b="1" dirty="0">
                <a:solidFill>
                  <a:srgbClr val="000099"/>
                </a:solidFill>
                <a:latin typeface="Times New Roman" panose="02020603050405020304" pitchFamily="18" charset="0"/>
              </a:rPr>
              <a:t>1</a:t>
            </a:r>
            <a:r>
              <a:rPr lang="zh-CN" altLang="en-US" sz="2800" b="1" dirty="0">
                <a:solidFill>
                  <a:srgbClr val="000099"/>
                </a:solidFill>
                <a:latin typeface="Times New Roman" panose="02020603050405020304" pitchFamily="18" charset="0"/>
              </a:rPr>
              <a:t>、刚开始推行品管圈时，最好是以基层班组长为圈长。</a:t>
            </a:r>
            <a:endParaRPr lang="zh-CN" altLang="en-US" sz="2800" b="1" dirty="0">
              <a:solidFill>
                <a:srgbClr val="000099"/>
              </a:solidFill>
              <a:latin typeface="Times New Roman" panose="02020603050405020304" pitchFamily="18" charset="0"/>
            </a:endParaRPr>
          </a:p>
          <a:p>
            <a:pPr marL="0" lvl="0" indent="0" algn="just" eaLnBrk="1" hangingPunct="1">
              <a:spcBef>
                <a:spcPct val="50000"/>
              </a:spcBef>
              <a:buFontTx/>
              <a:buNone/>
            </a:pPr>
            <a:r>
              <a:rPr lang="zh-CN" altLang="en-US" sz="2800" b="1" dirty="0">
                <a:solidFill>
                  <a:srgbClr val="000099"/>
                </a:solidFill>
                <a:latin typeface="Times New Roman" panose="02020603050405020304" pitchFamily="18" charset="0"/>
              </a:rPr>
              <a:t>       </a:t>
            </a:r>
            <a:r>
              <a:rPr lang="en-US" altLang="zh-CN" sz="2800" b="1" dirty="0">
                <a:solidFill>
                  <a:srgbClr val="000099"/>
                </a:solidFill>
                <a:latin typeface="Times New Roman" panose="02020603050405020304" pitchFamily="18" charset="0"/>
              </a:rPr>
              <a:t>2</a:t>
            </a:r>
            <a:r>
              <a:rPr lang="zh-CN" altLang="en-US" sz="2800" b="1" dirty="0">
                <a:solidFill>
                  <a:srgbClr val="000099"/>
                </a:solidFill>
                <a:latin typeface="Times New Roman" panose="02020603050405020304" pitchFamily="18" charset="0"/>
              </a:rPr>
              <a:t>、当品管圈活动稳定下来时，互相推选有组织和领导能力且具有工作经验和技能的实力者。</a:t>
            </a:r>
            <a:endParaRPr lang="zh-CN" altLang="en-US" sz="2800" b="1" dirty="0">
              <a:solidFill>
                <a:srgbClr val="000099"/>
              </a:solidFill>
              <a:latin typeface="Times New Roman" panose="02020603050405020304" pitchFamily="18" charset="0"/>
            </a:endParaRPr>
          </a:p>
          <a:p>
            <a:pPr marL="0" lvl="0" indent="0" algn="just" eaLnBrk="1" hangingPunct="1">
              <a:spcBef>
                <a:spcPct val="50000"/>
              </a:spcBef>
              <a:buFontTx/>
              <a:buNone/>
            </a:pPr>
            <a:r>
              <a:rPr lang="zh-CN" altLang="en-US" sz="2800" b="1" dirty="0">
                <a:solidFill>
                  <a:srgbClr val="000099"/>
                </a:solidFill>
                <a:latin typeface="Times New Roman" panose="02020603050405020304" pitchFamily="18" charset="0"/>
              </a:rPr>
              <a:t>       </a:t>
            </a:r>
            <a:r>
              <a:rPr lang="en-US" altLang="zh-CN" sz="2800" b="1" dirty="0">
                <a:solidFill>
                  <a:srgbClr val="000099"/>
                </a:solidFill>
                <a:latin typeface="Times New Roman" panose="02020603050405020304" pitchFamily="18" charset="0"/>
              </a:rPr>
              <a:t>3</a:t>
            </a:r>
            <a:r>
              <a:rPr lang="zh-CN" altLang="en-US" sz="2800" b="1" dirty="0">
                <a:solidFill>
                  <a:srgbClr val="000099"/>
                </a:solidFill>
                <a:latin typeface="Times New Roman" panose="02020603050405020304" pitchFamily="18" charset="0"/>
              </a:rPr>
              <a:t>、</a:t>
            </a:r>
            <a:r>
              <a:rPr lang="zh-CN" altLang="en-US" sz="2800" b="1" dirty="0">
                <a:solidFill>
                  <a:srgbClr val="000099"/>
                </a:solidFill>
                <a:latin typeface="宋体" panose="02010600030101010101" pitchFamily="2" charset="-122"/>
              </a:rPr>
              <a:t>当品管圈活动趋于成熟时，圈员水平也较高时，可以采用每期轮流担任圈长。</a:t>
            </a:r>
            <a:r>
              <a:rPr lang="zh-CN" altLang="en-US" sz="2800" b="1" dirty="0">
                <a:solidFill>
                  <a:srgbClr val="000099"/>
                </a:solidFill>
                <a:latin typeface="Times New Roman" panose="02020603050405020304" pitchFamily="18" charset="0"/>
              </a:rPr>
              <a:t> </a:t>
            </a:r>
            <a:endParaRPr lang="zh-CN" altLang="en-US" sz="2800" b="1" dirty="0">
              <a:solidFill>
                <a:srgbClr val="000099"/>
              </a:solidFill>
              <a:latin typeface="Times New Roman" panose="02020603050405020304"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8130" name="Rectangle 2"/>
          <p:cNvSpPr/>
          <p:nvPr/>
        </p:nvSpPr>
        <p:spPr>
          <a:xfrm>
            <a:off x="179388" y="836613"/>
            <a:ext cx="8713787"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107524" name="Text Box 4"/>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组建程序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48132"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二、确定圈名</a:t>
            </a:r>
            <a:r>
              <a:rPr lang="zh-CN" altLang="en-US" sz="2800" b="1" dirty="0">
                <a:solidFill>
                  <a:srgbClr val="CC6600"/>
                </a:solidFill>
                <a:latin typeface="宋体" panose="02010600030101010101" pitchFamily="2" charset="-122"/>
              </a:rPr>
              <a:t> </a:t>
            </a:r>
            <a:endParaRPr lang="zh-CN" altLang="en-US" sz="2800" b="1" dirty="0">
              <a:solidFill>
                <a:srgbClr val="CC6600"/>
              </a:solidFill>
              <a:latin typeface="宋体" panose="02010600030101010101" pitchFamily="2" charset="-122"/>
            </a:endParaRPr>
          </a:p>
        </p:txBody>
      </p:sp>
      <p:sp>
        <p:nvSpPr>
          <p:cNvPr id="48133" name="Text Box 6"/>
          <p:cNvSpPr txBox="1"/>
          <p:nvPr/>
        </p:nvSpPr>
        <p:spPr>
          <a:xfrm>
            <a:off x="381000" y="1447800"/>
            <a:ext cx="8280400" cy="1373188"/>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zh-CN" altLang="en-US" sz="2800" b="1" dirty="0">
                <a:solidFill>
                  <a:srgbClr val="000099"/>
                </a:solidFill>
                <a:latin typeface="Times New Roman" panose="02020603050405020304" pitchFamily="18" charset="0"/>
              </a:rPr>
              <a:t>圈名由全体圈员共同讨论命名，选取富有象征意义且与品管圈活动内容相近的名字。如：奋进号、彩虹号、前进号、奔腾号等。</a:t>
            </a:r>
            <a:endParaRPr lang="zh-CN" altLang="en-US" sz="2800" b="1" dirty="0">
              <a:solidFill>
                <a:srgbClr val="000099"/>
              </a:solidFill>
              <a:latin typeface="Times New Roman" panose="02020603050405020304"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9154" name="Rectangle 2"/>
          <p:cNvSpPr/>
          <p:nvPr/>
        </p:nvSpPr>
        <p:spPr>
          <a:xfrm>
            <a:off x="179388" y="836613"/>
            <a:ext cx="8713787"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108548" name="Text Box 4"/>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组建程序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49156" name="Text Box 5"/>
          <p:cNvSpPr txBox="1"/>
          <p:nvPr/>
        </p:nvSpPr>
        <p:spPr>
          <a:xfrm>
            <a:off x="395288" y="908050"/>
            <a:ext cx="7758112"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zh-CN" altLang="en-US" sz="2800" b="1" dirty="0">
                <a:solidFill>
                  <a:srgbClr val="CC6600"/>
                </a:solidFill>
                <a:latin typeface="Arial" panose="020B0604020202020204" pitchFamily="34" charset="0"/>
              </a:rPr>
              <a:t>三、品管圈的注册登记 </a:t>
            </a:r>
            <a:endParaRPr lang="zh-CN" altLang="en-US" sz="2800" b="1" dirty="0">
              <a:solidFill>
                <a:srgbClr val="CC6600"/>
              </a:solidFill>
              <a:latin typeface="Arial" panose="020B0604020202020204" pitchFamily="34" charset="0"/>
            </a:endParaRPr>
          </a:p>
        </p:txBody>
      </p:sp>
      <p:sp>
        <p:nvSpPr>
          <p:cNvPr id="49157" name="Text Box 6"/>
          <p:cNvSpPr txBox="1"/>
          <p:nvPr/>
        </p:nvSpPr>
        <p:spPr>
          <a:xfrm>
            <a:off x="381000" y="1447800"/>
            <a:ext cx="8280400" cy="4364038"/>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zh-CN" altLang="en-US" sz="2800" b="1" dirty="0">
                <a:solidFill>
                  <a:srgbClr val="000099"/>
                </a:solidFill>
                <a:latin typeface="Times New Roman" panose="02020603050405020304" pitchFamily="18" charset="0"/>
              </a:rPr>
              <a:t>品管圈活动与其他管理活动的一大区别是必须经过注册登记，只有经过注册登记的品管圈才能得到公司和部门的认可。</a:t>
            </a:r>
            <a:endParaRPr lang="zh-CN" altLang="en-US" sz="2800" b="1" dirty="0">
              <a:solidFill>
                <a:srgbClr val="000099"/>
              </a:solidFill>
              <a:latin typeface="Times New Roman" panose="02020603050405020304" pitchFamily="18" charset="0"/>
            </a:endParaRPr>
          </a:p>
          <a:p>
            <a:pPr marL="0" lvl="0" indent="0" algn="just" eaLnBrk="1" hangingPunct="1">
              <a:spcBef>
                <a:spcPct val="50000"/>
              </a:spcBef>
              <a:buFontTx/>
              <a:buNone/>
            </a:pPr>
            <a:r>
              <a:rPr lang="zh-CN" altLang="en-US" sz="2800" b="1" dirty="0">
                <a:solidFill>
                  <a:srgbClr val="000099"/>
                </a:solidFill>
                <a:latin typeface="Times New Roman" panose="02020603050405020304" pitchFamily="18" charset="0"/>
              </a:rPr>
              <a:t>注册登记可以激发品管圈成员的责任感和荣誉感，也便于公司和部门了解品管圈所开展的活动及其成效。</a:t>
            </a:r>
            <a:endParaRPr lang="zh-CN" altLang="en-US" sz="2800" b="1" dirty="0">
              <a:solidFill>
                <a:srgbClr val="000099"/>
              </a:solidFill>
              <a:latin typeface="Times New Roman" panose="02020603050405020304" pitchFamily="18" charset="0"/>
            </a:endParaRPr>
          </a:p>
          <a:p>
            <a:pPr marL="0" lvl="0" indent="0" algn="just" eaLnBrk="1" hangingPunct="1">
              <a:spcBef>
                <a:spcPct val="50000"/>
              </a:spcBef>
              <a:buFontTx/>
              <a:buNone/>
            </a:pPr>
            <a:r>
              <a:rPr lang="zh-CN" altLang="en-US" sz="2800" b="1" dirty="0">
                <a:solidFill>
                  <a:srgbClr val="000099"/>
                </a:solidFill>
                <a:latin typeface="Times New Roman" panose="02020603050405020304" pitchFamily="18" charset="0"/>
              </a:rPr>
              <a:t>经过注册登记的品管圈，在活动开展过程中，有利于取得公司领导和部门负责人的支持，也有资格参加优秀品管圈活动的评选。</a:t>
            </a:r>
            <a:endParaRPr lang="zh-CN" altLang="en-US" sz="2800" b="1" dirty="0">
              <a:solidFill>
                <a:srgbClr val="000099"/>
              </a:solidFill>
              <a:latin typeface="Times New Roman" panose="02020603050405020304" pitchFamily="18"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7588" name="Text Box 4"/>
          <p:cNvSpPr txBox="1">
            <a:spLocks noChangeArrowheads="1"/>
          </p:cNvSpPr>
          <p:nvPr/>
        </p:nvSpPr>
        <p:spPr bwMode="auto">
          <a:xfrm>
            <a:off x="2124075" y="90488"/>
            <a:ext cx="4895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活动实施的基本程序</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50179" name="Rectangle 5"/>
          <p:cNvSpPr/>
          <p:nvPr/>
        </p:nvSpPr>
        <p:spPr>
          <a:xfrm>
            <a:off x="323850" y="609600"/>
            <a:ext cx="8424863" cy="5715000"/>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50180" name="Text Box 7"/>
          <p:cNvSpPr txBox="1"/>
          <p:nvPr/>
        </p:nvSpPr>
        <p:spPr>
          <a:xfrm>
            <a:off x="323850" y="609600"/>
            <a:ext cx="8424863" cy="64135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zh-CN" altLang="en-US" sz="1800" dirty="0">
                <a:solidFill>
                  <a:srgbClr val="000099"/>
                </a:solidFill>
                <a:latin typeface="宋体" panose="02010600030101010101" pitchFamily="2" charset="-122"/>
              </a:rPr>
              <a:t>对于每一个</a:t>
            </a:r>
            <a:r>
              <a:rPr lang="en-US" altLang="zh-CN" sz="1800" dirty="0">
                <a:solidFill>
                  <a:srgbClr val="000099"/>
                </a:solidFill>
                <a:latin typeface="Arial" panose="020B0604020202020204" pitchFamily="34" charset="0"/>
              </a:rPr>
              <a:t>QCC</a:t>
            </a:r>
            <a:r>
              <a:rPr lang="zh-CN" altLang="en-US" sz="1800" dirty="0">
                <a:solidFill>
                  <a:srgbClr val="000099"/>
                </a:solidFill>
                <a:latin typeface="宋体" panose="02010600030101010101" pitchFamily="2" charset="-122"/>
              </a:rPr>
              <a:t>品管圈从组建到每一个课题的完成，大致有以下的程序：（见下图）</a:t>
            </a:r>
            <a:r>
              <a:rPr lang="zh-CN" altLang="en-US" sz="1800" dirty="0">
                <a:latin typeface="Arial" panose="020B0604020202020204" pitchFamily="34" charset="0"/>
              </a:rPr>
              <a:t> </a:t>
            </a:r>
            <a:endParaRPr lang="zh-CN" altLang="en-US" sz="1800" dirty="0">
              <a:latin typeface="Arial" panose="020B0604020202020204" pitchFamily="34" charset="0"/>
            </a:endParaRPr>
          </a:p>
        </p:txBody>
      </p:sp>
      <p:grpSp>
        <p:nvGrpSpPr>
          <p:cNvPr id="50181" name="Group 0"/>
          <p:cNvGrpSpPr/>
          <p:nvPr/>
        </p:nvGrpSpPr>
        <p:grpSpPr>
          <a:xfrm>
            <a:off x="1063625" y="990600"/>
            <a:ext cx="6251575" cy="5181600"/>
            <a:chOff x="1854" y="2226"/>
            <a:chExt cx="8280" cy="10608"/>
          </a:xfrm>
        </p:grpSpPr>
        <p:sp>
          <p:nvSpPr>
            <p:cNvPr id="50182" name="Text Box 1"/>
            <p:cNvSpPr txBox="1"/>
            <p:nvPr/>
          </p:nvSpPr>
          <p:spPr>
            <a:xfrm>
              <a:off x="5814" y="11118"/>
              <a:ext cx="540" cy="468"/>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是</a:t>
              </a:r>
              <a:endParaRPr lang="zh-CN" altLang="en-US" sz="1200" dirty="0">
                <a:latin typeface="Times New Roman" panose="02020603050405020304" pitchFamily="18" charset="0"/>
              </a:endParaRPr>
            </a:p>
          </p:txBody>
        </p:sp>
        <p:sp>
          <p:nvSpPr>
            <p:cNvPr id="50183" name="Text Box 2"/>
            <p:cNvSpPr txBox="1"/>
            <p:nvPr/>
          </p:nvSpPr>
          <p:spPr>
            <a:xfrm>
              <a:off x="4194" y="2226"/>
              <a:ext cx="252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工作中不良现象</a:t>
              </a:r>
              <a:r>
                <a:rPr lang="en-US" altLang="zh-CN" sz="1200" dirty="0">
                  <a:latin typeface="Times New Roman" panose="02020603050405020304" pitchFamily="18" charset="0"/>
                </a:rPr>
                <a:t>/</a:t>
              </a:r>
              <a:r>
                <a:rPr lang="zh-CN" altLang="en-US" sz="1200" dirty="0">
                  <a:latin typeface="Times New Roman" panose="02020603050405020304" pitchFamily="18" charset="0"/>
                </a:rPr>
                <a:t>问题</a:t>
              </a:r>
              <a:endParaRPr lang="zh-CN" altLang="en-US" sz="1200" dirty="0">
                <a:latin typeface="Times New Roman" panose="02020603050405020304" pitchFamily="18" charset="0"/>
              </a:endParaRPr>
            </a:p>
          </p:txBody>
        </p:sp>
        <p:sp>
          <p:nvSpPr>
            <p:cNvPr id="50184" name="Text Box 3"/>
            <p:cNvSpPr txBox="1"/>
            <p:nvPr/>
          </p:nvSpPr>
          <p:spPr>
            <a:xfrm>
              <a:off x="4734" y="3006"/>
              <a:ext cx="162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100" dirty="0">
                  <a:latin typeface="Times New Roman" panose="02020603050405020304" pitchFamily="18" charset="0"/>
                </a:rPr>
                <a:t>观察质量问题</a:t>
              </a:r>
              <a:endParaRPr lang="zh-CN" altLang="en-US" sz="1100" dirty="0">
                <a:latin typeface="Times New Roman" panose="02020603050405020304" pitchFamily="18" charset="0"/>
              </a:endParaRPr>
            </a:p>
          </p:txBody>
        </p:sp>
        <p:sp>
          <p:nvSpPr>
            <p:cNvPr id="50185" name="Text Box 4"/>
            <p:cNvSpPr txBox="1"/>
            <p:nvPr/>
          </p:nvSpPr>
          <p:spPr>
            <a:xfrm>
              <a:off x="4734" y="3786"/>
              <a:ext cx="162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选定课题</a:t>
              </a:r>
              <a:endParaRPr lang="zh-CN" altLang="en-US" sz="1200" dirty="0">
                <a:latin typeface="Times New Roman" panose="02020603050405020304" pitchFamily="18" charset="0"/>
              </a:endParaRPr>
            </a:p>
          </p:txBody>
        </p:sp>
        <p:sp>
          <p:nvSpPr>
            <p:cNvPr id="50186" name="Text Box 5"/>
            <p:cNvSpPr txBox="1"/>
            <p:nvPr/>
          </p:nvSpPr>
          <p:spPr>
            <a:xfrm>
              <a:off x="4734" y="4566"/>
              <a:ext cx="162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现状调查</a:t>
              </a:r>
              <a:endParaRPr lang="zh-CN" altLang="en-US" sz="1200" dirty="0">
                <a:latin typeface="Times New Roman" panose="02020603050405020304" pitchFamily="18" charset="0"/>
              </a:endParaRPr>
            </a:p>
          </p:txBody>
        </p:sp>
        <p:sp>
          <p:nvSpPr>
            <p:cNvPr id="50187" name="Text Box 6"/>
            <p:cNvSpPr txBox="1"/>
            <p:nvPr/>
          </p:nvSpPr>
          <p:spPr>
            <a:xfrm>
              <a:off x="4734" y="5346"/>
              <a:ext cx="162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确定目标</a:t>
              </a:r>
              <a:endParaRPr lang="zh-CN" altLang="en-US" sz="1200" dirty="0">
                <a:latin typeface="Times New Roman" panose="02020603050405020304" pitchFamily="18" charset="0"/>
              </a:endParaRPr>
            </a:p>
          </p:txBody>
        </p:sp>
        <p:sp>
          <p:nvSpPr>
            <p:cNvPr id="50188" name="Text Box 7"/>
            <p:cNvSpPr txBox="1"/>
            <p:nvPr/>
          </p:nvSpPr>
          <p:spPr>
            <a:xfrm>
              <a:off x="4734" y="6126"/>
              <a:ext cx="162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原因分析</a:t>
              </a:r>
              <a:endParaRPr lang="zh-CN" altLang="en-US" sz="1200" dirty="0">
                <a:latin typeface="Times New Roman" panose="02020603050405020304" pitchFamily="18" charset="0"/>
              </a:endParaRPr>
            </a:p>
          </p:txBody>
        </p:sp>
        <p:sp>
          <p:nvSpPr>
            <p:cNvPr id="50189" name="Text Box 8"/>
            <p:cNvSpPr txBox="1"/>
            <p:nvPr/>
          </p:nvSpPr>
          <p:spPr>
            <a:xfrm>
              <a:off x="4734" y="6906"/>
              <a:ext cx="162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确定主因</a:t>
              </a:r>
              <a:endParaRPr lang="zh-CN" altLang="en-US" sz="1200" dirty="0">
                <a:latin typeface="Times New Roman" panose="02020603050405020304" pitchFamily="18" charset="0"/>
              </a:endParaRPr>
            </a:p>
          </p:txBody>
        </p:sp>
        <p:sp>
          <p:nvSpPr>
            <p:cNvPr id="50190" name="Text Box 9"/>
            <p:cNvSpPr txBox="1"/>
            <p:nvPr/>
          </p:nvSpPr>
          <p:spPr>
            <a:xfrm>
              <a:off x="4734" y="7686"/>
              <a:ext cx="162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制定对策</a:t>
              </a:r>
              <a:endParaRPr lang="zh-CN" altLang="en-US" sz="1200" dirty="0">
                <a:latin typeface="Times New Roman" panose="02020603050405020304" pitchFamily="18" charset="0"/>
              </a:endParaRPr>
            </a:p>
          </p:txBody>
        </p:sp>
        <p:sp>
          <p:nvSpPr>
            <p:cNvPr id="50191" name="Text Box 10"/>
            <p:cNvSpPr txBox="1"/>
            <p:nvPr/>
          </p:nvSpPr>
          <p:spPr>
            <a:xfrm>
              <a:off x="4734" y="8778"/>
              <a:ext cx="162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实施对策</a:t>
              </a:r>
              <a:endParaRPr lang="zh-CN" altLang="en-US" sz="1200" dirty="0">
                <a:latin typeface="Times New Roman" panose="02020603050405020304" pitchFamily="18" charset="0"/>
              </a:endParaRPr>
            </a:p>
          </p:txBody>
        </p:sp>
        <p:sp>
          <p:nvSpPr>
            <p:cNvPr id="50192" name="Text Box 11"/>
            <p:cNvSpPr txBox="1"/>
            <p:nvPr/>
          </p:nvSpPr>
          <p:spPr>
            <a:xfrm>
              <a:off x="4734" y="9870"/>
              <a:ext cx="162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效果验证</a:t>
              </a:r>
              <a:endParaRPr lang="zh-CN" altLang="en-US" sz="1200" dirty="0">
                <a:latin typeface="Times New Roman" panose="02020603050405020304" pitchFamily="18" charset="0"/>
              </a:endParaRPr>
            </a:p>
          </p:txBody>
        </p:sp>
        <p:sp>
          <p:nvSpPr>
            <p:cNvPr id="50193" name="AutoShape 12"/>
            <p:cNvSpPr/>
            <p:nvPr/>
          </p:nvSpPr>
          <p:spPr>
            <a:xfrm>
              <a:off x="4374" y="10650"/>
              <a:ext cx="2160" cy="624"/>
            </a:xfrm>
            <a:prstGeom prst="diamond">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目标达成</a:t>
              </a:r>
              <a:endParaRPr lang="zh-CN" altLang="en-US" sz="1200" dirty="0">
                <a:latin typeface="Times New Roman" panose="02020603050405020304" pitchFamily="18" charset="0"/>
              </a:endParaRPr>
            </a:p>
          </p:txBody>
        </p:sp>
        <p:sp>
          <p:nvSpPr>
            <p:cNvPr id="50194" name="Text Box 13"/>
            <p:cNvSpPr txBox="1"/>
            <p:nvPr/>
          </p:nvSpPr>
          <p:spPr>
            <a:xfrm>
              <a:off x="4554" y="11586"/>
              <a:ext cx="198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巩固措施</a:t>
              </a:r>
              <a:r>
                <a:rPr lang="en-US" altLang="zh-CN" sz="1200" dirty="0">
                  <a:latin typeface="Times New Roman" panose="02020603050405020304" pitchFamily="18" charset="0"/>
                </a:rPr>
                <a:t>/</a:t>
              </a:r>
              <a:r>
                <a:rPr lang="zh-CN" altLang="en-US" sz="1200" dirty="0">
                  <a:latin typeface="Times New Roman" panose="02020603050405020304" pitchFamily="18" charset="0"/>
                </a:rPr>
                <a:t>标准化</a:t>
              </a:r>
              <a:endParaRPr lang="zh-CN" altLang="en-US" sz="1200" dirty="0">
                <a:latin typeface="Times New Roman" panose="02020603050405020304" pitchFamily="18" charset="0"/>
              </a:endParaRPr>
            </a:p>
          </p:txBody>
        </p:sp>
        <p:sp>
          <p:nvSpPr>
            <p:cNvPr id="50195" name="Text Box 14"/>
            <p:cNvSpPr txBox="1"/>
            <p:nvPr/>
          </p:nvSpPr>
          <p:spPr>
            <a:xfrm>
              <a:off x="4554" y="12366"/>
              <a:ext cx="198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总结</a:t>
              </a:r>
              <a:r>
                <a:rPr lang="en-US" altLang="zh-CN" sz="1200" dirty="0">
                  <a:latin typeface="Times New Roman" panose="02020603050405020304" pitchFamily="18" charset="0"/>
                </a:rPr>
                <a:t>/</a:t>
              </a:r>
              <a:r>
                <a:rPr lang="zh-CN" altLang="en-US" sz="1200" dirty="0">
                  <a:latin typeface="Times New Roman" panose="02020603050405020304" pitchFamily="18" charset="0"/>
                </a:rPr>
                <a:t>下一步打算</a:t>
              </a:r>
              <a:endParaRPr lang="zh-CN" altLang="en-US" sz="1200" dirty="0">
                <a:latin typeface="Times New Roman" panose="02020603050405020304" pitchFamily="18" charset="0"/>
              </a:endParaRPr>
            </a:p>
          </p:txBody>
        </p:sp>
        <p:sp>
          <p:nvSpPr>
            <p:cNvPr id="50196" name="Text Box 15"/>
            <p:cNvSpPr txBox="1"/>
            <p:nvPr/>
          </p:nvSpPr>
          <p:spPr>
            <a:xfrm>
              <a:off x="7794" y="12210"/>
              <a:ext cx="162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持续改进质量</a:t>
              </a:r>
              <a:endParaRPr lang="zh-CN" altLang="en-US" sz="1200" dirty="0">
                <a:latin typeface="Times New Roman" panose="02020603050405020304" pitchFamily="18" charset="0"/>
              </a:endParaRPr>
            </a:p>
          </p:txBody>
        </p:sp>
        <p:sp>
          <p:nvSpPr>
            <p:cNvPr id="50197" name="Text Box 16"/>
            <p:cNvSpPr txBox="1"/>
            <p:nvPr/>
          </p:nvSpPr>
          <p:spPr>
            <a:xfrm>
              <a:off x="7794" y="7218"/>
              <a:ext cx="180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提出合理化建议</a:t>
              </a:r>
              <a:endParaRPr lang="zh-CN" altLang="en-US" sz="1200" dirty="0">
                <a:latin typeface="Times New Roman" panose="02020603050405020304" pitchFamily="18" charset="0"/>
              </a:endParaRPr>
            </a:p>
          </p:txBody>
        </p:sp>
        <p:sp>
          <p:nvSpPr>
            <p:cNvPr id="50198" name="Text Box 17"/>
            <p:cNvSpPr txBox="1"/>
            <p:nvPr/>
          </p:nvSpPr>
          <p:spPr>
            <a:xfrm>
              <a:off x="7794" y="6438"/>
              <a:ext cx="162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要因验证</a:t>
              </a:r>
              <a:endParaRPr lang="zh-CN" altLang="en-US" sz="1200" dirty="0">
                <a:latin typeface="Times New Roman" panose="02020603050405020304" pitchFamily="18" charset="0"/>
              </a:endParaRPr>
            </a:p>
          </p:txBody>
        </p:sp>
        <p:sp>
          <p:nvSpPr>
            <p:cNvPr id="50199" name="Text Box 18"/>
            <p:cNvSpPr txBox="1"/>
            <p:nvPr/>
          </p:nvSpPr>
          <p:spPr>
            <a:xfrm>
              <a:off x="7794" y="4566"/>
              <a:ext cx="234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r>
                <a:rPr lang="zh-CN" altLang="en-US" sz="1200" dirty="0">
                  <a:latin typeface="Times New Roman" panose="02020603050405020304" pitchFamily="18" charset="0"/>
                </a:rPr>
                <a:t>调查事实、收集数据</a:t>
              </a:r>
              <a:endParaRPr lang="zh-CN" altLang="en-US" sz="1200" dirty="0">
                <a:latin typeface="Times New Roman" panose="02020603050405020304" pitchFamily="18" charset="0"/>
              </a:endParaRPr>
            </a:p>
          </p:txBody>
        </p:sp>
        <p:sp>
          <p:nvSpPr>
            <p:cNvPr id="50200" name="Text Box 19"/>
            <p:cNvSpPr txBox="1"/>
            <p:nvPr/>
          </p:nvSpPr>
          <p:spPr>
            <a:xfrm>
              <a:off x="7794" y="2850"/>
              <a:ext cx="2160" cy="780"/>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强调质量意识、问题意识和改进意识</a:t>
              </a:r>
              <a:endParaRPr lang="zh-CN" altLang="en-US" sz="1200" dirty="0">
                <a:latin typeface="Times New Roman" panose="02020603050405020304" pitchFamily="18" charset="0"/>
              </a:endParaRPr>
            </a:p>
          </p:txBody>
        </p:sp>
        <p:sp>
          <p:nvSpPr>
            <p:cNvPr id="50201" name="Text Box 20"/>
            <p:cNvSpPr txBox="1"/>
            <p:nvPr/>
          </p:nvSpPr>
          <p:spPr>
            <a:xfrm>
              <a:off x="2214" y="4722"/>
              <a:ext cx="90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P</a:t>
              </a:r>
              <a:endParaRPr lang="en-US" altLang="zh-CN" sz="1200" dirty="0">
                <a:latin typeface="Times New Roman" panose="02020603050405020304" pitchFamily="18" charset="0"/>
              </a:endParaRPr>
            </a:p>
          </p:txBody>
        </p:sp>
        <p:sp>
          <p:nvSpPr>
            <p:cNvPr id="50202" name="Text Box 21"/>
            <p:cNvSpPr txBox="1"/>
            <p:nvPr/>
          </p:nvSpPr>
          <p:spPr>
            <a:xfrm>
              <a:off x="2214" y="8466"/>
              <a:ext cx="90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D</a:t>
              </a:r>
              <a:endParaRPr lang="en-US" altLang="zh-CN" sz="1200" dirty="0">
                <a:latin typeface="Times New Roman" panose="02020603050405020304" pitchFamily="18" charset="0"/>
              </a:endParaRPr>
            </a:p>
          </p:txBody>
        </p:sp>
        <p:sp>
          <p:nvSpPr>
            <p:cNvPr id="50203" name="Text Box 22"/>
            <p:cNvSpPr txBox="1"/>
            <p:nvPr/>
          </p:nvSpPr>
          <p:spPr>
            <a:xfrm>
              <a:off x="2214" y="9558"/>
              <a:ext cx="90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C</a:t>
              </a:r>
              <a:endParaRPr lang="en-US" altLang="zh-CN" sz="1200" dirty="0">
                <a:latin typeface="Times New Roman" panose="02020603050405020304" pitchFamily="18" charset="0"/>
              </a:endParaRPr>
            </a:p>
          </p:txBody>
        </p:sp>
        <p:sp>
          <p:nvSpPr>
            <p:cNvPr id="50204" name="Text Box 23"/>
            <p:cNvSpPr txBox="1"/>
            <p:nvPr/>
          </p:nvSpPr>
          <p:spPr>
            <a:xfrm>
              <a:off x="2214" y="11118"/>
              <a:ext cx="900" cy="468"/>
            </a:xfrm>
            <a:prstGeom prst="rect">
              <a:avLst/>
            </a:prstGeom>
            <a:noFill/>
            <a:ln w="9525" cap="flat" cmpd="sng">
              <a:solidFill>
                <a:srgbClr val="000000"/>
              </a:solidFill>
              <a:prstDash val="solid"/>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en-US" altLang="zh-CN" sz="1200" dirty="0">
                  <a:latin typeface="Times New Roman" panose="02020603050405020304" pitchFamily="18" charset="0"/>
                </a:rPr>
                <a:t>A</a:t>
              </a:r>
              <a:endParaRPr lang="en-US" altLang="zh-CN" sz="1200" dirty="0">
                <a:latin typeface="Times New Roman" panose="02020603050405020304" pitchFamily="18" charset="0"/>
              </a:endParaRPr>
            </a:p>
          </p:txBody>
        </p:sp>
        <p:sp>
          <p:nvSpPr>
            <p:cNvPr id="50205" name="Line 24"/>
            <p:cNvSpPr/>
            <p:nvPr/>
          </p:nvSpPr>
          <p:spPr>
            <a:xfrm flipH="1">
              <a:off x="2034" y="3006"/>
              <a:ext cx="2700" cy="0"/>
            </a:xfrm>
            <a:prstGeom prst="line">
              <a:avLst/>
            </a:prstGeom>
            <a:ln w="9525" cap="flat" cmpd="sng">
              <a:solidFill>
                <a:srgbClr val="000000"/>
              </a:solidFill>
              <a:prstDash val="dash"/>
              <a:headEnd type="none" w="med" len="med"/>
              <a:tailEnd type="none" w="med" len="med"/>
            </a:ln>
          </p:spPr>
        </p:sp>
        <p:sp>
          <p:nvSpPr>
            <p:cNvPr id="50206" name="Line 25"/>
            <p:cNvSpPr/>
            <p:nvPr/>
          </p:nvSpPr>
          <p:spPr>
            <a:xfrm flipH="1">
              <a:off x="2214" y="8154"/>
              <a:ext cx="2700" cy="0"/>
            </a:xfrm>
            <a:prstGeom prst="line">
              <a:avLst/>
            </a:prstGeom>
            <a:ln w="9525" cap="flat" cmpd="sng">
              <a:solidFill>
                <a:srgbClr val="000000"/>
              </a:solidFill>
              <a:prstDash val="dash"/>
              <a:headEnd type="none" w="med" len="med"/>
              <a:tailEnd type="none" w="med" len="med"/>
            </a:ln>
          </p:spPr>
        </p:sp>
        <p:sp>
          <p:nvSpPr>
            <p:cNvPr id="50207" name="Line 26"/>
            <p:cNvSpPr/>
            <p:nvPr/>
          </p:nvSpPr>
          <p:spPr>
            <a:xfrm flipH="1">
              <a:off x="2214" y="9246"/>
              <a:ext cx="2700" cy="0"/>
            </a:xfrm>
            <a:prstGeom prst="line">
              <a:avLst/>
            </a:prstGeom>
            <a:ln w="9525" cap="flat" cmpd="sng">
              <a:solidFill>
                <a:srgbClr val="000000"/>
              </a:solidFill>
              <a:prstDash val="dash"/>
              <a:headEnd type="none" w="med" len="med"/>
              <a:tailEnd type="none" w="med" len="med"/>
            </a:ln>
          </p:spPr>
        </p:sp>
        <p:sp>
          <p:nvSpPr>
            <p:cNvPr id="50208" name="Line 27"/>
            <p:cNvSpPr/>
            <p:nvPr/>
          </p:nvSpPr>
          <p:spPr>
            <a:xfrm flipH="1">
              <a:off x="2034" y="10338"/>
              <a:ext cx="2700" cy="0"/>
            </a:xfrm>
            <a:prstGeom prst="line">
              <a:avLst/>
            </a:prstGeom>
            <a:ln w="9525" cap="flat" cmpd="sng">
              <a:solidFill>
                <a:srgbClr val="000000"/>
              </a:solidFill>
              <a:prstDash val="dash"/>
              <a:headEnd type="none" w="med" len="med"/>
              <a:tailEnd type="none" w="med" len="med"/>
            </a:ln>
          </p:spPr>
        </p:sp>
        <p:sp>
          <p:nvSpPr>
            <p:cNvPr id="50209" name="Line 28"/>
            <p:cNvSpPr/>
            <p:nvPr/>
          </p:nvSpPr>
          <p:spPr>
            <a:xfrm flipH="1">
              <a:off x="1854" y="12834"/>
              <a:ext cx="2880" cy="0"/>
            </a:xfrm>
            <a:prstGeom prst="line">
              <a:avLst/>
            </a:prstGeom>
            <a:ln w="9525" cap="flat" cmpd="sng">
              <a:solidFill>
                <a:srgbClr val="000000"/>
              </a:solidFill>
              <a:prstDash val="dash"/>
              <a:headEnd type="none" w="med" len="med"/>
              <a:tailEnd type="none" w="med" len="med"/>
            </a:ln>
          </p:spPr>
        </p:sp>
        <p:sp>
          <p:nvSpPr>
            <p:cNvPr id="50210" name="Text Box 29"/>
            <p:cNvSpPr txBox="1"/>
            <p:nvPr/>
          </p:nvSpPr>
          <p:spPr>
            <a:xfrm>
              <a:off x="3294" y="5034"/>
              <a:ext cx="720" cy="1716"/>
            </a:xfrm>
            <a:prstGeom prst="rect">
              <a:avLst/>
            </a:prstGeom>
            <a:noFill/>
            <a:ln w="9525">
              <a:noFill/>
            </a:ln>
          </p:spPr>
          <p:txBody>
            <a:bodyPr vert="eaVert"/>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持续改善活动</a:t>
              </a:r>
              <a:endParaRPr lang="zh-CN" altLang="en-US" sz="1200" dirty="0">
                <a:latin typeface="Times New Roman" panose="02020603050405020304" pitchFamily="18" charset="0"/>
              </a:endParaRPr>
            </a:p>
          </p:txBody>
        </p:sp>
        <p:sp>
          <p:nvSpPr>
            <p:cNvPr id="50211" name="Line 30"/>
            <p:cNvSpPr/>
            <p:nvPr/>
          </p:nvSpPr>
          <p:spPr>
            <a:xfrm>
              <a:off x="4014" y="3318"/>
              <a:ext cx="0" cy="9204"/>
            </a:xfrm>
            <a:prstGeom prst="line">
              <a:avLst/>
            </a:prstGeom>
            <a:ln w="9525" cap="flat" cmpd="sng">
              <a:solidFill>
                <a:srgbClr val="000000"/>
              </a:solidFill>
              <a:prstDash val="solid"/>
              <a:headEnd type="none" w="med" len="med"/>
              <a:tailEnd type="none" w="med" len="med"/>
            </a:ln>
          </p:spPr>
        </p:sp>
        <p:sp>
          <p:nvSpPr>
            <p:cNvPr id="50212" name="Line 31"/>
            <p:cNvSpPr/>
            <p:nvPr/>
          </p:nvSpPr>
          <p:spPr>
            <a:xfrm>
              <a:off x="4194" y="4722"/>
              <a:ext cx="0" cy="5460"/>
            </a:xfrm>
            <a:prstGeom prst="line">
              <a:avLst/>
            </a:prstGeom>
            <a:ln w="9525" cap="flat" cmpd="sng">
              <a:solidFill>
                <a:srgbClr val="000000"/>
              </a:solidFill>
              <a:prstDash val="solid"/>
              <a:headEnd type="none" w="med" len="med"/>
              <a:tailEnd type="none" w="med" len="med"/>
            </a:ln>
          </p:spPr>
        </p:sp>
        <p:sp>
          <p:nvSpPr>
            <p:cNvPr id="50213" name="Line 32"/>
            <p:cNvSpPr/>
            <p:nvPr/>
          </p:nvSpPr>
          <p:spPr>
            <a:xfrm>
              <a:off x="7254" y="6594"/>
              <a:ext cx="0" cy="4368"/>
            </a:xfrm>
            <a:prstGeom prst="line">
              <a:avLst/>
            </a:prstGeom>
            <a:ln w="9525" cap="flat" cmpd="sng">
              <a:solidFill>
                <a:srgbClr val="000000"/>
              </a:solidFill>
              <a:prstDash val="solid"/>
              <a:headEnd type="none" w="med" len="med"/>
              <a:tailEnd type="none" w="med" len="med"/>
            </a:ln>
          </p:spPr>
        </p:sp>
        <p:sp>
          <p:nvSpPr>
            <p:cNvPr id="50214" name="Line 33"/>
            <p:cNvSpPr/>
            <p:nvPr/>
          </p:nvSpPr>
          <p:spPr>
            <a:xfrm flipV="1">
              <a:off x="2574" y="3006"/>
              <a:ext cx="0" cy="1716"/>
            </a:xfrm>
            <a:prstGeom prst="line">
              <a:avLst/>
            </a:prstGeom>
            <a:ln w="9525" cap="flat" cmpd="sng">
              <a:solidFill>
                <a:srgbClr val="000000"/>
              </a:solidFill>
              <a:prstDash val="solid"/>
              <a:headEnd type="none" w="med" len="med"/>
              <a:tailEnd type="triangle" w="med" len="med"/>
            </a:ln>
          </p:spPr>
        </p:sp>
        <p:sp>
          <p:nvSpPr>
            <p:cNvPr id="50215" name="Line 34"/>
            <p:cNvSpPr/>
            <p:nvPr/>
          </p:nvSpPr>
          <p:spPr>
            <a:xfrm>
              <a:off x="2574" y="5190"/>
              <a:ext cx="0" cy="2964"/>
            </a:xfrm>
            <a:prstGeom prst="line">
              <a:avLst/>
            </a:prstGeom>
            <a:ln w="9525" cap="flat" cmpd="sng">
              <a:solidFill>
                <a:srgbClr val="000000"/>
              </a:solidFill>
              <a:prstDash val="solid"/>
              <a:headEnd type="none" w="med" len="med"/>
              <a:tailEnd type="triangle" w="med" len="med"/>
            </a:ln>
          </p:spPr>
        </p:sp>
        <p:sp>
          <p:nvSpPr>
            <p:cNvPr id="50216" name="Line 35"/>
            <p:cNvSpPr/>
            <p:nvPr/>
          </p:nvSpPr>
          <p:spPr>
            <a:xfrm flipV="1">
              <a:off x="2574" y="8154"/>
              <a:ext cx="0" cy="312"/>
            </a:xfrm>
            <a:prstGeom prst="line">
              <a:avLst/>
            </a:prstGeom>
            <a:ln w="9525" cap="flat" cmpd="sng">
              <a:solidFill>
                <a:srgbClr val="000000"/>
              </a:solidFill>
              <a:prstDash val="solid"/>
              <a:headEnd type="none" w="med" len="med"/>
              <a:tailEnd type="triangle" w="med" len="med"/>
            </a:ln>
          </p:spPr>
        </p:sp>
        <p:sp>
          <p:nvSpPr>
            <p:cNvPr id="50217" name="Line 36"/>
            <p:cNvSpPr/>
            <p:nvPr/>
          </p:nvSpPr>
          <p:spPr>
            <a:xfrm>
              <a:off x="2574" y="8934"/>
              <a:ext cx="0" cy="312"/>
            </a:xfrm>
            <a:prstGeom prst="line">
              <a:avLst/>
            </a:prstGeom>
            <a:ln w="9525" cap="flat" cmpd="sng">
              <a:solidFill>
                <a:srgbClr val="000000"/>
              </a:solidFill>
              <a:prstDash val="solid"/>
              <a:headEnd type="none" w="med" len="med"/>
              <a:tailEnd type="triangle" w="med" len="med"/>
            </a:ln>
          </p:spPr>
        </p:sp>
        <p:sp>
          <p:nvSpPr>
            <p:cNvPr id="50218" name="Line 37"/>
            <p:cNvSpPr/>
            <p:nvPr/>
          </p:nvSpPr>
          <p:spPr>
            <a:xfrm flipV="1">
              <a:off x="2574" y="9246"/>
              <a:ext cx="0" cy="312"/>
            </a:xfrm>
            <a:prstGeom prst="line">
              <a:avLst/>
            </a:prstGeom>
            <a:ln w="9525" cap="flat" cmpd="sng">
              <a:solidFill>
                <a:srgbClr val="000000"/>
              </a:solidFill>
              <a:prstDash val="solid"/>
              <a:headEnd type="none" w="med" len="med"/>
              <a:tailEnd type="triangle" w="med" len="med"/>
            </a:ln>
          </p:spPr>
        </p:sp>
        <p:sp>
          <p:nvSpPr>
            <p:cNvPr id="50219" name="Line 38"/>
            <p:cNvSpPr/>
            <p:nvPr/>
          </p:nvSpPr>
          <p:spPr>
            <a:xfrm>
              <a:off x="2574" y="10026"/>
              <a:ext cx="0" cy="312"/>
            </a:xfrm>
            <a:prstGeom prst="line">
              <a:avLst/>
            </a:prstGeom>
            <a:ln w="9525" cap="flat" cmpd="sng">
              <a:solidFill>
                <a:srgbClr val="000000"/>
              </a:solidFill>
              <a:prstDash val="solid"/>
              <a:headEnd type="none" w="med" len="med"/>
              <a:tailEnd type="triangle" w="med" len="med"/>
            </a:ln>
          </p:spPr>
        </p:sp>
        <p:sp>
          <p:nvSpPr>
            <p:cNvPr id="50220" name="Line 39"/>
            <p:cNvSpPr/>
            <p:nvPr/>
          </p:nvSpPr>
          <p:spPr>
            <a:xfrm flipV="1">
              <a:off x="2574" y="10338"/>
              <a:ext cx="0" cy="780"/>
            </a:xfrm>
            <a:prstGeom prst="line">
              <a:avLst/>
            </a:prstGeom>
            <a:ln w="9525" cap="flat" cmpd="sng">
              <a:solidFill>
                <a:srgbClr val="000000"/>
              </a:solidFill>
              <a:prstDash val="solid"/>
              <a:headEnd type="none" w="med" len="med"/>
              <a:tailEnd type="triangle" w="med" len="med"/>
            </a:ln>
          </p:spPr>
        </p:sp>
        <p:sp>
          <p:nvSpPr>
            <p:cNvPr id="50221" name="Line 40"/>
            <p:cNvSpPr/>
            <p:nvPr/>
          </p:nvSpPr>
          <p:spPr>
            <a:xfrm>
              <a:off x="2574" y="11586"/>
              <a:ext cx="0" cy="1248"/>
            </a:xfrm>
            <a:prstGeom prst="line">
              <a:avLst/>
            </a:prstGeom>
            <a:ln w="9525" cap="flat" cmpd="sng">
              <a:solidFill>
                <a:srgbClr val="000000"/>
              </a:solidFill>
              <a:prstDash val="solid"/>
              <a:headEnd type="none" w="med" len="med"/>
              <a:tailEnd type="triangle" w="med" len="med"/>
            </a:ln>
          </p:spPr>
        </p:sp>
        <p:sp>
          <p:nvSpPr>
            <p:cNvPr id="50222" name="Line 41"/>
            <p:cNvSpPr/>
            <p:nvPr/>
          </p:nvSpPr>
          <p:spPr>
            <a:xfrm>
              <a:off x="4014" y="12522"/>
              <a:ext cx="540" cy="0"/>
            </a:xfrm>
            <a:prstGeom prst="line">
              <a:avLst/>
            </a:prstGeom>
            <a:ln w="9525" cap="flat" cmpd="sng">
              <a:solidFill>
                <a:srgbClr val="000000"/>
              </a:solidFill>
              <a:prstDash val="solid"/>
              <a:headEnd type="none" w="med" len="med"/>
              <a:tailEnd type="none" w="med" len="med"/>
            </a:ln>
          </p:spPr>
        </p:sp>
        <p:sp>
          <p:nvSpPr>
            <p:cNvPr id="50223" name="Line 42"/>
            <p:cNvSpPr/>
            <p:nvPr/>
          </p:nvSpPr>
          <p:spPr>
            <a:xfrm>
              <a:off x="4194" y="10182"/>
              <a:ext cx="540" cy="0"/>
            </a:xfrm>
            <a:prstGeom prst="line">
              <a:avLst/>
            </a:prstGeom>
            <a:ln w="9525" cap="flat" cmpd="sng">
              <a:solidFill>
                <a:srgbClr val="000000"/>
              </a:solidFill>
              <a:prstDash val="solid"/>
              <a:headEnd type="none" w="med" len="med"/>
              <a:tailEnd type="none" w="med" len="med"/>
            </a:ln>
          </p:spPr>
        </p:sp>
        <p:sp>
          <p:nvSpPr>
            <p:cNvPr id="50224" name="Line 43"/>
            <p:cNvSpPr/>
            <p:nvPr/>
          </p:nvSpPr>
          <p:spPr>
            <a:xfrm>
              <a:off x="4194" y="4722"/>
              <a:ext cx="540" cy="0"/>
            </a:xfrm>
            <a:prstGeom prst="line">
              <a:avLst/>
            </a:prstGeom>
            <a:ln w="9525" cap="flat" cmpd="sng">
              <a:solidFill>
                <a:srgbClr val="000000"/>
              </a:solidFill>
              <a:prstDash val="solid"/>
              <a:headEnd type="none" w="med" len="med"/>
              <a:tailEnd type="triangle" w="med" len="med"/>
            </a:ln>
          </p:spPr>
        </p:sp>
        <p:sp>
          <p:nvSpPr>
            <p:cNvPr id="50225" name="Line 44"/>
            <p:cNvSpPr/>
            <p:nvPr/>
          </p:nvSpPr>
          <p:spPr>
            <a:xfrm>
              <a:off x="4014" y="3318"/>
              <a:ext cx="720" cy="0"/>
            </a:xfrm>
            <a:prstGeom prst="line">
              <a:avLst/>
            </a:prstGeom>
            <a:ln w="9525" cap="flat" cmpd="sng">
              <a:solidFill>
                <a:srgbClr val="000000"/>
              </a:solidFill>
              <a:prstDash val="solid"/>
              <a:headEnd type="none" w="med" len="med"/>
              <a:tailEnd type="triangle" w="med" len="med"/>
            </a:ln>
          </p:spPr>
        </p:sp>
        <p:sp>
          <p:nvSpPr>
            <p:cNvPr id="50226" name="Line 45"/>
            <p:cNvSpPr/>
            <p:nvPr/>
          </p:nvSpPr>
          <p:spPr>
            <a:xfrm>
              <a:off x="6534" y="10962"/>
              <a:ext cx="720" cy="3"/>
            </a:xfrm>
            <a:prstGeom prst="line">
              <a:avLst/>
            </a:prstGeom>
            <a:ln w="9525" cap="flat" cmpd="sng">
              <a:solidFill>
                <a:srgbClr val="000000"/>
              </a:solidFill>
              <a:prstDash val="solid"/>
              <a:headEnd type="none" w="med" len="med"/>
              <a:tailEnd type="none" w="med" len="med"/>
            </a:ln>
          </p:spPr>
        </p:sp>
        <p:sp>
          <p:nvSpPr>
            <p:cNvPr id="50227" name="Line 46"/>
            <p:cNvSpPr/>
            <p:nvPr/>
          </p:nvSpPr>
          <p:spPr>
            <a:xfrm flipH="1">
              <a:off x="6354" y="6594"/>
              <a:ext cx="900" cy="0"/>
            </a:xfrm>
            <a:prstGeom prst="line">
              <a:avLst/>
            </a:prstGeom>
            <a:ln w="9525" cap="flat" cmpd="sng">
              <a:solidFill>
                <a:srgbClr val="000000"/>
              </a:solidFill>
              <a:prstDash val="solid"/>
              <a:headEnd type="none" w="med" len="med"/>
              <a:tailEnd type="triangle" w="med" len="med"/>
            </a:ln>
          </p:spPr>
        </p:sp>
        <p:sp>
          <p:nvSpPr>
            <p:cNvPr id="50228" name="Line 47"/>
            <p:cNvSpPr/>
            <p:nvPr/>
          </p:nvSpPr>
          <p:spPr>
            <a:xfrm>
              <a:off x="5454" y="2697"/>
              <a:ext cx="0" cy="312"/>
            </a:xfrm>
            <a:prstGeom prst="line">
              <a:avLst/>
            </a:prstGeom>
            <a:ln w="9525" cap="flat" cmpd="sng">
              <a:solidFill>
                <a:srgbClr val="000000"/>
              </a:solidFill>
              <a:prstDash val="solid"/>
              <a:headEnd type="none" w="med" len="med"/>
              <a:tailEnd type="triangle" w="med" len="med"/>
            </a:ln>
          </p:spPr>
        </p:sp>
        <p:sp>
          <p:nvSpPr>
            <p:cNvPr id="50229" name="Line 48"/>
            <p:cNvSpPr/>
            <p:nvPr/>
          </p:nvSpPr>
          <p:spPr>
            <a:xfrm>
              <a:off x="5454" y="3474"/>
              <a:ext cx="0" cy="312"/>
            </a:xfrm>
            <a:prstGeom prst="line">
              <a:avLst/>
            </a:prstGeom>
            <a:ln w="9525" cap="flat" cmpd="sng">
              <a:solidFill>
                <a:srgbClr val="000000"/>
              </a:solidFill>
              <a:prstDash val="solid"/>
              <a:headEnd type="none" w="med" len="med"/>
              <a:tailEnd type="triangle" w="med" len="med"/>
            </a:ln>
          </p:spPr>
        </p:sp>
        <p:sp>
          <p:nvSpPr>
            <p:cNvPr id="50230" name="Line 49"/>
            <p:cNvSpPr/>
            <p:nvPr/>
          </p:nvSpPr>
          <p:spPr>
            <a:xfrm>
              <a:off x="5454" y="4254"/>
              <a:ext cx="0" cy="312"/>
            </a:xfrm>
            <a:prstGeom prst="line">
              <a:avLst/>
            </a:prstGeom>
            <a:ln w="9525" cap="flat" cmpd="sng">
              <a:solidFill>
                <a:srgbClr val="000000"/>
              </a:solidFill>
              <a:prstDash val="solid"/>
              <a:headEnd type="none" w="med" len="med"/>
              <a:tailEnd type="triangle" w="med" len="med"/>
            </a:ln>
          </p:spPr>
        </p:sp>
        <p:sp>
          <p:nvSpPr>
            <p:cNvPr id="50231" name="Line 50"/>
            <p:cNvSpPr/>
            <p:nvPr/>
          </p:nvSpPr>
          <p:spPr>
            <a:xfrm>
              <a:off x="5454" y="5034"/>
              <a:ext cx="0" cy="312"/>
            </a:xfrm>
            <a:prstGeom prst="line">
              <a:avLst/>
            </a:prstGeom>
            <a:ln w="9525" cap="flat" cmpd="sng">
              <a:solidFill>
                <a:srgbClr val="000000"/>
              </a:solidFill>
              <a:prstDash val="solid"/>
              <a:headEnd type="none" w="med" len="med"/>
              <a:tailEnd type="triangle" w="med" len="med"/>
            </a:ln>
          </p:spPr>
        </p:sp>
        <p:sp>
          <p:nvSpPr>
            <p:cNvPr id="50232" name="Line 51"/>
            <p:cNvSpPr/>
            <p:nvPr/>
          </p:nvSpPr>
          <p:spPr>
            <a:xfrm>
              <a:off x="5454" y="5814"/>
              <a:ext cx="0" cy="312"/>
            </a:xfrm>
            <a:prstGeom prst="line">
              <a:avLst/>
            </a:prstGeom>
            <a:ln w="9525" cap="flat" cmpd="sng">
              <a:solidFill>
                <a:srgbClr val="000000"/>
              </a:solidFill>
              <a:prstDash val="solid"/>
              <a:headEnd type="none" w="med" len="med"/>
              <a:tailEnd type="triangle" w="med" len="med"/>
            </a:ln>
          </p:spPr>
        </p:sp>
        <p:sp>
          <p:nvSpPr>
            <p:cNvPr id="50233" name="Line 52"/>
            <p:cNvSpPr/>
            <p:nvPr/>
          </p:nvSpPr>
          <p:spPr>
            <a:xfrm>
              <a:off x="5454" y="6594"/>
              <a:ext cx="0" cy="312"/>
            </a:xfrm>
            <a:prstGeom prst="line">
              <a:avLst/>
            </a:prstGeom>
            <a:ln w="9525" cap="flat" cmpd="sng">
              <a:solidFill>
                <a:srgbClr val="000000"/>
              </a:solidFill>
              <a:prstDash val="solid"/>
              <a:headEnd type="none" w="med" len="med"/>
              <a:tailEnd type="triangle" w="med" len="med"/>
            </a:ln>
          </p:spPr>
        </p:sp>
        <p:sp>
          <p:nvSpPr>
            <p:cNvPr id="50234" name="Line 53"/>
            <p:cNvSpPr/>
            <p:nvPr/>
          </p:nvSpPr>
          <p:spPr>
            <a:xfrm>
              <a:off x="5454" y="7374"/>
              <a:ext cx="0" cy="312"/>
            </a:xfrm>
            <a:prstGeom prst="line">
              <a:avLst/>
            </a:prstGeom>
            <a:ln w="9525" cap="flat" cmpd="sng">
              <a:solidFill>
                <a:srgbClr val="000000"/>
              </a:solidFill>
              <a:prstDash val="solid"/>
              <a:headEnd type="none" w="med" len="med"/>
              <a:tailEnd type="triangle" w="med" len="med"/>
            </a:ln>
          </p:spPr>
        </p:sp>
        <p:sp>
          <p:nvSpPr>
            <p:cNvPr id="50235" name="Line 54"/>
            <p:cNvSpPr/>
            <p:nvPr/>
          </p:nvSpPr>
          <p:spPr>
            <a:xfrm>
              <a:off x="5454" y="8154"/>
              <a:ext cx="0" cy="624"/>
            </a:xfrm>
            <a:prstGeom prst="line">
              <a:avLst/>
            </a:prstGeom>
            <a:ln w="9525" cap="flat" cmpd="sng">
              <a:solidFill>
                <a:srgbClr val="000000"/>
              </a:solidFill>
              <a:prstDash val="solid"/>
              <a:headEnd type="none" w="med" len="med"/>
              <a:tailEnd type="triangle" w="med" len="med"/>
            </a:ln>
          </p:spPr>
        </p:sp>
        <p:sp>
          <p:nvSpPr>
            <p:cNvPr id="50236" name="Line 55"/>
            <p:cNvSpPr/>
            <p:nvPr/>
          </p:nvSpPr>
          <p:spPr>
            <a:xfrm>
              <a:off x="5454" y="9246"/>
              <a:ext cx="0" cy="624"/>
            </a:xfrm>
            <a:prstGeom prst="line">
              <a:avLst/>
            </a:prstGeom>
            <a:ln w="9525" cap="flat" cmpd="sng">
              <a:solidFill>
                <a:srgbClr val="000000"/>
              </a:solidFill>
              <a:prstDash val="solid"/>
              <a:headEnd type="none" w="med" len="med"/>
              <a:tailEnd type="triangle" w="med" len="med"/>
            </a:ln>
          </p:spPr>
        </p:sp>
        <p:sp>
          <p:nvSpPr>
            <p:cNvPr id="50237" name="Line 56"/>
            <p:cNvSpPr/>
            <p:nvPr/>
          </p:nvSpPr>
          <p:spPr>
            <a:xfrm>
              <a:off x="5454" y="10338"/>
              <a:ext cx="0" cy="312"/>
            </a:xfrm>
            <a:prstGeom prst="line">
              <a:avLst/>
            </a:prstGeom>
            <a:ln w="9525" cap="flat" cmpd="sng">
              <a:solidFill>
                <a:srgbClr val="000000"/>
              </a:solidFill>
              <a:prstDash val="solid"/>
              <a:headEnd type="none" w="med" len="med"/>
              <a:tailEnd type="triangle" w="med" len="med"/>
            </a:ln>
          </p:spPr>
        </p:sp>
        <p:sp>
          <p:nvSpPr>
            <p:cNvPr id="50238" name="Line 57"/>
            <p:cNvSpPr/>
            <p:nvPr/>
          </p:nvSpPr>
          <p:spPr>
            <a:xfrm>
              <a:off x="5454" y="11274"/>
              <a:ext cx="0" cy="312"/>
            </a:xfrm>
            <a:prstGeom prst="line">
              <a:avLst/>
            </a:prstGeom>
            <a:ln w="9525" cap="flat" cmpd="sng">
              <a:solidFill>
                <a:srgbClr val="000000"/>
              </a:solidFill>
              <a:prstDash val="solid"/>
              <a:headEnd type="none" w="med" len="med"/>
              <a:tailEnd type="triangle" w="med" len="med"/>
            </a:ln>
          </p:spPr>
        </p:sp>
        <p:sp>
          <p:nvSpPr>
            <p:cNvPr id="50239" name="Line 58"/>
            <p:cNvSpPr/>
            <p:nvPr/>
          </p:nvSpPr>
          <p:spPr>
            <a:xfrm>
              <a:off x="5454" y="12054"/>
              <a:ext cx="0" cy="312"/>
            </a:xfrm>
            <a:prstGeom prst="line">
              <a:avLst/>
            </a:prstGeom>
            <a:ln w="9525" cap="flat" cmpd="sng">
              <a:solidFill>
                <a:srgbClr val="000000"/>
              </a:solidFill>
              <a:prstDash val="solid"/>
              <a:headEnd type="none" w="med" len="med"/>
              <a:tailEnd type="triangle" w="med" len="med"/>
            </a:ln>
          </p:spPr>
        </p:sp>
        <p:sp>
          <p:nvSpPr>
            <p:cNvPr id="50240" name="Line 59"/>
            <p:cNvSpPr/>
            <p:nvPr/>
          </p:nvSpPr>
          <p:spPr>
            <a:xfrm flipH="1">
              <a:off x="6354" y="3162"/>
              <a:ext cx="1440" cy="0"/>
            </a:xfrm>
            <a:prstGeom prst="line">
              <a:avLst/>
            </a:prstGeom>
            <a:ln w="9525" cap="flat" cmpd="sng">
              <a:solidFill>
                <a:srgbClr val="000000"/>
              </a:solidFill>
              <a:prstDash val="solid"/>
              <a:headEnd type="none" w="med" len="med"/>
              <a:tailEnd type="triangle" w="med" len="med"/>
            </a:ln>
          </p:spPr>
        </p:sp>
        <p:sp>
          <p:nvSpPr>
            <p:cNvPr id="50241" name="Line 60"/>
            <p:cNvSpPr/>
            <p:nvPr/>
          </p:nvSpPr>
          <p:spPr>
            <a:xfrm flipH="1">
              <a:off x="6354" y="4722"/>
              <a:ext cx="1440" cy="0"/>
            </a:xfrm>
            <a:prstGeom prst="line">
              <a:avLst/>
            </a:prstGeom>
            <a:ln w="9525" cap="flat" cmpd="sng">
              <a:solidFill>
                <a:srgbClr val="000000"/>
              </a:solidFill>
              <a:prstDash val="solid"/>
              <a:headEnd type="none" w="med" len="med"/>
              <a:tailEnd type="triangle" w="med" len="med"/>
            </a:ln>
          </p:spPr>
        </p:sp>
        <p:sp>
          <p:nvSpPr>
            <p:cNvPr id="50242" name="Line 61"/>
            <p:cNvSpPr/>
            <p:nvPr/>
          </p:nvSpPr>
          <p:spPr>
            <a:xfrm flipH="1">
              <a:off x="5454" y="6750"/>
              <a:ext cx="2340" cy="0"/>
            </a:xfrm>
            <a:prstGeom prst="line">
              <a:avLst/>
            </a:prstGeom>
            <a:ln w="9525" cap="flat" cmpd="sng">
              <a:solidFill>
                <a:srgbClr val="000000"/>
              </a:solidFill>
              <a:prstDash val="solid"/>
              <a:headEnd type="none" w="med" len="med"/>
              <a:tailEnd type="triangle" w="med" len="med"/>
            </a:ln>
          </p:spPr>
        </p:sp>
        <p:sp>
          <p:nvSpPr>
            <p:cNvPr id="50243" name="Line 62"/>
            <p:cNvSpPr/>
            <p:nvPr/>
          </p:nvSpPr>
          <p:spPr>
            <a:xfrm flipH="1">
              <a:off x="5454" y="7530"/>
              <a:ext cx="2340" cy="0"/>
            </a:xfrm>
            <a:prstGeom prst="line">
              <a:avLst/>
            </a:prstGeom>
            <a:ln w="9525" cap="flat" cmpd="sng">
              <a:solidFill>
                <a:srgbClr val="000000"/>
              </a:solidFill>
              <a:prstDash val="solid"/>
              <a:headEnd type="none" w="med" len="med"/>
              <a:tailEnd type="triangle" w="med" len="med"/>
            </a:ln>
          </p:spPr>
        </p:sp>
        <p:sp>
          <p:nvSpPr>
            <p:cNvPr id="50244" name="Line 63"/>
            <p:cNvSpPr/>
            <p:nvPr/>
          </p:nvSpPr>
          <p:spPr>
            <a:xfrm flipH="1">
              <a:off x="6534" y="12522"/>
              <a:ext cx="1260" cy="0"/>
            </a:xfrm>
            <a:prstGeom prst="line">
              <a:avLst/>
            </a:prstGeom>
            <a:ln w="9525" cap="flat" cmpd="sng">
              <a:solidFill>
                <a:srgbClr val="000000"/>
              </a:solidFill>
              <a:prstDash val="solid"/>
              <a:headEnd type="none" w="med" len="med"/>
              <a:tailEnd type="triangle" w="med" len="med"/>
            </a:ln>
          </p:spPr>
        </p:sp>
        <p:sp>
          <p:nvSpPr>
            <p:cNvPr id="50245" name="Line 64"/>
            <p:cNvSpPr/>
            <p:nvPr/>
          </p:nvSpPr>
          <p:spPr>
            <a:xfrm>
              <a:off x="6894" y="4410"/>
              <a:ext cx="0" cy="1092"/>
            </a:xfrm>
            <a:prstGeom prst="line">
              <a:avLst/>
            </a:prstGeom>
            <a:ln w="9525" cap="flat" cmpd="sng">
              <a:solidFill>
                <a:srgbClr val="000000"/>
              </a:solidFill>
              <a:prstDash val="dash"/>
              <a:headEnd type="none" w="med" len="med"/>
              <a:tailEnd type="none" w="med" len="med"/>
            </a:ln>
          </p:spPr>
        </p:sp>
        <p:sp>
          <p:nvSpPr>
            <p:cNvPr id="50246" name="Line 65"/>
            <p:cNvSpPr/>
            <p:nvPr/>
          </p:nvSpPr>
          <p:spPr>
            <a:xfrm>
              <a:off x="6354" y="5505"/>
              <a:ext cx="540" cy="0"/>
            </a:xfrm>
            <a:prstGeom prst="line">
              <a:avLst/>
            </a:prstGeom>
            <a:ln w="9525" cap="flat" cmpd="sng">
              <a:solidFill>
                <a:srgbClr val="000000"/>
              </a:solidFill>
              <a:prstDash val="dash"/>
              <a:headEnd type="none" w="med" len="med"/>
              <a:tailEnd type="none" w="med" len="med"/>
            </a:ln>
          </p:spPr>
        </p:sp>
        <p:sp>
          <p:nvSpPr>
            <p:cNvPr id="50247" name="Line 66"/>
            <p:cNvSpPr/>
            <p:nvPr/>
          </p:nvSpPr>
          <p:spPr>
            <a:xfrm>
              <a:off x="5454" y="4410"/>
              <a:ext cx="1440" cy="0"/>
            </a:xfrm>
            <a:prstGeom prst="line">
              <a:avLst/>
            </a:prstGeom>
            <a:ln w="9525" cap="flat" cmpd="sng">
              <a:solidFill>
                <a:srgbClr val="000000"/>
              </a:solidFill>
              <a:prstDash val="dash"/>
              <a:headEnd type="none" w="med" len="med"/>
              <a:tailEnd type="none" w="med" len="med"/>
            </a:ln>
          </p:spPr>
        </p:sp>
        <p:sp>
          <p:nvSpPr>
            <p:cNvPr id="50248" name="Text Box 67"/>
            <p:cNvSpPr txBox="1"/>
            <p:nvPr/>
          </p:nvSpPr>
          <p:spPr>
            <a:xfrm>
              <a:off x="6534" y="10494"/>
              <a:ext cx="540" cy="468"/>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a:spcBef>
                  <a:spcPct val="0"/>
                </a:spcBef>
                <a:buFontTx/>
                <a:buNone/>
              </a:pPr>
              <a:r>
                <a:rPr lang="zh-CN" altLang="en-US" sz="1200" dirty="0">
                  <a:latin typeface="Times New Roman" panose="02020603050405020304" pitchFamily="18" charset="0"/>
                </a:rPr>
                <a:t>否</a:t>
              </a:r>
              <a:endParaRPr lang="zh-CN" altLang="en-US" sz="1200" dirty="0">
                <a:latin typeface="Times New Roman" panose="02020603050405020304" pitchFamily="18" charset="0"/>
              </a:endParaRPr>
            </a:p>
          </p:txBody>
        </p:sp>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9570" name="Text Box 2"/>
          <p:cNvSpPr txBox="1">
            <a:spLocks noChangeArrowheads="1"/>
          </p:cNvSpPr>
          <p:nvPr/>
        </p:nvSpPr>
        <p:spPr bwMode="auto">
          <a:xfrm>
            <a:off x="2124075" y="404813"/>
            <a:ext cx="4895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活动实施的基本程序</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51203"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51204" name="Text Box 5"/>
          <p:cNvSpPr txBox="1"/>
          <p:nvPr/>
        </p:nvSpPr>
        <p:spPr>
          <a:xfrm>
            <a:off x="611188" y="1341438"/>
            <a:ext cx="8424862" cy="37846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2400" dirty="0">
                <a:latin typeface="宋体" panose="02010600030101010101" pitchFamily="2" charset="-122"/>
              </a:rPr>
              <a:t>上图说明：</a:t>
            </a:r>
            <a:endParaRPr lang="zh-CN" altLang="en-US" sz="2400" dirty="0">
              <a:latin typeface="Times New Roman" panose="02020603050405020304" pitchFamily="18" charset="0"/>
              <a:cs typeface="Times New Roman" panose="02020603050405020304" pitchFamily="18" charset="0"/>
            </a:endParaRPr>
          </a:p>
          <a:p>
            <a:pPr marL="0" lvl="0" indent="0" algn="just" eaLnBrk="1" hangingPunct="1">
              <a:spcBef>
                <a:spcPct val="0"/>
              </a:spcBef>
              <a:buFontTx/>
              <a:buNone/>
            </a:pPr>
            <a:r>
              <a:rPr lang="en-US" altLang="zh-CN" sz="2400" dirty="0">
                <a:latin typeface="Times New Roman" panose="02020603050405020304" pitchFamily="18" charset="0"/>
                <a:cs typeface="Times New Roman" panose="02020603050405020304" pitchFamily="18" charset="0"/>
              </a:rPr>
              <a:t>P</a:t>
            </a:r>
            <a:r>
              <a:rPr lang="zh-CN" altLang="en-US" sz="2400" dirty="0">
                <a:latin typeface="宋体" panose="02010600030101010101" pitchFamily="2" charset="-122"/>
              </a:rPr>
              <a:t>、</a:t>
            </a:r>
            <a:r>
              <a:rPr lang="en-US" altLang="zh-CN" sz="2400" dirty="0">
                <a:latin typeface="Times New Roman" panose="02020603050405020304" pitchFamily="18" charset="0"/>
                <a:cs typeface="Times New Roman" panose="02020603050405020304" pitchFamily="18" charset="0"/>
              </a:rPr>
              <a:t>D</a:t>
            </a:r>
            <a:r>
              <a:rPr lang="zh-CN" altLang="en-US" sz="2400" dirty="0">
                <a:latin typeface="宋体" panose="02010600030101010101" pitchFamily="2" charset="-122"/>
              </a:rPr>
              <a:t>、</a:t>
            </a:r>
            <a:r>
              <a:rPr lang="en-US" altLang="zh-CN" sz="2400" dirty="0">
                <a:latin typeface="Times New Roman" panose="02020603050405020304" pitchFamily="18" charset="0"/>
                <a:cs typeface="Times New Roman" panose="02020603050405020304" pitchFamily="18" charset="0"/>
              </a:rPr>
              <a:t>C</a:t>
            </a:r>
            <a:r>
              <a:rPr lang="zh-CN" altLang="en-US" sz="2400" dirty="0">
                <a:latin typeface="宋体" panose="02010600030101010101" pitchFamily="2" charset="-122"/>
              </a:rPr>
              <a:t>、</a:t>
            </a:r>
            <a:r>
              <a:rPr lang="en-US" altLang="zh-CN" sz="2400" dirty="0">
                <a:latin typeface="Times New Roman" panose="02020603050405020304" pitchFamily="18" charset="0"/>
                <a:cs typeface="Times New Roman" panose="02020603050405020304" pitchFamily="18" charset="0"/>
              </a:rPr>
              <a:t>A</a:t>
            </a:r>
            <a:r>
              <a:rPr lang="zh-CN" altLang="en-US" sz="2400" dirty="0">
                <a:latin typeface="宋体" panose="02010600030101010101" pitchFamily="2" charset="-122"/>
              </a:rPr>
              <a:t>各阶段中可应用的工具：</a:t>
            </a:r>
            <a:endParaRPr lang="zh-CN" altLang="en-US" sz="2400" dirty="0">
              <a:latin typeface="Times New Roman" panose="02020603050405020304" pitchFamily="18" charset="0"/>
              <a:cs typeface="Times New Roman" panose="02020603050405020304" pitchFamily="18" charset="0"/>
            </a:endParaRPr>
          </a:p>
          <a:p>
            <a:pPr marL="0" lvl="0" indent="0" algn="just" eaLnBrk="1" hangingPunct="1">
              <a:spcBef>
                <a:spcPct val="0"/>
              </a:spcBef>
              <a:buFontTx/>
              <a:buNone/>
            </a:pPr>
            <a:r>
              <a:rPr lang="en-US" altLang="zh-CN" sz="2400" dirty="0">
                <a:latin typeface="Times New Roman" panose="02020603050405020304" pitchFamily="18" charset="0"/>
                <a:cs typeface="Times New Roman" panose="02020603050405020304" pitchFamily="18" charset="0"/>
              </a:rPr>
              <a:t>P</a:t>
            </a:r>
            <a:r>
              <a:rPr lang="zh-CN" altLang="en-US" sz="2400" dirty="0">
                <a:latin typeface="宋体" panose="02010600030101010101" pitchFamily="2" charset="-122"/>
              </a:rPr>
              <a:t>（计划）阶段：</a:t>
            </a:r>
            <a:endParaRPr lang="zh-CN" altLang="en-US" sz="2400" dirty="0">
              <a:latin typeface="Times New Roman" panose="02020603050405020304" pitchFamily="18" charset="0"/>
              <a:cs typeface="Times New Roman" panose="02020603050405020304" pitchFamily="18" charset="0"/>
            </a:endParaRPr>
          </a:p>
          <a:p>
            <a:pPr marL="0" lvl="0" indent="0" algn="just" eaLnBrk="1" hangingPunct="1">
              <a:spcBef>
                <a:spcPct val="0"/>
              </a:spcBef>
              <a:buFontTx/>
              <a:buNone/>
            </a:pPr>
            <a:r>
              <a:rPr lang="zh-CN" altLang="en-US" sz="2400" dirty="0">
                <a:latin typeface="宋体" panose="02010600030101010101" pitchFamily="2" charset="-122"/>
              </a:rPr>
              <a:t>      </a:t>
            </a:r>
            <a:r>
              <a:rPr lang="en-US" altLang="zh-CN" sz="2400" dirty="0">
                <a:latin typeface="宋体" panose="02010600030101010101" pitchFamily="2" charset="-122"/>
              </a:rPr>
              <a:t>1</a:t>
            </a:r>
            <a:r>
              <a:rPr lang="zh-CN" altLang="en-US" sz="2400" dirty="0">
                <a:latin typeface="宋体" panose="02010600030101010101" pitchFamily="2" charset="-122"/>
              </a:rPr>
              <a:t>、</a:t>
            </a:r>
            <a:r>
              <a:rPr lang="zh-CN" altLang="en-US" sz="2400" dirty="0">
                <a:latin typeface="Times New Roman" panose="02020603050405020304" pitchFamily="18" charset="0"/>
                <a:cs typeface="Times New Roman" panose="02020603050405020304" pitchFamily="18" charset="0"/>
              </a:rPr>
              <a:t> </a:t>
            </a:r>
            <a:r>
              <a:rPr lang="zh-CN" altLang="en-US" sz="2400" dirty="0">
                <a:latin typeface="宋体" panose="02010600030101010101" pitchFamily="2" charset="-122"/>
              </a:rPr>
              <a:t>现状调查：调查表、排列图。</a:t>
            </a:r>
            <a:endParaRPr lang="zh-CN" altLang="en-US" sz="2400" dirty="0">
              <a:latin typeface="Times New Roman" panose="02020603050405020304" pitchFamily="18" charset="0"/>
              <a:cs typeface="Times New Roman" panose="02020603050405020304" pitchFamily="18" charset="0"/>
            </a:endParaRPr>
          </a:p>
          <a:p>
            <a:pPr marL="0" lvl="0" indent="0" algn="just" eaLnBrk="1" hangingPunct="1">
              <a:spcBef>
                <a:spcPct val="0"/>
              </a:spcBef>
              <a:buFontTx/>
              <a:buNone/>
            </a:pPr>
            <a:r>
              <a:rPr lang="zh-CN" altLang="en-US" sz="2400" dirty="0">
                <a:latin typeface="宋体" panose="02010600030101010101" pitchFamily="2" charset="-122"/>
              </a:rPr>
              <a:t>      </a:t>
            </a:r>
            <a:r>
              <a:rPr lang="en-US" altLang="zh-CN" sz="2400" dirty="0">
                <a:latin typeface="宋体" panose="02010600030101010101" pitchFamily="2" charset="-122"/>
              </a:rPr>
              <a:t>2</a:t>
            </a:r>
            <a:r>
              <a:rPr lang="zh-CN" altLang="en-US" sz="2400" dirty="0">
                <a:latin typeface="宋体" panose="02010600030101010101" pitchFamily="2" charset="-122"/>
              </a:rPr>
              <a:t>、原因分析：因果图、系统图、关联图。</a:t>
            </a:r>
            <a:endParaRPr lang="zh-CN" altLang="en-US" sz="2400" dirty="0">
              <a:latin typeface="Times New Roman" panose="02020603050405020304" pitchFamily="18" charset="0"/>
              <a:cs typeface="Times New Roman" panose="02020603050405020304" pitchFamily="18" charset="0"/>
            </a:endParaRPr>
          </a:p>
          <a:p>
            <a:pPr marL="0" lvl="0" indent="0" algn="just" eaLnBrk="1" hangingPunct="1">
              <a:spcBef>
                <a:spcPct val="0"/>
              </a:spcBef>
              <a:buFontTx/>
              <a:buNone/>
            </a:pPr>
            <a:r>
              <a:rPr lang="zh-CN" altLang="en-US" sz="2400" dirty="0">
                <a:latin typeface="宋体" panose="02010600030101010101" pitchFamily="2" charset="-122"/>
              </a:rPr>
              <a:t>      </a:t>
            </a:r>
            <a:r>
              <a:rPr lang="en-US" altLang="zh-CN" sz="2400" dirty="0">
                <a:latin typeface="宋体" panose="02010600030101010101" pitchFamily="2" charset="-122"/>
              </a:rPr>
              <a:t>3</a:t>
            </a:r>
            <a:r>
              <a:rPr lang="zh-CN" altLang="en-US" sz="2400" dirty="0">
                <a:latin typeface="宋体" panose="02010600030101010101" pitchFamily="2" charset="-122"/>
              </a:rPr>
              <a:t>、要因分析：排列图、散布图、矩阵图。</a:t>
            </a:r>
            <a:endParaRPr lang="zh-CN" altLang="en-US" sz="2400" dirty="0">
              <a:latin typeface="Times New Roman" panose="02020603050405020304" pitchFamily="18" charset="0"/>
              <a:cs typeface="Times New Roman" panose="02020603050405020304" pitchFamily="18" charset="0"/>
            </a:endParaRPr>
          </a:p>
          <a:p>
            <a:pPr marL="0" lvl="0" indent="0" algn="just" eaLnBrk="1" hangingPunct="1">
              <a:spcBef>
                <a:spcPct val="0"/>
              </a:spcBef>
              <a:buFontTx/>
              <a:buNone/>
            </a:pPr>
            <a:r>
              <a:rPr lang="zh-CN" altLang="en-US" sz="2400" dirty="0">
                <a:latin typeface="宋体" panose="02010600030101010101" pitchFamily="2" charset="-122"/>
              </a:rPr>
              <a:t>      </a:t>
            </a:r>
            <a:r>
              <a:rPr lang="en-US" altLang="zh-CN" sz="2400" dirty="0">
                <a:latin typeface="宋体" panose="02010600030101010101" pitchFamily="2" charset="-122"/>
              </a:rPr>
              <a:t>4</a:t>
            </a:r>
            <a:r>
              <a:rPr lang="zh-CN" altLang="en-US" sz="2400" dirty="0">
                <a:latin typeface="宋体" panose="02010600030101010101" pitchFamily="2" charset="-122"/>
              </a:rPr>
              <a:t>、制定措施计划：对策表。</a:t>
            </a:r>
            <a:endParaRPr lang="zh-CN" altLang="en-US" sz="2400" dirty="0">
              <a:latin typeface="Times New Roman" panose="02020603050405020304" pitchFamily="18" charset="0"/>
              <a:cs typeface="Times New Roman" panose="02020603050405020304" pitchFamily="18" charset="0"/>
            </a:endParaRPr>
          </a:p>
          <a:p>
            <a:pPr marL="0" lvl="0" indent="0" algn="just" eaLnBrk="1" hangingPunct="1">
              <a:spcBef>
                <a:spcPct val="0"/>
              </a:spcBef>
              <a:buFontTx/>
              <a:buNone/>
            </a:pPr>
            <a:r>
              <a:rPr lang="en-US" altLang="zh-CN" sz="2400" dirty="0">
                <a:latin typeface="Times New Roman" panose="02020603050405020304" pitchFamily="18" charset="0"/>
                <a:cs typeface="Times New Roman" panose="02020603050405020304" pitchFamily="18" charset="0"/>
              </a:rPr>
              <a:t>D</a:t>
            </a:r>
            <a:r>
              <a:rPr lang="zh-CN" altLang="en-US" sz="2400" dirty="0">
                <a:latin typeface="宋体" panose="02010600030101010101" pitchFamily="2" charset="-122"/>
              </a:rPr>
              <a:t>（实施）阶段：各种科学方法并结合专业技术应用。</a:t>
            </a:r>
            <a:endParaRPr lang="zh-CN" altLang="en-US" sz="2400" dirty="0">
              <a:latin typeface="Times New Roman" panose="02020603050405020304" pitchFamily="18" charset="0"/>
              <a:cs typeface="Times New Roman" panose="02020603050405020304" pitchFamily="18" charset="0"/>
            </a:endParaRPr>
          </a:p>
          <a:p>
            <a:pPr marL="0" lvl="0" indent="0" algn="just" eaLnBrk="1" hangingPunct="1">
              <a:spcBef>
                <a:spcPct val="0"/>
              </a:spcBef>
              <a:buFontTx/>
              <a:buNone/>
            </a:pPr>
            <a:r>
              <a:rPr lang="en-US" altLang="zh-CN" sz="2400" dirty="0">
                <a:latin typeface="Times New Roman" panose="02020603050405020304" pitchFamily="18" charset="0"/>
                <a:cs typeface="Times New Roman" panose="02020603050405020304" pitchFamily="18" charset="0"/>
              </a:rPr>
              <a:t>C</a:t>
            </a:r>
            <a:r>
              <a:rPr lang="zh-CN" altLang="en-US" sz="2400" dirty="0">
                <a:latin typeface="宋体" panose="02010600030101010101" pitchFamily="2" charset="-122"/>
              </a:rPr>
              <a:t>（检查）阶段：排列图、方差分析等。</a:t>
            </a:r>
            <a:endParaRPr lang="zh-CN" altLang="en-US" sz="2400" dirty="0">
              <a:latin typeface="Times New Roman" panose="02020603050405020304" pitchFamily="18" charset="0"/>
              <a:cs typeface="Times New Roman" panose="02020603050405020304" pitchFamily="18" charset="0"/>
            </a:endParaRPr>
          </a:p>
          <a:p>
            <a:pPr marL="0" lvl="0" indent="0" algn="just" eaLnBrk="1" hangingPunct="1">
              <a:spcBef>
                <a:spcPct val="0"/>
              </a:spcBef>
              <a:buFontTx/>
              <a:buNone/>
            </a:pPr>
            <a:r>
              <a:rPr lang="en-US" altLang="zh-CN" sz="2400" dirty="0">
                <a:latin typeface="Times New Roman" panose="02020603050405020304" pitchFamily="18" charset="0"/>
                <a:cs typeface="Times New Roman" panose="02020603050405020304" pitchFamily="18" charset="0"/>
              </a:rPr>
              <a:t>A</a:t>
            </a:r>
            <a:r>
              <a:rPr lang="zh-CN" altLang="en-US" sz="2400" dirty="0">
                <a:latin typeface="宋体" panose="02010600030101010101" pitchFamily="2" charset="-122"/>
              </a:rPr>
              <a:t>（总结）阶段：调查表、排列图。</a:t>
            </a:r>
            <a:endParaRPr lang="zh-CN" altLang="en-US" sz="2400" dirty="0">
              <a:latin typeface="宋体" panose="02010600030101010101" pitchFamily="2" charset="-122"/>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Text Box 2"/>
          <p:cNvSpPr txBox="1"/>
          <p:nvPr/>
        </p:nvSpPr>
        <p:spPr>
          <a:xfrm>
            <a:off x="2339975" y="404813"/>
            <a:ext cx="3887788" cy="366712"/>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3600" b="1" i="1" dirty="0">
                <a:solidFill>
                  <a:schemeClr val="tx2"/>
                </a:solidFill>
                <a:latin typeface="Times New Roman" panose="02020603050405020304" pitchFamily="18" charset="0"/>
              </a:rPr>
              <a:t>QCC</a:t>
            </a:r>
            <a:r>
              <a:rPr lang="zh-CN" altLang="en-US" sz="3600" b="1" i="1" dirty="0">
                <a:solidFill>
                  <a:schemeClr val="tx2"/>
                </a:solidFill>
                <a:latin typeface="Times New Roman" panose="02020603050405020304" pitchFamily="18" charset="0"/>
              </a:rPr>
              <a:t>的发展史</a:t>
            </a:r>
            <a:endParaRPr lang="zh-CN" altLang="en-US" sz="3600" b="1" i="1" dirty="0">
              <a:solidFill>
                <a:schemeClr val="tx2"/>
              </a:solidFill>
              <a:latin typeface="Times New Roman" panose="02020603050405020304" pitchFamily="18" charset="0"/>
            </a:endParaRPr>
          </a:p>
        </p:txBody>
      </p:sp>
      <p:sp>
        <p:nvSpPr>
          <p:cNvPr id="6147"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6148" name="Text Box 4"/>
          <p:cNvSpPr txBox="1"/>
          <p:nvPr/>
        </p:nvSpPr>
        <p:spPr>
          <a:xfrm>
            <a:off x="323850" y="908050"/>
            <a:ext cx="8351838" cy="452755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nSpc>
                <a:spcPct val="150000"/>
              </a:lnSpc>
              <a:buClr>
                <a:schemeClr val="tx2"/>
              </a:buClr>
              <a:buFontTx/>
              <a:buNone/>
            </a:pPr>
            <a:r>
              <a:rPr lang="en-US" altLang="zh-CN" sz="2400" dirty="0">
                <a:latin typeface="Times New Roman" panose="02020603050405020304" pitchFamily="18" charset="0"/>
              </a:rPr>
              <a:t>       </a:t>
            </a:r>
            <a:r>
              <a:rPr lang="zh-CN" altLang="en-US" sz="2400" dirty="0">
                <a:latin typeface="Times New Roman" panose="02020603050405020304" pitchFamily="18" charset="0"/>
              </a:rPr>
              <a:t>品管圈于一九六二年由日本科技联盟</a:t>
            </a:r>
            <a:r>
              <a:rPr lang="en-US" altLang="zh-CN" sz="2400" dirty="0">
                <a:latin typeface="Times New Roman" panose="02020603050405020304" pitchFamily="18" charset="0"/>
              </a:rPr>
              <a:t>(JUSE)</a:t>
            </a:r>
            <a:r>
              <a:rPr lang="zh-CN" altLang="en-US" sz="2400" dirty="0">
                <a:latin typeface="Times New Roman" panose="02020603050405020304" pitchFamily="18" charset="0"/>
              </a:rPr>
              <a:t>建立</a:t>
            </a:r>
            <a:r>
              <a:rPr lang="en-US" altLang="zh-CN" sz="2400" dirty="0">
                <a:latin typeface="Times New Roman" panose="02020603050405020304" pitchFamily="18" charset="0"/>
              </a:rPr>
              <a:t>,</a:t>
            </a:r>
            <a:r>
              <a:rPr lang="zh-CN" altLang="en-US" sz="2400" dirty="0">
                <a:latin typeface="Times New Roman" panose="02020603050405020304" pitchFamily="18" charset="0"/>
              </a:rPr>
              <a:t>当时全日本只有二十三个圈</a:t>
            </a:r>
            <a:r>
              <a:rPr lang="en-US" altLang="zh-CN" sz="2400" dirty="0">
                <a:latin typeface="Times New Roman" panose="02020603050405020304" pitchFamily="18" charset="0"/>
              </a:rPr>
              <a:t>,</a:t>
            </a:r>
            <a:r>
              <a:rPr lang="zh-CN" altLang="en-US" sz="2400" dirty="0">
                <a:latin typeface="Times New Roman" panose="02020603050405020304" pitchFamily="18" charset="0"/>
              </a:rPr>
              <a:t>时至今日</a:t>
            </a:r>
            <a:r>
              <a:rPr lang="en-US" altLang="zh-CN" sz="2400" dirty="0">
                <a:latin typeface="Times New Roman" panose="02020603050405020304" pitchFamily="18" charset="0"/>
              </a:rPr>
              <a:t>,</a:t>
            </a:r>
            <a:r>
              <a:rPr lang="zh-CN" altLang="en-US" sz="2400" dirty="0">
                <a:latin typeface="Times New Roman" panose="02020603050405020304" pitchFamily="18" charset="0"/>
              </a:rPr>
              <a:t>在联会注册的品管圈已超过十万个</a:t>
            </a:r>
            <a:r>
              <a:rPr lang="en-US" altLang="zh-CN" sz="2400" dirty="0">
                <a:latin typeface="Times New Roman" panose="02020603050405020304" pitchFamily="18" charset="0"/>
              </a:rPr>
              <a:t>,</a:t>
            </a:r>
            <a:r>
              <a:rPr lang="zh-CN" altLang="en-US" sz="2400" dirty="0">
                <a:latin typeface="Times New Roman" panose="02020603050405020304" pitchFamily="18" charset="0"/>
              </a:rPr>
              <a:t>而未注册的数目估计有一百万个以上</a:t>
            </a:r>
            <a:r>
              <a:rPr lang="en-US" altLang="zh-CN" sz="2400" dirty="0">
                <a:latin typeface="Times New Roman" panose="02020603050405020304" pitchFamily="18" charset="0"/>
              </a:rPr>
              <a:t>,</a:t>
            </a:r>
            <a:r>
              <a:rPr lang="zh-CN" altLang="en-US" sz="2400" dirty="0">
                <a:latin typeface="Times New Roman" panose="02020603050405020304" pitchFamily="18" charset="0"/>
              </a:rPr>
              <a:t>每个品管圈成员每年平均提出五十项建议</a:t>
            </a:r>
            <a:r>
              <a:rPr lang="en-US" altLang="zh-CN" sz="2400" dirty="0">
                <a:latin typeface="Times New Roman" panose="02020603050405020304" pitchFamily="18" charset="0"/>
              </a:rPr>
              <a:t>,</a:t>
            </a:r>
            <a:r>
              <a:rPr lang="zh-CN" altLang="en-US" sz="2400" dirty="0">
                <a:latin typeface="Times New Roman" panose="02020603050405020304" pitchFamily="18" charset="0"/>
              </a:rPr>
              <a:t>构成一股强大生产力的推动力量</a:t>
            </a:r>
            <a:r>
              <a:rPr lang="en-US" altLang="zh-CN" sz="2400" dirty="0">
                <a:latin typeface="Times New Roman" panose="02020603050405020304" pitchFamily="18" charset="0"/>
              </a:rPr>
              <a:t>.</a:t>
            </a:r>
            <a:endParaRPr lang="en-US" altLang="zh-CN" sz="2400" dirty="0">
              <a:latin typeface="Times New Roman" panose="02020603050405020304" pitchFamily="18" charset="0"/>
            </a:endParaRPr>
          </a:p>
          <a:p>
            <a:pPr marL="0" lvl="0" indent="0">
              <a:lnSpc>
                <a:spcPct val="150000"/>
              </a:lnSpc>
              <a:buClr>
                <a:schemeClr val="tx2"/>
              </a:buClr>
              <a:buFontTx/>
              <a:buNone/>
            </a:pPr>
            <a:r>
              <a:rPr lang="en-US" altLang="zh-CN" sz="2400" dirty="0">
                <a:latin typeface="Times New Roman" panose="02020603050405020304" pitchFamily="18" charset="0"/>
              </a:rPr>
              <a:t>        </a:t>
            </a:r>
            <a:r>
              <a:rPr lang="zh-CN" altLang="en-US" sz="2400" dirty="0">
                <a:latin typeface="Times New Roman" panose="02020603050405020304" pitchFamily="18" charset="0"/>
              </a:rPr>
              <a:t>品管圈被认为是日本生产力神奇配方的重要成份</a:t>
            </a:r>
            <a:r>
              <a:rPr lang="en-US" altLang="zh-CN" sz="2400" dirty="0">
                <a:latin typeface="Times New Roman" panose="02020603050405020304" pitchFamily="18" charset="0"/>
              </a:rPr>
              <a:t>,</a:t>
            </a:r>
            <a:r>
              <a:rPr lang="zh-CN" altLang="en-US" sz="2400" dirty="0">
                <a:latin typeface="Times New Roman" panose="02020603050405020304" pitchFamily="18" charset="0"/>
              </a:rPr>
              <a:t>使日本在生产力增长率方面在过去的几十年来一直处于领导的地位</a:t>
            </a:r>
            <a:r>
              <a:rPr lang="en-US" altLang="zh-CN" sz="2400" dirty="0">
                <a:latin typeface="Times New Roman" panose="02020603050405020304" pitchFamily="18" charset="0"/>
              </a:rPr>
              <a:t>,</a:t>
            </a:r>
            <a:r>
              <a:rPr lang="zh-CN" altLang="en-US" sz="2400" dirty="0">
                <a:latin typeface="Times New Roman" panose="02020603050405020304" pitchFamily="18" charset="0"/>
              </a:rPr>
              <a:t>成为每小时生产量最高的国家</a:t>
            </a:r>
            <a:r>
              <a:rPr lang="en-US" altLang="zh-CN" sz="2400" dirty="0">
                <a:latin typeface="Times New Roman" panose="02020603050405020304" pitchFamily="18" charset="0"/>
              </a:rPr>
              <a:t>.</a:t>
            </a:r>
            <a:r>
              <a:rPr lang="zh-CN" altLang="en-US" sz="2400" dirty="0">
                <a:latin typeface="Times New Roman" panose="02020603050405020304" pitchFamily="18" charset="0"/>
              </a:rPr>
              <a:t>同时在世界各地“</a:t>
            </a:r>
            <a:r>
              <a:rPr lang="en-US" altLang="zh-CN" sz="2400" dirty="0">
                <a:latin typeface="Times New Roman" panose="02020603050405020304" pitchFamily="18" charset="0"/>
              </a:rPr>
              <a:t>Made In Japan”</a:t>
            </a:r>
            <a:r>
              <a:rPr lang="zh-CN" altLang="en-US" sz="2400" dirty="0">
                <a:latin typeface="Times New Roman" panose="02020603050405020304" pitchFamily="18" charset="0"/>
              </a:rPr>
              <a:t>也成了“品质”的代名词</a:t>
            </a:r>
            <a:r>
              <a:rPr lang="en-US" altLang="zh-CN" sz="2400" dirty="0">
                <a:latin typeface="Times New Roman" panose="02020603050405020304" pitchFamily="18" charset="0"/>
              </a:rPr>
              <a:t>.</a:t>
            </a:r>
            <a:endParaRPr lang="en-US" altLang="zh-CN" sz="2400" dirty="0">
              <a:latin typeface="Arial" panose="020B0604020202020204"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8610" name="Text Box 2"/>
          <p:cNvSpPr txBox="1">
            <a:spLocks noChangeArrowheads="1"/>
          </p:cNvSpPr>
          <p:nvPr/>
        </p:nvSpPr>
        <p:spPr bwMode="auto">
          <a:xfrm>
            <a:off x="2124075" y="404813"/>
            <a:ext cx="48958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流程模式及主要步骤内容</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52227" name="Rectangle 3"/>
          <p:cNvSpPr/>
          <p:nvPr/>
        </p:nvSpPr>
        <p:spPr>
          <a:xfrm>
            <a:off x="323850" y="836613"/>
            <a:ext cx="8424863" cy="5400675"/>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nvGrpSpPr>
          <p:cNvPr id="52228" name="Group 206"/>
          <p:cNvGrpSpPr/>
          <p:nvPr/>
        </p:nvGrpSpPr>
        <p:grpSpPr>
          <a:xfrm>
            <a:off x="304800" y="838200"/>
            <a:ext cx="8458200" cy="5410200"/>
            <a:chOff x="-3" y="-3"/>
            <a:chExt cx="3993" cy="7007"/>
          </a:xfrm>
        </p:grpSpPr>
        <p:grpSp>
          <p:nvGrpSpPr>
            <p:cNvPr id="52229" name="Group 204"/>
            <p:cNvGrpSpPr/>
            <p:nvPr/>
          </p:nvGrpSpPr>
          <p:grpSpPr>
            <a:xfrm>
              <a:off x="0" y="0"/>
              <a:ext cx="3987" cy="7001"/>
              <a:chOff x="0" y="0"/>
              <a:chExt cx="3987" cy="7001"/>
            </a:xfrm>
          </p:grpSpPr>
          <p:grpSp>
            <p:nvGrpSpPr>
              <p:cNvPr id="52231" name="Group 69"/>
              <p:cNvGrpSpPr/>
              <p:nvPr/>
            </p:nvGrpSpPr>
            <p:grpSpPr>
              <a:xfrm>
                <a:off x="0" y="0"/>
                <a:ext cx="705" cy="317"/>
                <a:chOff x="0" y="0"/>
                <a:chExt cx="705" cy="317"/>
              </a:xfrm>
            </p:grpSpPr>
            <p:sp>
              <p:nvSpPr>
                <p:cNvPr id="52433" name="Rectangle 0"/>
                <p:cNvSpPr/>
                <p:nvPr/>
              </p:nvSpPr>
              <p:spPr>
                <a:xfrm>
                  <a:off x="43" y="0"/>
                  <a:ext cx="6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工作阶段</a:t>
                  </a:r>
                  <a:endParaRPr lang="zh-CN" altLang="en-US" sz="1200" dirty="0">
                    <a:latin typeface="Arial" panose="020B0604020202020204" pitchFamily="34" charset="0"/>
                  </a:endParaRPr>
                </a:p>
              </p:txBody>
            </p:sp>
            <p:sp>
              <p:nvSpPr>
                <p:cNvPr id="52434" name="Rectangle 68"/>
                <p:cNvSpPr/>
                <p:nvPr/>
              </p:nvSpPr>
              <p:spPr>
                <a:xfrm>
                  <a:off x="0" y="0"/>
                  <a:ext cx="7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32" name="Group 71"/>
              <p:cNvGrpSpPr/>
              <p:nvPr/>
            </p:nvGrpSpPr>
            <p:grpSpPr>
              <a:xfrm>
                <a:off x="705" y="0"/>
                <a:ext cx="374" cy="317"/>
                <a:chOff x="705" y="0"/>
                <a:chExt cx="374" cy="317"/>
              </a:xfrm>
            </p:grpSpPr>
            <p:sp>
              <p:nvSpPr>
                <p:cNvPr id="52431" name="Rectangle 1"/>
                <p:cNvSpPr/>
                <p:nvPr/>
              </p:nvSpPr>
              <p:spPr>
                <a:xfrm>
                  <a:off x="748" y="0"/>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序号</a:t>
                  </a:r>
                  <a:endParaRPr lang="zh-CN" altLang="en-US" sz="1200" dirty="0">
                    <a:latin typeface="Arial" panose="020B0604020202020204" pitchFamily="34" charset="0"/>
                  </a:endParaRPr>
                </a:p>
              </p:txBody>
            </p:sp>
            <p:sp>
              <p:nvSpPr>
                <p:cNvPr id="52432" name="Rectangle 70"/>
                <p:cNvSpPr/>
                <p:nvPr/>
              </p:nvSpPr>
              <p:spPr>
                <a:xfrm>
                  <a:off x="705" y="0"/>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33" name="Group 73"/>
              <p:cNvGrpSpPr/>
              <p:nvPr/>
            </p:nvGrpSpPr>
            <p:grpSpPr>
              <a:xfrm>
                <a:off x="1079" y="0"/>
                <a:ext cx="1305" cy="317"/>
                <a:chOff x="1079" y="0"/>
                <a:chExt cx="1305" cy="317"/>
              </a:xfrm>
            </p:grpSpPr>
            <p:sp>
              <p:nvSpPr>
                <p:cNvPr id="52429" name="Rectangle 2"/>
                <p:cNvSpPr/>
                <p:nvPr/>
              </p:nvSpPr>
              <p:spPr>
                <a:xfrm>
                  <a:off x="1122" y="0"/>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工作项目</a:t>
                  </a:r>
                  <a:endParaRPr lang="zh-CN" altLang="en-US" sz="1200" dirty="0">
                    <a:latin typeface="Arial" panose="020B0604020202020204" pitchFamily="34" charset="0"/>
                  </a:endParaRPr>
                </a:p>
              </p:txBody>
            </p:sp>
            <p:sp>
              <p:nvSpPr>
                <p:cNvPr id="52430" name="Rectangle 72"/>
                <p:cNvSpPr/>
                <p:nvPr/>
              </p:nvSpPr>
              <p:spPr>
                <a:xfrm>
                  <a:off x="1079" y="0"/>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34" name="Group 75"/>
              <p:cNvGrpSpPr/>
              <p:nvPr/>
            </p:nvGrpSpPr>
            <p:grpSpPr>
              <a:xfrm>
                <a:off x="2384" y="0"/>
                <a:ext cx="1603" cy="317"/>
                <a:chOff x="2384" y="0"/>
                <a:chExt cx="1603" cy="317"/>
              </a:xfrm>
            </p:grpSpPr>
            <p:sp>
              <p:nvSpPr>
                <p:cNvPr id="52427" name="Rectangle 3"/>
                <p:cNvSpPr/>
                <p:nvPr/>
              </p:nvSpPr>
              <p:spPr>
                <a:xfrm>
                  <a:off x="2427" y="0"/>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主要内容</a:t>
                  </a:r>
                  <a:endParaRPr lang="zh-CN" altLang="en-US" sz="1200" dirty="0">
                    <a:latin typeface="Arial" panose="020B0604020202020204" pitchFamily="34" charset="0"/>
                  </a:endParaRPr>
                </a:p>
              </p:txBody>
            </p:sp>
            <p:sp>
              <p:nvSpPr>
                <p:cNvPr id="52428" name="Rectangle 74"/>
                <p:cNvSpPr/>
                <p:nvPr/>
              </p:nvSpPr>
              <p:spPr>
                <a:xfrm>
                  <a:off x="2384" y="0"/>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35" name="Group 77"/>
              <p:cNvGrpSpPr/>
              <p:nvPr/>
            </p:nvGrpSpPr>
            <p:grpSpPr>
              <a:xfrm>
                <a:off x="0" y="317"/>
                <a:ext cx="705" cy="1123"/>
                <a:chOff x="0" y="317"/>
                <a:chExt cx="705" cy="1123"/>
              </a:xfrm>
            </p:grpSpPr>
            <p:sp>
              <p:nvSpPr>
                <p:cNvPr id="52425" name="Rectangle 4"/>
                <p:cNvSpPr/>
                <p:nvPr/>
              </p:nvSpPr>
              <p:spPr>
                <a:xfrm>
                  <a:off x="43" y="317"/>
                  <a:ext cx="619" cy="112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准备阶段（</a:t>
                  </a:r>
                  <a:r>
                    <a:rPr lang="en-US" altLang="zh-CN" sz="1200" dirty="0">
                      <a:latin typeface="Times New Roman" panose="02020603050405020304" pitchFamily="18" charset="0"/>
                    </a:rPr>
                    <a:t>P</a:t>
                  </a:r>
                  <a:r>
                    <a:rPr lang="zh-CN" altLang="en-US" sz="1200" dirty="0">
                      <a:latin typeface="Times New Roman" panose="02020603050405020304" pitchFamily="18" charset="0"/>
                    </a:rPr>
                    <a:t>）</a:t>
                  </a:r>
                  <a:endParaRPr lang="zh-CN" altLang="en-US" sz="1200" dirty="0">
                    <a:latin typeface="Arial" panose="020B0604020202020204" pitchFamily="34" charset="0"/>
                  </a:endParaRPr>
                </a:p>
              </p:txBody>
            </p:sp>
            <p:sp>
              <p:nvSpPr>
                <p:cNvPr id="52426" name="Rectangle 76"/>
                <p:cNvSpPr/>
                <p:nvPr/>
              </p:nvSpPr>
              <p:spPr>
                <a:xfrm>
                  <a:off x="0" y="317"/>
                  <a:ext cx="705" cy="112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36" name="Group 79"/>
              <p:cNvGrpSpPr/>
              <p:nvPr/>
            </p:nvGrpSpPr>
            <p:grpSpPr>
              <a:xfrm>
                <a:off x="705" y="317"/>
                <a:ext cx="374" cy="317"/>
                <a:chOff x="705" y="317"/>
                <a:chExt cx="374" cy="317"/>
              </a:xfrm>
            </p:grpSpPr>
            <p:sp>
              <p:nvSpPr>
                <p:cNvPr id="52423" name="Rectangle 5"/>
                <p:cNvSpPr/>
                <p:nvPr/>
              </p:nvSpPr>
              <p:spPr>
                <a:xfrm>
                  <a:off x="748" y="317"/>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1</a:t>
                  </a:r>
                  <a:endParaRPr lang="en-US" altLang="zh-CN" sz="1200" dirty="0">
                    <a:latin typeface="Arial" panose="020B0604020202020204" pitchFamily="34" charset="0"/>
                  </a:endParaRPr>
                </a:p>
              </p:txBody>
            </p:sp>
            <p:sp>
              <p:nvSpPr>
                <p:cNvPr id="52424" name="Rectangle 78"/>
                <p:cNvSpPr/>
                <p:nvPr/>
              </p:nvSpPr>
              <p:spPr>
                <a:xfrm>
                  <a:off x="705" y="317"/>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37" name="Group 81"/>
              <p:cNvGrpSpPr/>
              <p:nvPr/>
            </p:nvGrpSpPr>
            <p:grpSpPr>
              <a:xfrm>
                <a:off x="1079" y="317"/>
                <a:ext cx="1305" cy="317"/>
                <a:chOff x="1079" y="317"/>
                <a:chExt cx="1305" cy="317"/>
              </a:xfrm>
            </p:grpSpPr>
            <p:sp>
              <p:nvSpPr>
                <p:cNvPr id="52421" name="Rectangle 6"/>
                <p:cNvSpPr/>
                <p:nvPr/>
              </p:nvSpPr>
              <p:spPr>
                <a:xfrm>
                  <a:off x="1122" y="317"/>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品管圈现状诊断</a:t>
                  </a:r>
                  <a:endParaRPr lang="zh-CN" altLang="en-US" sz="1200" dirty="0">
                    <a:latin typeface="Arial" panose="020B0604020202020204" pitchFamily="34" charset="0"/>
                  </a:endParaRPr>
                </a:p>
              </p:txBody>
            </p:sp>
            <p:sp>
              <p:nvSpPr>
                <p:cNvPr id="52422" name="Rectangle 80"/>
                <p:cNvSpPr/>
                <p:nvPr/>
              </p:nvSpPr>
              <p:spPr>
                <a:xfrm>
                  <a:off x="1079" y="317"/>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38" name="Group 83"/>
              <p:cNvGrpSpPr/>
              <p:nvPr/>
            </p:nvGrpSpPr>
            <p:grpSpPr>
              <a:xfrm>
                <a:off x="2384" y="317"/>
                <a:ext cx="1603" cy="317"/>
                <a:chOff x="2384" y="317"/>
                <a:chExt cx="1603" cy="317"/>
              </a:xfrm>
            </p:grpSpPr>
            <p:sp>
              <p:nvSpPr>
                <p:cNvPr id="52419" name="Rectangle 7"/>
                <p:cNvSpPr/>
                <p:nvPr/>
              </p:nvSpPr>
              <p:spPr>
                <a:xfrm>
                  <a:off x="2427" y="317"/>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诊断报告</a:t>
                  </a:r>
                  <a:endParaRPr lang="zh-CN" altLang="en-US" sz="1200" dirty="0">
                    <a:latin typeface="Arial" panose="020B0604020202020204" pitchFamily="34" charset="0"/>
                  </a:endParaRPr>
                </a:p>
              </p:txBody>
            </p:sp>
            <p:sp>
              <p:nvSpPr>
                <p:cNvPr id="52420" name="Rectangle 82"/>
                <p:cNvSpPr/>
                <p:nvPr/>
              </p:nvSpPr>
              <p:spPr>
                <a:xfrm>
                  <a:off x="2384" y="317"/>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39" name="Group 85"/>
              <p:cNvGrpSpPr/>
              <p:nvPr/>
            </p:nvGrpSpPr>
            <p:grpSpPr>
              <a:xfrm>
                <a:off x="705" y="634"/>
                <a:ext cx="374" cy="403"/>
                <a:chOff x="705" y="634"/>
                <a:chExt cx="374" cy="403"/>
              </a:xfrm>
            </p:grpSpPr>
            <p:sp>
              <p:nvSpPr>
                <p:cNvPr id="52417" name="Rectangle 8"/>
                <p:cNvSpPr/>
                <p:nvPr/>
              </p:nvSpPr>
              <p:spPr>
                <a:xfrm>
                  <a:off x="748" y="634"/>
                  <a:ext cx="288"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2</a:t>
                  </a:r>
                  <a:endParaRPr lang="en-US" altLang="zh-CN" sz="1200" dirty="0">
                    <a:latin typeface="Arial" panose="020B0604020202020204" pitchFamily="34" charset="0"/>
                  </a:endParaRPr>
                </a:p>
              </p:txBody>
            </p:sp>
            <p:sp>
              <p:nvSpPr>
                <p:cNvPr id="52418" name="Rectangle 84"/>
                <p:cNvSpPr/>
                <p:nvPr/>
              </p:nvSpPr>
              <p:spPr>
                <a:xfrm>
                  <a:off x="705" y="634"/>
                  <a:ext cx="374"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40" name="Group 87"/>
              <p:cNvGrpSpPr/>
              <p:nvPr/>
            </p:nvGrpSpPr>
            <p:grpSpPr>
              <a:xfrm>
                <a:off x="1079" y="634"/>
                <a:ext cx="1305" cy="403"/>
                <a:chOff x="1079" y="634"/>
                <a:chExt cx="1305" cy="403"/>
              </a:xfrm>
            </p:grpSpPr>
            <p:sp>
              <p:nvSpPr>
                <p:cNvPr id="52415" name="Rectangle 9"/>
                <p:cNvSpPr/>
                <p:nvPr/>
              </p:nvSpPr>
              <p:spPr>
                <a:xfrm>
                  <a:off x="1122" y="634"/>
                  <a:ext cx="1219"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成立</a:t>
                  </a:r>
                  <a:r>
                    <a:rPr lang="en-US" altLang="zh-CN" sz="1200" dirty="0">
                      <a:latin typeface="Times New Roman" panose="02020603050405020304" pitchFamily="18" charset="0"/>
                    </a:rPr>
                    <a:t>QCC</a:t>
                  </a:r>
                  <a:r>
                    <a:rPr lang="zh-CN" altLang="en-US" sz="1200" dirty="0">
                      <a:latin typeface="Times New Roman" panose="02020603050405020304" pitchFamily="18" charset="0"/>
                    </a:rPr>
                    <a:t>品管圈推行委员会</a:t>
                  </a:r>
                  <a:endParaRPr lang="zh-CN" altLang="en-US" sz="1200" dirty="0">
                    <a:latin typeface="Arial" panose="020B0604020202020204" pitchFamily="34" charset="0"/>
                  </a:endParaRPr>
                </a:p>
              </p:txBody>
            </p:sp>
            <p:sp>
              <p:nvSpPr>
                <p:cNvPr id="52416" name="Rectangle 86"/>
                <p:cNvSpPr/>
                <p:nvPr/>
              </p:nvSpPr>
              <p:spPr>
                <a:xfrm>
                  <a:off x="1079" y="634"/>
                  <a:ext cx="1305"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41" name="Group 89"/>
              <p:cNvGrpSpPr/>
              <p:nvPr/>
            </p:nvGrpSpPr>
            <p:grpSpPr>
              <a:xfrm>
                <a:off x="2384" y="634"/>
                <a:ext cx="1603" cy="403"/>
                <a:chOff x="2384" y="634"/>
                <a:chExt cx="1603" cy="403"/>
              </a:xfrm>
            </p:grpSpPr>
            <p:sp>
              <p:nvSpPr>
                <p:cNvPr id="52413" name="Rectangle 10"/>
                <p:cNvSpPr/>
                <p:nvPr/>
              </p:nvSpPr>
              <p:spPr>
                <a:xfrm>
                  <a:off x="2427" y="634"/>
                  <a:ext cx="1517"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品管圈活动章程</a:t>
                  </a:r>
                  <a:endParaRPr lang="zh-CN" altLang="en-US" sz="1200" dirty="0">
                    <a:latin typeface="Times New Roman" panose="02020603050405020304" pitchFamily="18" charset="0"/>
                  </a:endParaRPr>
                </a:p>
                <a:p>
                  <a:pPr marL="0" lvl="0" indent="0" algn="ctr" fontAlgn="ctr">
                    <a:spcBef>
                      <a:spcPct val="0"/>
                    </a:spcBef>
                    <a:buFontTx/>
                    <a:buNone/>
                  </a:pPr>
                  <a:r>
                    <a:rPr lang="zh-CN" altLang="en-US" sz="1200" dirty="0">
                      <a:latin typeface="Times New Roman" panose="02020603050405020304" pitchFamily="18" charset="0"/>
                    </a:rPr>
                    <a:t>建议推行委员会名单</a:t>
                  </a:r>
                  <a:endParaRPr lang="zh-CN" altLang="en-US" sz="1200" dirty="0">
                    <a:latin typeface="Arial" panose="020B0604020202020204" pitchFamily="34" charset="0"/>
                  </a:endParaRPr>
                </a:p>
              </p:txBody>
            </p:sp>
            <p:sp>
              <p:nvSpPr>
                <p:cNvPr id="52414" name="Rectangle 88"/>
                <p:cNvSpPr/>
                <p:nvPr/>
              </p:nvSpPr>
              <p:spPr>
                <a:xfrm>
                  <a:off x="2384" y="634"/>
                  <a:ext cx="1603"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42" name="Group 91"/>
              <p:cNvGrpSpPr/>
              <p:nvPr/>
            </p:nvGrpSpPr>
            <p:grpSpPr>
              <a:xfrm>
                <a:off x="705" y="1037"/>
                <a:ext cx="374" cy="403"/>
                <a:chOff x="705" y="1037"/>
                <a:chExt cx="374" cy="403"/>
              </a:xfrm>
            </p:grpSpPr>
            <p:sp>
              <p:nvSpPr>
                <p:cNvPr id="52411" name="Rectangle 11"/>
                <p:cNvSpPr/>
                <p:nvPr/>
              </p:nvSpPr>
              <p:spPr>
                <a:xfrm>
                  <a:off x="748" y="1037"/>
                  <a:ext cx="288"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3</a:t>
                  </a:r>
                  <a:endParaRPr lang="en-US" altLang="zh-CN" sz="1200" dirty="0">
                    <a:latin typeface="Arial" panose="020B0604020202020204" pitchFamily="34" charset="0"/>
                  </a:endParaRPr>
                </a:p>
              </p:txBody>
            </p:sp>
            <p:sp>
              <p:nvSpPr>
                <p:cNvPr id="52412" name="Rectangle 90"/>
                <p:cNvSpPr/>
                <p:nvPr/>
              </p:nvSpPr>
              <p:spPr>
                <a:xfrm>
                  <a:off x="705" y="1037"/>
                  <a:ext cx="374"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43" name="Group 93"/>
              <p:cNvGrpSpPr/>
              <p:nvPr/>
            </p:nvGrpSpPr>
            <p:grpSpPr>
              <a:xfrm>
                <a:off x="1079" y="1037"/>
                <a:ext cx="1305" cy="403"/>
                <a:chOff x="1079" y="1037"/>
                <a:chExt cx="1305" cy="403"/>
              </a:xfrm>
            </p:grpSpPr>
            <p:sp>
              <p:nvSpPr>
                <p:cNvPr id="52409" name="Rectangle 12"/>
                <p:cNvSpPr/>
                <p:nvPr/>
              </p:nvSpPr>
              <p:spPr>
                <a:xfrm>
                  <a:off x="1122" y="1037"/>
                  <a:ext cx="1219"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基础培训</a:t>
                  </a:r>
                  <a:endParaRPr lang="zh-CN" altLang="en-US" sz="1200" dirty="0">
                    <a:latin typeface="Arial" panose="020B0604020202020204" pitchFamily="34" charset="0"/>
                  </a:endParaRPr>
                </a:p>
              </p:txBody>
            </p:sp>
            <p:sp>
              <p:nvSpPr>
                <p:cNvPr id="52410" name="Rectangle 92"/>
                <p:cNvSpPr/>
                <p:nvPr/>
              </p:nvSpPr>
              <p:spPr>
                <a:xfrm>
                  <a:off x="1079" y="1037"/>
                  <a:ext cx="1305"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44" name="Group 95"/>
              <p:cNvGrpSpPr/>
              <p:nvPr/>
            </p:nvGrpSpPr>
            <p:grpSpPr>
              <a:xfrm>
                <a:off x="2384" y="1037"/>
                <a:ext cx="1603" cy="403"/>
                <a:chOff x="2384" y="1037"/>
                <a:chExt cx="1603" cy="403"/>
              </a:xfrm>
            </p:grpSpPr>
            <p:sp>
              <p:nvSpPr>
                <p:cNvPr id="52407" name="Rectangle 13"/>
                <p:cNvSpPr/>
                <p:nvPr/>
              </p:nvSpPr>
              <p:spPr>
                <a:xfrm>
                  <a:off x="2427" y="1037"/>
                  <a:ext cx="1517"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新</a:t>
                  </a:r>
                  <a:r>
                    <a:rPr lang="en-US" altLang="zh-CN" sz="1200" dirty="0">
                      <a:latin typeface="Times New Roman" panose="02020603050405020304" pitchFamily="18" charset="0"/>
                    </a:rPr>
                    <a:t>QC</a:t>
                  </a:r>
                  <a:r>
                    <a:rPr lang="zh-CN" altLang="en-US" sz="1200" dirty="0">
                      <a:latin typeface="Times New Roman" panose="02020603050405020304" pitchFamily="18" charset="0"/>
                    </a:rPr>
                    <a:t>七大手法培训</a:t>
                  </a:r>
                  <a:endParaRPr lang="zh-CN" altLang="en-US" sz="1200" dirty="0">
                    <a:latin typeface="Times New Roman" panose="02020603050405020304" pitchFamily="18" charset="0"/>
                  </a:endParaRPr>
                </a:p>
                <a:p>
                  <a:pPr marL="0" lvl="0" indent="0" algn="ctr" fontAlgn="ctr">
                    <a:spcBef>
                      <a:spcPct val="0"/>
                    </a:spcBef>
                    <a:buFontTx/>
                    <a:buNone/>
                  </a:pPr>
                  <a:r>
                    <a:rPr lang="zh-CN" altLang="en-US" sz="1200" dirty="0">
                      <a:latin typeface="Times New Roman" panose="02020603050405020304" pitchFamily="18" charset="0"/>
                    </a:rPr>
                    <a:t>统计方法培训</a:t>
                  </a:r>
                  <a:endParaRPr lang="zh-CN" altLang="en-US" sz="1200" dirty="0">
                    <a:latin typeface="Arial" panose="020B0604020202020204" pitchFamily="34" charset="0"/>
                  </a:endParaRPr>
                </a:p>
              </p:txBody>
            </p:sp>
            <p:sp>
              <p:nvSpPr>
                <p:cNvPr id="52408" name="Rectangle 94"/>
                <p:cNvSpPr/>
                <p:nvPr/>
              </p:nvSpPr>
              <p:spPr>
                <a:xfrm>
                  <a:off x="2384" y="1037"/>
                  <a:ext cx="1603"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45" name="Group 97"/>
              <p:cNvGrpSpPr/>
              <p:nvPr/>
            </p:nvGrpSpPr>
            <p:grpSpPr>
              <a:xfrm>
                <a:off x="0" y="1440"/>
                <a:ext cx="705" cy="3573"/>
                <a:chOff x="0" y="1440"/>
                <a:chExt cx="705" cy="3573"/>
              </a:xfrm>
            </p:grpSpPr>
            <p:sp>
              <p:nvSpPr>
                <p:cNvPr id="52405" name="Rectangle 14"/>
                <p:cNvSpPr/>
                <p:nvPr/>
              </p:nvSpPr>
              <p:spPr>
                <a:xfrm>
                  <a:off x="43" y="1440"/>
                  <a:ext cx="619" cy="357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实施阶段（</a:t>
                  </a:r>
                  <a:r>
                    <a:rPr lang="en-US" altLang="zh-CN" sz="1200" dirty="0">
                      <a:latin typeface="Times New Roman" panose="02020603050405020304" pitchFamily="18" charset="0"/>
                    </a:rPr>
                    <a:t>D</a:t>
                  </a:r>
                  <a:r>
                    <a:rPr lang="zh-CN" altLang="en-US" sz="1200" dirty="0">
                      <a:latin typeface="Times New Roman" panose="02020603050405020304" pitchFamily="18" charset="0"/>
                    </a:rPr>
                    <a:t>）</a:t>
                  </a:r>
                  <a:endParaRPr lang="zh-CN" altLang="en-US" sz="1200" dirty="0">
                    <a:latin typeface="Arial" panose="020B0604020202020204" pitchFamily="34" charset="0"/>
                  </a:endParaRPr>
                </a:p>
              </p:txBody>
            </p:sp>
            <p:sp>
              <p:nvSpPr>
                <p:cNvPr id="52406" name="Rectangle 96"/>
                <p:cNvSpPr/>
                <p:nvPr/>
              </p:nvSpPr>
              <p:spPr>
                <a:xfrm>
                  <a:off x="0" y="1440"/>
                  <a:ext cx="705" cy="357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46" name="Group 99"/>
              <p:cNvGrpSpPr/>
              <p:nvPr/>
            </p:nvGrpSpPr>
            <p:grpSpPr>
              <a:xfrm>
                <a:off x="705" y="1440"/>
                <a:ext cx="374" cy="317"/>
                <a:chOff x="705" y="1440"/>
                <a:chExt cx="374" cy="317"/>
              </a:xfrm>
            </p:grpSpPr>
            <p:sp>
              <p:nvSpPr>
                <p:cNvPr id="52403" name="Rectangle 15"/>
                <p:cNvSpPr/>
                <p:nvPr/>
              </p:nvSpPr>
              <p:spPr>
                <a:xfrm>
                  <a:off x="748" y="1440"/>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4</a:t>
                  </a:r>
                  <a:endParaRPr lang="en-US" altLang="zh-CN" sz="1200" dirty="0">
                    <a:latin typeface="Arial" panose="020B0604020202020204" pitchFamily="34" charset="0"/>
                  </a:endParaRPr>
                </a:p>
              </p:txBody>
            </p:sp>
            <p:sp>
              <p:nvSpPr>
                <p:cNvPr id="52404" name="Rectangle 98"/>
                <p:cNvSpPr/>
                <p:nvPr/>
              </p:nvSpPr>
              <p:spPr>
                <a:xfrm>
                  <a:off x="705" y="1440"/>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47" name="Group 101"/>
              <p:cNvGrpSpPr/>
              <p:nvPr/>
            </p:nvGrpSpPr>
            <p:grpSpPr>
              <a:xfrm>
                <a:off x="1079" y="1440"/>
                <a:ext cx="1305" cy="317"/>
                <a:chOff x="1079" y="1440"/>
                <a:chExt cx="1305" cy="317"/>
              </a:xfrm>
            </p:grpSpPr>
            <p:sp>
              <p:nvSpPr>
                <p:cNvPr id="52401" name="Rectangle 16"/>
                <p:cNvSpPr/>
                <p:nvPr/>
              </p:nvSpPr>
              <p:spPr>
                <a:xfrm>
                  <a:off x="1122" y="1440"/>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品管圈选题理由</a:t>
                  </a:r>
                  <a:endParaRPr lang="zh-CN" altLang="en-US" sz="1200" dirty="0">
                    <a:latin typeface="Arial" panose="020B0604020202020204" pitchFamily="34" charset="0"/>
                  </a:endParaRPr>
                </a:p>
              </p:txBody>
            </p:sp>
            <p:sp>
              <p:nvSpPr>
                <p:cNvPr id="52402" name="Rectangle 100"/>
                <p:cNvSpPr/>
                <p:nvPr/>
              </p:nvSpPr>
              <p:spPr>
                <a:xfrm>
                  <a:off x="1079" y="1440"/>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48" name="Group 103"/>
              <p:cNvGrpSpPr/>
              <p:nvPr/>
            </p:nvGrpSpPr>
            <p:grpSpPr>
              <a:xfrm>
                <a:off x="2384" y="1440"/>
                <a:ext cx="1603" cy="317"/>
                <a:chOff x="2384" y="1440"/>
                <a:chExt cx="1603" cy="317"/>
              </a:xfrm>
            </p:grpSpPr>
            <p:sp>
              <p:nvSpPr>
                <p:cNvPr id="52399" name="Rectangle 17"/>
                <p:cNvSpPr/>
                <p:nvPr/>
              </p:nvSpPr>
              <p:spPr>
                <a:xfrm>
                  <a:off x="2427" y="1440"/>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选题检查表</a:t>
                  </a:r>
                  <a:endParaRPr lang="zh-CN" altLang="en-US" sz="1200" dirty="0">
                    <a:latin typeface="Arial" panose="020B0604020202020204" pitchFamily="34" charset="0"/>
                  </a:endParaRPr>
                </a:p>
              </p:txBody>
            </p:sp>
            <p:sp>
              <p:nvSpPr>
                <p:cNvPr id="52400" name="Rectangle 102"/>
                <p:cNvSpPr/>
                <p:nvPr/>
              </p:nvSpPr>
              <p:spPr>
                <a:xfrm>
                  <a:off x="2384" y="1440"/>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49" name="Group 105"/>
              <p:cNvGrpSpPr/>
              <p:nvPr/>
            </p:nvGrpSpPr>
            <p:grpSpPr>
              <a:xfrm>
                <a:off x="705" y="1757"/>
                <a:ext cx="374" cy="317"/>
                <a:chOff x="705" y="1757"/>
                <a:chExt cx="374" cy="317"/>
              </a:xfrm>
            </p:grpSpPr>
            <p:sp>
              <p:nvSpPr>
                <p:cNvPr id="52397" name="Rectangle 18"/>
                <p:cNvSpPr/>
                <p:nvPr/>
              </p:nvSpPr>
              <p:spPr>
                <a:xfrm>
                  <a:off x="748" y="1757"/>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5</a:t>
                  </a:r>
                  <a:endParaRPr lang="en-US" altLang="zh-CN" sz="1200" dirty="0">
                    <a:latin typeface="Arial" panose="020B0604020202020204" pitchFamily="34" charset="0"/>
                  </a:endParaRPr>
                </a:p>
              </p:txBody>
            </p:sp>
            <p:sp>
              <p:nvSpPr>
                <p:cNvPr id="52398" name="Rectangle 104"/>
                <p:cNvSpPr/>
                <p:nvPr/>
              </p:nvSpPr>
              <p:spPr>
                <a:xfrm>
                  <a:off x="705" y="1757"/>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50" name="Group 107"/>
              <p:cNvGrpSpPr/>
              <p:nvPr/>
            </p:nvGrpSpPr>
            <p:grpSpPr>
              <a:xfrm>
                <a:off x="1079" y="1757"/>
                <a:ext cx="1305" cy="317"/>
                <a:chOff x="1079" y="1757"/>
                <a:chExt cx="1305" cy="317"/>
              </a:xfrm>
            </p:grpSpPr>
            <p:sp>
              <p:nvSpPr>
                <p:cNvPr id="52395" name="Rectangle 19"/>
                <p:cNvSpPr/>
                <p:nvPr/>
              </p:nvSpPr>
              <p:spPr>
                <a:xfrm>
                  <a:off x="1122" y="1757"/>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品管圈课题选定</a:t>
                  </a:r>
                  <a:endParaRPr lang="zh-CN" altLang="en-US" sz="1200" dirty="0">
                    <a:latin typeface="Arial" panose="020B0604020202020204" pitchFamily="34" charset="0"/>
                  </a:endParaRPr>
                </a:p>
              </p:txBody>
            </p:sp>
            <p:sp>
              <p:nvSpPr>
                <p:cNvPr id="52396" name="Rectangle 106"/>
                <p:cNvSpPr/>
                <p:nvPr/>
              </p:nvSpPr>
              <p:spPr>
                <a:xfrm>
                  <a:off x="1079" y="1757"/>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51" name="Group 109"/>
              <p:cNvGrpSpPr/>
              <p:nvPr/>
            </p:nvGrpSpPr>
            <p:grpSpPr>
              <a:xfrm>
                <a:off x="2384" y="1757"/>
                <a:ext cx="1603" cy="317"/>
                <a:chOff x="2384" y="1757"/>
                <a:chExt cx="1603" cy="317"/>
              </a:xfrm>
            </p:grpSpPr>
            <p:sp>
              <p:nvSpPr>
                <p:cNvPr id="52393" name="Rectangle 20"/>
                <p:cNvSpPr/>
                <p:nvPr/>
              </p:nvSpPr>
              <p:spPr>
                <a:xfrm>
                  <a:off x="2427" y="1757"/>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课题的决定</a:t>
                  </a:r>
                  <a:endParaRPr lang="zh-CN" altLang="en-US" sz="1200" dirty="0">
                    <a:latin typeface="Arial" panose="020B0604020202020204" pitchFamily="34" charset="0"/>
                  </a:endParaRPr>
                </a:p>
              </p:txBody>
            </p:sp>
            <p:sp>
              <p:nvSpPr>
                <p:cNvPr id="52394" name="Rectangle 108"/>
                <p:cNvSpPr/>
                <p:nvPr/>
              </p:nvSpPr>
              <p:spPr>
                <a:xfrm>
                  <a:off x="2384" y="1757"/>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52" name="Group 111"/>
              <p:cNvGrpSpPr/>
              <p:nvPr/>
            </p:nvGrpSpPr>
            <p:grpSpPr>
              <a:xfrm>
                <a:off x="705" y="2074"/>
                <a:ext cx="374" cy="317"/>
                <a:chOff x="705" y="2074"/>
                <a:chExt cx="374" cy="317"/>
              </a:xfrm>
            </p:grpSpPr>
            <p:sp>
              <p:nvSpPr>
                <p:cNvPr id="52391" name="Rectangle 21"/>
                <p:cNvSpPr/>
                <p:nvPr/>
              </p:nvSpPr>
              <p:spPr>
                <a:xfrm>
                  <a:off x="748" y="2074"/>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6</a:t>
                  </a:r>
                  <a:endParaRPr lang="en-US" altLang="zh-CN" sz="1200" dirty="0">
                    <a:latin typeface="Arial" panose="020B0604020202020204" pitchFamily="34" charset="0"/>
                  </a:endParaRPr>
                </a:p>
              </p:txBody>
            </p:sp>
            <p:sp>
              <p:nvSpPr>
                <p:cNvPr id="52392" name="Rectangle 110"/>
                <p:cNvSpPr/>
                <p:nvPr/>
              </p:nvSpPr>
              <p:spPr>
                <a:xfrm>
                  <a:off x="705" y="2074"/>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53" name="Group 113"/>
              <p:cNvGrpSpPr/>
              <p:nvPr/>
            </p:nvGrpSpPr>
            <p:grpSpPr>
              <a:xfrm>
                <a:off x="1079" y="2074"/>
                <a:ext cx="1305" cy="317"/>
                <a:chOff x="1079" y="2074"/>
                <a:chExt cx="1305" cy="317"/>
              </a:xfrm>
            </p:grpSpPr>
            <p:sp>
              <p:nvSpPr>
                <p:cNvPr id="52389" name="Rectangle 22"/>
                <p:cNvSpPr/>
                <p:nvPr/>
              </p:nvSpPr>
              <p:spPr>
                <a:xfrm>
                  <a:off x="1122" y="2074"/>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品管圈注册登记</a:t>
                  </a:r>
                  <a:endParaRPr lang="zh-CN" altLang="en-US" sz="1200" dirty="0">
                    <a:latin typeface="Arial" panose="020B0604020202020204" pitchFamily="34" charset="0"/>
                  </a:endParaRPr>
                </a:p>
              </p:txBody>
            </p:sp>
            <p:sp>
              <p:nvSpPr>
                <p:cNvPr id="52390" name="Rectangle 112"/>
                <p:cNvSpPr/>
                <p:nvPr/>
              </p:nvSpPr>
              <p:spPr>
                <a:xfrm>
                  <a:off x="1079" y="2074"/>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54" name="Group 115"/>
              <p:cNvGrpSpPr/>
              <p:nvPr/>
            </p:nvGrpSpPr>
            <p:grpSpPr>
              <a:xfrm>
                <a:off x="2384" y="2074"/>
                <a:ext cx="1603" cy="317"/>
                <a:chOff x="2384" y="2074"/>
                <a:chExt cx="1603" cy="317"/>
              </a:xfrm>
            </p:grpSpPr>
            <p:sp>
              <p:nvSpPr>
                <p:cNvPr id="52387" name="Rectangle 23"/>
                <p:cNvSpPr/>
                <p:nvPr/>
              </p:nvSpPr>
              <p:spPr>
                <a:xfrm>
                  <a:off x="2427" y="2074"/>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品管圈登记表</a:t>
                  </a:r>
                  <a:endParaRPr lang="zh-CN" altLang="en-US" sz="1200" dirty="0">
                    <a:latin typeface="Arial" panose="020B0604020202020204" pitchFamily="34" charset="0"/>
                  </a:endParaRPr>
                </a:p>
              </p:txBody>
            </p:sp>
            <p:sp>
              <p:nvSpPr>
                <p:cNvPr id="52388" name="Rectangle 114"/>
                <p:cNvSpPr/>
                <p:nvPr/>
              </p:nvSpPr>
              <p:spPr>
                <a:xfrm>
                  <a:off x="2384" y="2074"/>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55" name="Group 117"/>
              <p:cNvGrpSpPr/>
              <p:nvPr/>
            </p:nvGrpSpPr>
            <p:grpSpPr>
              <a:xfrm>
                <a:off x="705" y="2391"/>
                <a:ext cx="374" cy="403"/>
                <a:chOff x="705" y="2391"/>
                <a:chExt cx="374" cy="403"/>
              </a:xfrm>
            </p:grpSpPr>
            <p:sp>
              <p:nvSpPr>
                <p:cNvPr id="52385" name="Rectangle 24"/>
                <p:cNvSpPr/>
                <p:nvPr/>
              </p:nvSpPr>
              <p:spPr>
                <a:xfrm>
                  <a:off x="748" y="2391"/>
                  <a:ext cx="288"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7</a:t>
                  </a:r>
                  <a:endParaRPr lang="en-US" altLang="zh-CN" sz="1200" dirty="0">
                    <a:latin typeface="Arial" panose="020B0604020202020204" pitchFamily="34" charset="0"/>
                  </a:endParaRPr>
                </a:p>
              </p:txBody>
            </p:sp>
            <p:sp>
              <p:nvSpPr>
                <p:cNvPr id="52386" name="Rectangle 116"/>
                <p:cNvSpPr/>
                <p:nvPr/>
              </p:nvSpPr>
              <p:spPr>
                <a:xfrm>
                  <a:off x="705" y="2391"/>
                  <a:ext cx="374"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56" name="Group 119"/>
              <p:cNvGrpSpPr/>
              <p:nvPr/>
            </p:nvGrpSpPr>
            <p:grpSpPr>
              <a:xfrm>
                <a:off x="1079" y="2391"/>
                <a:ext cx="1305" cy="403"/>
                <a:chOff x="1079" y="2391"/>
                <a:chExt cx="1305" cy="403"/>
              </a:xfrm>
            </p:grpSpPr>
            <p:sp>
              <p:nvSpPr>
                <p:cNvPr id="52383" name="Rectangle 25"/>
                <p:cNvSpPr/>
                <p:nvPr/>
              </p:nvSpPr>
              <p:spPr>
                <a:xfrm>
                  <a:off x="1122" y="2391"/>
                  <a:ext cx="1219"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制定品管圈推行计划</a:t>
                  </a:r>
                  <a:endParaRPr lang="zh-CN" altLang="en-US" sz="1200" dirty="0">
                    <a:latin typeface="Arial" panose="020B0604020202020204" pitchFamily="34" charset="0"/>
                  </a:endParaRPr>
                </a:p>
              </p:txBody>
            </p:sp>
            <p:sp>
              <p:nvSpPr>
                <p:cNvPr id="52384" name="Rectangle 118"/>
                <p:cNvSpPr/>
                <p:nvPr/>
              </p:nvSpPr>
              <p:spPr>
                <a:xfrm>
                  <a:off x="1079" y="2391"/>
                  <a:ext cx="1305"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57" name="Group 121"/>
              <p:cNvGrpSpPr/>
              <p:nvPr/>
            </p:nvGrpSpPr>
            <p:grpSpPr>
              <a:xfrm>
                <a:off x="2384" y="2391"/>
                <a:ext cx="1603" cy="403"/>
                <a:chOff x="2384" y="2391"/>
                <a:chExt cx="1603" cy="403"/>
              </a:xfrm>
            </p:grpSpPr>
            <p:sp>
              <p:nvSpPr>
                <p:cNvPr id="52381" name="Rectangle 26"/>
                <p:cNvSpPr/>
                <p:nvPr/>
              </p:nvSpPr>
              <p:spPr>
                <a:xfrm>
                  <a:off x="2427" y="2391"/>
                  <a:ext cx="1517"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活动计划表</a:t>
                  </a:r>
                  <a:endParaRPr lang="zh-CN" altLang="en-US" sz="1200" dirty="0">
                    <a:latin typeface="Times New Roman" panose="02020603050405020304" pitchFamily="18" charset="0"/>
                  </a:endParaRPr>
                </a:p>
                <a:p>
                  <a:pPr marL="0" lvl="0" indent="0" algn="ctr" fontAlgn="ctr">
                    <a:spcBef>
                      <a:spcPct val="0"/>
                    </a:spcBef>
                    <a:buFontTx/>
                    <a:buNone/>
                  </a:pPr>
                  <a:r>
                    <a:rPr lang="zh-CN" altLang="en-US" sz="1200" dirty="0">
                      <a:latin typeface="Times New Roman" panose="02020603050405020304" pitchFamily="18" charset="0"/>
                    </a:rPr>
                    <a:t>主要作业流程图</a:t>
                  </a:r>
                  <a:endParaRPr lang="zh-CN" altLang="en-US" sz="1200" dirty="0">
                    <a:latin typeface="Arial" panose="020B0604020202020204" pitchFamily="34" charset="0"/>
                  </a:endParaRPr>
                </a:p>
              </p:txBody>
            </p:sp>
            <p:sp>
              <p:nvSpPr>
                <p:cNvPr id="52382" name="Rectangle 120"/>
                <p:cNvSpPr/>
                <p:nvPr/>
              </p:nvSpPr>
              <p:spPr>
                <a:xfrm>
                  <a:off x="2384" y="2391"/>
                  <a:ext cx="1603"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58" name="Group 123"/>
              <p:cNvGrpSpPr/>
              <p:nvPr/>
            </p:nvGrpSpPr>
            <p:grpSpPr>
              <a:xfrm>
                <a:off x="705" y="2794"/>
                <a:ext cx="374" cy="317"/>
                <a:chOff x="705" y="2794"/>
                <a:chExt cx="374" cy="317"/>
              </a:xfrm>
            </p:grpSpPr>
            <p:sp>
              <p:nvSpPr>
                <p:cNvPr id="52379" name="Rectangle 27"/>
                <p:cNvSpPr/>
                <p:nvPr/>
              </p:nvSpPr>
              <p:spPr>
                <a:xfrm>
                  <a:off x="748" y="2794"/>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8</a:t>
                  </a:r>
                  <a:endParaRPr lang="en-US" altLang="zh-CN" sz="1200" dirty="0">
                    <a:latin typeface="Arial" panose="020B0604020202020204" pitchFamily="34" charset="0"/>
                  </a:endParaRPr>
                </a:p>
              </p:txBody>
            </p:sp>
            <p:sp>
              <p:nvSpPr>
                <p:cNvPr id="52380" name="Rectangle 122"/>
                <p:cNvSpPr/>
                <p:nvPr/>
              </p:nvSpPr>
              <p:spPr>
                <a:xfrm>
                  <a:off x="705" y="2794"/>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59" name="Group 125"/>
              <p:cNvGrpSpPr/>
              <p:nvPr/>
            </p:nvGrpSpPr>
            <p:grpSpPr>
              <a:xfrm>
                <a:off x="1079" y="2794"/>
                <a:ext cx="1305" cy="317"/>
                <a:chOff x="1079" y="2794"/>
                <a:chExt cx="1305" cy="317"/>
              </a:xfrm>
            </p:grpSpPr>
            <p:sp>
              <p:nvSpPr>
                <p:cNvPr id="52377" name="Rectangle 28"/>
                <p:cNvSpPr/>
                <p:nvPr/>
              </p:nvSpPr>
              <p:spPr>
                <a:xfrm>
                  <a:off x="1122" y="2794"/>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现状调查，发掘问题</a:t>
                  </a:r>
                  <a:endParaRPr lang="zh-CN" altLang="en-US" sz="1200" dirty="0">
                    <a:latin typeface="Arial" panose="020B0604020202020204" pitchFamily="34" charset="0"/>
                  </a:endParaRPr>
                </a:p>
              </p:txBody>
            </p:sp>
            <p:sp>
              <p:nvSpPr>
                <p:cNvPr id="52378" name="Rectangle 124"/>
                <p:cNvSpPr/>
                <p:nvPr/>
              </p:nvSpPr>
              <p:spPr>
                <a:xfrm>
                  <a:off x="1079" y="2794"/>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60" name="Group 127"/>
              <p:cNvGrpSpPr/>
              <p:nvPr/>
            </p:nvGrpSpPr>
            <p:grpSpPr>
              <a:xfrm>
                <a:off x="2384" y="2794"/>
                <a:ext cx="1603" cy="317"/>
                <a:chOff x="2384" y="2794"/>
                <a:chExt cx="1603" cy="317"/>
              </a:xfrm>
            </p:grpSpPr>
            <p:sp>
              <p:nvSpPr>
                <p:cNvPr id="52375" name="Rectangle 29"/>
                <p:cNvSpPr/>
                <p:nvPr/>
              </p:nvSpPr>
              <p:spPr>
                <a:xfrm>
                  <a:off x="2427" y="2794"/>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现状调查表、排列图</a:t>
                  </a:r>
                  <a:endParaRPr lang="zh-CN" altLang="en-US" sz="1200" dirty="0">
                    <a:latin typeface="Arial" panose="020B0604020202020204" pitchFamily="34" charset="0"/>
                  </a:endParaRPr>
                </a:p>
              </p:txBody>
            </p:sp>
            <p:sp>
              <p:nvSpPr>
                <p:cNvPr id="52376" name="Rectangle 126"/>
                <p:cNvSpPr/>
                <p:nvPr/>
              </p:nvSpPr>
              <p:spPr>
                <a:xfrm>
                  <a:off x="2384" y="2794"/>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61" name="Group 129"/>
              <p:cNvGrpSpPr/>
              <p:nvPr/>
            </p:nvGrpSpPr>
            <p:grpSpPr>
              <a:xfrm>
                <a:off x="705" y="3111"/>
                <a:ext cx="374" cy="317"/>
                <a:chOff x="705" y="3111"/>
                <a:chExt cx="374" cy="317"/>
              </a:xfrm>
            </p:grpSpPr>
            <p:sp>
              <p:nvSpPr>
                <p:cNvPr id="52373" name="Rectangle 30"/>
                <p:cNvSpPr/>
                <p:nvPr/>
              </p:nvSpPr>
              <p:spPr>
                <a:xfrm>
                  <a:off x="748" y="3111"/>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9</a:t>
                  </a:r>
                  <a:endParaRPr lang="en-US" altLang="zh-CN" sz="1200" dirty="0">
                    <a:latin typeface="Arial" panose="020B0604020202020204" pitchFamily="34" charset="0"/>
                  </a:endParaRPr>
                </a:p>
              </p:txBody>
            </p:sp>
            <p:sp>
              <p:nvSpPr>
                <p:cNvPr id="52374" name="Rectangle 128"/>
                <p:cNvSpPr/>
                <p:nvPr/>
              </p:nvSpPr>
              <p:spPr>
                <a:xfrm>
                  <a:off x="705" y="3111"/>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62" name="Group 131"/>
              <p:cNvGrpSpPr/>
              <p:nvPr/>
            </p:nvGrpSpPr>
            <p:grpSpPr>
              <a:xfrm>
                <a:off x="1079" y="3111"/>
                <a:ext cx="1305" cy="317"/>
                <a:chOff x="1079" y="3111"/>
                <a:chExt cx="1305" cy="317"/>
              </a:xfrm>
            </p:grpSpPr>
            <p:sp>
              <p:nvSpPr>
                <p:cNvPr id="52371" name="Rectangle 31"/>
                <p:cNvSpPr/>
                <p:nvPr/>
              </p:nvSpPr>
              <p:spPr>
                <a:xfrm>
                  <a:off x="1122" y="3111"/>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目标值设定</a:t>
                  </a:r>
                  <a:endParaRPr lang="zh-CN" altLang="en-US" sz="1200" dirty="0">
                    <a:latin typeface="Arial" panose="020B0604020202020204" pitchFamily="34" charset="0"/>
                  </a:endParaRPr>
                </a:p>
              </p:txBody>
            </p:sp>
            <p:sp>
              <p:nvSpPr>
                <p:cNvPr id="52372" name="Rectangle 130"/>
                <p:cNvSpPr/>
                <p:nvPr/>
              </p:nvSpPr>
              <p:spPr>
                <a:xfrm>
                  <a:off x="1079" y="3111"/>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63" name="Group 133"/>
              <p:cNvGrpSpPr/>
              <p:nvPr/>
            </p:nvGrpSpPr>
            <p:grpSpPr>
              <a:xfrm>
                <a:off x="2384" y="3111"/>
                <a:ext cx="1603" cy="317"/>
                <a:chOff x="2384" y="3111"/>
                <a:chExt cx="1603" cy="317"/>
              </a:xfrm>
            </p:grpSpPr>
            <p:sp>
              <p:nvSpPr>
                <p:cNvPr id="52369" name="Rectangle 32"/>
                <p:cNvSpPr/>
                <p:nvPr/>
              </p:nvSpPr>
              <p:spPr>
                <a:xfrm>
                  <a:off x="2427" y="3111"/>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目标柏拉图、目标直方图</a:t>
                  </a:r>
                  <a:endParaRPr lang="zh-CN" altLang="en-US" sz="1200" dirty="0">
                    <a:latin typeface="Arial" panose="020B0604020202020204" pitchFamily="34" charset="0"/>
                  </a:endParaRPr>
                </a:p>
              </p:txBody>
            </p:sp>
            <p:sp>
              <p:nvSpPr>
                <p:cNvPr id="52370" name="Rectangle 132"/>
                <p:cNvSpPr/>
                <p:nvPr/>
              </p:nvSpPr>
              <p:spPr>
                <a:xfrm>
                  <a:off x="2384" y="3111"/>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64" name="Group 135"/>
              <p:cNvGrpSpPr/>
              <p:nvPr/>
            </p:nvGrpSpPr>
            <p:grpSpPr>
              <a:xfrm>
                <a:off x="705" y="3428"/>
                <a:ext cx="374" cy="317"/>
                <a:chOff x="705" y="3428"/>
                <a:chExt cx="374" cy="317"/>
              </a:xfrm>
            </p:grpSpPr>
            <p:sp>
              <p:nvSpPr>
                <p:cNvPr id="52367" name="Rectangle 33"/>
                <p:cNvSpPr/>
                <p:nvPr/>
              </p:nvSpPr>
              <p:spPr>
                <a:xfrm>
                  <a:off x="748" y="3428"/>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10</a:t>
                  </a:r>
                  <a:endParaRPr lang="en-US" altLang="zh-CN" sz="1200" dirty="0">
                    <a:latin typeface="Arial" panose="020B0604020202020204" pitchFamily="34" charset="0"/>
                  </a:endParaRPr>
                </a:p>
              </p:txBody>
            </p:sp>
            <p:sp>
              <p:nvSpPr>
                <p:cNvPr id="52368" name="Rectangle 134"/>
                <p:cNvSpPr/>
                <p:nvPr/>
              </p:nvSpPr>
              <p:spPr>
                <a:xfrm>
                  <a:off x="705" y="3428"/>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65" name="Group 137"/>
              <p:cNvGrpSpPr/>
              <p:nvPr/>
            </p:nvGrpSpPr>
            <p:grpSpPr>
              <a:xfrm>
                <a:off x="1079" y="3428"/>
                <a:ext cx="1305" cy="317"/>
                <a:chOff x="1079" y="3428"/>
                <a:chExt cx="1305" cy="317"/>
              </a:xfrm>
            </p:grpSpPr>
            <p:sp>
              <p:nvSpPr>
                <p:cNvPr id="52365" name="Rectangle 34"/>
                <p:cNvSpPr/>
                <p:nvPr/>
              </p:nvSpPr>
              <p:spPr>
                <a:xfrm>
                  <a:off x="1122" y="3428"/>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原因分析</a:t>
                  </a:r>
                  <a:endParaRPr lang="zh-CN" altLang="en-US" sz="1200" dirty="0">
                    <a:latin typeface="Arial" panose="020B0604020202020204" pitchFamily="34" charset="0"/>
                  </a:endParaRPr>
                </a:p>
              </p:txBody>
            </p:sp>
            <p:sp>
              <p:nvSpPr>
                <p:cNvPr id="52366" name="Rectangle 136"/>
                <p:cNvSpPr/>
                <p:nvPr/>
              </p:nvSpPr>
              <p:spPr>
                <a:xfrm>
                  <a:off x="1079" y="3428"/>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66" name="Group 139"/>
              <p:cNvGrpSpPr/>
              <p:nvPr/>
            </p:nvGrpSpPr>
            <p:grpSpPr>
              <a:xfrm>
                <a:off x="2384" y="3428"/>
                <a:ext cx="1603" cy="317"/>
                <a:chOff x="2384" y="3428"/>
                <a:chExt cx="1603" cy="317"/>
              </a:xfrm>
            </p:grpSpPr>
            <p:sp>
              <p:nvSpPr>
                <p:cNvPr id="52363" name="Rectangle 35"/>
                <p:cNvSpPr/>
                <p:nvPr/>
              </p:nvSpPr>
              <p:spPr>
                <a:xfrm>
                  <a:off x="2427" y="3428"/>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特性要因图或系统图、关联图</a:t>
                  </a:r>
                  <a:endParaRPr lang="zh-CN" altLang="en-US" sz="1200" dirty="0">
                    <a:latin typeface="Arial" panose="020B0604020202020204" pitchFamily="34" charset="0"/>
                  </a:endParaRPr>
                </a:p>
              </p:txBody>
            </p:sp>
            <p:sp>
              <p:nvSpPr>
                <p:cNvPr id="52364" name="Rectangle 138"/>
                <p:cNvSpPr/>
                <p:nvPr/>
              </p:nvSpPr>
              <p:spPr>
                <a:xfrm>
                  <a:off x="2384" y="3428"/>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67" name="Group 141"/>
              <p:cNvGrpSpPr/>
              <p:nvPr/>
            </p:nvGrpSpPr>
            <p:grpSpPr>
              <a:xfrm>
                <a:off x="705" y="3745"/>
                <a:ext cx="374" cy="317"/>
                <a:chOff x="705" y="3745"/>
                <a:chExt cx="374" cy="317"/>
              </a:xfrm>
            </p:grpSpPr>
            <p:sp>
              <p:nvSpPr>
                <p:cNvPr id="52361" name="Rectangle 36"/>
                <p:cNvSpPr/>
                <p:nvPr/>
              </p:nvSpPr>
              <p:spPr>
                <a:xfrm>
                  <a:off x="748" y="3745"/>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11</a:t>
                  </a:r>
                  <a:endParaRPr lang="en-US" altLang="zh-CN" sz="1200" dirty="0">
                    <a:latin typeface="Arial" panose="020B0604020202020204" pitchFamily="34" charset="0"/>
                  </a:endParaRPr>
                </a:p>
              </p:txBody>
            </p:sp>
            <p:sp>
              <p:nvSpPr>
                <p:cNvPr id="52362" name="Rectangle 140"/>
                <p:cNvSpPr/>
                <p:nvPr/>
              </p:nvSpPr>
              <p:spPr>
                <a:xfrm>
                  <a:off x="705" y="3745"/>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68" name="Group 143"/>
              <p:cNvGrpSpPr/>
              <p:nvPr/>
            </p:nvGrpSpPr>
            <p:grpSpPr>
              <a:xfrm>
                <a:off x="1079" y="3745"/>
                <a:ext cx="1305" cy="317"/>
                <a:chOff x="1079" y="3745"/>
                <a:chExt cx="1305" cy="317"/>
              </a:xfrm>
            </p:grpSpPr>
            <p:sp>
              <p:nvSpPr>
                <p:cNvPr id="52359" name="Rectangle 37"/>
                <p:cNvSpPr/>
                <p:nvPr/>
              </p:nvSpPr>
              <p:spPr>
                <a:xfrm>
                  <a:off x="1122" y="3745"/>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原因验证</a:t>
                  </a:r>
                  <a:endParaRPr lang="zh-CN" altLang="en-US" sz="1200" dirty="0">
                    <a:latin typeface="Arial" panose="020B0604020202020204" pitchFamily="34" charset="0"/>
                  </a:endParaRPr>
                </a:p>
              </p:txBody>
            </p:sp>
            <p:sp>
              <p:nvSpPr>
                <p:cNvPr id="52360" name="Rectangle 142"/>
                <p:cNvSpPr/>
                <p:nvPr/>
              </p:nvSpPr>
              <p:spPr>
                <a:xfrm>
                  <a:off x="1079" y="3745"/>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69" name="Group 145"/>
              <p:cNvGrpSpPr/>
              <p:nvPr/>
            </p:nvGrpSpPr>
            <p:grpSpPr>
              <a:xfrm>
                <a:off x="2384" y="3745"/>
                <a:ext cx="1603" cy="317"/>
                <a:chOff x="2384" y="3745"/>
                <a:chExt cx="1603" cy="317"/>
              </a:xfrm>
            </p:grpSpPr>
            <p:sp>
              <p:nvSpPr>
                <p:cNvPr id="52357" name="Rectangle 38"/>
                <p:cNvSpPr/>
                <p:nvPr/>
              </p:nvSpPr>
              <p:spPr>
                <a:xfrm>
                  <a:off x="2427" y="3745"/>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原因验证分析统计表</a:t>
                  </a:r>
                  <a:endParaRPr lang="zh-CN" altLang="en-US" sz="1200" dirty="0">
                    <a:latin typeface="Arial" panose="020B0604020202020204" pitchFamily="34" charset="0"/>
                  </a:endParaRPr>
                </a:p>
              </p:txBody>
            </p:sp>
            <p:sp>
              <p:nvSpPr>
                <p:cNvPr id="52358" name="Rectangle 144"/>
                <p:cNvSpPr/>
                <p:nvPr/>
              </p:nvSpPr>
              <p:spPr>
                <a:xfrm>
                  <a:off x="2384" y="3745"/>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70" name="Group 147"/>
              <p:cNvGrpSpPr/>
              <p:nvPr/>
            </p:nvGrpSpPr>
            <p:grpSpPr>
              <a:xfrm>
                <a:off x="705" y="4062"/>
                <a:ext cx="374" cy="317"/>
                <a:chOff x="705" y="4062"/>
                <a:chExt cx="374" cy="317"/>
              </a:xfrm>
            </p:grpSpPr>
            <p:sp>
              <p:nvSpPr>
                <p:cNvPr id="52355" name="Rectangle 39"/>
                <p:cNvSpPr/>
                <p:nvPr/>
              </p:nvSpPr>
              <p:spPr>
                <a:xfrm>
                  <a:off x="748" y="4062"/>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12</a:t>
                  </a:r>
                  <a:endParaRPr lang="en-US" altLang="zh-CN" sz="1200" dirty="0">
                    <a:latin typeface="Arial" panose="020B0604020202020204" pitchFamily="34" charset="0"/>
                  </a:endParaRPr>
                </a:p>
              </p:txBody>
            </p:sp>
            <p:sp>
              <p:nvSpPr>
                <p:cNvPr id="52356" name="Rectangle 146"/>
                <p:cNvSpPr/>
                <p:nvPr/>
              </p:nvSpPr>
              <p:spPr>
                <a:xfrm>
                  <a:off x="705" y="4062"/>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71" name="Group 149"/>
              <p:cNvGrpSpPr/>
              <p:nvPr/>
            </p:nvGrpSpPr>
            <p:grpSpPr>
              <a:xfrm>
                <a:off x="1079" y="4062"/>
                <a:ext cx="1305" cy="317"/>
                <a:chOff x="1079" y="4062"/>
                <a:chExt cx="1305" cy="317"/>
              </a:xfrm>
            </p:grpSpPr>
            <p:sp>
              <p:nvSpPr>
                <p:cNvPr id="52353" name="Rectangle 40"/>
                <p:cNvSpPr/>
                <p:nvPr/>
              </p:nvSpPr>
              <p:spPr>
                <a:xfrm>
                  <a:off x="1122" y="4062"/>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制定对策措施和工作计划进度</a:t>
                  </a:r>
                  <a:endParaRPr lang="zh-CN" altLang="en-US" sz="1200" dirty="0">
                    <a:latin typeface="Arial" panose="020B0604020202020204" pitchFamily="34" charset="0"/>
                  </a:endParaRPr>
                </a:p>
              </p:txBody>
            </p:sp>
            <p:sp>
              <p:nvSpPr>
                <p:cNvPr id="52354" name="Rectangle 148"/>
                <p:cNvSpPr/>
                <p:nvPr/>
              </p:nvSpPr>
              <p:spPr>
                <a:xfrm>
                  <a:off x="1079" y="4062"/>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72" name="Group 151"/>
              <p:cNvGrpSpPr/>
              <p:nvPr/>
            </p:nvGrpSpPr>
            <p:grpSpPr>
              <a:xfrm>
                <a:off x="2384" y="4062"/>
                <a:ext cx="1603" cy="317"/>
                <a:chOff x="2384" y="4062"/>
                <a:chExt cx="1603" cy="317"/>
              </a:xfrm>
            </p:grpSpPr>
            <p:sp>
              <p:nvSpPr>
                <p:cNvPr id="52351" name="Rectangle 41"/>
                <p:cNvSpPr/>
                <p:nvPr/>
              </p:nvSpPr>
              <p:spPr>
                <a:xfrm>
                  <a:off x="2427" y="4062"/>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对策实施计划表</a:t>
                  </a:r>
                  <a:endParaRPr lang="zh-CN" altLang="en-US" sz="1200" dirty="0">
                    <a:latin typeface="Arial" panose="020B0604020202020204" pitchFamily="34" charset="0"/>
                  </a:endParaRPr>
                </a:p>
              </p:txBody>
            </p:sp>
            <p:sp>
              <p:nvSpPr>
                <p:cNvPr id="52352" name="Rectangle 150"/>
                <p:cNvSpPr/>
                <p:nvPr/>
              </p:nvSpPr>
              <p:spPr>
                <a:xfrm>
                  <a:off x="2384" y="4062"/>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73" name="Group 153"/>
              <p:cNvGrpSpPr/>
              <p:nvPr/>
            </p:nvGrpSpPr>
            <p:grpSpPr>
              <a:xfrm>
                <a:off x="705" y="4379"/>
                <a:ext cx="374" cy="317"/>
                <a:chOff x="705" y="4379"/>
                <a:chExt cx="374" cy="317"/>
              </a:xfrm>
            </p:grpSpPr>
            <p:sp>
              <p:nvSpPr>
                <p:cNvPr id="52349" name="Rectangle 42"/>
                <p:cNvSpPr/>
                <p:nvPr/>
              </p:nvSpPr>
              <p:spPr>
                <a:xfrm>
                  <a:off x="748" y="4379"/>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13</a:t>
                  </a:r>
                  <a:endParaRPr lang="en-US" altLang="zh-CN" sz="1200" dirty="0">
                    <a:latin typeface="Arial" panose="020B0604020202020204" pitchFamily="34" charset="0"/>
                  </a:endParaRPr>
                </a:p>
              </p:txBody>
            </p:sp>
            <p:sp>
              <p:nvSpPr>
                <p:cNvPr id="52350" name="Rectangle 152"/>
                <p:cNvSpPr/>
                <p:nvPr/>
              </p:nvSpPr>
              <p:spPr>
                <a:xfrm>
                  <a:off x="705" y="4379"/>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74" name="Group 155"/>
              <p:cNvGrpSpPr/>
              <p:nvPr/>
            </p:nvGrpSpPr>
            <p:grpSpPr>
              <a:xfrm>
                <a:off x="1079" y="4379"/>
                <a:ext cx="1305" cy="317"/>
                <a:chOff x="1079" y="4379"/>
                <a:chExt cx="1305" cy="317"/>
              </a:xfrm>
            </p:grpSpPr>
            <p:sp>
              <p:nvSpPr>
                <p:cNvPr id="52347" name="Rectangle 43"/>
                <p:cNvSpPr/>
                <p:nvPr/>
              </p:nvSpPr>
              <p:spPr>
                <a:xfrm>
                  <a:off x="1122" y="4379"/>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对策试行，检讨对策</a:t>
                  </a:r>
                  <a:endParaRPr lang="zh-CN" altLang="en-US" sz="1200" dirty="0">
                    <a:latin typeface="Arial" panose="020B0604020202020204" pitchFamily="34" charset="0"/>
                  </a:endParaRPr>
                </a:p>
              </p:txBody>
            </p:sp>
            <p:sp>
              <p:nvSpPr>
                <p:cNvPr id="52348" name="Rectangle 154"/>
                <p:cNvSpPr/>
                <p:nvPr/>
              </p:nvSpPr>
              <p:spPr>
                <a:xfrm>
                  <a:off x="1079" y="4379"/>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75" name="Group 157"/>
              <p:cNvGrpSpPr/>
              <p:nvPr/>
            </p:nvGrpSpPr>
            <p:grpSpPr>
              <a:xfrm>
                <a:off x="2384" y="4379"/>
                <a:ext cx="1603" cy="317"/>
                <a:chOff x="2384" y="4379"/>
                <a:chExt cx="1603" cy="317"/>
              </a:xfrm>
            </p:grpSpPr>
            <p:sp>
              <p:nvSpPr>
                <p:cNvPr id="52345" name="Rectangle 44"/>
                <p:cNvSpPr/>
                <p:nvPr/>
              </p:nvSpPr>
              <p:spPr>
                <a:xfrm>
                  <a:off x="2427" y="4379"/>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对策验证分析统计表</a:t>
                  </a:r>
                  <a:endParaRPr lang="zh-CN" altLang="en-US" sz="1200" dirty="0">
                    <a:latin typeface="Arial" panose="020B0604020202020204" pitchFamily="34" charset="0"/>
                  </a:endParaRPr>
                </a:p>
              </p:txBody>
            </p:sp>
            <p:sp>
              <p:nvSpPr>
                <p:cNvPr id="52346" name="Rectangle 156"/>
                <p:cNvSpPr/>
                <p:nvPr/>
              </p:nvSpPr>
              <p:spPr>
                <a:xfrm>
                  <a:off x="2384" y="4379"/>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76" name="Group 159"/>
              <p:cNvGrpSpPr/>
              <p:nvPr/>
            </p:nvGrpSpPr>
            <p:grpSpPr>
              <a:xfrm>
                <a:off x="705" y="4696"/>
                <a:ext cx="374" cy="317"/>
                <a:chOff x="705" y="4696"/>
                <a:chExt cx="374" cy="317"/>
              </a:xfrm>
            </p:grpSpPr>
            <p:sp>
              <p:nvSpPr>
                <p:cNvPr id="52343" name="Rectangle 45"/>
                <p:cNvSpPr/>
                <p:nvPr/>
              </p:nvSpPr>
              <p:spPr>
                <a:xfrm>
                  <a:off x="748" y="4696"/>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14</a:t>
                  </a:r>
                  <a:endParaRPr lang="en-US" altLang="zh-CN" sz="1200" dirty="0">
                    <a:latin typeface="Arial" panose="020B0604020202020204" pitchFamily="34" charset="0"/>
                  </a:endParaRPr>
                </a:p>
              </p:txBody>
            </p:sp>
            <p:sp>
              <p:nvSpPr>
                <p:cNvPr id="52344" name="Rectangle 158"/>
                <p:cNvSpPr/>
                <p:nvPr/>
              </p:nvSpPr>
              <p:spPr>
                <a:xfrm>
                  <a:off x="705" y="4696"/>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77" name="Group 161"/>
              <p:cNvGrpSpPr/>
              <p:nvPr/>
            </p:nvGrpSpPr>
            <p:grpSpPr>
              <a:xfrm>
                <a:off x="1079" y="4696"/>
                <a:ext cx="1305" cy="317"/>
                <a:chOff x="1079" y="4696"/>
                <a:chExt cx="1305" cy="317"/>
              </a:xfrm>
            </p:grpSpPr>
            <p:sp>
              <p:nvSpPr>
                <p:cNvPr id="52341" name="Rectangle 46"/>
                <p:cNvSpPr/>
                <p:nvPr/>
              </p:nvSpPr>
              <p:spPr>
                <a:xfrm>
                  <a:off x="1122" y="4696"/>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实施</a:t>
                  </a:r>
                  <a:endParaRPr lang="zh-CN" altLang="en-US" sz="1200" dirty="0">
                    <a:latin typeface="Arial" panose="020B0604020202020204" pitchFamily="34" charset="0"/>
                  </a:endParaRPr>
                </a:p>
              </p:txBody>
            </p:sp>
            <p:sp>
              <p:nvSpPr>
                <p:cNvPr id="52342" name="Rectangle 160"/>
                <p:cNvSpPr/>
                <p:nvPr/>
              </p:nvSpPr>
              <p:spPr>
                <a:xfrm>
                  <a:off x="1079" y="4696"/>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78" name="Group 163"/>
              <p:cNvGrpSpPr/>
              <p:nvPr/>
            </p:nvGrpSpPr>
            <p:grpSpPr>
              <a:xfrm>
                <a:off x="2384" y="4696"/>
                <a:ext cx="1603" cy="317"/>
                <a:chOff x="2384" y="4696"/>
                <a:chExt cx="1603" cy="317"/>
              </a:xfrm>
            </p:grpSpPr>
            <p:sp>
              <p:nvSpPr>
                <p:cNvPr id="52339" name="Rectangle 47"/>
                <p:cNvSpPr/>
                <p:nvPr/>
              </p:nvSpPr>
              <p:spPr>
                <a:xfrm>
                  <a:off x="2427" y="4696"/>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实施计划及过程记录</a:t>
                  </a:r>
                  <a:endParaRPr lang="zh-CN" altLang="en-US" sz="1200" dirty="0">
                    <a:latin typeface="Arial" panose="020B0604020202020204" pitchFamily="34" charset="0"/>
                  </a:endParaRPr>
                </a:p>
              </p:txBody>
            </p:sp>
            <p:sp>
              <p:nvSpPr>
                <p:cNvPr id="52340" name="Rectangle 162"/>
                <p:cNvSpPr/>
                <p:nvPr/>
              </p:nvSpPr>
              <p:spPr>
                <a:xfrm>
                  <a:off x="2384" y="4696"/>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79" name="Group 165"/>
              <p:cNvGrpSpPr/>
              <p:nvPr/>
            </p:nvGrpSpPr>
            <p:grpSpPr>
              <a:xfrm>
                <a:off x="0" y="5013"/>
                <a:ext cx="705" cy="951"/>
                <a:chOff x="0" y="5013"/>
                <a:chExt cx="705" cy="951"/>
              </a:xfrm>
            </p:grpSpPr>
            <p:sp>
              <p:nvSpPr>
                <p:cNvPr id="52337" name="Rectangle 48"/>
                <p:cNvSpPr/>
                <p:nvPr/>
              </p:nvSpPr>
              <p:spPr>
                <a:xfrm>
                  <a:off x="43" y="5013"/>
                  <a:ext cx="619" cy="951"/>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检查阶段（</a:t>
                  </a:r>
                  <a:r>
                    <a:rPr lang="en-US" altLang="zh-CN" sz="1200" dirty="0">
                      <a:latin typeface="Times New Roman" panose="02020603050405020304" pitchFamily="18" charset="0"/>
                    </a:rPr>
                    <a:t>C</a:t>
                  </a:r>
                  <a:r>
                    <a:rPr lang="zh-CN" altLang="en-US" sz="1200" dirty="0">
                      <a:latin typeface="Times New Roman" panose="02020603050405020304" pitchFamily="18" charset="0"/>
                    </a:rPr>
                    <a:t>）</a:t>
                  </a:r>
                  <a:endParaRPr lang="zh-CN" altLang="en-US" sz="1200" dirty="0">
                    <a:latin typeface="Arial" panose="020B0604020202020204" pitchFamily="34" charset="0"/>
                  </a:endParaRPr>
                </a:p>
              </p:txBody>
            </p:sp>
            <p:sp>
              <p:nvSpPr>
                <p:cNvPr id="52338" name="Rectangle 164"/>
                <p:cNvSpPr/>
                <p:nvPr/>
              </p:nvSpPr>
              <p:spPr>
                <a:xfrm>
                  <a:off x="0" y="5013"/>
                  <a:ext cx="705" cy="951"/>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80" name="Group 167"/>
              <p:cNvGrpSpPr/>
              <p:nvPr/>
            </p:nvGrpSpPr>
            <p:grpSpPr>
              <a:xfrm>
                <a:off x="705" y="5013"/>
                <a:ext cx="374" cy="317"/>
                <a:chOff x="705" y="5013"/>
                <a:chExt cx="374" cy="317"/>
              </a:xfrm>
            </p:grpSpPr>
            <p:sp>
              <p:nvSpPr>
                <p:cNvPr id="52335" name="Rectangle 49"/>
                <p:cNvSpPr/>
                <p:nvPr/>
              </p:nvSpPr>
              <p:spPr>
                <a:xfrm>
                  <a:off x="748" y="5013"/>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15</a:t>
                  </a:r>
                  <a:endParaRPr lang="en-US" altLang="zh-CN" sz="1200" dirty="0">
                    <a:latin typeface="Arial" panose="020B0604020202020204" pitchFamily="34" charset="0"/>
                  </a:endParaRPr>
                </a:p>
              </p:txBody>
            </p:sp>
            <p:sp>
              <p:nvSpPr>
                <p:cNvPr id="52336" name="Rectangle 166"/>
                <p:cNvSpPr/>
                <p:nvPr/>
              </p:nvSpPr>
              <p:spPr>
                <a:xfrm>
                  <a:off x="705" y="5013"/>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81" name="Group 169"/>
              <p:cNvGrpSpPr/>
              <p:nvPr/>
            </p:nvGrpSpPr>
            <p:grpSpPr>
              <a:xfrm>
                <a:off x="1079" y="5013"/>
                <a:ext cx="1305" cy="317"/>
                <a:chOff x="1079" y="5013"/>
                <a:chExt cx="1305" cy="317"/>
              </a:xfrm>
            </p:grpSpPr>
            <p:sp>
              <p:nvSpPr>
                <p:cNvPr id="52333" name="Rectangle 50"/>
                <p:cNvSpPr/>
                <p:nvPr/>
              </p:nvSpPr>
              <p:spPr>
                <a:xfrm>
                  <a:off x="1122" y="5013"/>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效果检查</a:t>
                  </a:r>
                  <a:endParaRPr lang="zh-CN" altLang="en-US" sz="1200" dirty="0">
                    <a:latin typeface="Arial" panose="020B0604020202020204" pitchFamily="34" charset="0"/>
                  </a:endParaRPr>
                </a:p>
              </p:txBody>
            </p:sp>
            <p:sp>
              <p:nvSpPr>
                <p:cNvPr id="52334" name="Rectangle 168"/>
                <p:cNvSpPr/>
                <p:nvPr/>
              </p:nvSpPr>
              <p:spPr>
                <a:xfrm>
                  <a:off x="1079" y="5013"/>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82" name="Group 171"/>
              <p:cNvGrpSpPr/>
              <p:nvPr/>
            </p:nvGrpSpPr>
            <p:grpSpPr>
              <a:xfrm>
                <a:off x="2384" y="5013"/>
                <a:ext cx="1603" cy="317"/>
                <a:chOff x="2384" y="5013"/>
                <a:chExt cx="1603" cy="317"/>
              </a:xfrm>
            </p:grpSpPr>
            <p:sp>
              <p:nvSpPr>
                <p:cNvPr id="52331" name="Rectangle 51"/>
                <p:cNvSpPr/>
                <p:nvPr/>
              </p:nvSpPr>
              <p:spPr>
                <a:xfrm>
                  <a:off x="2427" y="5013"/>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社会效益、经济效益总结分析</a:t>
                  </a:r>
                  <a:endParaRPr lang="zh-CN" altLang="en-US" sz="1200" dirty="0">
                    <a:latin typeface="Arial" panose="020B0604020202020204" pitchFamily="34" charset="0"/>
                  </a:endParaRPr>
                </a:p>
              </p:txBody>
            </p:sp>
            <p:sp>
              <p:nvSpPr>
                <p:cNvPr id="52332" name="Rectangle 170"/>
                <p:cNvSpPr/>
                <p:nvPr/>
              </p:nvSpPr>
              <p:spPr>
                <a:xfrm>
                  <a:off x="2384" y="5013"/>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83" name="Group 173"/>
              <p:cNvGrpSpPr/>
              <p:nvPr/>
            </p:nvGrpSpPr>
            <p:grpSpPr>
              <a:xfrm>
                <a:off x="705" y="5330"/>
                <a:ext cx="374" cy="317"/>
                <a:chOff x="705" y="5330"/>
                <a:chExt cx="374" cy="317"/>
              </a:xfrm>
            </p:grpSpPr>
            <p:sp>
              <p:nvSpPr>
                <p:cNvPr id="52329" name="Rectangle 52"/>
                <p:cNvSpPr/>
                <p:nvPr/>
              </p:nvSpPr>
              <p:spPr>
                <a:xfrm>
                  <a:off x="748" y="5330"/>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16</a:t>
                  </a:r>
                  <a:endParaRPr lang="en-US" altLang="zh-CN" sz="1200" dirty="0">
                    <a:latin typeface="Arial" panose="020B0604020202020204" pitchFamily="34" charset="0"/>
                  </a:endParaRPr>
                </a:p>
              </p:txBody>
            </p:sp>
            <p:sp>
              <p:nvSpPr>
                <p:cNvPr id="52330" name="Rectangle 172"/>
                <p:cNvSpPr/>
                <p:nvPr/>
              </p:nvSpPr>
              <p:spPr>
                <a:xfrm>
                  <a:off x="705" y="5330"/>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84" name="Group 175"/>
              <p:cNvGrpSpPr/>
              <p:nvPr/>
            </p:nvGrpSpPr>
            <p:grpSpPr>
              <a:xfrm>
                <a:off x="1079" y="5330"/>
                <a:ext cx="1305" cy="317"/>
                <a:chOff x="1079" y="5330"/>
                <a:chExt cx="1305" cy="317"/>
              </a:xfrm>
            </p:grpSpPr>
            <p:sp>
              <p:nvSpPr>
                <p:cNvPr id="52327" name="Rectangle 53"/>
                <p:cNvSpPr/>
                <p:nvPr/>
              </p:nvSpPr>
              <p:spPr>
                <a:xfrm>
                  <a:off x="1122" y="5330"/>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巩固措施和标准化</a:t>
                  </a:r>
                  <a:endParaRPr lang="zh-CN" altLang="en-US" sz="1200" dirty="0">
                    <a:latin typeface="Arial" panose="020B0604020202020204" pitchFamily="34" charset="0"/>
                  </a:endParaRPr>
                </a:p>
              </p:txBody>
            </p:sp>
            <p:sp>
              <p:nvSpPr>
                <p:cNvPr id="52328" name="Rectangle 174"/>
                <p:cNvSpPr/>
                <p:nvPr/>
              </p:nvSpPr>
              <p:spPr>
                <a:xfrm>
                  <a:off x="1079" y="5330"/>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85" name="Group 177"/>
              <p:cNvGrpSpPr/>
              <p:nvPr/>
            </p:nvGrpSpPr>
            <p:grpSpPr>
              <a:xfrm>
                <a:off x="2384" y="5330"/>
                <a:ext cx="1603" cy="317"/>
                <a:chOff x="2384" y="5330"/>
                <a:chExt cx="1603" cy="317"/>
              </a:xfrm>
            </p:grpSpPr>
            <p:sp>
              <p:nvSpPr>
                <p:cNvPr id="52325" name="Rectangle 54"/>
                <p:cNvSpPr/>
                <p:nvPr/>
              </p:nvSpPr>
              <p:spPr>
                <a:xfrm>
                  <a:off x="2427" y="5330"/>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制修订作业标准、技术规范</a:t>
                  </a:r>
                  <a:endParaRPr lang="zh-CN" altLang="en-US" sz="1200" dirty="0">
                    <a:latin typeface="Arial" panose="020B0604020202020204" pitchFamily="34" charset="0"/>
                  </a:endParaRPr>
                </a:p>
              </p:txBody>
            </p:sp>
            <p:sp>
              <p:nvSpPr>
                <p:cNvPr id="52326" name="Rectangle 176"/>
                <p:cNvSpPr/>
                <p:nvPr/>
              </p:nvSpPr>
              <p:spPr>
                <a:xfrm>
                  <a:off x="2384" y="5330"/>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86" name="Group 179"/>
              <p:cNvGrpSpPr/>
              <p:nvPr/>
            </p:nvGrpSpPr>
            <p:grpSpPr>
              <a:xfrm>
                <a:off x="705" y="5647"/>
                <a:ext cx="374" cy="317"/>
                <a:chOff x="705" y="5647"/>
                <a:chExt cx="374" cy="317"/>
              </a:xfrm>
            </p:grpSpPr>
            <p:sp>
              <p:nvSpPr>
                <p:cNvPr id="52323" name="Rectangle 55"/>
                <p:cNvSpPr/>
                <p:nvPr/>
              </p:nvSpPr>
              <p:spPr>
                <a:xfrm>
                  <a:off x="748" y="5647"/>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17</a:t>
                  </a:r>
                  <a:endParaRPr lang="en-US" altLang="zh-CN" sz="1200" dirty="0">
                    <a:latin typeface="Arial" panose="020B0604020202020204" pitchFamily="34" charset="0"/>
                  </a:endParaRPr>
                </a:p>
              </p:txBody>
            </p:sp>
            <p:sp>
              <p:nvSpPr>
                <p:cNvPr id="52324" name="Rectangle 178"/>
                <p:cNvSpPr/>
                <p:nvPr/>
              </p:nvSpPr>
              <p:spPr>
                <a:xfrm>
                  <a:off x="705" y="5647"/>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87" name="Group 181"/>
              <p:cNvGrpSpPr/>
              <p:nvPr/>
            </p:nvGrpSpPr>
            <p:grpSpPr>
              <a:xfrm>
                <a:off x="1079" y="5647"/>
                <a:ext cx="1305" cy="317"/>
                <a:chOff x="1079" y="5647"/>
                <a:chExt cx="1305" cy="317"/>
              </a:xfrm>
            </p:grpSpPr>
            <p:sp>
              <p:nvSpPr>
                <p:cNvPr id="52321" name="Rectangle 56"/>
                <p:cNvSpPr/>
                <p:nvPr/>
              </p:nvSpPr>
              <p:spPr>
                <a:xfrm>
                  <a:off x="1122" y="5647"/>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总结及下一步打算</a:t>
                  </a:r>
                  <a:endParaRPr lang="zh-CN" altLang="en-US" sz="1200" dirty="0">
                    <a:latin typeface="Arial" panose="020B0604020202020204" pitchFamily="34" charset="0"/>
                  </a:endParaRPr>
                </a:p>
              </p:txBody>
            </p:sp>
            <p:sp>
              <p:nvSpPr>
                <p:cNvPr id="52322" name="Rectangle 180"/>
                <p:cNvSpPr/>
                <p:nvPr/>
              </p:nvSpPr>
              <p:spPr>
                <a:xfrm>
                  <a:off x="1079" y="5647"/>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88" name="Group 183"/>
              <p:cNvGrpSpPr/>
              <p:nvPr/>
            </p:nvGrpSpPr>
            <p:grpSpPr>
              <a:xfrm>
                <a:off x="2384" y="5647"/>
                <a:ext cx="1603" cy="317"/>
                <a:chOff x="2384" y="5647"/>
                <a:chExt cx="1603" cy="317"/>
              </a:xfrm>
            </p:grpSpPr>
            <p:sp>
              <p:nvSpPr>
                <p:cNvPr id="52319" name="Rectangle 57"/>
                <p:cNvSpPr/>
                <p:nvPr/>
              </p:nvSpPr>
              <p:spPr>
                <a:xfrm>
                  <a:off x="2427" y="5647"/>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遗留问题的提出</a:t>
                  </a:r>
                  <a:endParaRPr lang="zh-CN" altLang="en-US" sz="1200" dirty="0">
                    <a:latin typeface="Arial" panose="020B0604020202020204" pitchFamily="34" charset="0"/>
                  </a:endParaRPr>
                </a:p>
              </p:txBody>
            </p:sp>
            <p:sp>
              <p:nvSpPr>
                <p:cNvPr id="52320" name="Rectangle 182"/>
                <p:cNvSpPr/>
                <p:nvPr/>
              </p:nvSpPr>
              <p:spPr>
                <a:xfrm>
                  <a:off x="2384" y="5647"/>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89" name="Group 185"/>
              <p:cNvGrpSpPr/>
              <p:nvPr/>
            </p:nvGrpSpPr>
            <p:grpSpPr>
              <a:xfrm>
                <a:off x="0" y="5964"/>
                <a:ext cx="705" cy="1037"/>
                <a:chOff x="0" y="5964"/>
                <a:chExt cx="705" cy="1037"/>
              </a:xfrm>
            </p:grpSpPr>
            <p:sp>
              <p:nvSpPr>
                <p:cNvPr id="52317" name="Rectangle 58"/>
                <p:cNvSpPr/>
                <p:nvPr/>
              </p:nvSpPr>
              <p:spPr>
                <a:xfrm>
                  <a:off x="43" y="5964"/>
                  <a:ext cx="619" cy="103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总结阶段（</a:t>
                  </a:r>
                  <a:r>
                    <a:rPr lang="en-US" altLang="zh-CN" sz="1200" dirty="0">
                      <a:latin typeface="Times New Roman" panose="02020603050405020304" pitchFamily="18" charset="0"/>
                    </a:rPr>
                    <a:t>A</a:t>
                  </a:r>
                  <a:r>
                    <a:rPr lang="zh-CN" altLang="en-US" sz="1200" dirty="0">
                      <a:latin typeface="Times New Roman" panose="02020603050405020304" pitchFamily="18" charset="0"/>
                    </a:rPr>
                    <a:t>）</a:t>
                  </a:r>
                  <a:endParaRPr lang="zh-CN" altLang="en-US" sz="1200" dirty="0">
                    <a:latin typeface="Arial" panose="020B0604020202020204" pitchFamily="34" charset="0"/>
                  </a:endParaRPr>
                </a:p>
              </p:txBody>
            </p:sp>
            <p:sp>
              <p:nvSpPr>
                <p:cNvPr id="52318" name="Rectangle 184"/>
                <p:cNvSpPr/>
                <p:nvPr/>
              </p:nvSpPr>
              <p:spPr>
                <a:xfrm>
                  <a:off x="0" y="5964"/>
                  <a:ext cx="705" cy="103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90" name="Group 187"/>
              <p:cNvGrpSpPr/>
              <p:nvPr/>
            </p:nvGrpSpPr>
            <p:grpSpPr>
              <a:xfrm>
                <a:off x="705" y="5964"/>
                <a:ext cx="374" cy="403"/>
                <a:chOff x="705" y="5964"/>
                <a:chExt cx="374" cy="403"/>
              </a:xfrm>
            </p:grpSpPr>
            <p:sp>
              <p:nvSpPr>
                <p:cNvPr id="52315" name="Rectangle 59"/>
                <p:cNvSpPr/>
                <p:nvPr/>
              </p:nvSpPr>
              <p:spPr>
                <a:xfrm>
                  <a:off x="748" y="5964"/>
                  <a:ext cx="288"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18</a:t>
                  </a:r>
                  <a:endParaRPr lang="en-US" altLang="zh-CN" sz="1200" dirty="0">
                    <a:latin typeface="Arial" panose="020B0604020202020204" pitchFamily="34" charset="0"/>
                  </a:endParaRPr>
                </a:p>
              </p:txBody>
            </p:sp>
            <p:sp>
              <p:nvSpPr>
                <p:cNvPr id="52316" name="Rectangle 186"/>
                <p:cNvSpPr/>
                <p:nvPr/>
              </p:nvSpPr>
              <p:spPr>
                <a:xfrm>
                  <a:off x="705" y="5964"/>
                  <a:ext cx="374"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91" name="Group 189"/>
              <p:cNvGrpSpPr/>
              <p:nvPr/>
            </p:nvGrpSpPr>
            <p:grpSpPr>
              <a:xfrm>
                <a:off x="1079" y="5964"/>
                <a:ext cx="1305" cy="403"/>
                <a:chOff x="1079" y="5964"/>
                <a:chExt cx="1305" cy="403"/>
              </a:xfrm>
            </p:grpSpPr>
            <p:sp>
              <p:nvSpPr>
                <p:cNvPr id="52313" name="Rectangle 60"/>
                <p:cNvSpPr/>
                <p:nvPr/>
              </p:nvSpPr>
              <p:spPr>
                <a:xfrm>
                  <a:off x="1122" y="5964"/>
                  <a:ext cx="1219"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品管圈活动记录汇总</a:t>
                  </a:r>
                  <a:endParaRPr lang="zh-CN" altLang="en-US" sz="1200" dirty="0">
                    <a:latin typeface="Arial" panose="020B0604020202020204" pitchFamily="34" charset="0"/>
                  </a:endParaRPr>
                </a:p>
              </p:txBody>
            </p:sp>
            <p:sp>
              <p:nvSpPr>
                <p:cNvPr id="52314" name="Rectangle 188"/>
                <p:cNvSpPr/>
                <p:nvPr/>
              </p:nvSpPr>
              <p:spPr>
                <a:xfrm>
                  <a:off x="1079" y="5964"/>
                  <a:ext cx="1305"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92" name="Group 191"/>
              <p:cNvGrpSpPr/>
              <p:nvPr/>
            </p:nvGrpSpPr>
            <p:grpSpPr>
              <a:xfrm>
                <a:off x="2384" y="5964"/>
                <a:ext cx="1603" cy="403"/>
                <a:chOff x="2384" y="5964"/>
                <a:chExt cx="1603" cy="403"/>
              </a:xfrm>
            </p:grpSpPr>
            <p:sp>
              <p:nvSpPr>
                <p:cNvPr id="52311" name="Rectangle 61"/>
                <p:cNvSpPr/>
                <p:nvPr/>
              </p:nvSpPr>
              <p:spPr>
                <a:xfrm>
                  <a:off x="2427" y="5964"/>
                  <a:ext cx="1517"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会议记录、培训记录、改善措施各项原始记录</a:t>
                  </a:r>
                  <a:endParaRPr lang="zh-CN" altLang="en-US" sz="1200" dirty="0">
                    <a:latin typeface="Arial" panose="020B0604020202020204" pitchFamily="34" charset="0"/>
                  </a:endParaRPr>
                </a:p>
              </p:txBody>
            </p:sp>
            <p:sp>
              <p:nvSpPr>
                <p:cNvPr id="52312" name="Rectangle 190"/>
                <p:cNvSpPr/>
                <p:nvPr/>
              </p:nvSpPr>
              <p:spPr>
                <a:xfrm>
                  <a:off x="2384" y="5964"/>
                  <a:ext cx="1603"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93" name="Group 193"/>
              <p:cNvGrpSpPr/>
              <p:nvPr/>
            </p:nvGrpSpPr>
            <p:grpSpPr>
              <a:xfrm>
                <a:off x="705" y="6367"/>
                <a:ext cx="374" cy="317"/>
                <a:chOff x="705" y="6367"/>
                <a:chExt cx="374" cy="317"/>
              </a:xfrm>
            </p:grpSpPr>
            <p:sp>
              <p:nvSpPr>
                <p:cNvPr id="52309" name="Rectangle 62"/>
                <p:cNvSpPr/>
                <p:nvPr/>
              </p:nvSpPr>
              <p:spPr>
                <a:xfrm>
                  <a:off x="748" y="6367"/>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19</a:t>
                  </a:r>
                  <a:endParaRPr lang="en-US" altLang="zh-CN" sz="1200" dirty="0">
                    <a:latin typeface="Arial" panose="020B0604020202020204" pitchFamily="34" charset="0"/>
                  </a:endParaRPr>
                </a:p>
              </p:txBody>
            </p:sp>
            <p:sp>
              <p:nvSpPr>
                <p:cNvPr id="52310" name="Rectangle 192"/>
                <p:cNvSpPr/>
                <p:nvPr/>
              </p:nvSpPr>
              <p:spPr>
                <a:xfrm>
                  <a:off x="705" y="6367"/>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94" name="Group 195"/>
              <p:cNvGrpSpPr/>
              <p:nvPr/>
            </p:nvGrpSpPr>
            <p:grpSpPr>
              <a:xfrm>
                <a:off x="1079" y="6367"/>
                <a:ext cx="1305" cy="317"/>
                <a:chOff x="1079" y="6367"/>
                <a:chExt cx="1305" cy="317"/>
              </a:xfrm>
            </p:grpSpPr>
            <p:sp>
              <p:nvSpPr>
                <p:cNvPr id="52307" name="Rectangle 63"/>
                <p:cNvSpPr/>
                <p:nvPr/>
              </p:nvSpPr>
              <p:spPr>
                <a:xfrm>
                  <a:off x="1122" y="6367"/>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品管圈成果报告编写</a:t>
                  </a:r>
                  <a:endParaRPr lang="zh-CN" altLang="en-US" sz="1200" dirty="0">
                    <a:latin typeface="Arial" panose="020B0604020202020204" pitchFamily="34" charset="0"/>
                  </a:endParaRPr>
                </a:p>
              </p:txBody>
            </p:sp>
            <p:sp>
              <p:nvSpPr>
                <p:cNvPr id="52308" name="Rectangle 194"/>
                <p:cNvSpPr/>
                <p:nvPr/>
              </p:nvSpPr>
              <p:spPr>
                <a:xfrm>
                  <a:off x="1079" y="6367"/>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95" name="Group 197"/>
              <p:cNvGrpSpPr/>
              <p:nvPr/>
            </p:nvGrpSpPr>
            <p:grpSpPr>
              <a:xfrm>
                <a:off x="2384" y="6367"/>
                <a:ext cx="1603" cy="317"/>
                <a:chOff x="2384" y="6367"/>
                <a:chExt cx="1603" cy="317"/>
              </a:xfrm>
            </p:grpSpPr>
            <p:sp>
              <p:nvSpPr>
                <p:cNvPr id="52305" name="Rectangle 64"/>
                <p:cNvSpPr/>
                <p:nvPr/>
              </p:nvSpPr>
              <p:spPr>
                <a:xfrm>
                  <a:off x="2427" y="6367"/>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品管圈成果报告</a:t>
                  </a:r>
                  <a:r>
                    <a:rPr lang="en-US" altLang="zh-CN" sz="1200" dirty="0">
                      <a:latin typeface="Times New Roman" panose="02020603050405020304" pitchFamily="18" charset="0"/>
                    </a:rPr>
                    <a:t>/</a:t>
                  </a:r>
                  <a:r>
                    <a:rPr lang="zh-CN" altLang="en-US" sz="1200" dirty="0">
                      <a:latin typeface="Times New Roman" panose="02020603050405020304" pitchFamily="18" charset="0"/>
                    </a:rPr>
                    <a:t>论文</a:t>
                  </a:r>
                  <a:endParaRPr lang="zh-CN" altLang="en-US" sz="1200" dirty="0">
                    <a:latin typeface="Arial" panose="020B0604020202020204" pitchFamily="34" charset="0"/>
                  </a:endParaRPr>
                </a:p>
              </p:txBody>
            </p:sp>
            <p:sp>
              <p:nvSpPr>
                <p:cNvPr id="52306" name="Rectangle 196"/>
                <p:cNvSpPr/>
                <p:nvPr/>
              </p:nvSpPr>
              <p:spPr>
                <a:xfrm>
                  <a:off x="2384" y="6367"/>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96" name="Group 199"/>
              <p:cNvGrpSpPr/>
              <p:nvPr/>
            </p:nvGrpSpPr>
            <p:grpSpPr>
              <a:xfrm>
                <a:off x="705" y="6684"/>
                <a:ext cx="374" cy="317"/>
                <a:chOff x="705" y="6684"/>
                <a:chExt cx="374" cy="317"/>
              </a:xfrm>
            </p:grpSpPr>
            <p:sp>
              <p:nvSpPr>
                <p:cNvPr id="52303" name="Rectangle 65"/>
                <p:cNvSpPr/>
                <p:nvPr/>
              </p:nvSpPr>
              <p:spPr>
                <a:xfrm>
                  <a:off x="748" y="6684"/>
                  <a:ext cx="288"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en-US" altLang="zh-CN" sz="1200" dirty="0">
                      <a:latin typeface="Arial" panose="020B0604020202020204" pitchFamily="34" charset="0"/>
                    </a:rPr>
                    <a:t>20</a:t>
                  </a:r>
                  <a:endParaRPr lang="en-US" altLang="zh-CN" sz="1200" dirty="0">
                    <a:latin typeface="Arial" panose="020B0604020202020204" pitchFamily="34" charset="0"/>
                  </a:endParaRPr>
                </a:p>
              </p:txBody>
            </p:sp>
            <p:sp>
              <p:nvSpPr>
                <p:cNvPr id="52304" name="Rectangle 198"/>
                <p:cNvSpPr/>
                <p:nvPr/>
              </p:nvSpPr>
              <p:spPr>
                <a:xfrm>
                  <a:off x="705" y="6684"/>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97" name="Group 201"/>
              <p:cNvGrpSpPr/>
              <p:nvPr/>
            </p:nvGrpSpPr>
            <p:grpSpPr>
              <a:xfrm>
                <a:off x="1079" y="6684"/>
                <a:ext cx="1305" cy="317"/>
                <a:chOff x="1079" y="6684"/>
                <a:chExt cx="1305" cy="317"/>
              </a:xfrm>
            </p:grpSpPr>
            <p:sp>
              <p:nvSpPr>
                <p:cNvPr id="52301" name="Rectangle 66"/>
                <p:cNvSpPr/>
                <p:nvPr/>
              </p:nvSpPr>
              <p:spPr>
                <a:xfrm>
                  <a:off x="1122" y="6684"/>
                  <a:ext cx="1219"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成果发表交流</a:t>
                  </a:r>
                  <a:endParaRPr lang="zh-CN" altLang="en-US" sz="1200" dirty="0">
                    <a:latin typeface="Arial" panose="020B0604020202020204" pitchFamily="34" charset="0"/>
                  </a:endParaRPr>
                </a:p>
              </p:txBody>
            </p:sp>
            <p:sp>
              <p:nvSpPr>
                <p:cNvPr id="52302" name="Rectangle 200"/>
                <p:cNvSpPr/>
                <p:nvPr/>
              </p:nvSpPr>
              <p:spPr>
                <a:xfrm>
                  <a:off x="1079" y="6684"/>
                  <a:ext cx="130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52298" name="Group 203"/>
              <p:cNvGrpSpPr/>
              <p:nvPr/>
            </p:nvGrpSpPr>
            <p:grpSpPr>
              <a:xfrm>
                <a:off x="2384" y="6684"/>
                <a:ext cx="1603" cy="317"/>
                <a:chOff x="2384" y="6684"/>
                <a:chExt cx="1603" cy="317"/>
              </a:xfrm>
            </p:grpSpPr>
            <p:sp>
              <p:nvSpPr>
                <p:cNvPr id="52299" name="Rectangle 67"/>
                <p:cNvSpPr/>
                <p:nvPr/>
              </p:nvSpPr>
              <p:spPr>
                <a:xfrm>
                  <a:off x="2427" y="6684"/>
                  <a:ext cx="1517" cy="31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fontAlgn="ctr" hangingPunct="1">
                    <a:spcBef>
                      <a:spcPct val="0"/>
                    </a:spcBef>
                    <a:buFontTx/>
                    <a:buNone/>
                  </a:pPr>
                  <a:r>
                    <a:rPr lang="zh-CN" altLang="en-US" sz="1200" dirty="0">
                      <a:latin typeface="Times New Roman" panose="02020603050405020304" pitchFamily="18" charset="0"/>
                    </a:rPr>
                    <a:t>发表用投影片</a:t>
                  </a:r>
                  <a:endParaRPr lang="zh-CN" altLang="en-US" sz="1200" dirty="0">
                    <a:latin typeface="Arial" panose="020B0604020202020204" pitchFamily="34" charset="0"/>
                  </a:endParaRPr>
                </a:p>
              </p:txBody>
            </p:sp>
            <p:sp>
              <p:nvSpPr>
                <p:cNvPr id="52300" name="Rectangle 202"/>
                <p:cNvSpPr/>
                <p:nvPr/>
              </p:nvSpPr>
              <p:spPr>
                <a:xfrm>
                  <a:off x="2384" y="6684"/>
                  <a:ext cx="160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sp>
          <p:nvSpPr>
            <p:cNvPr id="52230" name="Rectangle 205"/>
            <p:cNvSpPr/>
            <p:nvPr/>
          </p:nvSpPr>
          <p:spPr>
            <a:xfrm>
              <a:off x="-3" y="-3"/>
              <a:ext cx="3993" cy="7007"/>
            </a:xfrm>
            <a:prstGeom prst="rect">
              <a:avLst/>
            </a:prstGeom>
            <a:noFill/>
            <a:ln w="9525"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3250" name="Text Box 4"/>
          <p:cNvSpPr txBox="1"/>
          <p:nvPr/>
        </p:nvSpPr>
        <p:spPr>
          <a:xfrm>
            <a:off x="381000" y="914400"/>
            <a:ext cx="3124200" cy="31400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zh-CN" altLang="en-US" sz="2000" dirty="0">
                <a:solidFill>
                  <a:srgbClr val="000099"/>
                </a:solidFill>
                <a:latin typeface="宋体" panose="02010600030101010101" pitchFamily="2" charset="-122"/>
              </a:rPr>
              <a:t>一、旧七种工具（部分）</a:t>
            </a:r>
            <a:endParaRPr lang="zh-CN" altLang="en-US" sz="2000" dirty="0">
              <a:solidFill>
                <a:srgbClr val="000099"/>
              </a:solidFill>
              <a:latin typeface="宋体" panose="02010600030101010101" pitchFamily="2" charset="-122"/>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1</a:t>
            </a:r>
            <a:r>
              <a:rPr lang="zh-CN" altLang="en-US" sz="2000" dirty="0">
                <a:solidFill>
                  <a:srgbClr val="000099"/>
                </a:solidFill>
                <a:latin typeface="宋体" panose="02010600030101010101" pitchFamily="2" charset="-122"/>
              </a:rPr>
              <a:t>、数据收集</a:t>
            </a:r>
            <a:r>
              <a:rPr lang="zh-CN" altLang="en-US" sz="2000" dirty="0">
                <a:latin typeface="Arial" panose="020B0604020202020204" pitchFamily="34" charset="0"/>
              </a:rPr>
              <a:t> </a:t>
            </a:r>
            <a:endParaRPr lang="zh-CN" altLang="en-US" sz="2000" dirty="0">
              <a:latin typeface="Arial" panose="020B0604020202020204" pitchFamily="34" charset="0"/>
            </a:endParaRPr>
          </a:p>
          <a:p>
            <a:pPr marL="0" lvl="0" indent="0" algn="just" eaLnBrk="1" hangingPunct="1">
              <a:spcBef>
                <a:spcPct val="0"/>
              </a:spcBef>
              <a:buFontTx/>
              <a:buNone/>
            </a:pPr>
            <a:r>
              <a:rPr lang="en-US" altLang="zh-CN" sz="2000" dirty="0">
                <a:solidFill>
                  <a:srgbClr val="000099"/>
                </a:solidFill>
                <a:latin typeface="宋体" panose="02010600030101010101" pitchFamily="2" charset="-122"/>
              </a:rPr>
              <a:t>2</a:t>
            </a:r>
            <a:r>
              <a:rPr lang="zh-CN" altLang="en-US" sz="2000" dirty="0">
                <a:solidFill>
                  <a:srgbClr val="000099"/>
                </a:solidFill>
                <a:latin typeface="宋体" panose="02010600030101010101" pitchFamily="2" charset="-122"/>
              </a:rPr>
              <a:t>、调查表</a:t>
            </a:r>
            <a:endParaRPr lang="zh-CN" altLang="en-US" sz="2000" dirty="0">
              <a:solidFill>
                <a:srgbClr val="000099"/>
              </a:solidFill>
              <a:latin typeface="宋体" panose="02010600030101010101" pitchFamily="2" charset="-122"/>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3</a:t>
            </a:r>
            <a:r>
              <a:rPr lang="zh-CN" altLang="en-US" sz="2000" dirty="0">
                <a:solidFill>
                  <a:srgbClr val="000099"/>
                </a:solidFill>
                <a:latin typeface="宋体" panose="02010600030101010101" pitchFamily="2" charset="-122"/>
              </a:rPr>
              <a:t>、分层法</a:t>
            </a:r>
            <a:r>
              <a:rPr lang="zh-CN" altLang="en-US" sz="2000" dirty="0">
                <a:latin typeface="Arial" panose="020B0604020202020204" pitchFamily="34" charset="0"/>
              </a:rPr>
              <a:t> </a:t>
            </a:r>
            <a:endParaRPr lang="zh-CN" altLang="en-US" sz="2000" dirty="0">
              <a:latin typeface="Arial" panose="020B0604020202020204" pitchFamily="34" charset="0"/>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4</a:t>
            </a:r>
            <a:r>
              <a:rPr lang="zh-CN" altLang="en-US" sz="2000" dirty="0">
                <a:solidFill>
                  <a:srgbClr val="000099"/>
                </a:solidFill>
                <a:latin typeface="宋体" panose="02010600030101010101" pitchFamily="2" charset="-122"/>
              </a:rPr>
              <a:t>、因果图</a:t>
            </a:r>
            <a:r>
              <a:rPr lang="zh-CN" altLang="en-US" sz="2000" dirty="0">
                <a:latin typeface="Arial" panose="020B0604020202020204" pitchFamily="34" charset="0"/>
              </a:rPr>
              <a:t> </a:t>
            </a:r>
            <a:endParaRPr lang="zh-CN" altLang="en-US" sz="2000" dirty="0">
              <a:latin typeface="Arial" panose="020B0604020202020204" pitchFamily="34" charset="0"/>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5</a:t>
            </a:r>
            <a:r>
              <a:rPr lang="zh-CN" altLang="en-US" sz="2000" dirty="0">
                <a:solidFill>
                  <a:srgbClr val="000099"/>
                </a:solidFill>
                <a:latin typeface="宋体" panose="02010600030101010101" pitchFamily="2" charset="-122"/>
              </a:rPr>
              <a:t>、排列图</a:t>
            </a:r>
            <a:r>
              <a:rPr lang="zh-CN" altLang="en-US" sz="2000" dirty="0">
                <a:latin typeface="Arial" panose="020B0604020202020204" pitchFamily="34" charset="0"/>
              </a:rPr>
              <a:t> </a:t>
            </a:r>
            <a:endParaRPr lang="zh-CN" altLang="en-US" sz="2000" dirty="0">
              <a:latin typeface="Arial" panose="020B0604020202020204" pitchFamily="34" charset="0"/>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6</a:t>
            </a:r>
            <a:r>
              <a:rPr lang="zh-CN" altLang="en-US" sz="2000" dirty="0">
                <a:solidFill>
                  <a:srgbClr val="000099"/>
                </a:solidFill>
                <a:latin typeface="宋体" panose="02010600030101010101" pitchFamily="2" charset="-122"/>
              </a:rPr>
              <a:t>、直方图</a:t>
            </a:r>
            <a:r>
              <a:rPr lang="zh-CN" altLang="en-US" sz="2000" dirty="0">
                <a:latin typeface="Arial" panose="020B0604020202020204" pitchFamily="34" charset="0"/>
              </a:rPr>
              <a:t> </a:t>
            </a:r>
            <a:endParaRPr lang="zh-CN" altLang="en-US" sz="2000" dirty="0">
              <a:latin typeface="Arial" panose="020B0604020202020204" pitchFamily="34" charset="0"/>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7</a:t>
            </a:r>
            <a:r>
              <a:rPr lang="zh-CN" altLang="en-US" sz="2000" dirty="0">
                <a:solidFill>
                  <a:srgbClr val="000099"/>
                </a:solidFill>
                <a:latin typeface="宋体" panose="02010600030101010101" pitchFamily="2" charset="-122"/>
              </a:rPr>
              <a:t>、控制图</a:t>
            </a:r>
            <a:r>
              <a:rPr lang="zh-CN" altLang="en-US" sz="2000" dirty="0">
                <a:latin typeface="Arial" panose="020B0604020202020204" pitchFamily="34" charset="0"/>
              </a:rPr>
              <a:t> </a:t>
            </a:r>
            <a:endParaRPr lang="zh-CN" altLang="en-US" sz="2000" dirty="0">
              <a:latin typeface="Arial" panose="020B0604020202020204" pitchFamily="34" charset="0"/>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8</a:t>
            </a:r>
            <a:r>
              <a:rPr lang="zh-CN" altLang="en-US" sz="2000" dirty="0">
                <a:solidFill>
                  <a:srgbClr val="000099"/>
                </a:solidFill>
                <a:latin typeface="宋体" panose="02010600030101010101" pitchFamily="2" charset="-122"/>
              </a:rPr>
              <a:t>、散布图</a:t>
            </a:r>
            <a:r>
              <a:rPr lang="zh-CN" altLang="en-US" sz="2000" dirty="0">
                <a:latin typeface="Arial" panose="020B0604020202020204" pitchFamily="34" charset="0"/>
              </a:rPr>
              <a:t> </a:t>
            </a:r>
            <a:endParaRPr lang="zh-CN" altLang="en-US" sz="2000" dirty="0">
              <a:latin typeface="Arial" panose="020B0604020202020204" pitchFamily="34" charset="0"/>
            </a:endParaRPr>
          </a:p>
          <a:p>
            <a:pPr marL="0" lvl="0" indent="0" eaLnBrk="1" hangingPunct="1">
              <a:spcBef>
                <a:spcPct val="0"/>
              </a:spcBef>
              <a:buFontTx/>
              <a:buNone/>
            </a:pPr>
            <a:endParaRPr lang="en-US" altLang="zh-CN" sz="2000" dirty="0">
              <a:latin typeface="Arial" panose="020B0604020202020204" pitchFamily="34" charset="0"/>
            </a:endParaRPr>
          </a:p>
        </p:txBody>
      </p:sp>
      <p:sp>
        <p:nvSpPr>
          <p:cNvPr id="22533" name="Text Box 5"/>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的实施工具</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53252" name="Rectangle 0"/>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53253" name="Text Box 1"/>
          <p:cNvSpPr txBox="1"/>
          <p:nvPr/>
        </p:nvSpPr>
        <p:spPr>
          <a:xfrm>
            <a:off x="4572000" y="914400"/>
            <a:ext cx="3886200" cy="31400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zh-CN" altLang="en-US" sz="2000" dirty="0">
                <a:solidFill>
                  <a:srgbClr val="000099"/>
                </a:solidFill>
                <a:latin typeface="宋体" panose="02010600030101010101" pitchFamily="2" charset="-122"/>
              </a:rPr>
              <a:t>三、新</a:t>
            </a:r>
            <a:r>
              <a:rPr lang="en-US" altLang="zh-CN" sz="2000" dirty="0">
                <a:solidFill>
                  <a:srgbClr val="000099"/>
                </a:solidFill>
                <a:latin typeface="宋体" panose="02010600030101010101" pitchFamily="2" charset="-122"/>
              </a:rPr>
              <a:t>QC</a:t>
            </a:r>
            <a:r>
              <a:rPr lang="zh-CN" altLang="en-US" sz="2000" dirty="0">
                <a:solidFill>
                  <a:srgbClr val="000099"/>
                </a:solidFill>
                <a:latin typeface="宋体" panose="02010600030101010101" pitchFamily="2" charset="-122"/>
              </a:rPr>
              <a:t>工具（部分） </a:t>
            </a:r>
            <a:endParaRPr lang="zh-CN" altLang="en-US" sz="2000" dirty="0">
              <a:solidFill>
                <a:srgbClr val="000099"/>
              </a:solidFill>
              <a:latin typeface="宋体" panose="02010600030101010101" pitchFamily="2" charset="-122"/>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1</a:t>
            </a:r>
            <a:r>
              <a:rPr lang="zh-CN" altLang="en-US" sz="2000" dirty="0">
                <a:solidFill>
                  <a:srgbClr val="000099"/>
                </a:solidFill>
                <a:latin typeface="宋体" panose="02010600030101010101" pitchFamily="2" charset="-122"/>
              </a:rPr>
              <a:t>、关联图法 </a:t>
            </a:r>
            <a:endParaRPr lang="zh-CN" altLang="en-US" sz="2000" dirty="0">
              <a:latin typeface="Arial" panose="020B0604020202020204" pitchFamily="34" charset="0"/>
            </a:endParaRPr>
          </a:p>
          <a:p>
            <a:pPr marL="0" lvl="0" indent="0" algn="just" eaLnBrk="1" hangingPunct="1">
              <a:spcBef>
                <a:spcPct val="0"/>
              </a:spcBef>
              <a:buFontTx/>
              <a:buNone/>
            </a:pPr>
            <a:r>
              <a:rPr lang="en-US" altLang="zh-CN" sz="2000" dirty="0">
                <a:solidFill>
                  <a:srgbClr val="000099"/>
                </a:solidFill>
                <a:latin typeface="宋体" panose="02010600030101010101" pitchFamily="2" charset="-122"/>
              </a:rPr>
              <a:t>2</a:t>
            </a:r>
            <a:r>
              <a:rPr lang="zh-CN" altLang="en-US" sz="2000" dirty="0">
                <a:solidFill>
                  <a:srgbClr val="000099"/>
                </a:solidFill>
                <a:latin typeface="宋体" panose="02010600030101010101" pitchFamily="2" charset="-122"/>
              </a:rPr>
              <a:t>、系统图法 </a:t>
            </a:r>
            <a:endParaRPr lang="zh-CN" altLang="en-US" sz="2000" dirty="0">
              <a:solidFill>
                <a:srgbClr val="000099"/>
              </a:solidFill>
              <a:latin typeface="宋体" panose="02010600030101010101" pitchFamily="2" charset="-122"/>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3</a:t>
            </a:r>
            <a:r>
              <a:rPr lang="zh-CN" altLang="en-US" sz="2000" dirty="0">
                <a:solidFill>
                  <a:srgbClr val="000099"/>
                </a:solidFill>
                <a:latin typeface="宋体" panose="02010600030101010101" pitchFamily="2" charset="-122"/>
              </a:rPr>
              <a:t>、亲和图法 </a:t>
            </a:r>
            <a:endParaRPr lang="zh-CN" altLang="en-US" sz="2000" dirty="0">
              <a:latin typeface="Arial" panose="020B0604020202020204" pitchFamily="34" charset="0"/>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4</a:t>
            </a:r>
            <a:r>
              <a:rPr lang="zh-CN" altLang="en-US" sz="2000" dirty="0">
                <a:solidFill>
                  <a:srgbClr val="000099"/>
                </a:solidFill>
                <a:latin typeface="宋体" panose="02010600030101010101" pitchFamily="2" charset="-122"/>
              </a:rPr>
              <a:t>、</a:t>
            </a:r>
            <a:r>
              <a:rPr lang="en-US" altLang="zh-CN" sz="2000" dirty="0">
                <a:solidFill>
                  <a:srgbClr val="000099"/>
                </a:solidFill>
                <a:latin typeface="宋体" panose="02010600030101010101" pitchFamily="2" charset="-122"/>
              </a:rPr>
              <a:t>PDPC</a:t>
            </a:r>
            <a:r>
              <a:rPr lang="zh-CN" altLang="en-US" sz="2000" dirty="0">
                <a:solidFill>
                  <a:srgbClr val="000099"/>
                </a:solidFill>
                <a:latin typeface="宋体" panose="02010600030101010101" pitchFamily="2" charset="-122"/>
              </a:rPr>
              <a:t>法（过程决策程序图法） </a:t>
            </a:r>
            <a:endParaRPr lang="zh-CN" altLang="en-US" sz="2000" dirty="0">
              <a:latin typeface="Arial" panose="020B0604020202020204" pitchFamily="34" charset="0"/>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5</a:t>
            </a:r>
            <a:r>
              <a:rPr lang="zh-CN" altLang="en-US" sz="2000" dirty="0">
                <a:solidFill>
                  <a:srgbClr val="000099"/>
                </a:solidFill>
                <a:latin typeface="宋体" panose="02010600030101010101" pitchFamily="2" charset="-122"/>
              </a:rPr>
              <a:t>、矩阵图法 </a:t>
            </a:r>
            <a:endParaRPr lang="zh-CN" altLang="en-US" sz="2000" dirty="0">
              <a:latin typeface="Arial" panose="020B0604020202020204" pitchFamily="34" charset="0"/>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6</a:t>
            </a:r>
            <a:r>
              <a:rPr lang="zh-CN" altLang="en-US" sz="2000" dirty="0">
                <a:solidFill>
                  <a:srgbClr val="000099"/>
                </a:solidFill>
                <a:latin typeface="宋体" panose="02010600030101010101" pitchFamily="2" charset="-122"/>
              </a:rPr>
              <a:t>、箭条图法 </a:t>
            </a:r>
            <a:r>
              <a:rPr lang="zh-CN" altLang="en-US" sz="2000" dirty="0">
                <a:latin typeface="Arial" panose="020B0604020202020204" pitchFamily="34" charset="0"/>
              </a:rPr>
              <a:t> </a:t>
            </a:r>
            <a:endParaRPr lang="zh-CN" altLang="en-US" sz="2000" dirty="0">
              <a:latin typeface="Arial" panose="020B0604020202020204" pitchFamily="34" charset="0"/>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7</a:t>
            </a:r>
            <a:r>
              <a:rPr lang="zh-CN" altLang="en-US" sz="2000" dirty="0">
                <a:solidFill>
                  <a:srgbClr val="000099"/>
                </a:solidFill>
                <a:latin typeface="宋体" panose="02010600030101010101" pitchFamily="2" charset="-122"/>
              </a:rPr>
              <a:t>、控制图</a:t>
            </a:r>
            <a:r>
              <a:rPr lang="zh-CN" altLang="en-US" sz="2000" dirty="0">
                <a:latin typeface="Arial" panose="020B0604020202020204" pitchFamily="34" charset="0"/>
              </a:rPr>
              <a:t> </a:t>
            </a:r>
            <a:endParaRPr lang="zh-CN" altLang="en-US" sz="2000" dirty="0">
              <a:latin typeface="Arial" panose="020B0604020202020204" pitchFamily="34" charset="0"/>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8</a:t>
            </a:r>
            <a:r>
              <a:rPr lang="zh-CN" altLang="en-US" sz="2000" dirty="0">
                <a:solidFill>
                  <a:srgbClr val="000099"/>
                </a:solidFill>
                <a:latin typeface="宋体" panose="02010600030101010101" pitchFamily="2" charset="-122"/>
              </a:rPr>
              <a:t>、散布图</a:t>
            </a:r>
            <a:r>
              <a:rPr lang="zh-CN" altLang="en-US" sz="2000" dirty="0">
                <a:latin typeface="Arial" panose="020B0604020202020204" pitchFamily="34" charset="0"/>
              </a:rPr>
              <a:t> </a:t>
            </a:r>
            <a:endParaRPr lang="zh-CN" altLang="en-US" sz="2000" dirty="0">
              <a:latin typeface="Arial" panose="020B0604020202020204" pitchFamily="34" charset="0"/>
            </a:endParaRPr>
          </a:p>
          <a:p>
            <a:pPr marL="0" lvl="0" indent="0" eaLnBrk="1" hangingPunct="1">
              <a:spcBef>
                <a:spcPct val="0"/>
              </a:spcBef>
              <a:buFontTx/>
              <a:buNone/>
            </a:pPr>
            <a:endParaRPr lang="en-US" altLang="zh-CN" sz="2000" dirty="0">
              <a:latin typeface="Arial" panose="020B0604020202020204" pitchFamily="34" charset="0"/>
            </a:endParaRPr>
          </a:p>
        </p:txBody>
      </p:sp>
      <p:sp>
        <p:nvSpPr>
          <p:cNvPr id="53254" name="Text Box 2"/>
          <p:cNvSpPr txBox="1"/>
          <p:nvPr/>
        </p:nvSpPr>
        <p:spPr>
          <a:xfrm>
            <a:off x="457200" y="4114800"/>
            <a:ext cx="3505200" cy="13112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zh-CN" altLang="en-US" sz="2000" dirty="0">
                <a:solidFill>
                  <a:srgbClr val="000099"/>
                </a:solidFill>
                <a:latin typeface="宋体" panose="02010600030101010101" pitchFamily="2" charset="-122"/>
              </a:rPr>
              <a:t>二、头脑风暴法（脑力激荡法） </a:t>
            </a:r>
            <a:endParaRPr lang="zh-CN" altLang="en-US" sz="2000" dirty="0">
              <a:solidFill>
                <a:srgbClr val="000099"/>
              </a:solidFill>
              <a:latin typeface="宋体" panose="02010600030101010101" pitchFamily="2" charset="-122"/>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  1</a:t>
            </a:r>
            <a:r>
              <a:rPr lang="zh-CN" altLang="en-US" sz="2000" dirty="0">
                <a:solidFill>
                  <a:srgbClr val="000099"/>
                </a:solidFill>
                <a:latin typeface="宋体" panose="02010600030101010101" pitchFamily="2" charset="-122"/>
              </a:rPr>
              <a:t>、特性列举法</a:t>
            </a:r>
            <a:endParaRPr lang="zh-CN" altLang="en-US" sz="2000" dirty="0">
              <a:latin typeface="Arial" panose="020B0604020202020204" pitchFamily="34" charset="0"/>
            </a:endParaRPr>
          </a:p>
          <a:p>
            <a:pPr marL="0" lvl="0" indent="0" algn="just" eaLnBrk="1" hangingPunct="1">
              <a:spcBef>
                <a:spcPct val="0"/>
              </a:spcBef>
              <a:buFontTx/>
              <a:buNone/>
            </a:pPr>
            <a:r>
              <a:rPr lang="zh-CN" altLang="en-US" sz="2000" dirty="0">
                <a:latin typeface="Times New Roman" panose="02020603050405020304" pitchFamily="18" charset="0"/>
                <a:cs typeface="Times New Roman" panose="02020603050405020304" pitchFamily="18" charset="0"/>
              </a:rPr>
              <a:t>    </a:t>
            </a:r>
            <a:r>
              <a:rPr lang="en-US" altLang="zh-CN" sz="2000" dirty="0">
                <a:solidFill>
                  <a:srgbClr val="000099"/>
                </a:solidFill>
                <a:latin typeface="宋体" panose="02010600030101010101" pitchFamily="2" charset="-122"/>
              </a:rPr>
              <a:t>2</a:t>
            </a:r>
            <a:r>
              <a:rPr lang="zh-CN" altLang="en-US" sz="2000" dirty="0">
                <a:solidFill>
                  <a:srgbClr val="000099"/>
                </a:solidFill>
                <a:latin typeface="宋体" panose="02010600030101010101" pitchFamily="2" charset="-122"/>
              </a:rPr>
              <a:t>、期望点列举法 </a:t>
            </a:r>
            <a:endParaRPr lang="zh-CN" altLang="en-US" sz="2000" dirty="0">
              <a:solidFill>
                <a:srgbClr val="000099"/>
              </a:solidFill>
              <a:latin typeface="宋体" panose="02010600030101010101" pitchFamily="2" charset="-122"/>
            </a:endParaRPr>
          </a:p>
          <a:p>
            <a:pPr marL="0" lvl="0" indent="0" algn="just" eaLnBrk="1" hangingPunct="1">
              <a:spcBef>
                <a:spcPct val="0"/>
              </a:spcBef>
              <a:buFontTx/>
              <a:buNone/>
            </a:pPr>
            <a:r>
              <a:rPr lang="zh-CN" altLang="en-US" sz="2000" dirty="0">
                <a:solidFill>
                  <a:srgbClr val="000099"/>
                </a:solidFill>
                <a:latin typeface="宋体" panose="02010600030101010101" pitchFamily="2" charset="-122"/>
              </a:rPr>
              <a:t>  </a:t>
            </a:r>
            <a:r>
              <a:rPr lang="en-US" altLang="zh-CN" sz="2000" dirty="0">
                <a:solidFill>
                  <a:srgbClr val="000099"/>
                </a:solidFill>
                <a:latin typeface="宋体" panose="02010600030101010101" pitchFamily="2" charset="-122"/>
              </a:rPr>
              <a:t>3</a:t>
            </a:r>
            <a:r>
              <a:rPr lang="zh-CN" altLang="en-US" sz="2000" dirty="0">
                <a:solidFill>
                  <a:srgbClr val="000099"/>
                </a:solidFill>
                <a:latin typeface="宋体" panose="02010600030101010101" pitchFamily="2" charset="-122"/>
              </a:rPr>
              <a:t>、缺点列举法</a:t>
            </a:r>
            <a:endParaRPr lang="zh-CN" altLang="en-US" sz="2000" dirty="0">
              <a:latin typeface="Arial" panose="020B0604020202020204" pitchFamily="34" charset="0"/>
            </a:endParaRPr>
          </a:p>
        </p:txBody>
      </p:sp>
      <p:sp>
        <p:nvSpPr>
          <p:cNvPr id="53255" name="Text Box 3"/>
          <p:cNvSpPr txBox="1"/>
          <p:nvPr/>
        </p:nvSpPr>
        <p:spPr>
          <a:xfrm>
            <a:off x="4648200" y="4038600"/>
            <a:ext cx="3505200" cy="13112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zh-CN" altLang="en-US" sz="2000" dirty="0">
                <a:solidFill>
                  <a:srgbClr val="000099"/>
                </a:solidFill>
                <a:latin typeface="宋体" panose="02010600030101010101" pitchFamily="2" charset="-122"/>
              </a:rPr>
              <a:t>四、其他</a:t>
            </a:r>
            <a:r>
              <a:rPr lang="en-US" altLang="zh-CN" sz="2000" dirty="0">
                <a:solidFill>
                  <a:srgbClr val="000099"/>
                </a:solidFill>
                <a:latin typeface="宋体" panose="02010600030101010101" pitchFamily="2" charset="-122"/>
              </a:rPr>
              <a:t>QC</a:t>
            </a:r>
            <a:r>
              <a:rPr lang="zh-CN" altLang="en-US" sz="2000" dirty="0">
                <a:solidFill>
                  <a:srgbClr val="000099"/>
                </a:solidFill>
                <a:latin typeface="宋体" panose="02010600030101010101" pitchFamily="2" charset="-122"/>
              </a:rPr>
              <a:t>工具 </a:t>
            </a:r>
            <a:endParaRPr lang="zh-CN" altLang="en-US" sz="2000" dirty="0">
              <a:solidFill>
                <a:srgbClr val="000099"/>
              </a:solidFill>
              <a:latin typeface="宋体" panose="02010600030101010101" pitchFamily="2" charset="-122"/>
            </a:endParaRPr>
          </a:p>
          <a:p>
            <a:pPr marL="0" lvl="0" indent="0" eaLnBrk="1" hangingPunct="1">
              <a:spcBef>
                <a:spcPct val="0"/>
              </a:spcBef>
              <a:buFontTx/>
              <a:buNone/>
            </a:pPr>
            <a:r>
              <a:rPr lang="en-US" altLang="zh-CN" sz="2000" dirty="0">
                <a:solidFill>
                  <a:srgbClr val="000099"/>
                </a:solidFill>
                <a:latin typeface="宋体" panose="02010600030101010101" pitchFamily="2" charset="-122"/>
              </a:rPr>
              <a:t>  1</a:t>
            </a:r>
            <a:r>
              <a:rPr lang="zh-CN" altLang="en-US" sz="2000" dirty="0">
                <a:solidFill>
                  <a:srgbClr val="000099"/>
                </a:solidFill>
                <a:latin typeface="宋体" panose="02010600030101010101" pitchFamily="2" charset="-122"/>
              </a:rPr>
              <a:t>、愚巧法 </a:t>
            </a:r>
            <a:endParaRPr lang="zh-CN" altLang="en-US" sz="2000" dirty="0">
              <a:latin typeface="Arial" panose="020B0604020202020204" pitchFamily="34" charset="0"/>
            </a:endParaRPr>
          </a:p>
          <a:p>
            <a:pPr marL="0" lvl="0" indent="0" algn="just" eaLnBrk="1" hangingPunct="1">
              <a:spcBef>
                <a:spcPct val="0"/>
              </a:spcBef>
              <a:buFontTx/>
              <a:buNone/>
            </a:pPr>
            <a:r>
              <a:rPr lang="zh-CN" altLang="en-US" sz="2000" dirty="0">
                <a:latin typeface="Times New Roman" panose="02020603050405020304" pitchFamily="18" charset="0"/>
                <a:cs typeface="Times New Roman" panose="02020603050405020304" pitchFamily="18" charset="0"/>
              </a:rPr>
              <a:t>    </a:t>
            </a:r>
            <a:r>
              <a:rPr lang="en-US" altLang="zh-CN" sz="2000" dirty="0">
                <a:solidFill>
                  <a:srgbClr val="000099"/>
                </a:solidFill>
                <a:latin typeface="宋体" panose="02010600030101010101" pitchFamily="2" charset="-122"/>
              </a:rPr>
              <a:t>2</a:t>
            </a:r>
            <a:r>
              <a:rPr lang="zh-CN" altLang="en-US" sz="2000" dirty="0">
                <a:solidFill>
                  <a:srgbClr val="000099"/>
                </a:solidFill>
                <a:latin typeface="宋体" panose="02010600030101010101" pitchFamily="2" charset="-122"/>
              </a:rPr>
              <a:t>、甘特图 </a:t>
            </a:r>
            <a:endParaRPr lang="zh-CN" altLang="en-US" sz="2000" dirty="0">
              <a:solidFill>
                <a:srgbClr val="000099"/>
              </a:solidFill>
              <a:latin typeface="宋体" panose="02010600030101010101" pitchFamily="2" charset="-122"/>
            </a:endParaRPr>
          </a:p>
          <a:p>
            <a:pPr marL="0" lvl="0" indent="0" algn="just" eaLnBrk="1" hangingPunct="1">
              <a:spcBef>
                <a:spcPct val="0"/>
              </a:spcBef>
              <a:buFontTx/>
              <a:buNone/>
            </a:pPr>
            <a:r>
              <a:rPr lang="zh-CN" altLang="en-US" sz="2000" dirty="0">
                <a:solidFill>
                  <a:srgbClr val="000099"/>
                </a:solidFill>
                <a:latin typeface="宋体" panose="02010600030101010101" pitchFamily="2" charset="-122"/>
              </a:rPr>
              <a:t>  </a:t>
            </a:r>
            <a:r>
              <a:rPr lang="en-US" altLang="zh-CN" sz="2000" dirty="0">
                <a:solidFill>
                  <a:srgbClr val="000099"/>
                </a:solidFill>
                <a:latin typeface="宋体" panose="02010600030101010101" pitchFamily="2" charset="-122"/>
              </a:rPr>
              <a:t>3</a:t>
            </a:r>
            <a:r>
              <a:rPr lang="zh-CN" altLang="en-US" sz="2000" dirty="0">
                <a:solidFill>
                  <a:srgbClr val="000099"/>
                </a:solidFill>
                <a:latin typeface="宋体" panose="02010600030101010101" pitchFamily="2" charset="-122"/>
              </a:rPr>
              <a:t>、雷达图 </a:t>
            </a:r>
            <a:endParaRPr lang="zh-CN" altLang="en-US" sz="2000" dirty="0">
              <a:solidFill>
                <a:srgbClr val="000099"/>
              </a:solidFill>
              <a:latin typeface="宋体" panose="02010600030101010101" pitchFamily="2" charset="-122"/>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4" name="Text Box 2"/>
          <p:cNvSpPr txBox="1">
            <a:spLocks noChangeArrowheads="1"/>
          </p:cNvSpPr>
          <p:nvPr/>
        </p:nvSpPr>
        <p:spPr bwMode="auto">
          <a:xfrm>
            <a:off x="2339975" y="404813"/>
            <a:ext cx="46085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实施成果评审及激励</a:t>
            </a:r>
            <a:endPar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54275"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54276" name="Text Box 5"/>
          <p:cNvSpPr txBox="1"/>
          <p:nvPr/>
        </p:nvSpPr>
        <p:spPr>
          <a:xfrm>
            <a:off x="323850" y="908050"/>
            <a:ext cx="8351838" cy="3667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dirty="0">
                <a:latin typeface="Arial" panose="020B0604020202020204" pitchFamily="34" charset="0"/>
              </a:rPr>
              <a:t>       </a:t>
            </a:r>
            <a:endParaRPr lang="en-US" altLang="zh-CN" sz="1800" b="1" dirty="0">
              <a:latin typeface="Arial" panose="020B0604020202020204" pitchFamily="34" charset="0"/>
            </a:endParaRPr>
          </a:p>
        </p:txBody>
      </p:sp>
      <p:sp>
        <p:nvSpPr>
          <p:cNvPr id="54277" name="Text Box 6"/>
          <p:cNvSpPr txBox="1"/>
          <p:nvPr/>
        </p:nvSpPr>
        <p:spPr>
          <a:xfrm>
            <a:off x="395288" y="908050"/>
            <a:ext cx="8280400"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eaLnBrk="1" hangingPunct="1">
              <a:spcBef>
                <a:spcPct val="0"/>
              </a:spcBef>
              <a:buFontTx/>
              <a:buNone/>
            </a:pPr>
            <a:r>
              <a:rPr lang="zh-CN" altLang="en-US" sz="2800" b="1" dirty="0">
                <a:solidFill>
                  <a:srgbClr val="CC6600"/>
                </a:solidFill>
                <a:latin typeface="幼圆" panose="02010509060101010101" pitchFamily="49" charset="-122"/>
                <a:ea typeface="幼圆" panose="02010509060101010101" pitchFamily="49" charset="-122"/>
              </a:rPr>
              <a:t>一、</a:t>
            </a:r>
            <a:r>
              <a:rPr lang="en-US" altLang="zh-CN" sz="2800" b="1" dirty="0">
                <a:solidFill>
                  <a:srgbClr val="CC6600"/>
                </a:solidFill>
                <a:latin typeface="幼圆" panose="02010509060101010101" pitchFamily="49" charset="-122"/>
                <a:ea typeface="幼圆" panose="02010509060101010101" pitchFamily="49" charset="-122"/>
              </a:rPr>
              <a:t>QCC</a:t>
            </a:r>
            <a:r>
              <a:rPr lang="zh-CN" altLang="en-US" sz="2800" b="1" dirty="0">
                <a:solidFill>
                  <a:srgbClr val="CC6600"/>
                </a:solidFill>
                <a:latin typeface="幼圆" panose="02010509060101010101" pitchFamily="49" charset="-122"/>
                <a:ea typeface="幼圆" panose="02010509060101010101" pitchFamily="49" charset="-122"/>
              </a:rPr>
              <a:t>品管圈活动成果类型 </a:t>
            </a:r>
            <a:endParaRPr lang="zh-CN" altLang="en-US" sz="2800" b="1" dirty="0">
              <a:solidFill>
                <a:srgbClr val="CC6600"/>
              </a:solidFill>
              <a:latin typeface="幼圆" panose="02010509060101010101" pitchFamily="49" charset="-122"/>
              <a:ea typeface="幼圆" panose="02010509060101010101" pitchFamily="49" charset="-122"/>
            </a:endParaRPr>
          </a:p>
        </p:txBody>
      </p:sp>
      <p:sp>
        <p:nvSpPr>
          <p:cNvPr id="54278" name="Text Box 7"/>
          <p:cNvSpPr txBox="1"/>
          <p:nvPr/>
        </p:nvSpPr>
        <p:spPr>
          <a:xfrm>
            <a:off x="304800" y="1524000"/>
            <a:ext cx="8280400" cy="265430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eaLnBrk="1" hangingPunct="1">
              <a:spcBef>
                <a:spcPct val="0"/>
              </a:spcBef>
              <a:buFontTx/>
              <a:buNone/>
            </a:pPr>
            <a:r>
              <a:rPr lang="en-US" altLang="zh-CN" sz="2800" dirty="0">
                <a:solidFill>
                  <a:srgbClr val="000099"/>
                </a:solidFill>
                <a:latin typeface="宋体" panose="02010600030101010101" pitchFamily="2" charset="-122"/>
              </a:rPr>
              <a:t>1</a:t>
            </a:r>
            <a:r>
              <a:rPr lang="zh-CN" altLang="en-US" sz="2800" dirty="0">
                <a:solidFill>
                  <a:srgbClr val="000099"/>
                </a:solidFill>
                <a:latin typeface="宋体" panose="02010600030101010101" pitchFamily="2" charset="-122"/>
              </a:rPr>
              <a:t>、有形成果。有形成果主要是指那些可以用物资或价值形式表现出来，通常能直接计算经济效益的成果。</a:t>
            </a:r>
            <a:r>
              <a:rPr lang="zh-CN" altLang="en-US" sz="2800" dirty="0">
                <a:solidFill>
                  <a:srgbClr val="CC6600"/>
                </a:solidFill>
                <a:latin typeface="Arial" panose="020B0604020202020204" pitchFamily="34" charset="0"/>
              </a:rPr>
              <a:t> </a:t>
            </a:r>
            <a:endParaRPr lang="zh-CN" altLang="en-US" sz="2800" dirty="0">
              <a:solidFill>
                <a:srgbClr val="CC6600"/>
              </a:solidFill>
              <a:latin typeface="Arial" panose="020B0604020202020204" pitchFamily="34" charset="0"/>
            </a:endParaRPr>
          </a:p>
          <a:p>
            <a:pPr marL="342900" lvl="0" indent="-342900" eaLnBrk="1" hangingPunct="1">
              <a:spcBef>
                <a:spcPct val="0"/>
              </a:spcBef>
              <a:buFontTx/>
              <a:buNone/>
            </a:pPr>
            <a:r>
              <a:rPr lang="en-US" altLang="zh-CN" sz="2800" dirty="0">
                <a:solidFill>
                  <a:srgbClr val="000099"/>
                </a:solidFill>
                <a:latin typeface="宋体" panose="02010600030101010101" pitchFamily="2" charset="-122"/>
              </a:rPr>
              <a:t>2</a:t>
            </a:r>
            <a:r>
              <a:rPr lang="zh-CN" altLang="en-US" sz="2800" dirty="0">
                <a:solidFill>
                  <a:srgbClr val="000099"/>
                </a:solidFill>
                <a:latin typeface="宋体" panose="02010600030101010101" pitchFamily="2" charset="-122"/>
              </a:rPr>
              <a:t>、无形成果。无形成果是与有形成果相对而言的，通常是难以用物资或价值形式表现出来，无法直接计算其经济效益的成果。</a:t>
            </a:r>
            <a:r>
              <a:rPr lang="zh-CN" altLang="en-US" sz="2800" dirty="0">
                <a:solidFill>
                  <a:srgbClr val="CC6600"/>
                </a:solidFill>
                <a:latin typeface="Arial" panose="020B0604020202020204" pitchFamily="34" charset="0"/>
              </a:rPr>
              <a:t> </a:t>
            </a:r>
            <a:endParaRPr lang="zh-CN" altLang="en-US" sz="2800" dirty="0">
              <a:solidFill>
                <a:srgbClr val="CC6600"/>
              </a:solidFill>
              <a:latin typeface="Arial" panose="020B0604020202020204"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0594" name="Text Box 2"/>
          <p:cNvSpPr txBox="1">
            <a:spLocks noChangeArrowheads="1"/>
          </p:cNvSpPr>
          <p:nvPr/>
        </p:nvSpPr>
        <p:spPr bwMode="auto">
          <a:xfrm>
            <a:off x="2339975" y="404813"/>
            <a:ext cx="46085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实施成果评审及激励</a:t>
            </a:r>
            <a:endPar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55299"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55300" name="Text Box 5"/>
          <p:cNvSpPr txBox="1"/>
          <p:nvPr/>
        </p:nvSpPr>
        <p:spPr>
          <a:xfrm>
            <a:off x="323850" y="908050"/>
            <a:ext cx="8351838" cy="3667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dirty="0">
                <a:latin typeface="Arial" panose="020B0604020202020204" pitchFamily="34" charset="0"/>
              </a:rPr>
              <a:t>       </a:t>
            </a:r>
            <a:endParaRPr lang="en-US" altLang="zh-CN" sz="1800" b="1" dirty="0">
              <a:latin typeface="Arial" panose="020B0604020202020204" pitchFamily="34" charset="0"/>
            </a:endParaRPr>
          </a:p>
        </p:txBody>
      </p:sp>
      <p:sp>
        <p:nvSpPr>
          <p:cNvPr id="55301" name="Text Box 6"/>
          <p:cNvSpPr txBox="1"/>
          <p:nvPr/>
        </p:nvSpPr>
        <p:spPr>
          <a:xfrm>
            <a:off x="395288" y="908050"/>
            <a:ext cx="8280400"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eaLnBrk="1" hangingPunct="1">
              <a:spcBef>
                <a:spcPct val="0"/>
              </a:spcBef>
              <a:buFontTx/>
              <a:buNone/>
            </a:pPr>
            <a:r>
              <a:rPr lang="zh-CN" altLang="en-US" sz="2800" b="1" dirty="0">
                <a:solidFill>
                  <a:srgbClr val="CC6600"/>
                </a:solidFill>
                <a:latin typeface="幼圆" panose="02010509060101010101" pitchFamily="49" charset="-122"/>
                <a:ea typeface="幼圆" panose="02010509060101010101" pitchFamily="49" charset="-122"/>
              </a:rPr>
              <a:t>二、</a:t>
            </a:r>
            <a:r>
              <a:rPr lang="en-US" altLang="zh-CN" sz="2800" b="1" dirty="0">
                <a:solidFill>
                  <a:srgbClr val="CC6600"/>
                </a:solidFill>
                <a:latin typeface="幼圆" panose="02010509060101010101" pitchFamily="49" charset="-122"/>
                <a:ea typeface="幼圆" panose="02010509060101010101" pitchFamily="49" charset="-122"/>
              </a:rPr>
              <a:t>QCC</a:t>
            </a:r>
            <a:r>
              <a:rPr lang="zh-CN" altLang="en-US" sz="2800" b="1" dirty="0">
                <a:solidFill>
                  <a:srgbClr val="CC6600"/>
                </a:solidFill>
                <a:latin typeface="幼圆" panose="02010509060101010101" pitchFamily="49" charset="-122"/>
                <a:ea typeface="幼圆" panose="02010509060101010101" pitchFamily="49" charset="-122"/>
              </a:rPr>
              <a:t>品管圈活动成果报告的编写要求 </a:t>
            </a:r>
            <a:endParaRPr lang="zh-CN" altLang="en-US" sz="2800" b="1" dirty="0">
              <a:solidFill>
                <a:srgbClr val="CC6600"/>
              </a:solidFill>
              <a:latin typeface="幼圆" panose="02010509060101010101" pitchFamily="49" charset="-122"/>
              <a:ea typeface="幼圆" panose="02010509060101010101" pitchFamily="49" charset="-122"/>
            </a:endParaRPr>
          </a:p>
        </p:txBody>
      </p:sp>
      <p:sp>
        <p:nvSpPr>
          <p:cNvPr id="55302" name="Text Box 7"/>
          <p:cNvSpPr txBox="1"/>
          <p:nvPr/>
        </p:nvSpPr>
        <p:spPr>
          <a:xfrm>
            <a:off x="304800" y="1524000"/>
            <a:ext cx="8280400" cy="44735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eaLnBrk="1" hangingPunct="1">
              <a:spcBef>
                <a:spcPct val="0"/>
              </a:spcBef>
              <a:buFontTx/>
              <a:buNone/>
            </a:pPr>
            <a:r>
              <a:rPr lang="en-US" altLang="zh-CN" sz="2400" dirty="0">
                <a:solidFill>
                  <a:srgbClr val="000099"/>
                </a:solidFill>
                <a:latin typeface="宋体" panose="02010600030101010101" pitchFamily="2" charset="-122"/>
              </a:rPr>
              <a:t>1</a:t>
            </a:r>
            <a:r>
              <a:rPr lang="zh-CN" altLang="en-US" sz="2400" dirty="0">
                <a:solidFill>
                  <a:srgbClr val="000099"/>
                </a:solidFill>
                <a:latin typeface="宋体" panose="02010600030101010101" pitchFamily="2" charset="-122"/>
              </a:rPr>
              <a:t>、</a:t>
            </a:r>
            <a:r>
              <a:rPr lang="en-US" altLang="zh-CN" sz="2400" dirty="0">
                <a:solidFill>
                  <a:srgbClr val="000099"/>
                </a:solidFill>
                <a:latin typeface="宋体" panose="02010600030101010101" pitchFamily="2" charset="-122"/>
              </a:rPr>
              <a:t>QCC</a:t>
            </a:r>
            <a:r>
              <a:rPr lang="zh-CN" altLang="en-US" sz="2400" dirty="0">
                <a:solidFill>
                  <a:srgbClr val="000099"/>
                </a:solidFill>
                <a:latin typeface="宋体" panose="02010600030101010101" pitchFamily="2" charset="-122"/>
              </a:rPr>
              <a:t>品管圈活动成果报告语言要精炼，逻辑性要强，条理清楚，要点明确。</a:t>
            </a:r>
            <a:endParaRPr lang="zh-CN" altLang="en-US" sz="2400" dirty="0">
              <a:solidFill>
                <a:srgbClr val="000099"/>
              </a:solidFill>
              <a:latin typeface="宋体" panose="02010600030101010101" pitchFamily="2" charset="-122"/>
            </a:endParaRPr>
          </a:p>
          <a:p>
            <a:pPr marL="342900" lvl="0" indent="-342900" eaLnBrk="1" hangingPunct="1">
              <a:spcBef>
                <a:spcPct val="0"/>
              </a:spcBef>
              <a:buFontTx/>
              <a:buNone/>
            </a:pPr>
            <a:r>
              <a:rPr lang="en-US" altLang="zh-CN" sz="2400" dirty="0">
                <a:solidFill>
                  <a:srgbClr val="000099"/>
                </a:solidFill>
                <a:latin typeface="宋体" panose="02010600030101010101" pitchFamily="2" charset="-122"/>
              </a:rPr>
              <a:t>2</a:t>
            </a:r>
            <a:r>
              <a:rPr lang="zh-CN" altLang="en-US" sz="2400" dirty="0">
                <a:solidFill>
                  <a:srgbClr val="000099"/>
                </a:solidFill>
                <a:latin typeface="宋体" panose="02010600030101010101" pitchFamily="2" charset="-122"/>
              </a:rPr>
              <a:t>、成果报告要以图、表、数据为主，配以少量的文字说明来表达，尽量做到标题化、图表化、数据化，以达到醒目和直观的效果。</a:t>
            </a:r>
            <a:endParaRPr lang="zh-CN" altLang="en-US" sz="2400" dirty="0">
              <a:solidFill>
                <a:srgbClr val="000099"/>
              </a:solidFill>
              <a:latin typeface="宋体" panose="02010600030101010101" pitchFamily="2" charset="-122"/>
            </a:endParaRPr>
          </a:p>
          <a:p>
            <a:pPr marL="342900" lvl="0" indent="-342900" eaLnBrk="1" hangingPunct="1">
              <a:spcBef>
                <a:spcPct val="0"/>
              </a:spcBef>
              <a:buFontTx/>
              <a:buNone/>
            </a:pPr>
            <a:r>
              <a:rPr lang="en-US" altLang="zh-CN" sz="2400" dirty="0">
                <a:solidFill>
                  <a:srgbClr val="000099"/>
                </a:solidFill>
                <a:latin typeface="宋体" panose="02010600030101010101" pitchFamily="2" charset="-122"/>
              </a:rPr>
              <a:t>3</a:t>
            </a:r>
            <a:r>
              <a:rPr lang="zh-CN" altLang="en-US" sz="2400" dirty="0">
                <a:solidFill>
                  <a:srgbClr val="000099"/>
                </a:solidFill>
                <a:latin typeface="宋体" panose="02010600030101010101" pitchFamily="2" charset="-122"/>
              </a:rPr>
              <a:t>、应对活动过程的内容进行反复提炼，将最有说服力和最精彩的内容以及在活动中所下的功夫、努力克服困难、进行科学判断的情况总结写进报告中。</a:t>
            </a:r>
            <a:endParaRPr lang="zh-CN" altLang="en-US" sz="2400" dirty="0">
              <a:solidFill>
                <a:srgbClr val="000099"/>
              </a:solidFill>
              <a:latin typeface="宋体" panose="02010600030101010101" pitchFamily="2" charset="-122"/>
            </a:endParaRPr>
          </a:p>
          <a:p>
            <a:pPr marL="342900" lvl="0" indent="-342900" eaLnBrk="1" hangingPunct="1">
              <a:spcBef>
                <a:spcPct val="0"/>
              </a:spcBef>
              <a:buFontTx/>
              <a:buNone/>
            </a:pPr>
            <a:r>
              <a:rPr lang="en-US" altLang="zh-CN" sz="2400" dirty="0">
                <a:solidFill>
                  <a:srgbClr val="000099"/>
                </a:solidFill>
                <a:latin typeface="宋体" panose="02010600030101010101" pitchFamily="2" charset="-122"/>
              </a:rPr>
              <a:t>4</a:t>
            </a:r>
            <a:r>
              <a:rPr lang="zh-CN" altLang="en-US" sz="2400" dirty="0">
                <a:solidFill>
                  <a:srgbClr val="000099"/>
                </a:solidFill>
                <a:latin typeface="宋体" panose="02010600030101010101" pitchFamily="2" charset="-122"/>
              </a:rPr>
              <a:t>、严格按活动程序进行总结，抓住重点，详略得当。</a:t>
            </a:r>
            <a:endParaRPr lang="zh-CN" altLang="en-US" sz="2400" dirty="0">
              <a:solidFill>
                <a:srgbClr val="000099"/>
              </a:solidFill>
              <a:latin typeface="宋体" panose="02010600030101010101" pitchFamily="2" charset="-122"/>
            </a:endParaRPr>
          </a:p>
          <a:p>
            <a:pPr marL="342900" lvl="0" indent="-342900" eaLnBrk="1" hangingPunct="1">
              <a:spcBef>
                <a:spcPct val="0"/>
              </a:spcBef>
              <a:buFontTx/>
              <a:buNone/>
            </a:pPr>
            <a:r>
              <a:rPr lang="en-US" altLang="zh-CN" sz="2400" dirty="0">
                <a:solidFill>
                  <a:srgbClr val="000099"/>
                </a:solidFill>
                <a:latin typeface="宋体" panose="02010600030101010101" pitchFamily="2" charset="-122"/>
              </a:rPr>
              <a:t>5</a:t>
            </a:r>
            <a:r>
              <a:rPr lang="zh-CN" altLang="en-US" sz="2400" dirty="0">
                <a:solidFill>
                  <a:srgbClr val="000099"/>
                </a:solidFill>
                <a:latin typeface="宋体" panose="02010600030101010101" pitchFamily="2" charset="-122"/>
              </a:rPr>
              <a:t>、注意前后相接、呼应和过渡。</a:t>
            </a:r>
            <a:endParaRPr lang="zh-CN" altLang="en-US" sz="2400" dirty="0">
              <a:solidFill>
                <a:srgbClr val="000099"/>
              </a:solidFill>
              <a:latin typeface="宋体" panose="02010600030101010101" pitchFamily="2" charset="-122"/>
            </a:endParaRPr>
          </a:p>
          <a:p>
            <a:pPr marL="342900" lvl="0" indent="-342900" eaLnBrk="1" hangingPunct="1">
              <a:spcBef>
                <a:spcPct val="0"/>
              </a:spcBef>
              <a:buFontTx/>
              <a:buNone/>
            </a:pPr>
            <a:r>
              <a:rPr lang="en-US" altLang="zh-CN" sz="2400" dirty="0">
                <a:solidFill>
                  <a:srgbClr val="000099"/>
                </a:solidFill>
                <a:latin typeface="宋体" panose="02010600030101010101" pitchFamily="2" charset="-122"/>
              </a:rPr>
              <a:t>6</a:t>
            </a:r>
            <a:r>
              <a:rPr lang="zh-CN" altLang="en-US" sz="2400" dirty="0">
                <a:solidFill>
                  <a:srgbClr val="000099"/>
                </a:solidFill>
                <a:latin typeface="宋体" panose="02010600030101010101" pitchFamily="2" charset="-122"/>
              </a:rPr>
              <a:t>、不要用专业技术性太强的名词术语。</a:t>
            </a:r>
            <a:endParaRPr lang="zh-CN" altLang="en-US" sz="2400" dirty="0">
              <a:solidFill>
                <a:srgbClr val="000099"/>
              </a:solidFill>
              <a:latin typeface="宋体" panose="02010600030101010101" pitchFamily="2" charset="-122"/>
            </a:endParaRPr>
          </a:p>
          <a:p>
            <a:pPr marL="342900" lvl="0" indent="-342900" eaLnBrk="1" hangingPunct="1">
              <a:spcBef>
                <a:spcPct val="0"/>
              </a:spcBef>
              <a:buFontTx/>
              <a:buNone/>
            </a:pPr>
            <a:r>
              <a:rPr lang="en-US" altLang="zh-CN" sz="2400" dirty="0">
                <a:solidFill>
                  <a:srgbClr val="000099"/>
                </a:solidFill>
                <a:latin typeface="宋体" panose="02010600030101010101" pitchFamily="2" charset="-122"/>
              </a:rPr>
              <a:t>7</a:t>
            </a:r>
            <a:r>
              <a:rPr lang="zh-CN" altLang="en-US" sz="2400" dirty="0">
                <a:solidFill>
                  <a:srgbClr val="000099"/>
                </a:solidFill>
                <a:latin typeface="宋体" panose="02010600030101010101" pitchFamily="2" charset="-122"/>
              </a:rPr>
              <a:t>、巧妙安排内容结构，写出特色。 </a:t>
            </a:r>
            <a:endParaRPr lang="zh-CN" altLang="en-US" sz="2400" dirty="0">
              <a:solidFill>
                <a:srgbClr val="000099"/>
              </a:solidFill>
              <a:latin typeface="宋体" panose="02010600030101010101" pitchFamily="2" charset="-122"/>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1618" name="Text Box 2"/>
          <p:cNvSpPr txBox="1">
            <a:spLocks noChangeArrowheads="1"/>
          </p:cNvSpPr>
          <p:nvPr/>
        </p:nvSpPr>
        <p:spPr bwMode="auto">
          <a:xfrm>
            <a:off x="2339975" y="404813"/>
            <a:ext cx="45354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实施成果评审及激励</a:t>
            </a:r>
            <a:endPar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56323"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56324" name="Text Box 5"/>
          <p:cNvSpPr txBox="1"/>
          <p:nvPr/>
        </p:nvSpPr>
        <p:spPr>
          <a:xfrm>
            <a:off x="323850" y="908050"/>
            <a:ext cx="8351838" cy="3667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dirty="0">
                <a:latin typeface="Arial" panose="020B0604020202020204" pitchFamily="34" charset="0"/>
              </a:rPr>
              <a:t>       </a:t>
            </a:r>
            <a:endParaRPr lang="en-US" altLang="zh-CN" sz="1800" b="1" dirty="0">
              <a:latin typeface="Arial" panose="020B0604020202020204" pitchFamily="34" charset="0"/>
            </a:endParaRPr>
          </a:p>
        </p:txBody>
      </p:sp>
      <p:sp>
        <p:nvSpPr>
          <p:cNvPr id="56325" name="Text Box 6"/>
          <p:cNvSpPr txBox="1"/>
          <p:nvPr/>
        </p:nvSpPr>
        <p:spPr>
          <a:xfrm>
            <a:off x="395288" y="908050"/>
            <a:ext cx="8280400"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eaLnBrk="1" hangingPunct="1">
              <a:spcBef>
                <a:spcPct val="0"/>
              </a:spcBef>
              <a:buFontTx/>
              <a:buNone/>
            </a:pPr>
            <a:r>
              <a:rPr lang="zh-CN" altLang="en-US" sz="2800" b="1" dirty="0">
                <a:solidFill>
                  <a:srgbClr val="CC6600"/>
                </a:solidFill>
                <a:latin typeface="幼圆" panose="02010509060101010101" pitchFamily="49" charset="-122"/>
                <a:ea typeface="幼圆" panose="02010509060101010101" pitchFamily="49" charset="-122"/>
              </a:rPr>
              <a:t>三、</a:t>
            </a:r>
            <a:r>
              <a:rPr lang="en-US" altLang="zh-CN" sz="2800" b="1" dirty="0">
                <a:solidFill>
                  <a:srgbClr val="CC6600"/>
                </a:solidFill>
                <a:latin typeface="Times New Roman" panose="02020603050405020304" pitchFamily="18" charset="0"/>
                <a:cs typeface="Times New Roman" panose="02020603050405020304" pitchFamily="18" charset="0"/>
              </a:rPr>
              <a:t>QCC</a:t>
            </a:r>
            <a:r>
              <a:rPr lang="zh-CN" altLang="en-US" sz="2800" b="1" dirty="0">
                <a:solidFill>
                  <a:srgbClr val="CC6600"/>
                </a:solidFill>
                <a:latin typeface="宋体" panose="02010600030101010101" pitchFamily="2" charset="-122"/>
              </a:rPr>
              <a:t>品管圈活动成果报告的编写要点</a:t>
            </a:r>
            <a:r>
              <a:rPr lang="zh-CN" altLang="en-US" sz="2800" b="1" dirty="0">
                <a:solidFill>
                  <a:srgbClr val="CC6600"/>
                </a:solidFill>
                <a:latin typeface="幼圆" panose="02010509060101010101" pitchFamily="49" charset="-122"/>
                <a:ea typeface="幼圆" panose="02010509060101010101" pitchFamily="49" charset="-122"/>
              </a:rPr>
              <a:t> </a:t>
            </a:r>
            <a:endParaRPr lang="zh-CN" altLang="en-US" sz="2800" b="1" dirty="0">
              <a:solidFill>
                <a:srgbClr val="CC6600"/>
              </a:solidFill>
              <a:latin typeface="幼圆" panose="02010509060101010101" pitchFamily="49" charset="-122"/>
              <a:ea typeface="幼圆" panose="02010509060101010101" pitchFamily="49" charset="-122"/>
            </a:endParaRPr>
          </a:p>
        </p:txBody>
      </p:sp>
      <p:sp>
        <p:nvSpPr>
          <p:cNvPr id="56326" name="Text Box 7"/>
          <p:cNvSpPr txBox="1"/>
          <p:nvPr/>
        </p:nvSpPr>
        <p:spPr>
          <a:xfrm>
            <a:off x="304800" y="1524000"/>
            <a:ext cx="8280400" cy="35083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algn="just" eaLnBrk="1" hangingPunct="1">
              <a:spcBef>
                <a:spcPct val="0"/>
              </a:spcBef>
              <a:buFontTx/>
              <a:buNone/>
            </a:pPr>
            <a:r>
              <a:rPr lang="en-US" altLang="zh-CN" sz="2800" dirty="0">
                <a:solidFill>
                  <a:srgbClr val="000099"/>
                </a:solidFill>
                <a:latin typeface="Times New Roman" panose="02020603050405020304" pitchFamily="18" charset="0"/>
                <a:cs typeface="Times New Roman" panose="02020603050405020304" pitchFamily="18" charset="0"/>
              </a:rPr>
              <a:t>QCC</a:t>
            </a:r>
            <a:r>
              <a:rPr lang="zh-CN" altLang="en-US" sz="2800" dirty="0">
                <a:solidFill>
                  <a:srgbClr val="000099"/>
                </a:solidFill>
                <a:latin typeface="宋体" panose="02010600030101010101" pitchFamily="2" charset="-122"/>
              </a:rPr>
              <a:t>品管圈活动成果报告的编写要点主要可分为以下几个方面：</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Times New Roman" panose="02020603050405020304" pitchFamily="18" charset="0"/>
                <a:cs typeface="Times New Roman" panose="02020603050405020304" pitchFamily="18" charset="0"/>
              </a:rPr>
              <a:t>1</a:t>
            </a:r>
            <a:r>
              <a:rPr lang="zh-CN" altLang="en-US" sz="2800" dirty="0">
                <a:solidFill>
                  <a:srgbClr val="000099"/>
                </a:solidFill>
                <a:latin typeface="Times New Roman" panose="02020603050405020304" pitchFamily="18" charset="0"/>
                <a:cs typeface="Times New Roman" panose="02020603050405020304" pitchFamily="18" charset="0"/>
              </a:rPr>
              <a:t>、</a:t>
            </a:r>
            <a:r>
              <a:rPr lang="zh-CN" altLang="en-US" sz="2800" dirty="0">
                <a:solidFill>
                  <a:srgbClr val="000099"/>
                </a:solidFill>
                <a:latin typeface="Arial" panose="020B0604020202020204" pitchFamily="34" charset="0"/>
                <a:cs typeface="Times New Roman" panose="02020603050405020304" pitchFamily="18" charset="0"/>
              </a:rPr>
              <a:t> </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宋体" panose="02010600030101010101" pitchFamily="2" charset="-122"/>
              </a:rPr>
              <a:t>把提出问题的理由和目的交代清楚。</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Times New Roman" panose="02020603050405020304" pitchFamily="18" charset="0"/>
                <a:cs typeface="Times New Roman" panose="02020603050405020304" pitchFamily="18" charset="0"/>
              </a:rPr>
              <a:t>2</a:t>
            </a:r>
            <a:r>
              <a:rPr lang="zh-CN" altLang="en-US" sz="2800" dirty="0">
                <a:solidFill>
                  <a:srgbClr val="000099"/>
                </a:solidFill>
                <a:latin typeface="Times New Roman" panose="02020603050405020304" pitchFamily="18" charset="0"/>
                <a:cs typeface="Times New Roman" panose="02020603050405020304" pitchFamily="18" charset="0"/>
              </a:rPr>
              <a:t>、</a:t>
            </a:r>
            <a:r>
              <a:rPr lang="zh-CN" altLang="en-US" sz="2800" dirty="0">
                <a:solidFill>
                  <a:srgbClr val="000099"/>
                </a:solidFill>
                <a:latin typeface="Arial" panose="020B0604020202020204" pitchFamily="34" charset="0"/>
                <a:cs typeface="Times New Roman" panose="02020603050405020304" pitchFamily="18" charset="0"/>
              </a:rPr>
              <a:t> </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宋体" panose="02010600030101010101" pitchFamily="2" charset="-122"/>
              </a:rPr>
              <a:t>把活动过程进行简洁描述。</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Times New Roman" panose="02020603050405020304" pitchFamily="18" charset="0"/>
                <a:cs typeface="Times New Roman" panose="02020603050405020304" pitchFamily="18" charset="0"/>
              </a:rPr>
              <a:t>3</a:t>
            </a:r>
            <a:r>
              <a:rPr lang="zh-CN" altLang="en-US" sz="2800" dirty="0">
                <a:solidFill>
                  <a:srgbClr val="000099"/>
                </a:solidFill>
                <a:latin typeface="Times New Roman" panose="02020603050405020304" pitchFamily="18" charset="0"/>
                <a:cs typeface="Times New Roman" panose="02020603050405020304" pitchFamily="18" charset="0"/>
              </a:rPr>
              <a:t>、</a:t>
            </a:r>
            <a:r>
              <a:rPr lang="zh-CN" altLang="en-US" sz="2800" dirty="0">
                <a:solidFill>
                  <a:srgbClr val="000099"/>
                </a:solidFill>
                <a:latin typeface="Arial" panose="020B0604020202020204" pitchFamily="34" charset="0"/>
                <a:cs typeface="Times New Roman" panose="02020603050405020304" pitchFamily="18" charset="0"/>
              </a:rPr>
              <a:t> </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宋体" panose="02010600030101010101" pitchFamily="2" charset="-122"/>
              </a:rPr>
              <a:t>采取了何种对策。</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Times New Roman" panose="02020603050405020304" pitchFamily="18" charset="0"/>
                <a:cs typeface="Times New Roman" panose="02020603050405020304" pitchFamily="18" charset="0"/>
              </a:rPr>
              <a:t>4</a:t>
            </a:r>
            <a:r>
              <a:rPr lang="zh-CN" altLang="en-US" sz="2800" dirty="0">
                <a:solidFill>
                  <a:srgbClr val="000099"/>
                </a:solidFill>
                <a:latin typeface="Times New Roman" panose="02020603050405020304" pitchFamily="18" charset="0"/>
                <a:cs typeface="Times New Roman" panose="02020603050405020304" pitchFamily="18" charset="0"/>
              </a:rPr>
              <a:t>、</a:t>
            </a:r>
            <a:r>
              <a:rPr lang="zh-CN" altLang="en-US" sz="2800" dirty="0">
                <a:solidFill>
                  <a:srgbClr val="000099"/>
                </a:solidFill>
                <a:latin typeface="Arial" panose="020B0604020202020204" pitchFamily="34" charset="0"/>
                <a:cs typeface="Times New Roman" panose="02020603050405020304" pitchFamily="18" charset="0"/>
              </a:rPr>
              <a:t> </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宋体" panose="02010600030101010101" pitchFamily="2" charset="-122"/>
              </a:rPr>
              <a:t>对策实施效果如何。</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Times New Roman" panose="02020603050405020304" pitchFamily="18" charset="0"/>
                <a:cs typeface="Times New Roman" panose="02020603050405020304" pitchFamily="18" charset="0"/>
              </a:rPr>
              <a:t>5</a:t>
            </a:r>
            <a:r>
              <a:rPr lang="zh-CN" altLang="en-US" sz="2800" dirty="0">
                <a:solidFill>
                  <a:srgbClr val="000099"/>
                </a:solidFill>
                <a:latin typeface="Times New Roman" panose="02020603050405020304" pitchFamily="18" charset="0"/>
                <a:cs typeface="Times New Roman" panose="02020603050405020304" pitchFamily="18" charset="0"/>
              </a:rPr>
              <a:t>、</a:t>
            </a:r>
            <a:r>
              <a:rPr lang="zh-CN" altLang="en-US" sz="2800" dirty="0">
                <a:solidFill>
                  <a:srgbClr val="000099"/>
                </a:solidFill>
                <a:latin typeface="Arial" panose="020B0604020202020204" pitchFamily="34" charset="0"/>
                <a:cs typeface="Times New Roman" panose="02020603050405020304" pitchFamily="18" charset="0"/>
              </a:rPr>
              <a:t> </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宋体" panose="02010600030101010101" pitchFamily="2" charset="-122"/>
              </a:rPr>
              <a:t>措施巩固和进行标准化情况。</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6</a:t>
            </a:r>
            <a:r>
              <a:rPr lang="zh-CN" altLang="en-US" sz="2800" dirty="0">
                <a:solidFill>
                  <a:srgbClr val="000099"/>
                </a:solidFill>
                <a:latin typeface="宋体" panose="02010600030101010101" pitchFamily="2" charset="-122"/>
              </a:rPr>
              <a:t>、对活动过程和教训进行总结，提出下一步计划。 </a:t>
            </a:r>
            <a:endParaRPr lang="zh-CN" altLang="en-US" sz="2800" dirty="0">
              <a:solidFill>
                <a:srgbClr val="000099"/>
              </a:solidFill>
              <a:latin typeface="宋体" panose="02010600030101010101" pitchFamily="2" charset="-122"/>
            </a:endParaRP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42" name="Text Box 2"/>
          <p:cNvSpPr txBox="1">
            <a:spLocks noChangeArrowheads="1"/>
          </p:cNvSpPr>
          <p:nvPr/>
        </p:nvSpPr>
        <p:spPr bwMode="auto">
          <a:xfrm>
            <a:off x="2339975" y="404813"/>
            <a:ext cx="446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实施成果评审及激励</a:t>
            </a:r>
            <a:endPar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57347"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57348" name="Text Box 5"/>
          <p:cNvSpPr txBox="1"/>
          <p:nvPr/>
        </p:nvSpPr>
        <p:spPr>
          <a:xfrm>
            <a:off x="323850" y="908050"/>
            <a:ext cx="8351838" cy="3667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dirty="0">
                <a:latin typeface="Arial" panose="020B0604020202020204" pitchFamily="34" charset="0"/>
              </a:rPr>
              <a:t>       </a:t>
            </a:r>
            <a:endParaRPr lang="en-US" altLang="zh-CN" sz="1800" b="1" dirty="0">
              <a:latin typeface="Arial" panose="020B0604020202020204" pitchFamily="34" charset="0"/>
            </a:endParaRPr>
          </a:p>
        </p:txBody>
      </p:sp>
      <p:sp>
        <p:nvSpPr>
          <p:cNvPr id="57349" name="Text Box 6"/>
          <p:cNvSpPr txBox="1"/>
          <p:nvPr/>
        </p:nvSpPr>
        <p:spPr>
          <a:xfrm>
            <a:off x="395288" y="908050"/>
            <a:ext cx="8280400"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eaLnBrk="1" hangingPunct="1">
              <a:spcBef>
                <a:spcPct val="0"/>
              </a:spcBef>
              <a:buFontTx/>
              <a:buNone/>
            </a:pPr>
            <a:r>
              <a:rPr lang="zh-CN" altLang="en-US" sz="2800" b="1" dirty="0">
                <a:solidFill>
                  <a:srgbClr val="CC6600"/>
                </a:solidFill>
                <a:latin typeface="幼圆" panose="02010509060101010101" pitchFamily="49" charset="-122"/>
                <a:ea typeface="幼圆" panose="02010509060101010101" pitchFamily="49" charset="-122"/>
              </a:rPr>
              <a:t>四、</a:t>
            </a:r>
            <a:r>
              <a:rPr lang="en-US" altLang="zh-CN" sz="2800" b="1" dirty="0">
                <a:solidFill>
                  <a:srgbClr val="CC6600"/>
                </a:solidFill>
                <a:latin typeface="Times New Roman" panose="02020603050405020304" pitchFamily="18" charset="0"/>
                <a:cs typeface="Times New Roman" panose="02020603050405020304" pitchFamily="18" charset="0"/>
              </a:rPr>
              <a:t>QCC</a:t>
            </a:r>
            <a:r>
              <a:rPr lang="zh-CN" altLang="en-US" sz="2800" b="1" dirty="0">
                <a:solidFill>
                  <a:srgbClr val="CC6600"/>
                </a:solidFill>
                <a:latin typeface="宋体" panose="02010600030101010101" pitchFamily="2" charset="-122"/>
              </a:rPr>
              <a:t>品管圈活动成果报告的编写格式</a:t>
            </a:r>
            <a:r>
              <a:rPr lang="zh-CN" altLang="en-US" sz="2800" b="1" dirty="0">
                <a:solidFill>
                  <a:srgbClr val="CC6600"/>
                </a:solidFill>
                <a:latin typeface="幼圆" panose="02010509060101010101" pitchFamily="49" charset="-122"/>
                <a:ea typeface="幼圆" panose="02010509060101010101" pitchFamily="49" charset="-122"/>
              </a:rPr>
              <a:t> </a:t>
            </a:r>
            <a:endParaRPr lang="zh-CN" altLang="en-US" sz="2800" b="1" dirty="0">
              <a:solidFill>
                <a:srgbClr val="CC6600"/>
              </a:solidFill>
              <a:latin typeface="幼圆" panose="02010509060101010101" pitchFamily="49" charset="-122"/>
              <a:ea typeface="幼圆" panose="02010509060101010101" pitchFamily="49" charset="-122"/>
            </a:endParaRPr>
          </a:p>
        </p:txBody>
      </p:sp>
      <p:sp>
        <p:nvSpPr>
          <p:cNvPr id="57350" name="Text Box 7"/>
          <p:cNvSpPr txBox="1"/>
          <p:nvPr/>
        </p:nvSpPr>
        <p:spPr>
          <a:xfrm>
            <a:off x="762000" y="1371600"/>
            <a:ext cx="7823200" cy="483108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1</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en-US" altLang="zh-CN" sz="2800" dirty="0">
                <a:solidFill>
                  <a:srgbClr val="000099"/>
                </a:solidFill>
                <a:latin typeface="宋体" panose="02010600030101010101" pitchFamily="2" charset="-122"/>
              </a:rPr>
              <a:t>QCC</a:t>
            </a:r>
            <a:r>
              <a:rPr lang="zh-CN" altLang="en-US" sz="2800" dirty="0">
                <a:solidFill>
                  <a:srgbClr val="000099"/>
                </a:solidFill>
                <a:latin typeface="Times New Roman" panose="02020603050405020304" pitchFamily="18" charset="0"/>
              </a:rPr>
              <a:t>品管圈介绍。</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2</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选题理由。</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3</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活动主题及目标。</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4</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现状调查。</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5</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原因分析。</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6</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原因验证。</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7</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对策制定及审批。</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8</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对策实施及检讨。</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9</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效果确认。</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10</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rPr>
              <a:t>措施巩固及标准化。</a:t>
            </a:r>
            <a:endParaRPr lang="zh-CN" altLang="en-US" sz="2800" dirty="0">
              <a:solidFill>
                <a:srgbClr val="000099"/>
              </a:solidFill>
              <a:latin typeface="Times New Roman" panose="02020603050405020304" pitchFamily="18" charset="0"/>
            </a:endParaRPr>
          </a:p>
          <a:p>
            <a:pPr marL="342900" lvl="0" indent="-342900" algn="just" eaLnBrk="1" hangingPunct="1">
              <a:spcBef>
                <a:spcPct val="0"/>
              </a:spcBef>
              <a:buFontTx/>
              <a:buNone/>
            </a:pPr>
            <a:r>
              <a:rPr lang="en-US" altLang="zh-CN" sz="2800" dirty="0">
                <a:solidFill>
                  <a:srgbClr val="000099"/>
                </a:solidFill>
                <a:latin typeface="Times New Roman" panose="02020603050405020304" pitchFamily="18" charset="0"/>
              </a:rPr>
              <a:t>11</a:t>
            </a:r>
            <a:r>
              <a:rPr lang="zh-CN" altLang="en-US" sz="2800" dirty="0">
                <a:solidFill>
                  <a:srgbClr val="000099"/>
                </a:solidFill>
                <a:latin typeface="Times New Roman" panose="02020603050405020304" pitchFamily="18" charset="0"/>
              </a:rPr>
              <a:t>、</a:t>
            </a:r>
            <a:r>
              <a:rPr lang="zh-CN" altLang="en-US" sz="2800" dirty="0">
                <a:solidFill>
                  <a:srgbClr val="000099"/>
                </a:solidFill>
                <a:latin typeface="宋体" panose="02010600030101010101" pitchFamily="2" charset="-122"/>
              </a:rPr>
              <a:t>活动总结及下一步计划。  </a:t>
            </a:r>
            <a:endParaRPr lang="zh-CN" altLang="en-US" sz="2800" dirty="0">
              <a:solidFill>
                <a:srgbClr val="000099"/>
              </a:solidFill>
              <a:latin typeface="宋体" panose="02010600030101010101" pitchFamily="2" charset="-122"/>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3666" name="Text Box 2"/>
          <p:cNvSpPr txBox="1">
            <a:spLocks noChangeArrowheads="1"/>
          </p:cNvSpPr>
          <p:nvPr/>
        </p:nvSpPr>
        <p:spPr bwMode="auto">
          <a:xfrm>
            <a:off x="2339975" y="404813"/>
            <a:ext cx="44640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实施成果评审及激励</a:t>
            </a:r>
            <a:endPar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58371"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58372" name="Text Box 5"/>
          <p:cNvSpPr txBox="1"/>
          <p:nvPr/>
        </p:nvSpPr>
        <p:spPr>
          <a:xfrm>
            <a:off x="323850" y="908050"/>
            <a:ext cx="8351838" cy="3667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dirty="0">
                <a:latin typeface="Arial" panose="020B0604020202020204" pitchFamily="34" charset="0"/>
              </a:rPr>
              <a:t>       </a:t>
            </a:r>
            <a:endParaRPr lang="en-US" altLang="zh-CN" sz="1800" b="1" dirty="0">
              <a:latin typeface="Arial" panose="020B0604020202020204" pitchFamily="34" charset="0"/>
            </a:endParaRPr>
          </a:p>
        </p:txBody>
      </p:sp>
      <p:sp>
        <p:nvSpPr>
          <p:cNvPr id="58373" name="Text Box 6"/>
          <p:cNvSpPr txBox="1"/>
          <p:nvPr/>
        </p:nvSpPr>
        <p:spPr>
          <a:xfrm>
            <a:off x="395288" y="908050"/>
            <a:ext cx="8280400"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eaLnBrk="1" hangingPunct="1">
              <a:spcBef>
                <a:spcPct val="0"/>
              </a:spcBef>
              <a:buFontTx/>
              <a:buNone/>
            </a:pPr>
            <a:r>
              <a:rPr lang="zh-CN" altLang="en-US" sz="2800" b="1" dirty="0">
                <a:solidFill>
                  <a:srgbClr val="CC6600"/>
                </a:solidFill>
                <a:latin typeface="幼圆" panose="02010509060101010101" pitchFamily="49" charset="-122"/>
                <a:ea typeface="幼圆" panose="02010509060101010101" pitchFamily="49" charset="-122"/>
              </a:rPr>
              <a:t>五、</a:t>
            </a:r>
            <a:r>
              <a:rPr lang="en-US" altLang="zh-CN" sz="2800" b="1" dirty="0">
                <a:solidFill>
                  <a:srgbClr val="CC6600"/>
                </a:solidFill>
                <a:latin typeface="Times New Roman" panose="02020603050405020304" pitchFamily="18" charset="0"/>
                <a:cs typeface="Times New Roman" panose="02020603050405020304" pitchFamily="18" charset="0"/>
              </a:rPr>
              <a:t>QCC</a:t>
            </a:r>
            <a:r>
              <a:rPr lang="zh-CN" altLang="en-US" sz="2800" b="1" dirty="0">
                <a:solidFill>
                  <a:srgbClr val="CC6600"/>
                </a:solidFill>
                <a:latin typeface="宋体" panose="02010600030101010101" pitchFamily="2" charset="-122"/>
              </a:rPr>
              <a:t>品管圈活动成果的评审</a:t>
            </a:r>
            <a:r>
              <a:rPr lang="zh-CN" altLang="en-US" sz="2800" b="1" dirty="0">
                <a:solidFill>
                  <a:srgbClr val="CC6600"/>
                </a:solidFill>
                <a:latin typeface="幼圆" panose="02010509060101010101" pitchFamily="49" charset="-122"/>
                <a:ea typeface="幼圆" panose="02010509060101010101" pitchFamily="49" charset="-122"/>
              </a:rPr>
              <a:t> </a:t>
            </a:r>
            <a:endParaRPr lang="zh-CN" altLang="en-US" sz="2800" b="1" dirty="0">
              <a:solidFill>
                <a:srgbClr val="CC6600"/>
              </a:solidFill>
              <a:latin typeface="幼圆" panose="02010509060101010101" pitchFamily="49" charset="-122"/>
              <a:ea typeface="幼圆" panose="02010509060101010101" pitchFamily="49" charset="-122"/>
            </a:endParaRPr>
          </a:p>
        </p:txBody>
      </p:sp>
      <p:sp>
        <p:nvSpPr>
          <p:cNvPr id="58374" name="Text Box 7"/>
          <p:cNvSpPr txBox="1"/>
          <p:nvPr/>
        </p:nvSpPr>
        <p:spPr>
          <a:xfrm>
            <a:off x="762000" y="1371600"/>
            <a:ext cx="7823200" cy="4362450"/>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1</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评审的目的。</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zh-CN" altLang="en-US" sz="2800" dirty="0">
                <a:solidFill>
                  <a:srgbClr val="000099"/>
                </a:solidFill>
                <a:latin typeface="Times New Roman" panose="02020603050405020304" pitchFamily="18" charset="0"/>
              </a:rPr>
              <a:t>       为了肯定取得的成绩，总结成功的经验，指出不足，以不断提高</a:t>
            </a:r>
            <a:r>
              <a:rPr lang="en-US" altLang="zh-CN" sz="2800" dirty="0">
                <a:solidFill>
                  <a:srgbClr val="000099"/>
                </a:solidFill>
                <a:latin typeface="宋体" panose="02010600030101010101" pitchFamily="2" charset="-122"/>
              </a:rPr>
              <a:t>QCC</a:t>
            </a:r>
            <a:r>
              <a:rPr lang="zh-CN" altLang="en-US" sz="2800" dirty="0">
                <a:solidFill>
                  <a:srgbClr val="000099"/>
                </a:solidFill>
                <a:latin typeface="Times New Roman" panose="02020603050405020304" pitchFamily="18" charset="0"/>
              </a:rPr>
              <a:t>品管圈活动水平，同时为表彰先进、落实奖励，使</a:t>
            </a:r>
            <a:r>
              <a:rPr lang="en-US" altLang="zh-CN" sz="2800" dirty="0">
                <a:solidFill>
                  <a:srgbClr val="000099"/>
                </a:solidFill>
                <a:latin typeface="宋体" panose="02010600030101010101" pitchFamily="2" charset="-122"/>
              </a:rPr>
              <a:t>QCC</a:t>
            </a:r>
            <a:r>
              <a:rPr lang="zh-CN" altLang="en-US" sz="2800" dirty="0">
                <a:solidFill>
                  <a:srgbClr val="000099"/>
                </a:solidFill>
                <a:latin typeface="Times New Roman" panose="02020603050405020304" pitchFamily="18" charset="0"/>
              </a:rPr>
              <a:t>品管圈活动扎扎实实地开展下去。</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2</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评审基本要求。</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zh-CN" altLang="en-US" sz="2800" dirty="0">
                <a:solidFill>
                  <a:srgbClr val="000099"/>
                </a:solidFill>
                <a:latin typeface="Times New Roman" panose="02020603050405020304" pitchFamily="18" charset="0"/>
              </a:rPr>
              <a:t>（</a:t>
            </a:r>
            <a:r>
              <a:rPr lang="en-US" altLang="zh-CN" sz="2800" dirty="0">
                <a:solidFill>
                  <a:srgbClr val="000099"/>
                </a:solidFill>
                <a:latin typeface="Times New Roman" panose="02020603050405020304" pitchFamily="18" charset="0"/>
              </a:rPr>
              <a:t>1</a:t>
            </a:r>
            <a:r>
              <a:rPr lang="zh-CN" altLang="en-US" sz="2800" dirty="0">
                <a:solidFill>
                  <a:srgbClr val="000099"/>
                </a:solidFill>
                <a:latin typeface="Times New Roman" panose="02020603050405020304" pitchFamily="18" charset="0"/>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有利于调动积极性。</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zh-CN" altLang="en-US" sz="2800" dirty="0">
                <a:solidFill>
                  <a:srgbClr val="000099"/>
                </a:solidFill>
                <a:latin typeface="Times New Roman" panose="02020603050405020304" pitchFamily="18" charset="0"/>
              </a:rPr>
              <a:t>（</a:t>
            </a:r>
            <a:r>
              <a:rPr lang="en-US" altLang="zh-CN" sz="2800" dirty="0">
                <a:solidFill>
                  <a:srgbClr val="000099"/>
                </a:solidFill>
                <a:latin typeface="Times New Roman" panose="02020603050405020304" pitchFamily="18" charset="0"/>
              </a:rPr>
              <a:t>2</a:t>
            </a:r>
            <a:r>
              <a:rPr lang="zh-CN" altLang="en-US" sz="2800" dirty="0">
                <a:solidFill>
                  <a:srgbClr val="000099"/>
                </a:solidFill>
                <a:latin typeface="Times New Roman" panose="02020603050405020304" pitchFamily="18" charset="0"/>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有利于提高</a:t>
            </a:r>
            <a:r>
              <a:rPr lang="en-US" altLang="zh-CN" sz="2800" dirty="0">
                <a:solidFill>
                  <a:srgbClr val="000099"/>
                </a:solidFill>
                <a:latin typeface="宋体" panose="02010600030101010101" pitchFamily="2" charset="-122"/>
              </a:rPr>
              <a:t>QCC</a:t>
            </a:r>
            <a:r>
              <a:rPr lang="zh-CN" altLang="en-US" sz="2800" dirty="0">
                <a:solidFill>
                  <a:srgbClr val="000099"/>
                </a:solidFill>
                <a:latin typeface="Times New Roman" panose="02020603050405020304" pitchFamily="18" charset="0"/>
              </a:rPr>
              <a:t>品管圈的活动水平。</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zh-CN" altLang="en-US" sz="2800" dirty="0">
                <a:solidFill>
                  <a:srgbClr val="000099"/>
                </a:solidFill>
                <a:latin typeface="Times New Roman" panose="02020603050405020304" pitchFamily="18" charset="0"/>
              </a:rPr>
              <a:t>（</a:t>
            </a:r>
            <a:r>
              <a:rPr lang="en-US" altLang="zh-CN" sz="2800" dirty="0">
                <a:solidFill>
                  <a:srgbClr val="000099"/>
                </a:solidFill>
                <a:latin typeface="Times New Roman" panose="02020603050405020304" pitchFamily="18" charset="0"/>
              </a:rPr>
              <a:t>3</a:t>
            </a:r>
            <a:r>
              <a:rPr lang="zh-CN" altLang="en-US" sz="2800" dirty="0">
                <a:solidFill>
                  <a:srgbClr val="000099"/>
                </a:solidFill>
                <a:latin typeface="Times New Roman" panose="02020603050405020304" pitchFamily="18" charset="0"/>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有利于交流和互相启发。</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endParaRPr lang="en-US" altLang="zh-CN" sz="2800" dirty="0">
              <a:solidFill>
                <a:srgbClr val="000099"/>
              </a:solidFill>
              <a:latin typeface="宋体" panose="02010600030101010101" pitchFamily="2" charset="-122"/>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4690" name="Text Box 2"/>
          <p:cNvSpPr txBox="1">
            <a:spLocks noChangeArrowheads="1"/>
          </p:cNvSpPr>
          <p:nvPr/>
        </p:nvSpPr>
        <p:spPr bwMode="auto">
          <a:xfrm>
            <a:off x="2339975" y="404813"/>
            <a:ext cx="43195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实施成果评审及激励</a:t>
            </a:r>
            <a:endPar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59395"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59396" name="Text Box 5"/>
          <p:cNvSpPr txBox="1"/>
          <p:nvPr/>
        </p:nvSpPr>
        <p:spPr>
          <a:xfrm>
            <a:off x="323850" y="908050"/>
            <a:ext cx="8351838" cy="3667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dirty="0">
                <a:latin typeface="Arial" panose="020B0604020202020204" pitchFamily="34" charset="0"/>
              </a:rPr>
              <a:t>       </a:t>
            </a:r>
            <a:endParaRPr lang="en-US" altLang="zh-CN" sz="1800" b="1" dirty="0">
              <a:latin typeface="Arial" panose="020B0604020202020204" pitchFamily="34" charset="0"/>
            </a:endParaRPr>
          </a:p>
        </p:txBody>
      </p:sp>
      <p:sp>
        <p:nvSpPr>
          <p:cNvPr id="59397" name="Text Box 6"/>
          <p:cNvSpPr txBox="1"/>
          <p:nvPr/>
        </p:nvSpPr>
        <p:spPr>
          <a:xfrm>
            <a:off x="395288" y="908050"/>
            <a:ext cx="8280400"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eaLnBrk="1" hangingPunct="1">
              <a:spcBef>
                <a:spcPct val="0"/>
              </a:spcBef>
              <a:buFontTx/>
              <a:buNone/>
            </a:pPr>
            <a:r>
              <a:rPr lang="zh-CN" altLang="en-US" sz="2800" b="1" dirty="0">
                <a:solidFill>
                  <a:srgbClr val="CC6600"/>
                </a:solidFill>
                <a:latin typeface="幼圆" panose="02010509060101010101" pitchFamily="49" charset="-122"/>
                <a:ea typeface="幼圆" panose="02010509060101010101" pitchFamily="49" charset="-122"/>
              </a:rPr>
              <a:t>五、</a:t>
            </a:r>
            <a:r>
              <a:rPr lang="en-US" altLang="zh-CN" sz="2800" b="1" dirty="0">
                <a:solidFill>
                  <a:srgbClr val="CC6600"/>
                </a:solidFill>
                <a:latin typeface="Times New Roman" panose="02020603050405020304" pitchFamily="18" charset="0"/>
                <a:cs typeface="Times New Roman" panose="02020603050405020304" pitchFamily="18" charset="0"/>
              </a:rPr>
              <a:t>QCC</a:t>
            </a:r>
            <a:r>
              <a:rPr lang="zh-CN" altLang="en-US" sz="2800" b="1" dirty="0">
                <a:solidFill>
                  <a:srgbClr val="CC6600"/>
                </a:solidFill>
                <a:latin typeface="宋体" panose="02010600030101010101" pitchFamily="2" charset="-122"/>
              </a:rPr>
              <a:t>品管圈活动成果的评审</a:t>
            </a:r>
            <a:r>
              <a:rPr lang="zh-CN" altLang="en-US" sz="2800" b="1" dirty="0">
                <a:solidFill>
                  <a:srgbClr val="CC6600"/>
                </a:solidFill>
                <a:latin typeface="幼圆" panose="02010509060101010101" pitchFamily="49" charset="-122"/>
                <a:ea typeface="幼圆" panose="02010509060101010101" pitchFamily="49" charset="-122"/>
              </a:rPr>
              <a:t> </a:t>
            </a:r>
            <a:endParaRPr lang="zh-CN" altLang="en-US" sz="2800" b="1" dirty="0">
              <a:solidFill>
                <a:srgbClr val="CC6600"/>
              </a:solidFill>
              <a:latin typeface="幼圆" panose="02010509060101010101" pitchFamily="49" charset="-122"/>
              <a:ea typeface="幼圆" panose="02010509060101010101" pitchFamily="49" charset="-122"/>
            </a:endParaRPr>
          </a:p>
        </p:txBody>
      </p:sp>
      <p:sp>
        <p:nvSpPr>
          <p:cNvPr id="59398" name="Text Box 7"/>
          <p:cNvSpPr txBox="1"/>
          <p:nvPr/>
        </p:nvSpPr>
        <p:spPr>
          <a:xfrm>
            <a:off x="762000" y="1371600"/>
            <a:ext cx="7823200" cy="35083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3</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cs typeface="Times New Roman" panose="02020603050405020304" pitchFamily="18" charset="0"/>
              </a:rPr>
              <a:t> </a:t>
            </a:r>
            <a:r>
              <a:rPr lang="zh-CN" altLang="en-US" sz="2800" dirty="0">
                <a:solidFill>
                  <a:srgbClr val="000099"/>
                </a:solidFill>
                <a:latin typeface="Times New Roman" panose="02020603050405020304" pitchFamily="18" charset="0"/>
              </a:rPr>
              <a:t>评审原则。</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zh-CN" altLang="en-US" sz="2800" dirty="0">
                <a:solidFill>
                  <a:srgbClr val="000099"/>
                </a:solidFill>
                <a:latin typeface="Times New Roman" panose="02020603050405020304" pitchFamily="18" charset="0"/>
              </a:rPr>
              <a:t>（</a:t>
            </a:r>
            <a:r>
              <a:rPr lang="en-US" altLang="zh-CN" sz="2800" dirty="0">
                <a:solidFill>
                  <a:srgbClr val="000099"/>
                </a:solidFill>
                <a:latin typeface="Times New Roman" panose="02020603050405020304" pitchFamily="18" charset="0"/>
              </a:rPr>
              <a:t>1</a:t>
            </a:r>
            <a:r>
              <a:rPr lang="zh-CN" altLang="en-US" sz="2800" dirty="0">
                <a:solidFill>
                  <a:srgbClr val="000099"/>
                </a:solidFill>
                <a:latin typeface="Times New Roman" panose="02020603050405020304" pitchFamily="18" charset="0"/>
              </a:rPr>
              <a:t>）从大处着眼，找主要问题。</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zh-CN" altLang="en-US" sz="2800" dirty="0">
                <a:solidFill>
                  <a:srgbClr val="000099"/>
                </a:solidFill>
                <a:latin typeface="Times New Roman" panose="02020603050405020304" pitchFamily="18" charset="0"/>
              </a:rPr>
              <a:t>（</a:t>
            </a:r>
            <a:r>
              <a:rPr lang="en-US" altLang="zh-CN" sz="2800" dirty="0">
                <a:solidFill>
                  <a:srgbClr val="000099"/>
                </a:solidFill>
                <a:latin typeface="Times New Roman" panose="02020603050405020304" pitchFamily="18" charset="0"/>
              </a:rPr>
              <a:t>2</a:t>
            </a:r>
            <a:r>
              <a:rPr lang="zh-CN" altLang="en-US" sz="2800" dirty="0">
                <a:solidFill>
                  <a:srgbClr val="000099"/>
                </a:solidFill>
                <a:latin typeface="Times New Roman" panose="02020603050405020304" pitchFamily="18" charset="0"/>
              </a:rPr>
              <a:t>）要客观并有依据。</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zh-CN" altLang="en-US" sz="2800" dirty="0">
                <a:solidFill>
                  <a:srgbClr val="000099"/>
                </a:solidFill>
                <a:latin typeface="Times New Roman" panose="02020603050405020304" pitchFamily="18" charset="0"/>
              </a:rPr>
              <a:t>（</a:t>
            </a:r>
            <a:r>
              <a:rPr lang="en-US" altLang="zh-CN" sz="2800" dirty="0">
                <a:solidFill>
                  <a:srgbClr val="000099"/>
                </a:solidFill>
                <a:latin typeface="Times New Roman" panose="02020603050405020304" pitchFamily="18" charset="0"/>
              </a:rPr>
              <a:t>3</a:t>
            </a:r>
            <a:r>
              <a:rPr lang="zh-CN" altLang="en-US" sz="2800" dirty="0">
                <a:solidFill>
                  <a:srgbClr val="000099"/>
                </a:solidFill>
                <a:latin typeface="Times New Roman" panose="02020603050405020304" pitchFamily="18" charset="0"/>
              </a:rPr>
              <a:t>）避免在专业技术上钻牛角尖。</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zh-CN" altLang="en-US" sz="2800" dirty="0">
                <a:solidFill>
                  <a:srgbClr val="000099"/>
                </a:solidFill>
                <a:latin typeface="Times New Roman" panose="02020603050405020304" pitchFamily="18" charset="0"/>
              </a:rPr>
              <a:t>（</a:t>
            </a:r>
            <a:r>
              <a:rPr lang="en-US" altLang="zh-CN" sz="2800" dirty="0">
                <a:solidFill>
                  <a:srgbClr val="000099"/>
                </a:solidFill>
                <a:latin typeface="Times New Roman" panose="02020603050405020304" pitchFamily="18" charset="0"/>
              </a:rPr>
              <a:t>4</a:t>
            </a:r>
            <a:r>
              <a:rPr lang="zh-CN" altLang="en-US" sz="2800" dirty="0">
                <a:solidFill>
                  <a:srgbClr val="000099"/>
                </a:solidFill>
                <a:latin typeface="Times New Roman" panose="02020603050405020304" pitchFamily="18" charset="0"/>
              </a:rPr>
              <a:t>）不要单纯以经济效益为依据评选优秀</a:t>
            </a:r>
            <a:r>
              <a:rPr lang="en-US" altLang="zh-CN" sz="2800" dirty="0">
                <a:solidFill>
                  <a:srgbClr val="000099"/>
                </a:solidFill>
                <a:latin typeface="宋体" panose="02010600030101010101" pitchFamily="2" charset="-122"/>
              </a:rPr>
              <a:t>QCC</a:t>
            </a:r>
            <a:r>
              <a:rPr lang="zh-CN" altLang="en-US" sz="2800" dirty="0">
                <a:solidFill>
                  <a:srgbClr val="000099"/>
                </a:solidFill>
                <a:latin typeface="Times New Roman" panose="02020603050405020304" pitchFamily="18" charset="0"/>
              </a:rPr>
              <a:t>品管圈。</a:t>
            </a:r>
            <a:endParaRPr lang="zh-CN" altLang="en-US" sz="2800" dirty="0">
              <a:solidFill>
                <a:srgbClr val="000099"/>
              </a:solidFill>
              <a:latin typeface="宋体" panose="02010600030101010101" pitchFamily="2" charset="-122"/>
            </a:endParaRPr>
          </a:p>
          <a:p>
            <a:pPr marL="342900" lvl="0" indent="-342900" algn="just" eaLnBrk="1" hangingPunct="1">
              <a:spcBef>
                <a:spcPct val="0"/>
              </a:spcBef>
              <a:buFontTx/>
              <a:buNone/>
            </a:pPr>
            <a:r>
              <a:rPr lang="en-US" altLang="zh-CN" sz="2800" dirty="0">
                <a:solidFill>
                  <a:srgbClr val="000099"/>
                </a:solidFill>
                <a:latin typeface="宋体" panose="02010600030101010101" pitchFamily="2" charset="-122"/>
              </a:rPr>
              <a:t>4</a:t>
            </a:r>
            <a:r>
              <a:rPr lang="zh-CN" altLang="en-US" sz="2800" dirty="0">
                <a:solidFill>
                  <a:srgbClr val="000099"/>
                </a:solidFill>
                <a:latin typeface="宋体" panose="02010600030101010101" pitchFamily="2" charset="-122"/>
              </a:rPr>
              <a:t>、</a:t>
            </a:r>
            <a:r>
              <a:rPr lang="zh-CN" altLang="en-US" sz="2800" dirty="0">
                <a:solidFill>
                  <a:srgbClr val="000099"/>
                </a:solidFill>
                <a:latin typeface="Times New Roman" panose="02020603050405020304" pitchFamily="18" charset="0"/>
              </a:rPr>
              <a:t>评审方法。</a:t>
            </a:r>
            <a:endParaRPr lang="zh-CN" altLang="en-US" sz="2800" dirty="0">
              <a:solidFill>
                <a:srgbClr val="000099"/>
              </a:solidFill>
              <a:latin typeface="Times New Roman" panose="02020603050405020304" pitchFamily="18" charset="0"/>
            </a:endParaRPr>
          </a:p>
          <a:p>
            <a:pPr marL="342900" lvl="0" indent="-342900" algn="just" eaLnBrk="1" hangingPunct="1">
              <a:spcBef>
                <a:spcPct val="0"/>
              </a:spcBef>
              <a:buFontTx/>
              <a:buNone/>
            </a:pPr>
            <a:r>
              <a:rPr lang="zh-CN" altLang="en-US" sz="2800" dirty="0">
                <a:solidFill>
                  <a:srgbClr val="000099"/>
                </a:solidFill>
                <a:latin typeface="Times New Roman" panose="02020603050405020304" pitchFamily="18" charset="0"/>
              </a:rPr>
              <a:t>     </a:t>
            </a:r>
            <a:r>
              <a:rPr lang="zh-CN" altLang="en-US" sz="2800" dirty="0">
                <a:solidFill>
                  <a:srgbClr val="000099"/>
                </a:solidFill>
                <a:latin typeface="宋体" panose="02010600030101010101" pitchFamily="2" charset="-122"/>
              </a:rPr>
              <a:t>评审办法由现场评审和发表评审两个部分组成。 </a:t>
            </a:r>
            <a:endParaRPr lang="zh-CN" altLang="en-US" sz="2800" dirty="0">
              <a:solidFill>
                <a:srgbClr val="000099"/>
              </a:solidFill>
              <a:latin typeface="宋体" panose="02010600030101010101" pitchFamily="2" charset="-122"/>
            </a:endParaRP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5714" name="Text Box 2"/>
          <p:cNvSpPr txBox="1">
            <a:spLocks noChangeArrowheads="1"/>
          </p:cNvSpPr>
          <p:nvPr/>
        </p:nvSpPr>
        <p:spPr bwMode="auto">
          <a:xfrm>
            <a:off x="2339975" y="404813"/>
            <a:ext cx="4248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实施成果评审及激励</a:t>
            </a:r>
            <a:endPar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60419" name="Rectangle 3"/>
          <p:cNvSpPr/>
          <p:nvPr/>
        </p:nvSpPr>
        <p:spPr>
          <a:xfrm>
            <a:off x="323850" y="836613"/>
            <a:ext cx="8424863" cy="571658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60420" name="Text Box 5"/>
          <p:cNvSpPr txBox="1"/>
          <p:nvPr/>
        </p:nvSpPr>
        <p:spPr>
          <a:xfrm>
            <a:off x="323850" y="908050"/>
            <a:ext cx="8351838" cy="3667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dirty="0">
                <a:latin typeface="Arial" panose="020B0604020202020204" pitchFamily="34" charset="0"/>
              </a:rPr>
              <a:t>       </a:t>
            </a:r>
            <a:endParaRPr lang="en-US" altLang="zh-CN" sz="1800" b="1" dirty="0">
              <a:latin typeface="Arial" panose="020B0604020202020204" pitchFamily="34" charset="0"/>
            </a:endParaRPr>
          </a:p>
        </p:txBody>
      </p:sp>
      <p:sp>
        <p:nvSpPr>
          <p:cNvPr id="60421" name="Text Box 6"/>
          <p:cNvSpPr txBox="1"/>
          <p:nvPr/>
        </p:nvSpPr>
        <p:spPr>
          <a:xfrm>
            <a:off x="381000" y="685800"/>
            <a:ext cx="8280400" cy="519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eaLnBrk="1" hangingPunct="1">
              <a:spcBef>
                <a:spcPct val="0"/>
              </a:spcBef>
              <a:buFontTx/>
              <a:buNone/>
            </a:pPr>
            <a:r>
              <a:rPr lang="zh-CN" altLang="en-US" sz="2000" b="1" dirty="0">
                <a:solidFill>
                  <a:srgbClr val="CC6600"/>
                </a:solidFill>
                <a:latin typeface="幼圆" panose="02010509060101010101" pitchFamily="49" charset="-122"/>
                <a:ea typeface="幼圆" panose="02010509060101010101" pitchFamily="49" charset="-122"/>
              </a:rPr>
              <a:t>六、</a:t>
            </a:r>
            <a:r>
              <a:rPr lang="en-US" altLang="zh-CN" sz="2000" b="1" dirty="0">
                <a:solidFill>
                  <a:srgbClr val="CC6600"/>
                </a:solidFill>
                <a:latin typeface="Times New Roman" panose="02020603050405020304" pitchFamily="18" charset="0"/>
                <a:cs typeface="Times New Roman" panose="02020603050405020304" pitchFamily="18" charset="0"/>
              </a:rPr>
              <a:t>QCC</a:t>
            </a:r>
            <a:r>
              <a:rPr lang="zh-CN" altLang="en-US" sz="2000" b="1" dirty="0">
                <a:solidFill>
                  <a:srgbClr val="CC6600"/>
                </a:solidFill>
                <a:latin typeface="宋体" panose="02010600030101010101" pitchFamily="2" charset="-122"/>
              </a:rPr>
              <a:t>品管圈活动成果发表评审</a:t>
            </a:r>
            <a:r>
              <a:rPr lang="zh-CN" altLang="en-US" sz="2800" b="1" dirty="0">
                <a:solidFill>
                  <a:srgbClr val="CC6600"/>
                </a:solidFill>
                <a:latin typeface="幼圆" panose="02010509060101010101" pitchFamily="49" charset="-122"/>
                <a:ea typeface="幼圆" panose="02010509060101010101" pitchFamily="49" charset="-122"/>
              </a:rPr>
              <a:t> </a:t>
            </a:r>
            <a:endParaRPr lang="zh-CN" altLang="en-US" sz="2800" b="1" dirty="0">
              <a:solidFill>
                <a:srgbClr val="CC6600"/>
              </a:solidFill>
              <a:latin typeface="幼圆" panose="02010509060101010101" pitchFamily="49" charset="-122"/>
              <a:ea typeface="幼圆" panose="02010509060101010101" pitchFamily="49" charset="-122"/>
            </a:endParaRPr>
          </a:p>
        </p:txBody>
      </p:sp>
      <p:grpSp>
        <p:nvGrpSpPr>
          <p:cNvPr id="60422" name="Group 298"/>
          <p:cNvGrpSpPr/>
          <p:nvPr/>
        </p:nvGrpSpPr>
        <p:grpSpPr>
          <a:xfrm>
            <a:off x="304800" y="1143000"/>
            <a:ext cx="8458200" cy="5410200"/>
            <a:chOff x="-3" y="-3"/>
            <a:chExt cx="5141" cy="8825"/>
          </a:xfrm>
        </p:grpSpPr>
        <p:grpSp>
          <p:nvGrpSpPr>
            <p:cNvPr id="60423" name="Group 296"/>
            <p:cNvGrpSpPr/>
            <p:nvPr/>
          </p:nvGrpSpPr>
          <p:grpSpPr>
            <a:xfrm>
              <a:off x="0" y="0"/>
              <a:ext cx="5135" cy="8819"/>
              <a:chOff x="0" y="0"/>
              <a:chExt cx="5135" cy="8819"/>
            </a:xfrm>
          </p:grpSpPr>
          <p:grpSp>
            <p:nvGrpSpPr>
              <p:cNvPr id="60425" name="Group 105"/>
              <p:cNvGrpSpPr/>
              <p:nvPr/>
            </p:nvGrpSpPr>
            <p:grpSpPr>
              <a:xfrm>
                <a:off x="0" y="0"/>
                <a:ext cx="889" cy="327"/>
                <a:chOff x="0" y="0"/>
                <a:chExt cx="889" cy="327"/>
              </a:xfrm>
            </p:grpSpPr>
            <p:sp>
              <p:nvSpPr>
                <p:cNvPr id="60711" name="Rectangle 8"/>
                <p:cNvSpPr/>
                <p:nvPr/>
              </p:nvSpPr>
              <p:spPr>
                <a:xfrm>
                  <a:off x="43" y="0"/>
                  <a:ext cx="803"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公司名称</a:t>
                  </a:r>
                  <a:endParaRPr lang="zh-CN" altLang="en-US" sz="1000" dirty="0">
                    <a:latin typeface="Arial" panose="020B0604020202020204" pitchFamily="34" charset="0"/>
                  </a:endParaRPr>
                </a:p>
              </p:txBody>
            </p:sp>
            <p:sp>
              <p:nvSpPr>
                <p:cNvPr id="60712" name="Rectangle 104"/>
                <p:cNvSpPr/>
                <p:nvPr/>
              </p:nvSpPr>
              <p:spPr>
                <a:xfrm>
                  <a:off x="0" y="0"/>
                  <a:ext cx="88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26" name="Group 107"/>
              <p:cNvGrpSpPr/>
              <p:nvPr/>
            </p:nvGrpSpPr>
            <p:grpSpPr>
              <a:xfrm>
                <a:off x="889" y="0"/>
                <a:ext cx="4246" cy="327"/>
                <a:chOff x="889" y="0"/>
                <a:chExt cx="4246" cy="327"/>
              </a:xfrm>
            </p:grpSpPr>
            <p:sp>
              <p:nvSpPr>
                <p:cNvPr id="60709" name="Rectangle 9"/>
                <p:cNvSpPr/>
                <p:nvPr/>
              </p:nvSpPr>
              <p:spPr>
                <a:xfrm>
                  <a:off x="932" y="0"/>
                  <a:ext cx="4160"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710" name="Rectangle 106"/>
                <p:cNvSpPr/>
                <p:nvPr/>
              </p:nvSpPr>
              <p:spPr>
                <a:xfrm>
                  <a:off x="889" y="0"/>
                  <a:ext cx="424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27" name="Group 109"/>
              <p:cNvGrpSpPr/>
              <p:nvPr/>
            </p:nvGrpSpPr>
            <p:grpSpPr>
              <a:xfrm>
                <a:off x="0" y="327"/>
                <a:ext cx="889" cy="327"/>
                <a:chOff x="0" y="327"/>
                <a:chExt cx="889" cy="327"/>
              </a:xfrm>
            </p:grpSpPr>
            <p:sp>
              <p:nvSpPr>
                <p:cNvPr id="60707" name="Rectangle 10"/>
                <p:cNvSpPr/>
                <p:nvPr/>
              </p:nvSpPr>
              <p:spPr>
                <a:xfrm>
                  <a:off x="43" y="327"/>
                  <a:ext cx="803"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QCC</a:t>
                  </a:r>
                  <a:r>
                    <a:rPr lang="zh-CN" altLang="en-US" sz="1000" dirty="0">
                      <a:latin typeface="Times New Roman" panose="02020603050405020304" pitchFamily="18" charset="0"/>
                    </a:rPr>
                    <a:t>品管圈名称</a:t>
                  </a:r>
                  <a:endParaRPr lang="zh-CN" altLang="en-US" sz="1000" dirty="0">
                    <a:latin typeface="Arial" panose="020B0604020202020204" pitchFamily="34" charset="0"/>
                  </a:endParaRPr>
                </a:p>
              </p:txBody>
            </p:sp>
            <p:sp>
              <p:nvSpPr>
                <p:cNvPr id="60708" name="Rectangle 108"/>
                <p:cNvSpPr/>
                <p:nvPr/>
              </p:nvSpPr>
              <p:spPr>
                <a:xfrm>
                  <a:off x="0" y="327"/>
                  <a:ext cx="88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28" name="Group 111"/>
              <p:cNvGrpSpPr/>
              <p:nvPr/>
            </p:nvGrpSpPr>
            <p:grpSpPr>
              <a:xfrm>
                <a:off x="889" y="327"/>
                <a:ext cx="1318" cy="327"/>
                <a:chOff x="889" y="327"/>
                <a:chExt cx="1318" cy="327"/>
              </a:xfrm>
            </p:grpSpPr>
            <p:sp>
              <p:nvSpPr>
                <p:cNvPr id="60705" name="Rectangle 11"/>
                <p:cNvSpPr/>
                <p:nvPr/>
              </p:nvSpPr>
              <p:spPr>
                <a:xfrm>
                  <a:off x="932" y="327"/>
                  <a:ext cx="1232"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706" name="Rectangle 110"/>
                <p:cNvSpPr/>
                <p:nvPr/>
              </p:nvSpPr>
              <p:spPr>
                <a:xfrm>
                  <a:off x="889" y="327"/>
                  <a:ext cx="1318"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29" name="Group 113"/>
              <p:cNvGrpSpPr/>
              <p:nvPr/>
            </p:nvGrpSpPr>
            <p:grpSpPr>
              <a:xfrm>
                <a:off x="2207" y="327"/>
                <a:ext cx="958" cy="327"/>
                <a:chOff x="2207" y="327"/>
                <a:chExt cx="958" cy="327"/>
              </a:xfrm>
            </p:grpSpPr>
            <p:sp>
              <p:nvSpPr>
                <p:cNvPr id="60703" name="Rectangle 12"/>
                <p:cNvSpPr/>
                <p:nvPr/>
              </p:nvSpPr>
              <p:spPr>
                <a:xfrm>
                  <a:off x="2250" y="327"/>
                  <a:ext cx="872"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类别</a:t>
                  </a:r>
                  <a:endParaRPr lang="zh-CN" altLang="en-US" sz="1000" dirty="0">
                    <a:latin typeface="Arial" panose="020B0604020202020204" pitchFamily="34" charset="0"/>
                  </a:endParaRPr>
                </a:p>
              </p:txBody>
            </p:sp>
            <p:sp>
              <p:nvSpPr>
                <p:cNvPr id="60704" name="Rectangle 112"/>
                <p:cNvSpPr/>
                <p:nvPr/>
              </p:nvSpPr>
              <p:spPr>
                <a:xfrm>
                  <a:off x="2207" y="327"/>
                  <a:ext cx="958"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30" name="Group 115"/>
              <p:cNvGrpSpPr/>
              <p:nvPr/>
            </p:nvGrpSpPr>
            <p:grpSpPr>
              <a:xfrm>
                <a:off x="3165" y="327"/>
                <a:ext cx="1970" cy="327"/>
                <a:chOff x="3165" y="327"/>
                <a:chExt cx="1970" cy="327"/>
              </a:xfrm>
            </p:grpSpPr>
            <p:sp>
              <p:nvSpPr>
                <p:cNvPr id="60701" name="Rectangle 13"/>
                <p:cNvSpPr/>
                <p:nvPr/>
              </p:nvSpPr>
              <p:spPr>
                <a:xfrm>
                  <a:off x="3208" y="327"/>
                  <a:ext cx="1884"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702" name="Rectangle 114"/>
                <p:cNvSpPr/>
                <p:nvPr/>
              </p:nvSpPr>
              <p:spPr>
                <a:xfrm>
                  <a:off x="3165" y="327"/>
                  <a:ext cx="1970"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31" name="Group 117"/>
              <p:cNvGrpSpPr/>
              <p:nvPr/>
            </p:nvGrpSpPr>
            <p:grpSpPr>
              <a:xfrm>
                <a:off x="0" y="654"/>
                <a:ext cx="889" cy="327"/>
                <a:chOff x="0" y="654"/>
                <a:chExt cx="889" cy="327"/>
              </a:xfrm>
            </p:grpSpPr>
            <p:sp>
              <p:nvSpPr>
                <p:cNvPr id="60699" name="Rectangle 14"/>
                <p:cNvSpPr/>
                <p:nvPr/>
              </p:nvSpPr>
              <p:spPr>
                <a:xfrm>
                  <a:off x="43" y="654"/>
                  <a:ext cx="803"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课题名称</a:t>
                  </a:r>
                  <a:endParaRPr lang="zh-CN" altLang="en-US" sz="1000" dirty="0">
                    <a:latin typeface="Arial" panose="020B0604020202020204" pitchFamily="34" charset="0"/>
                  </a:endParaRPr>
                </a:p>
              </p:txBody>
            </p:sp>
            <p:sp>
              <p:nvSpPr>
                <p:cNvPr id="60700" name="Rectangle 116"/>
                <p:cNvSpPr/>
                <p:nvPr/>
              </p:nvSpPr>
              <p:spPr>
                <a:xfrm>
                  <a:off x="0" y="654"/>
                  <a:ext cx="88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32" name="Group 119"/>
              <p:cNvGrpSpPr/>
              <p:nvPr/>
            </p:nvGrpSpPr>
            <p:grpSpPr>
              <a:xfrm>
                <a:off x="889" y="654"/>
                <a:ext cx="1318" cy="327"/>
                <a:chOff x="889" y="654"/>
                <a:chExt cx="1318" cy="327"/>
              </a:xfrm>
            </p:grpSpPr>
            <p:sp>
              <p:nvSpPr>
                <p:cNvPr id="60697" name="Rectangle 15"/>
                <p:cNvSpPr/>
                <p:nvPr/>
              </p:nvSpPr>
              <p:spPr>
                <a:xfrm>
                  <a:off x="932" y="654"/>
                  <a:ext cx="1232"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698" name="Rectangle 118"/>
                <p:cNvSpPr/>
                <p:nvPr/>
              </p:nvSpPr>
              <p:spPr>
                <a:xfrm>
                  <a:off x="889" y="654"/>
                  <a:ext cx="1318"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33" name="Group 121"/>
              <p:cNvGrpSpPr/>
              <p:nvPr/>
            </p:nvGrpSpPr>
            <p:grpSpPr>
              <a:xfrm>
                <a:off x="2207" y="654"/>
                <a:ext cx="958" cy="327"/>
                <a:chOff x="2207" y="654"/>
                <a:chExt cx="958" cy="327"/>
              </a:xfrm>
            </p:grpSpPr>
            <p:sp>
              <p:nvSpPr>
                <p:cNvPr id="60695" name="Rectangle 16"/>
                <p:cNvSpPr/>
                <p:nvPr/>
              </p:nvSpPr>
              <p:spPr>
                <a:xfrm>
                  <a:off x="2250" y="654"/>
                  <a:ext cx="872"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发表日期</a:t>
                  </a:r>
                  <a:endParaRPr lang="zh-CN" altLang="en-US" sz="1000" dirty="0">
                    <a:latin typeface="Arial" panose="020B0604020202020204" pitchFamily="34" charset="0"/>
                  </a:endParaRPr>
                </a:p>
              </p:txBody>
            </p:sp>
            <p:sp>
              <p:nvSpPr>
                <p:cNvPr id="60696" name="Rectangle 120"/>
                <p:cNvSpPr/>
                <p:nvPr/>
              </p:nvSpPr>
              <p:spPr>
                <a:xfrm>
                  <a:off x="2207" y="654"/>
                  <a:ext cx="958"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34" name="Group 123"/>
              <p:cNvGrpSpPr/>
              <p:nvPr/>
            </p:nvGrpSpPr>
            <p:grpSpPr>
              <a:xfrm>
                <a:off x="3165" y="654"/>
                <a:ext cx="1970" cy="327"/>
                <a:chOff x="3165" y="654"/>
                <a:chExt cx="1970" cy="327"/>
              </a:xfrm>
            </p:grpSpPr>
            <p:sp>
              <p:nvSpPr>
                <p:cNvPr id="60693" name="Rectangle 17"/>
                <p:cNvSpPr/>
                <p:nvPr/>
              </p:nvSpPr>
              <p:spPr>
                <a:xfrm>
                  <a:off x="3208" y="654"/>
                  <a:ext cx="1884"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694" name="Rectangle 122"/>
                <p:cNvSpPr/>
                <p:nvPr/>
              </p:nvSpPr>
              <p:spPr>
                <a:xfrm>
                  <a:off x="3165" y="654"/>
                  <a:ext cx="1970"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35" name="Group 125"/>
              <p:cNvGrpSpPr/>
              <p:nvPr/>
            </p:nvGrpSpPr>
            <p:grpSpPr>
              <a:xfrm>
                <a:off x="0" y="981"/>
                <a:ext cx="5135" cy="317"/>
                <a:chOff x="0" y="981"/>
                <a:chExt cx="5135" cy="317"/>
              </a:xfrm>
            </p:grpSpPr>
            <p:sp>
              <p:nvSpPr>
                <p:cNvPr id="60691" name="Rectangle 18"/>
                <p:cNvSpPr/>
                <p:nvPr/>
              </p:nvSpPr>
              <p:spPr>
                <a:xfrm>
                  <a:off x="43" y="981"/>
                  <a:ext cx="5049"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评审内容及记录</a:t>
                  </a:r>
                  <a:endParaRPr lang="zh-CN" altLang="en-US" sz="1000" dirty="0">
                    <a:latin typeface="Arial" panose="020B0604020202020204" pitchFamily="34" charset="0"/>
                  </a:endParaRPr>
                </a:p>
              </p:txBody>
            </p:sp>
            <p:sp>
              <p:nvSpPr>
                <p:cNvPr id="60692" name="Rectangle 124"/>
                <p:cNvSpPr/>
                <p:nvPr/>
              </p:nvSpPr>
              <p:spPr>
                <a:xfrm>
                  <a:off x="0" y="981"/>
                  <a:ext cx="513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36" name="Group 127"/>
              <p:cNvGrpSpPr/>
              <p:nvPr/>
            </p:nvGrpSpPr>
            <p:grpSpPr>
              <a:xfrm>
                <a:off x="0" y="1298"/>
                <a:ext cx="888" cy="317"/>
                <a:chOff x="0" y="1298"/>
                <a:chExt cx="888" cy="317"/>
              </a:xfrm>
            </p:grpSpPr>
            <p:sp>
              <p:nvSpPr>
                <p:cNvPr id="60689" name="Rectangle 19"/>
                <p:cNvSpPr/>
                <p:nvPr/>
              </p:nvSpPr>
              <p:spPr>
                <a:xfrm>
                  <a:off x="43" y="1298"/>
                  <a:ext cx="802"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序号</a:t>
                  </a:r>
                  <a:endParaRPr lang="zh-CN" altLang="en-US" sz="1000" dirty="0">
                    <a:latin typeface="Arial" panose="020B0604020202020204" pitchFamily="34" charset="0"/>
                  </a:endParaRPr>
                </a:p>
              </p:txBody>
            </p:sp>
            <p:sp>
              <p:nvSpPr>
                <p:cNvPr id="60690" name="Rectangle 126"/>
                <p:cNvSpPr/>
                <p:nvPr/>
              </p:nvSpPr>
              <p:spPr>
                <a:xfrm>
                  <a:off x="0" y="1298"/>
                  <a:ext cx="888"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37" name="Group 129"/>
              <p:cNvGrpSpPr/>
              <p:nvPr/>
            </p:nvGrpSpPr>
            <p:grpSpPr>
              <a:xfrm>
                <a:off x="888" y="1298"/>
                <a:ext cx="695" cy="317"/>
                <a:chOff x="888" y="1298"/>
                <a:chExt cx="695" cy="317"/>
              </a:xfrm>
            </p:grpSpPr>
            <p:sp>
              <p:nvSpPr>
                <p:cNvPr id="60687" name="Rectangle 20"/>
                <p:cNvSpPr/>
                <p:nvPr/>
              </p:nvSpPr>
              <p:spPr>
                <a:xfrm>
                  <a:off x="931" y="1298"/>
                  <a:ext cx="609"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项目</a:t>
                  </a:r>
                  <a:endParaRPr lang="zh-CN" altLang="en-US" sz="1000" dirty="0">
                    <a:latin typeface="Arial" panose="020B0604020202020204" pitchFamily="34" charset="0"/>
                  </a:endParaRPr>
                </a:p>
              </p:txBody>
            </p:sp>
            <p:sp>
              <p:nvSpPr>
                <p:cNvPr id="60688" name="Rectangle 128"/>
                <p:cNvSpPr/>
                <p:nvPr/>
              </p:nvSpPr>
              <p:spPr>
                <a:xfrm>
                  <a:off x="888" y="1298"/>
                  <a:ext cx="69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38" name="Group 131"/>
              <p:cNvGrpSpPr/>
              <p:nvPr/>
            </p:nvGrpSpPr>
            <p:grpSpPr>
              <a:xfrm>
                <a:off x="1583" y="1298"/>
                <a:ext cx="1583" cy="317"/>
                <a:chOff x="1583" y="1298"/>
                <a:chExt cx="1583" cy="317"/>
              </a:xfrm>
            </p:grpSpPr>
            <p:sp>
              <p:nvSpPr>
                <p:cNvPr id="60685" name="Rectangle 21"/>
                <p:cNvSpPr/>
                <p:nvPr/>
              </p:nvSpPr>
              <p:spPr>
                <a:xfrm>
                  <a:off x="1626" y="1298"/>
                  <a:ext cx="1497"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内容</a:t>
                  </a:r>
                  <a:endParaRPr lang="zh-CN" altLang="en-US" sz="1000" dirty="0">
                    <a:latin typeface="Arial" panose="020B0604020202020204" pitchFamily="34" charset="0"/>
                  </a:endParaRPr>
                </a:p>
              </p:txBody>
            </p:sp>
            <p:sp>
              <p:nvSpPr>
                <p:cNvPr id="60686" name="Rectangle 130"/>
                <p:cNvSpPr/>
                <p:nvPr/>
              </p:nvSpPr>
              <p:spPr>
                <a:xfrm>
                  <a:off x="1583" y="1298"/>
                  <a:ext cx="1583"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39" name="Group 133"/>
              <p:cNvGrpSpPr/>
              <p:nvPr/>
            </p:nvGrpSpPr>
            <p:grpSpPr>
              <a:xfrm>
                <a:off x="3166" y="1298"/>
                <a:ext cx="931" cy="317"/>
                <a:chOff x="3166" y="1298"/>
                <a:chExt cx="931" cy="317"/>
              </a:xfrm>
            </p:grpSpPr>
            <p:sp>
              <p:nvSpPr>
                <p:cNvPr id="60683" name="Rectangle 22"/>
                <p:cNvSpPr/>
                <p:nvPr/>
              </p:nvSpPr>
              <p:spPr>
                <a:xfrm>
                  <a:off x="3209" y="1298"/>
                  <a:ext cx="845"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评分标准</a:t>
                  </a:r>
                  <a:endParaRPr lang="zh-CN" altLang="en-US" sz="1000" dirty="0">
                    <a:latin typeface="Arial" panose="020B0604020202020204" pitchFamily="34" charset="0"/>
                  </a:endParaRPr>
                </a:p>
              </p:txBody>
            </p:sp>
            <p:sp>
              <p:nvSpPr>
                <p:cNvPr id="60684" name="Rectangle 132"/>
                <p:cNvSpPr/>
                <p:nvPr/>
              </p:nvSpPr>
              <p:spPr>
                <a:xfrm>
                  <a:off x="3166" y="1298"/>
                  <a:ext cx="931"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40" name="Group 135"/>
              <p:cNvGrpSpPr/>
              <p:nvPr/>
            </p:nvGrpSpPr>
            <p:grpSpPr>
              <a:xfrm>
                <a:off x="4097" y="1298"/>
                <a:ext cx="526" cy="317"/>
                <a:chOff x="4097" y="1298"/>
                <a:chExt cx="526" cy="317"/>
              </a:xfrm>
            </p:grpSpPr>
            <p:sp>
              <p:nvSpPr>
                <p:cNvPr id="60681" name="Rectangle 23"/>
                <p:cNvSpPr/>
                <p:nvPr/>
              </p:nvSpPr>
              <p:spPr>
                <a:xfrm>
                  <a:off x="4140" y="1298"/>
                  <a:ext cx="440"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得分</a:t>
                  </a:r>
                  <a:endParaRPr lang="zh-CN" altLang="en-US" sz="1000" dirty="0">
                    <a:latin typeface="Arial" panose="020B0604020202020204" pitchFamily="34" charset="0"/>
                  </a:endParaRPr>
                </a:p>
              </p:txBody>
            </p:sp>
            <p:sp>
              <p:nvSpPr>
                <p:cNvPr id="60682" name="Rectangle 134"/>
                <p:cNvSpPr/>
                <p:nvPr/>
              </p:nvSpPr>
              <p:spPr>
                <a:xfrm>
                  <a:off x="4097" y="1298"/>
                  <a:ext cx="526"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41" name="Group 137"/>
              <p:cNvGrpSpPr/>
              <p:nvPr/>
            </p:nvGrpSpPr>
            <p:grpSpPr>
              <a:xfrm>
                <a:off x="4623" y="1298"/>
                <a:ext cx="512" cy="317"/>
                <a:chOff x="4623" y="1298"/>
                <a:chExt cx="512" cy="317"/>
              </a:xfrm>
            </p:grpSpPr>
            <p:sp>
              <p:nvSpPr>
                <p:cNvPr id="60679" name="Rectangle 24"/>
                <p:cNvSpPr/>
                <p:nvPr/>
              </p:nvSpPr>
              <p:spPr>
                <a:xfrm>
                  <a:off x="4666" y="1298"/>
                  <a:ext cx="426"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备注</a:t>
                  </a:r>
                  <a:endParaRPr lang="zh-CN" altLang="en-US" sz="1000" dirty="0">
                    <a:latin typeface="Arial" panose="020B0604020202020204" pitchFamily="34" charset="0"/>
                  </a:endParaRPr>
                </a:p>
              </p:txBody>
            </p:sp>
            <p:sp>
              <p:nvSpPr>
                <p:cNvPr id="60680" name="Rectangle 136"/>
                <p:cNvSpPr/>
                <p:nvPr/>
              </p:nvSpPr>
              <p:spPr>
                <a:xfrm>
                  <a:off x="4623" y="1298"/>
                  <a:ext cx="512"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42" name="Group 139"/>
              <p:cNvGrpSpPr/>
              <p:nvPr/>
            </p:nvGrpSpPr>
            <p:grpSpPr>
              <a:xfrm>
                <a:off x="0" y="1615"/>
                <a:ext cx="888" cy="981"/>
                <a:chOff x="0" y="1615"/>
                <a:chExt cx="888" cy="981"/>
              </a:xfrm>
            </p:grpSpPr>
            <p:sp>
              <p:nvSpPr>
                <p:cNvPr id="60677" name="Rectangle 25"/>
                <p:cNvSpPr/>
                <p:nvPr/>
              </p:nvSpPr>
              <p:spPr>
                <a:xfrm>
                  <a:off x="43" y="1615"/>
                  <a:ext cx="802" cy="981"/>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1</a:t>
                  </a:r>
                  <a:endParaRPr lang="en-US" altLang="zh-CN" sz="1000" dirty="0">
                    <a:latin typeface="Arial" panose="020B0604020202020204" pitchFamily="34" charset="0"/>
                  </a:endParaRPr>
                </a:p>
              </p:txBody>
            </p:sp>
            <p:sp>
              <p:nvSpPr>
                <p:cNvPr id="60678" name="Rectangle 138"/>
                <p:cNvSpPr/>
                <p:nvPr/>
              </p:nvSpPr>
              <p:spPr>
                <a:xfrm>
                  <a:off x="0" y="1615"/>
                  <a:ext cx="888" cy="981"/>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43" name="Group 141"/>
              <p:cNvGrpSpPr/>
              <p:nvPr/>
            </p:nvGrpSpPr>
            <p:grpSpPr>
              <a:xfrm>
                <a:off x="888" y="1615"/>
                <a:ext cx="695" cy="981"/>
                <a:chOff x="888" y="1615"/>
                <a:chExt cx="695" cy="981"/>
              </a:xfrm>
            </p:grpSpPr>
            <p:sp>
              <p:nvSpPr>
                <p:cNvPr id="60675" name="Rectangle 26"/>
                <p:cNvSpPr/>
                <p:nvPr/>
              </p:nvSpPr>
              <p:spPr>
                <a:xfrm>
                  <a:off x="931" y="1615"/>
                  <a:ext cx="609" cy="981"/>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选题</a:t>
                  </a:r>
                  <a:endParaRPr lang="zh-CN" altLang="en-US" sz="1000" dirty="0">
                    <a:latin typeface="Arial" panose="020B0604020202020204" pitchFamily="34" charset="0"/>
                  </a:endParaRPr>
                </a:p>
              </p:txBody>
            </p:sp>
            <p:sp>
              <p:nvSpPr>
                <p:cNvPr id="60676" name="Rectangle 140"/>
                <p:cNvSpPr/>
                <p:nvPr/>
              </p:nvSpPr>
              <p:spPr>
                <a:xfrm>
                  <a:off x="888" y="1615"/>
                  <a:ext cx="695" cy="981"/>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44" name="Group 143"/>
              <p:cNvGrpSpPr/>
              <p:nvPr/>
            </p:nvGrpSpPr>
            <p:grpSpPr>
              <a:xfrm>
                <a:off x="1583" y="1615"/>
                <a:ext cx="1583" cy="327"/>
                <a:chOff x="1583" y="1615"/>
                <a:chExt cx="1583" cy="327"/>
              </a:xfrm>
            </p:grpSpPr>
            <p:sp>
              <p:nvSpPr>
                <p:cNvPr id="60673" name="Rectangle 27"/>
                <p:cNvSpPr/>
                <p:nvPr/>
              </p:nvSpPr>
              <p:spPr>
                <a:xfrm>
                  <a:off x="1626" y="1615"/>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1</a:t>
                  </a:r>
                  <a:r>
                    <a:rPr lang="zh-CN" altLang="en-US" sz="1000" dirty="0">
                      <a:latin typeface="Times New Roman" panose="02020603050405020304" pitchFamily="18" charset="0"/>
                    </a:rPr>
                    <a:t>）选题理由</a:t>
                  </a:r>
                  <a:endParaRPr lang="zh-CN" altLang="en-US" sz="1000" dirty="0">
                    <a:latin typeface="Arial" panose="020B0604020202020204" pitchFamily="34" charset="0"/>
                  </a:endParaRPr>
                </a:p>
              </p:txBody>
            </p:sp>
            <p:sp>
              <p:nvSpPr>
                <p:cNvPr id="60674" name="Rectangle 142"/>
                <p:cNvSpPr/>
                <p:nvPr/>
              </p:nvSpPr>
              <p:spPr>
                <a:xfrm>
                  <a:off x="1583" y="1615"/>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45" name="Group 145"/>
              <p:cNvGrpSpPr/>
              <p:nvPr/>
            </p:nvGrpSpPr>
            <p:grpSpPr>
              <a:xfrm>
                <a:off x="3166" y="1615"/>
                <a:ext cx="931" cy="981"/>
                <a:chOff x="3166" y="1615"/>
                <a:chExt cx="931" cy="981"/>
              </a:xfrm>
            </p:grpSpPr>
            <p:sp>
              <p:nvSpPr>
                <p:cNvPr id="60671" name="Rectangle 28"/>
                <p:cNvSpPr/>
                <p:nvPr/>
              </p:nvSpPr>
              <p:spPr>
                <a:xfrm>
                  <a:off x="3209" y="1615"/>
                  <a:ext cx="845" cy="981"/>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8</a:t>
                  </a:r>
                  <a:r>
                    <a:rPr lang="zh-CN" altLang="en-US" sz="1000" dirty="0">
                      <a:latin typeface="Times New Roman" panose="02020603050405020304" pitchFamily="18" charset="0"/>
                    </a:rPr>
                    <a:t>～</a:t>
                  </a:r>
                  <a:r>
                    <a:rPr lang="en-US" altLang="zh-CN" sz="1000" dirty="0">
                      <a:latin typeface="Times New Roman" panose="02020603050405020304" pitchFamily="18" charset="0"/>
                    </a:rPr>
                    <a:t>15</a:t>
                  </a:r>
                  <a:r>
                    <a:rPr lang="zh-CN" altLang="en-US" sz="1000" dirty="0">
                      <a:latin typeface="Times New Roman" panose="02020603050405020304" pitchFamily="18" charset="0"/>
                    </a:rPr>
                    <a:t>分</a:t>
                  </a:r>
                  <a:endParaRPr lang="zh-CN" altLang="en-US" sz="1000" dirty="0">
                    <a:latin typeface="Arial" panose="020B0604020202020204" pitchFamily="34" charset="0"/>
                  </a:endParaRPr>
                </a:p>
              </p:txBody>
            </p:sp>
            <p:sp>
              <p:nvSpPr>
                <p:cNvPr id="60672" name="Rectangle 144"/>
                <p:cNvSpPr/>
                <p:nvPr/>
              </p:nvSpPr>
              <p:spPr>
                <a:xfrm>
                  <a:off x="3166" y="1615"/>
                  <a:ext cx="931" cy="981"/>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46" name="Group 147"/>
              <p:cNvGrpSpPr/>
              <p:nvPr/>
            </p:nvGrpSpPr>
            <p:grpSpPr>
              <a:xfrm>
                <a:off x="4097" y="1615"/>
                <a:ext cx="526" cy="327"/>
                <a:chOff x="4097" y="1615"/>
                <a:chExt cx="526" cy="327"/>
              </a:xfrm>
            </p:grpSpPr>
            <p:sp>
              <p:nvSpPr>
                <p:cNvPr id="60669" name="Rectangle 29"/>
                <p:cNvSpPr/>
                <p:nvPr/>
              </p:nvSpPr>
              <p:spPr>
                <a:xfrm>
                  <a:off x="4140" y="1615"/>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70" name="Rectangle 146"/>
                <p:cNvSpPr/>
                <p:nvPr/>
              </p:nvSpPr>
              <p:spPr>
                <a:xfrm>
                  <a:off x="4097" y="1615"/>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47" name="Group 149"/>
              <p:cNvGrpSpPr/>
              <p:nvPr/>
            </p:nvGrpSpPr>
            <p:grpSpPr>
              <a:xfrm>
                <a:off x="4623" y="1615"/>
                <a:ext cx="512" cy="327"/>
                <a:chOff x="4623" y="1615"/>
                <a:chExt cx="512" cy="327"/>
              </a:xfrm>
            </p:grpSpPr>
            <p:sp>
              <p:nvSpPr>
                <p:cNvPr id="60667" name="Rectangle 30"/>
                <p:cNvSpPr/>
                <p:nvPr/>
              </p:nvSpPr>
              <p:spPr>
                <a:xfrm>
                  <a:off x="4666" y="1615"/>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68" name="Rectangle 148"/>
                <p:cNvSpPr/>
                <p:nvPr/>
              </p:nvSpPr>
              <p:spPr>
                <a:xfrm>
                  <a:off x="4623" y="1615"/>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48" name="Group 151"/>
              <p:cNvGrpSpPr/>
              <p:nvPr/>
            </p:nvGrpSpPr>
            <p:grpSpPr>
              <a:xfrm>
                <a:off x="1583" y="1942"/>
                <a:ext cx="1583" cy="327"/>
                <a:chOff x="1583" y="1942"/>
                <a:chExt cx="1583" cy="327"/>
              </a:xfrm>
            </p:grpSpPr>
            <p:sp>
              <p:nvSpPr>
                <p:cNvPr id="60665" name="Rectangle 31"/>
                <p:cNvSpPr/>
                <p:nvPr/>
              </p:nvSpPr>
              <p:spPr>
                <a:xfrm>
                  <a:off x="1626" y="1942"/>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2</a:t>
                  </a:r>
                  <a:r>
                    <a:rPr lang="zh-CN" altLang="en-US" sz="1000" dirty="0">
                      <a:latin typeface="Times New Roman" panose="02020603050405020304" pitchFamily="18" charset="0"/>
                    </a:rPr>
                    <a:t>）现状调查及分析的程度</a:t>
                  </a:r>
                  <a:endParaRPr lang="zh-CN" altLang="en-US" sz="1000" dirty="0">
                    <a:latin typeface="Arial" panose="020B0604020202020204" pitchFamily="34" charset="0"/>
                  </a:endParaRPr>
                </a:p>
              </p:txBody>
            </p:sp>
            <p:sp>
              <p:nvSpPr>
                <p:cNvPr id="60666" name="Rectangle 150"/>
                <p:cNvSpPr/>
                <p:nvPr/>
              </p:nvSpPr>
              <p:spPr>
                <a:xfrm>
                  <a:off x="1583" y="1942"/>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49" name="Group 153"/>
              <p:cNvGrpSpPr/>
              <p:nvPr/>
            </p:nvGrpSpPr>
            <p:grpSpPr>
              <a:xfrm>
                <a:off x="4097" y="1942"/>
                <a:ext cx="526" cy="327"/>
                <a:chOff x="4097" y="1942"/>
                <a:chExt cx="526" cy="327"/>
              </a:xfrm>
            </p:grpSpPr>
            <p:sp>
              <p:nvSpPr>
                <p:cNvPr id="60663" name="Rectangle 32"/>
                <p:cNvSpPr/>
                <p:nvPr/>
              </p:nvSpPr>
              <p:spPr>
                <a:xfrm>
                  <a:off x="4140" y="1942"/>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64" name="Rectangle 152"/>
                <p:cNvSpPr/>
                <p:nvPr/>
              </p:nvSpPr>
              <p:spPr>
                <a:xfrm>
                  <a:off x="4097" y="1942"/>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50" name="Group 155"/>
              <p:cNvGrpSpPr/>
              <p:nvPr/>
            </p:nvGrpSpPr>
            <p:grpSpPr>
              <a:xfrm>
                <a:off x="4623" y="1942"/>
                <a:ext cx="512" cy="327"/>
                <a:chOff x="4623" y="1942"/>
                <a:chExt cx="512" cy="327"/>
              </a:xfrm>
            </p:grpSpPr>
            <p:sp>
              <p:nvSpPr>
                <p:cNvPr id="60661" name="Rectangle 33"/>
                <p:cNvSpPr/>
                <p:nvPr/>
              </p:nvSpPr>
              <p:spPr>
                <a:xfrm>
                  <a:off x="4666" y="1942"/>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62" name="Rectangle 154"/>
                <p:cNvSpPr/>
                <p:nvPr/>
              </p:nvSpPr>
              <p:spPr>
                <a:xfrm>
                  <a:off x="4623" y="1942"/>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51" name="Group 157"/>
              <p:cNvGrpSpPr/>
              <p:nvPr/>
            </p:nvGrpSpPr>
            <p:grpSpPr>
              <a:xfrm>
                <a:off x="1583" y="2269"/>
                <a:ext cx="1583" cy="327"/>
                <a:chOff x="1583" y="2269"/>
                <a:chExt cx="1583" cy="327"/>
              </a:xfrm>
            </p:grpSpPr>
            <p:sp>
              <p:nvSpPr>
                <p:cNvPr id="60659" name="Rectangle 34"/>
                <p:cNvSpPr/>
                <p:nvPr/>
              </p:nvSpPr>
              <p:spPr>
                <a:xfrm>
                  <a:off x="1626" y="2269"/>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3</a:t>
                  </a:r>
                  <a:r>
                    <a:rPr lang="zh-CN" altLang="en-US" sz="1000" dirty="0">
                      <a:latin typeface="Times New Roman" panose="02020603050405020304" pitchFamily="18" charset="0"/>
                    </a:rPr>
                    <a:t>）目标设定的理由及适应程度</a:t>
                  </a:r>
                  <a:endParaRPr lang="zh-CN" altLang="en-US" sz="1000" dirty="0">
                    <a:latin typeface="Arial" panose="020B0604020202020204" pitchFamily="34" charset="0"/>
                  </a:endParaRPr>
                </a:p>
              </p:txBody>
            </p:sp>
            <p:sp>
              <p:nvSpPr>
                <p:cNvPr id="60660" name="Rectangle 156"/>
                <p:cNvSpPr/>
                <p:nvPr/>
              </p:nvSpPr>
              <p:spPr>
                <a:xfrm>
                  <a:off x="1583" y="2269"/>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52" name="Group 159"/>
              <p:cNvGrpSpPr/>
              <p:nvPr/>
            </p:nvGrpSpPr>
            <p:grpSpPr>
              <a:xfrm>
                <a:off x="4097" y="2269"/>
                <a:ext cx="526" cy="327"/>
                <a:chOff x="4097" y="2269"/>
                <a:chExt cx="526" cy="327"/>
              </a:xfrm>
            </p:grpSpPr>
            <p:sp>
              <p:nvSpPr>
                <p:cNvPr id="60657" name="Rectangle 35"/>
                <p:cNvSpPr/>
                <p:nvPr/>
              </p:nvSpPr>
              <p:spPr>
                <a:xfrm>
                  <a:off x="4140" y="2269"/>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58" name="Rectangle 158"/>
                <p:cNvSpPr/>
                <p:nvPr/>
              </p:nvSpPr>
              <p:spPr>
                <a:xfrm>
                  <a:off x="4097" y="2269"/>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53" name="Group 161"/>
              <p:cNvGrpSpPr/>
              <p:nvPr/>
            </p:nvGrpSpPr>
            <p:grpSpPr>
              <a:xfrm>
                <a:off x="4623" y="2269"/>
                <a:ext cx="512" cy="327"/>
                <a:chOff x="4623" y="2269"/>
                <a:chExt cx="512" cy="327"/>
              </a:xfrm>
            </p:grpSpPr>
            <p:sp>
              <p:nvSpPr>
                <p:cNvPr id="60655" name="Rectangle 36"/>
                <p:cNvSpPr/>
                <p:nvPr/>
              </p:nvSpPr>
              <p:spPr>
                <a:xfrm>
                  <a:off x="4666" y="2269"/>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56" name="Rectangle 160"/>
                <p:cNvSpPr/>
                <p:nvPr/>
              </p:nvSpPr>
              <p:spPr>
                <a:xfrm>
                  <a:off x="4623" y="2269"/>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54" name="Group 163"/>
              <p:cNvGrpSpPr/>
              <p:nvPr/>
            </p:nvGrpSpPr>
            <p:grpSpPr>
              <a:xfrm>
                <a:off x="0" y="2596"/>
                <a:ext cx="888" cy="1308"/>
                <a:chOff x="0" y="2596"/>
                <a:chExt cx="888" cy="1308"/>
              </a:xfrm>
            </p:grpSpPr>
            <p:sp>
              <p:nvSpPr>
                <p:cNvPr id="60653" name="Rectangle 37"/>
                <p:cNvSpPr/>
                <p:nvPr/>
              </p:nvSpPr>
              <p:spPr>
                <a:xfrm>
                  <a:off x="43" y="2596"/>
                  <a:ext cx="802" cy="1308"/>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2</a:t>
                  </a:r>
                  <a:endParaRPr lang="en-US" altLang="zh-CN" sz="1000" dirty="0">
                    <a:latin typeface="Arial" panose="020B0604020202020204" pitchFamily="34" charset="0"/>
                  </a:endParaRPr>
                </a:p>
              </p:txBody>
            </p:sp>
            <p:sp>
              <p:nvSpPr>
                <p:cNvPr id="60654" name="Rectangle 162"/>
                <p:cNvSpPr/>
                <p:nvPr/>
              </p:nvSpPr>
              <p:spPr>
                <a:xfrm>
                  <a:off x="0" y="2596"/>
                  <a:ext cx="888" cy="1308"/>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55" name="Group 165"/>
              <p:cNvGrpSpPr/>
              <p:nvPr/>
            </p:nvGrpSpPr>
            <p:grpSpPr>
              <a:xfrm>
                <a:off x="888" y="2596"/>
                <a:ext cx="695" cy="1308"/>
                <a:chOff x="888" y="2596"/>
                <a:chExt cx="695" cy="1308"/>
              </a:xfrm>
            </p:grpSpPr>
            <p:sp>
              <p:nvSpPr>
                <p:cNvPr id="60651" name="Rectangle 38"/>
                <p:cNvSpPr/>
                <p:nvPr/>
              </p:nvSpPr>
              <p:spPr>
                <a:xfrm>
                  <a:off x="931" y="2596"/>
                  <a:ext cx="609" cy="1308"/>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原因分析</a:t>
                  </a:r>
                  <a:endParaRPr lang="zh-CN" altLang="en-US" sz="1000" dirty="0">
                    <a:latin typeface="Arial" panose="020B0604020202020204" pitchFamily="34" charset="0"/>
                  </a:endParaRPr>
                </a:p>
              </p:txBody>
            </p:sp>
            <p:sp>
              <p:nvSpPr>
                <p:cNvPr id="60652" name="Rectangle 164"/>
                <p:cNvSpPr/>
                <p:nvPr/>
              </p:nvSpPr>
              <p:spPr>
                <a:xfrm>
                  <a:off x="888" y="2596"/>
                  <a:ext cx="695" cy="1308"/>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56" name="Group 167"/>
              <p:cNvGrpSpPr/>
              <p:nvPr/>
            </p:nvGrpSpPr>
            <p:grpSpPr>
              <a:xfrm>
                <a:off x="1583" y="2596"/>
                <a:ext cx="1583" cy="327"/>
                <a:chOff x="1583" y="2596"/>
                <a:chExt cx="1583" cy="327"/>
              </a:xfrm>
            </p:grpSpPr>
            <p:sp>
              <p:nvSpPr>
                <p:cNvPr id="60649" name="Rectangle 39"/>
                <p:cNvSpPr/>
                <p:nvPr/>
              </p:nvSpPr>
              <p:spPr>
                <a:xfrm>
                  <a:off x="1626" y="2596"/>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1</a:t>
                  </a:r>
                  <a:r>
                    <a:rPr lang="zh-CN" altLang="en-US" sz="1000" dirty="0">
                      <a:latin typeface="Times New Roman" panose="02020603050405020304" pitchFamily="18" charset="0"/>
                    </a:rPr>
                    <a:t>）把握问题的因果关系</a:t>
                  </a:r>
                  <a:endParaRPr lang="zh-CN" altLang="en-US" sz="1000" dirty="0">
                    <a:latin typeface="Arial" panose="020B0604020202020204" pitchFamily="34" charset="0"/>
                  </a:endParaRPr>
                </a:p>
              </p:txBody>
            </p:sp>
            <p:sp>
              <p:nvSpPr>
                <p:cNvPr id="60650" name="Rectangle 166"/>
                <p:cNvSpPr/>
                <p:nvPr/>
              </p:nvSpPr>
              <p:spPr>
                <a:xfrm>
                  <a:off x="1583" y="2596"/>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57" name="Group 169"/>
              <p:cNvGrpSpPr/>
              <p:nvPr/>
            </p:nvGrpSpPr>
            <p:grpSpPr>
              <a:xfrm>
                <a:off x="3166" y="2596"/>
                <a:ext cx="931" cy="1308"/>
                <a:chOff x="3166" y="2596"/>
                <a:chExt cx="931" cy="1308"/>
              </a:xfrm>
            </p:grpSpPr>
            <p:sp>
              <p:nvSpPr>
                <p:cNvPr id="60647" name="Rectangle 40"/>
                <p:cNvSpPr/>
                <p:nvPr/>
              </p:nvSpPr>
              <p:spPr>
                <a:xfrm>
                  <a:off x="3209" y="2596"/>
                  <a:ext cx="845" cy="1308"/>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12</a:t>
                  </a:r>
                  <a:r>
                    <a:rPr lang="zh-CN" altLang="en-US" sz="1000" dirty="0">
                      <a:latin typeface="Times New Roman" panose="02020603050405020304" pitchFamily="18" charset="0"/>
                    </a:rPr>
                    <a:t>～</a:t>
                  </a:r>
                  <a:r>
                    <a:rPr lang="en-US" altLang="zh-CN" sz="1000" dirty="0">
                      <a:latin typeface="Times New Roman" panose="02020603050405020304" pitchFamily="18" charset="0"/>
                    </a:rPr>
                    <a:t>20</a:t>
                  </a:r>
                  <a:r>
                    <a:rPr lang="zh-CN" altLang="en-US" sz="1000" dirty="0">
                      <a:latin typeface="Times New Roman" panose="02020603050405020304" pitchFamily="18" charset="0"/>
                    </a:rPr>
                    <a:t>分</a:t>
                  </a:r>
                  <a:endParaRPr lang="zh-CN" altLang="en-US" sz="1000" dirty="0">
                    <a:latin typeface="Arial" panose="020B0604020202020204" pitchFamily="34" charset="0"/>
                  </a:endParaRPr>
                </a:p>
              </p:txBody>
            </p:sp>
            <p:sp>
              <p:nvSpPr>
                <p:cNvPr id="60648" name="Rectangle 168"/>
                <p:cNvSpPr/>
                <p:nvPr/>
              </p:nvSpPr>
              <p:spPr>
                <a:xfrm>
                  <a:off x="3166" y="2596"/>
                  <a:ext cx="931" cy="1308"/>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58" name="Group 171"/>
              <p:cNvGrpSpPr/>
              <p:nvPr/>
            </p:nvGrpSpPr>
            <p:grpSpPr>
              <a:xfrm>
                <a:off x="4097" y="2596"/>
                <a:ext cx="526" cy="327"/>
                <a:chOff x="4097" y="2596"/>
                <a:chExt cx="526" cy="327"/>
              </a:xfrm>
            </p:grpSpPr>
            <p:sp>
              <p:nvSpPr>
                <p:cNvPr id="60645" name="Rectangle 41"/>
                <p:cNvSpPr/>
                <p:nvPr/>
              </p:nvSpPr>
              <p:spPr>
                <a:xfrm>
                  <a:off x="4140" y="2596"/>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46" name="Rectangle 170"/>
                <p:cNvSpPr/>
                <p:nvPr/>
              </p:nvSpPr>
              <p:spPr>
                <a:xfrm>
                  <a:off x="4097" y="2596"/>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59" name="Group 173"/>
              <p:cNvGrpSpPr/>
              <p:nvPr/>
            </p:nvGrpSpPr>
            <p:grpSpPr>
              <a:xfrm>
                <a:off x="4623" y="2596"/>
                <a:ext cx="512" cy="327"/>
                <a:chOff x="4623" y="2596"/>
                <a:chExt cx="512" cy="327"/>
              </a:xfrm>
            </p:grpSpPr>
            <p:sp>
              <p:nvSpPr>
                <p:cNvPr id="60643" name="Rectangle 42"/>
                <p:cNvSpPr/>
                <p:nvPr/>
              </p:nvSpPr>
              <p:spPr>
                <a:xfrm>
                  <a:off x="4666" y="2596"/>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44" name="Rectangle 172"/>
                <p:cNvSpPr/>
                <p:nvPr/>
              </p:nvSpPr>
              <p:spPr>
                <a:xfrm>
                  <a:off x="4623" y="2596"/>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60" name="Group 175"/>
              <p:cNvGrpSpPr/>
              <p:nvPr/>
            </p:nvGrpSpPr>
            <p:grpSpPr>
              <a:xfrm>
                <a:off x="1583" y="2923"/>
                <a:ext cx="1583" cy="327"/>
                <a:chOff x="1583" y="2923"/>
                <a:chExt cx="1583" cy="327"/>
              </a:xfrm>
            </p:grpSpPr>
            <p:sp>
              <p:nvSpPr>
                <p:cNvPr id="60641" name="Rectangle 43"/>
                <p:cNvSpPr/>
                <p:nvPr/>
              </p:nvSpPr>
              <p:spPr>
                <a:xfrm>
                  <a:off x="1626" y="2923"/>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2</a:t>
                  </a:r>
                  <a:r>
                    <a:rPr lang="zh-CN" altLang="en-US" sz="1000" dirty="0">
                      <a:latin typeface="Times New Roman" panose="02020603050405020304" pitchFamily="18" charset="0"/>
                    </a:rPr>
                    <a:t>）分析问题的深度和广度</a:t>
                  </a:r>
                  <a:endParaRPr lang="zh-CN" altLang="en-US" sz="1000" dirty="0">
                    <a:latin typeface="Arial" panose="020B0604020202020204" pitchFamily="34" charset="0"/>
                  </a:endParaRPr>
                </a:p>
              </p:txBody>
            </p:sp>
            <p:sp>
              <p:nvSpPr>
                <p:cNvPr id="60642" name="Rectangle 174"/>
                <p:cNvSpPr/>
                <p:nvPr/>
              </p:nvSpPr>
              <p:spPr>
                <a:xfrm>
                  <a:off x="1583" y="2923"/>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61" name="Group 177"/>
              <p:cNvGrpSpPr/>
              <p:nvPr/>
            </p:nvGrpSpPr>
            <p:grpSpPr>
              <a:xfrm>
                <a:off x="4097" y="2923"/>
                <a:ext cx="526" cy="327"/>
                <a:chOff x="4097" y="2923"/>
                <a:chExt cx="526" cy="327"/>
              </a:xfrm>
            </p:grpSpPr>
            <p:sp>
              <p:nvSpPr>
                <p:cNvPr id="60639" name="Rectangle 44"/>
                <p:cNvSpPr/>
                <p:nvPr/>
              </p:nvSpPr>
              <p:spPr>
                <a:xfrm>
                  <a:off x="4140" y="2923"/>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40" name="Rectangle 176"/>
                <p:cNvSpPr/>
                <p:nvPr/>
              </p:nvSpPr>
              <p:spPr>
                <a:xfrm>
                  <a:off x="4097" y="2923"/>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62" name="Group 179"/>
              <p:cNvGrpSpPr/>
              <p:nvPr/>
            </p:nvGrpSpPr>
            <p:grpSpPr>
              <a:xfrm>
                <a:off x="4623" y="2923"/>
                <a:ext cx="512" cy="327"/>
                <a:chOff x="4623" y="2923"/>
                <a:chExt cx="512" cy="327"/>
              </a:xfrm>
            </p:grpSpPr>
            <p:sp>
              <p:nvSpPr>
                <p:cNvPr id="60637" name="Rectangle 45"/>
                <p:cNvSpPr/>
                <p:nvPr/>
              </p:nvSpPr>
              <p:spPr>
                <a:xfrm>
                  <a:off x="4666" y="2923"/>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38" name="Rectangle 178"/>
                <p:cNvSpPr/>
                <p:nvPr/>
              </p:nvSpPr>
              <p:spPr>
                <a:xfrm>
                  <a:off x="4623" y="2923"/>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63" name="Group 181"/>
              <p:cNvGrpSpPr/>
              <p:nvPr/>
            </p:nvGrpSpPr>
            <p:grpSpPr>
              <a:xfrm>
                <a:off x="1583" y="3250"/>
                <a:ext cx="1583" cy="327"/>
                <a:chOff x="1583" y="3250"/>
                <a:chExt cx="1583" cy="327"/>
              </a:xfrm>
            </p:grpSpPr>
            <p:sp>
              <p:nvSpPr>
                <p:cNvPr id="60635" name="Rectangle 46"/>
                <p:cNvSpPr/>
                <p:nvPr/>
              </p:nvSpPr>
              <p:spPr>
                <a:xfrm>
                  <a:off x="1626" y="3250"/>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3</a:t>
                  </a:r>
                  <a:r>
                    <a:rPr lang="zh-CN" altLang="en-US" sz="1000" dirty="0">
                      <a:latin typeface="Times New Roman" panose="02020603050405020304" pitchFamily="18" charset="0"/>
                    </a:rPr>
                    <a:t>）把握影响主要原因的程度</a:t>
                  </a:r>
                  <a:endParaRPr lang="zh-CN" altLang="en-US" sz="1000" dirty="0">
                    <a:latin typeface="Arial" panose="020B0604020202020204" pitchFamily="34" charset="0"/>
                  </a:endParaRPr>
                </a:p>
              </p:txBody>
            </p:sp>
            <p:sp>
              <p:nvSpPr>
                <p:cNvPr id="60636" name="Rectangle 180"/>
                <p:cNvSpPr/>
                <p:nvPr/>
              </p:nvSpPr>
              <p:spPr>
                <a:xfrm>
                  <a:off x="1583" y="3250"/>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64" name="Group 183"/>
              <p:cNvGrpSpPr/>
              <p:nvPr/>
            </p:nvGrpSpPr>
            <p:grpSpPr>
              <a:xfrm>
                <a:off x="4097" y="3250"/>
                <a:ext cx="526" cy="327"/>
                <a:chOff x="4097" y="3250"/>
                <a:chExt cx="526" cy="327"/>
              </a:xfrm>
            </p:grpSpPr>
            <p:sp>
              <p:nvSpPr>
                <p:cNvPr id="60633" name="Rectangle 47"/>
                <p:cNvSpPr/>
                <p:nvPr/>
              </p:nvSpPr>
              <p:spPr>
                <a:xfrm>
                  <a:off x="4140" y="3250"/>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34" name="Rectangle 182"/>
                <p:cNvSpPr/>
                <p:nvPr/>
              </p:nvSpPr>
              <p:spPr>
                <a:xfrm>
                  <a:off x="4097" y="3250"/>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65" name="Group 185"/>
              <p:cNvGrpSpPr/>
              <p:nvPr/>
            </p:nvGrpSpPr>
            <p:grpSpPr>
              <a:xfrm>
                <a:off x="4623" y="3250"/>
                <a:ext cx="512" cy="327"/>
                <a:chOff x="4623" y="3250"/>
                <a:chExt cx="512" cy="327"/>
              </a:xfrm>
            </p:grpSpPr>
            <p:sp>
              <p:nvSpPr>
                <p:cNvPr id="60631" name="Rectangle 48"/>
                <p:cNvSpPr/>
                <p:nvPr/>
              </p:nvSpPr>
              <p:spPr>
                <a:xfrm>
                  <a:off x="4666" y="3250"/>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endParaRPr lang="en-US" altLang="zh-CN" sz="1000" dirty="0">
                    <a:latin typeface="Arial" panose="020B0604020202020204" pitchFamily="34" charset="0"/>
                  </a:endParaRPr>
                </a:p>
              </p:txBody>
            </p:sp>
            <p:sp>
              <p:nvSpPr>
                <p:cNvPr id="60632" name="Rectangle 184"/>
                <p:cNvSpPr/>
                <p:nvPr/>
              </p:nvSpPr>
              <p:spPr>
                <a:xfrm>
                  <a:off x="4623" y="3250"/>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66" name="Group 187"/>
              <p:cNvGrpSpPr/>
              <p:nvPr/>
            </p:nvGrpSpPr>
            <p:grpSpPr>
              <a:xfrm>
                <a:off x="1583" y="3577"/>
                <a:ext cx="1583" cy="327"/>
                <a:chOff x="1583" y="3577"/>
                <a:chExt cx="1583" cy="327"/>
              </a:xfrm>
            </p:grpSpPr>
            <p:sp>
              <p:nvSpPr>
                <p:cNvPr id="60629" name="Rectangle 49"/>
                <p:cNvSpPr/>
                <p:nvPr/>
              </p:nvSpPr>
              <p:spPr>
                <a:xfrm>
                  <a:off x="1626" y="3577"/>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4</a:t>
                  </a:r>
                  <a:r>
                    <a:rPr lang="zh-CN" altLang="en-US" sz="1000" dirty="0">
                      <a:latin typeface="Times New Roman" panose="02020603050405020304" pitchFamily="18" charset="0"/>
                    </a:rPr>
                    <a:t>）适当地运用分析技术方法</a:t>
                  </a:r>
                  <a:endParaRPr lang="zh-CN" altLang="en-US" sz="1000" dirty="0">
                    <a:latin typeface="Arial" panose="020B0604020202020204" pitchFamily="34" charset="0"/>
                  </a:endParaRPr>
                </a:p>
              </p:txBody>
            </p:sp>
            <p:sp>
              <p:nvSpPr>
                <p:cNvPr id="60630" name="Rectangle 186"/>
                <p:cNvSpPr/>
                <p:nvPr/>
              </p:nvSpPr>
              <p:spPr>
                <a:xfrm>
                  <a:off x="1583" y="3577"/>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67" name="Group 189"/>
              <p:cNvGrpSpPr/>
              <p:nvPr/>
            </p:nvGrpSpPr>
            <p:grpSpPr>
              <a:xfrm>
                <a:off x="4097" y="3577"/>
                <a:ext cx="526" cy="327"/>
                <a:chOff x="4097" y="3577"/>
                <a:chExt cx="526" cy="327"/>
              </a:xfrm>
            </p:grpSpPr>
            <p:sp>
              <p:nvSpPr>
                <p:cNvPr id="60627" name="Rectangle 50"/>
                <p:cNvSpPr/>
                <p:nvPr/>
              </p:nvSpPr>
              <p:spPr>
                <a:xfrm>
                  <a:off x="4140" y="3577"/>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628" name="Rectangle 188"/>
                <p:cNvSpPr/>
                <p:nvPr/>
              </p:nvSpPr>
              <p:spPr>
                <a:xfrm>
                  <a:off x="4097" y="3577"/>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68" name="Group 191"/>
              <p:cNvGrpSpPr/>
              <p:nvPr/>
            </p:nvGrpSpPr>
            <p:grpSpPr>
              <a:xfrm>
                <a:off x="4623" y="3577"/>
                <a:ext cx="512" cy="327"/>
                <a:chOff x="4623" y="3577"/>
                <a:chExt cx="512" cy="327"/>
              </a:xfrm>
            </p:grpSpPr>
            <p:sp>
              <p:nvSpPr>
                <p:cNvPr id="60625" name="Rectangle 51"/>
                <p:cNvSpPr/>
                <p:nvPr/>
              </p:nvSpPr>
              <p:spPr>
                <a:xfrm>
                  <a:off x="4666" y="3577"/>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26" name="Rectangle 190"/>
                <p:cNvSpPr/>
                <p:nvPr/>
              </p:nvSpPr>
              <p:spPr>
                <a:xfrm>
                  <a:off x="4623" y="3577"/>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69" name="Group 193"/>
              <p:cNvGrpSpPr/>
              <p:nvPr/>
            </p:nvGrpSpPr>
            <p:grpSpPr>
              <a:xfrm>
                <a:off x="0" y="3904"/>
                <a:ext cx="888" cy="981"/>
                <a:chOff x="0" y="3904"/>
                <a:chExt cx="888" cy="981"/>
              </a:xfrm>
            </p:grpSpPr>
            <p:sp>
              <p:nvSpPr>
                <p:cNvPr id="60623" name="Rectangle 52"/>
                <p:cNvSpPr/>
                <p:nvPr/>
              </p:nvSpPr>
              <p:spPr>
                <a:xfrm>
                  <a:off x="43" y="3904"/>
                  <a:ext cx="802" cy="981"/>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3</a:t>
                  </a:r>
                  <a:endParaRPr lang="en-US" altLang="zh-CN" sz="1000" dirty="0">
                    <a:latin typeface="Arial" panose="020B0604020202020204" pitchFamily="34" charset="0"/>
                  </a:endParaRPr>
                </a:p>
              </p:txBody>
            </p:sp>
            <p:sp>
              <p:nvSpPr>
                <p:cNvPr id="60624" name="Rectangle 192"/>
                <p:cNvSpPr/>
                <p:nvPr/>
              </p:nvSpPr>
              <p:spPr>
                <a:xfrm>
                  <a:off x="0" y="3904"/>
                  <a:ext cx="888" cy="981"/>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70" name="Group 195"/>
              <p:cNvGrpSpPr/>
              <p:nvPr/>
            </p:nvGrpSpPr>
            <p:grpSpPr>
              <a:xfrm>
                <a:off x="888" y="3904"/>
                <a:ext cx="695" cy="981"/>
                <a:chOff x="888" y="3904"/>
                <a:chExt cx="695" cy="981"/>
              </a:xfrm>
            </p:grpSpPr>
            <p:sp>
              <p:nvSpPr>
                <p:cNvPr id="60621" name="Rectangle 53"/>
                <p:cNvSpPr/>
                <p:nvPr/>
              </p:nvSpPr>
              <p:spPr>
                <a:xfrm>
                  <a:off x="931" y="3904"/>
                  <a:ext cx="609" cy="981"/>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对策与实施</a:t>
                  </a:r>
                  <a:endParaRPr lang="zh-CN" altLang="en-US" sz="1000" dirty="0">
                    <a:latin typeface="Arial" panose="020B0604020202020204" pitchFamily="34" charset="0"/>
                  </a:endParaRPr>
                </a:p>
              </p:txBody>
            </p:sp>
            <p:sp>
              <p:nvSpPr>
                <p:cNvPr id="60622" name="Rectangle 194"/>
                <p:cNvSpPr/>
                <p:nvPr/>
              </p:nvSpPr>
              <p:spPr>
                <a:xfrm>
                  <a:off x="888" y="3904"/>
                  <a:ext cx="695" cy="981"/>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71" name="Group 197"/>
              <p:cNvGrpSpPr/>
              <p:nvPr/>
            </p:nvGrpSpPr>
            <p:grpSpPr>
              <a:xfrm>
                <a:off x="1583" y="3904"/>
                <a:ext cx="1583" cy="327"/>
                <a:chOff x="1583" y="3904"/>
                <a:chExt cx="1583" cy="327"/>
              </a:xfrm>
            </p:grpSpPr>
            <p:sp>
              <p:nvSpPr>
                <p:cNvPr id="60619" name="Rectangle 54"/>
                <p:cNvSpPr/>
                <p:nvPr/>
              </p:nvSpPr>
              <p:spPr>
                <a:xfrm>
                  <a:off x="1626" y="3904"/>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1</a:t>
                  </a:r>
                  <a:r>
                    <a:rPr lang="zh-CN" altLang="en-US" sz="1000" dirty="0">
                      <a:latin typeface="Times New Roman" panose="02020603050405020304" pitchFamily="18" charset="0"/>
                    </a:rPr>
                    <a:t>）正确制定对策</a:t>
                  </a:r>
                  <a:endParaRPr lang="zh-CN" altLang="en-US" sz="1000" dirty="0">
                    <a:latin typeface="Arial" panose="020B0604020202020204" pitchFamily="34" charset="0"/>
                  </a:endParaRPr>
                </a:p>
              </p:txBody>
            </p:sp>
            <p:sp>
              <p:nvSpPr>
                <p:cNvPr id="60620" name="Rectangle 196"/>
                <p:cNvSpPr/>
                <p:nvPr/>
              </p:nvSpPr>
              <p:spPr>
                <a:xfrm>
                  <a:off x="1583" y="3904"/>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72" name="Group 199"/>
              <p:cNvGrpSpPr/>
              <p:nvPr/>
            </p:nvGrpSpPr>
            <p:grpSpPr>
              <a:xfrm>
                <a:off x="3166" y="3904"/>
                <a:ext cx="931" cy="981"/>
                <a:chOff x="3166" y="3904"/>
                <a:chExt cx="931" cy="981"/>
              </a:xfrm>
            </p:grpSpPr>
            <p:sp>
              <p:nvSpPr>
                <p:cNvPr id="60617" name="Rectangle 55"/>
                <p:cNvSpPr/>
                <p:nvPr/>
              </p:nvSpPr>
              <p:spPr>
                <a:xfrm>
                  <a:off x="3209" y="3904"/>
                  <a:ext cx="845" cy="981"/>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12</a:t>
                  </a:r>
                  <a:r>
                    <a:rPr lang="zh-CN" altLang="en-US" sz="1000" dirty="0">
                      <a:latin typeface="Times New Roman" panose="02020603050405020304" pitchFamily="18" charset="0"/>
                    </a:rPr>
                    <a:t>～</a:t>
                  </a:r>
                  <a:r>
                    <a:rPr lang="en-US" altLang="zh-CN" sz="1000" dirty="0">
                      <a:latin typeface="Times New Roman" panose="02020603050405020304" pitchFamily="18" charset="0"/>
                    </a:rPr>
                    <a:t>20</a:t>
                  </a:r>
                  <a:r>
                    <a:rPr lang="zh-CN" altLang="en-US" sz="1000" dirty="0">
                      <a:latin typeface="Times New Roman" panose="02020603050405020304" pitchFamily="18" charset="0"/>
                    </a:rPr>
                    <a:t>分</a:t>
                  </a:r>
                  <a:endParaRPr lang="zh-CN" altLang="en-US" sz="1000" dirty="0">
                    <a:latin typeface="Arial" panose="020B0604020202020204" pitchFamily="34" charset="0"/>
                  </a:endParaRPr>
                </a:p>
              </p:txBody>
            </p:sp>
            <p:sp>
              <p:nvSpPr>
                <p:cNvPr id="60618" name="Rectangle 198"/>
                <p:cNvSpPr/>
                <p:nvPr/>
              </p:nvSpPr>
              <p:spPr>
                <a:xfrm>
                  <a:off x="3166" y="3904"/>
                  <a:ext cx="931" cy="981"/>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73" name="Group 201"/>
              <p:cNvGrpSpPr/>
              <p:nvPr/>
            </p:nvGrpSpPr>
            <p:grpSpPr>
              <a:xfrm>
                <a:off x="4097" y="3904"/>
                <a:ext cx="526" cy="327"/>
                <a:chOff x="4097" y="3904"/>
                <a:chExt cx="526" cy="327"/>
              </a:xfrm>
            </p:grpSpPr>
            <p:sp>
              <p:nvSpPr>
                <p:cNvPr id="60615" name="Rectangle 56"/>
                <p:cNvSpPr/>
                <p:nvPr/>
              </p:nvSpPr>
              <p:spPr>
                <a:xfrm>
                  <a:off x="4140" y="3904"/>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616" name="Rectangle 200"/>
                <p:cNvSpPr/>
                <p:nvPr/>
              </p:nvSpPr>
              <p:spPr>
                <a:xfrm>
                  <a:off x="4097" y="3904"/>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74" name="Group 203"/>
              <p:cNvGrpSpPr/>
              <p:nvPr/>
            </p:nvGrpSpPr>
            <p:grpSpPr>
              <a:xfrm>
                <a:off x="4623" y="3904"/>
                <a:ext cx="512" cy="327"/>
                <a:chOff x="4623" y="3904"/>
                <a:chExt cx="512" cy="327"/>
              </a:xfrm>
            </p:grpSpPr>
            <p:sp>
              <p:nvSpPr>
                <p:cNvPr id="60613" name="Rectangle 57"/>
                <p:cNvSpPr/>
                <p:nvPr/>
              </p:nvSpPr>
              <p:spPr>
                <a:xfrm>
                  <a:off x="4666" y="3904"/>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14" name="Rectangle 202"/>
                <p:cNvSpPr/>
                <p:nvPr/>
              </p:nvSpPr>
              <p:spPr>
                <a:xfrm>
                  <a:off x="4623" y="3904"/>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75" name="Group 205"/>
              <p:cNvGrpSpPr/>
              <p:nvPr/>
            </p:nvGrpSpPr>
            <p:grpSpPr>
              <a:xfrm>
                <a:off x="1583" y="4231"/>
                <a:ext cx="1583" cy="327"/>
                <a:chOff x="1583" y="4231"/>
                <a:chExt cx="1583" cy="327"/>
              </a:xfrm>
            </p:grpSpPr>
            <p:sp>
              <p:nvSpPr>
                <p:cNvPr id="60611" name="Rectangle 58"/>
                <p:cNvSpPr/>
                <p:nvPr/>
              </p:nvSpPr>
              <p:spPr>
                <a:xfrm>
                  <a:off x="1626" y="4231"/>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2</a:t>
                  </a:r>
                  <a:r>
                    <a:rPr lang="zh-CN" altLang="en-US" sz="1000" dirty="0">
                      <a:latin typeface="Times New Roman" panose="02020603050405020304" pitchFamily="18" charset="0"/>
                    </a:rPr>
                    <a:t>）实施对策的程度</a:t>
                  </a:r>
                  <a:endParaRPr lang="zh-CN" altLang="en-US" sz="1000" dirty="0">
                    <a:latin typeface="Arial" panose="020B0604020202020204" pitchFamily="34" charset="0"/>
                  </a:endParaRPr>
                </a:p>
              </p:txBody>
            </p:sp>
            <p:sp>
              <p:nvSpPr>
                <p:cNvPr id="60612" name="Rectangle 204"/>
                <p:cNvSpPr/>
                <p:nvPr/>
              </p:nvSpPr>
              <p:spPr>
                <a:xfrm>
                  <a:off x="1583" y="4231"/>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76" name="Group 207"/>
              <p:cNvGrpSpPr/>
              <p:nvPr/>
            </p:nvGrpSpPr>
            <p:grpSpPr>
              <a:xfrm>
                <a:off x="4097" y="4231"/>
                <a:ext cx="526" cy="327"/>
                <a:chOff x="4097" y="4231"/>
                <a:chExt cx="526" cy="327"/>
              </a:xfrm>
            </p:grpSpPr>
            <p:sp>
              <p:nvSpPr>
                <p:cNvPr id="60609" name="Rectangle 59"/>
                <p:cNvSpPr/>
                <p:nvPr/>
              </p:nvSpPr>
              <p:spPr>
                <a:xfrm>
                  <a:off x="4140" y="4231"/>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endParaRPr lang="en-US" altLang="zh-CN" sz="1000" dirty="0">
                    <a:latin typeface="Arial" panose="020B0604020202020204" pitchFamily="34" charset="0"/>
                  </a:endParaRPr>
                </a:p>
              </p:txBody>
            </p:sp>
            <p:sp>
              <p:nvSpPr>
                <p:cNvPr id="60610" name="Rectangle 206"/>
                <p:cNvSpPr/>
                <p:nvPr/>
              </p:nvSpPr>
              <p:spPr>
                <a:xfrm>
                  <a:off x="4097" y="4231"/>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77" name="Group 209"/>
              <p:cNvGrpSpPr/>
              <p:nvPr/>
            </p:nvGrpSpPr>
            <p:grpSpPr>
              <a:xfrm>
                <a:off x="4623" y="4231"/>
                <a:ext cx="512" cy="327"/>
                <a:chOff x="4623" y="4231"/>
                <a:chExt cx="512" cy="327"/>
              </a:xfrm>
            </p:grpSpPr>
            <p:sp>
              <p:nvSpPr>
                <p:cNvPr id="60607" name="Rectangle 60"/>
                <p:cNvSpPr/>
                <p:nvPr/>
              </p:nvSpPr>
              <p:spPr>
                <a:xfrm>
                  <a:off x="4666" y="4231"/>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08" name="Rectangle 208"/>
                <p:cNvSpPr/>
                <p:nvPr/>
              </p:nvSpPr>
              <p:spPr>
                <a:xfrm>
                  <a:off x="4623" y="4231"/>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78" name="Group 211"/>
              <p:cNvGrpSpPr/>
              <p:nvPr/>
            </p:nvGrpSpPr>
            <p:grpSpPr>
              <a:xfrm>
                <a:off x="1583" y="4558"/>
                <a:ext cx="1583" cy="327"/>
                <a:chOff x="1583" y="4558"/>
                <a:chExt cx="1583" cy="327"/>
              </a:xfrm>
            </p:grpSpPr>
            <p:sp>
              <p:nvSpPr>
                <p:cNvPr id="60605" name="Rectangle 61"/>
                <p:cNvSpPr/>
                <p:nvPr/>
              </p:nvSpPr>
              <p:spPr>
                <a:xfrm>
                  <a:off x="1626" y="4558"/>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3</a:t>
                  </a:r>
                  <a:r>
                    <a:rPr lang="zh-CN" altLang="en-US" sz="1000" dirty="0">
                      <a:latin typeface="Times New Roman" panose="02020603050405020304" pitchFamily="18" charset="0"/>
                    </a:rPr>
                    <a:t>）适当地运用统计技术方法</a:t>
                  </a:r>
                  <a:endParaRPr lang="zh-CN" altLang="en-US" sz="1000" dirty="0">
                    <a:latin typeface="Arial" panose="020B0604020202020204" pitchFamily="34" charset="0"/>
                  </a:endParaRPr>
                </a:p>
              </p:txBody>
            </p:sp>
            <p:sp>
              <p:nvSpPr>
                <p:cNvPr id="60606" name="Rectangle 210"/>
                <p:cNvSpPr/>
                <p:nvPr/>
              </p:nvSpPr>
              <p:spPr>
                <a:xfrm>
                  <a:off x="1583" y="4558"/>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79" name="Group 213"/>
              <p:cNvGrpSpPr/>
              <p:nvPr/>
            </p:nvGrpSpPr>
            <p:grpSpPr>
              <a:xfrm>
                <a:off x="4097" y="4558"/>
                <a:ext cx="526" cy="327"/>
                <a:chOff x="4097" y="4558"/>
                <a:chExt cx="526" cy="327"/>
              </a:xfrm>
            </p:grpSpPr>
            <p:sp>
              <p:nvSpPr>
                <p:cNvPr id="60603" name="Rectangle 62"/>
                <p:cNvSpPr/>
                <p:nvPr/>
              </p:nvSpPr>
              <p:spPr>
                <a:xfrm>
                  <a:off x="4140" y="4558"/>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04" name="Rectangle 212"/>
                <p:cNvSpPr/>
                <p:nvPr/>
              </p:nvSpPr>
              <p:spPr>
                <a:xfrm>
                  <a:off x="4097" y="4558"/>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80" name="Group 215"/>
              <p:cNvGrpSpPr/>
              <p:nvPr/>
            </p:nvGrpSpPr>
            <p:grpSpPr>
              <a:xfrm>
                <a:off x="4623" y="4558"/>
                <a:ext cx="512" cy="327"/>
                <a:chOff x="4623" y="4558"/>
                <a:chExt cx="512" cy="327"/>
              </a:xfrm>
            </p:grpSpPr>
            <p:sp>
              <p:nvSpPr>
                <p:cNvPr id="60601" name="Rectangle 63"/>
                <p:cNvSpPr/>
                <p:nvPr/>
              </p:nvSpPr>
              <p:spPr>
                <a:xfrm>
                  <a:off x="4666" y="4558"/>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602" name="Rectangle 214"/>
                <p:cNvSpPr/>
                <p:nvPr/>
              </p:nvSpPr>
              <p:spPr>
                <a:xfrm>
                  <a:off x="4623" y="4558"/>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81" name="Group 217"/>
              <p:cNvGrpSpPr/>
              <p:nvPr/>
            </p:nvGrpSpPr>
            <p:grpSpPr>
              <a:xfrm>
                <a:off x="0" y="4885"/>
                <a:ext cx="888" cy="981"/>
                <a:chOff x="0" y="4885"/>
                <a:chExt cx="888" cy="981"/>
              </a:xfrm>
            </p:grpSpPr>
            <p:sp>
              <p:nvSpPr>
                <p:cNvPr id="60599" name="Rectangle 64"/>
                <p:cNvSpPr/>
                <p:nvPr/>
              </p:nvSpPr>
              <p:spPr>
                <a:xfrm>
                  <a:off x="43" y="4885"/>
                  <a:ext cx="802" cy="981"/>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4</a:t>
                  </a:r>
                  <a:endParaRPr lang="en-US" altLang="zh-CN" sz="1000" dirty="0">
                    <a:latin typeface="Arial" panose="020B0604020202020204" pitchFamily="34" charset="0"/>
                  </a:endParaRPr>
                </a:p>
              </p:txBody>
            </p:sp>
            <p:sp>
              <p:nvSpPr>
                <p:cNvPr id="60600" name="Rectangle 216"/>
                <p:cNvSpPr/>
                <p:nvPr/>
              </p:nvSpPr>
              <p:spPr>
                <a:xfrm>
                  <a:off x="0" y="4885"/>
                  <a:ext cx="888" cy="981"/>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82" name="Group 219"/>
              <p:cNvGrpSpPr/>
              <p:nvPr/>
            </p:nvGrpSpPr>
            <p:grpSpPr>
              <a:xfrm>
                <a:off x="888" y="4885"/>
                <a:ext cx="695" cy="981"/>
                <a:chOff x="888" y="4885"/>
                <a:chExt cx="695" cy="981"/>
              </a:xfrm>
            </p:grpSpPr>
            <p:sp>
              <p:nvSpPr>
                <p:cNvPr id="60597" name="Rectangle 65"/>
                <p:cNvSpPr/>
                <p:nvPr/>
              </p:nvSpPr>
              <p:spPr>
                <a:xfrm>
                  <a:off x="931" y="4885"/>
                  <a:ext cx="609" cy="981"/>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实施效果</a:t>
                  </a:r>
                  <a:endParaRPr lang="zh-CN" altLang="en-US" sz="1000" dirty="0">
                    <a:latin typeface="Arial" panose="020B0604020202020204" pitchFamily="34" charset="0"/>
                  </a:endParaRPr>
                </a:p>
              </p:txBody>
            </p:sp>
            <p:sp>
              <p:nvSpPr>
                <p:cNvPr id="60598" name="Rectangle 218"/>
                <p:cNvSpPr/>
                <p:nvPr/>
              </p:nvSpPr>
              <p:spPr>
                <a:xfrm>
                  <a:off x="888" y="4885"/>
                  <a:ext cx="695" cy="981"/>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83" name="Group 221"/>
              <p:cNvGrpSpPr/>
              <p:nvPr/>
            </p:nvGrpSpPr>
            <p:grpSpPr>
              <a:xfrm>
                <a:off x="1583" y="4885"/>
                <a:ext cx="1583" cy="327"/>
                <a:chOff x="1583" y="4885"/>
                <a:chExt cx="1583" cy="327"/>
              </a:xfrm>
            </p:grpSpPr>
            <p:sp>
              <p:nvSpPr>
                <p:cNvPr id="60595" name="Rectangle 66"/>
                <p:cNvSpPr/>
                <p:nvPr/>
              </p:nvSpPr>
              <p:spPr>
                <a:xfrm>
                  <a:off x="1626" y="4885"/>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1</a:t>
                  </a:r>
                  <a:r>
                    <a:rPr lang="zh-CN" altLang="en-US" sz="1000" dirty="0">
                      <a:latin typeface="Times New Roman" panose="02020603050405020304" pitchFamily="18" charset="0"/>
                    </a:rPr>
                    <a:t>）效果确认和改善目标达成的程度</a:t>
                  </a:r>
                  <a:endParaRPr lang="zh-CN" altLang="en-US" sz="1000" dirty="0">
                    <a:latin typeface="Arial" panose="020B0604020202020204" pitchFamily="34" charset="0"/>
                  </a:endParaRPr>
                </a:p>
              </p:txBody>
            </p:sp>
            <p:sp>
              <p:nvSpPr>
                <p:cNvPr id="60596" name="Rectangle 220"/>
                <p:cNvSpPr/>
                <p:nvPr/>
              </p:nvSpPr>
              <p:spPr>
                <a:xfrm>
                  <a:off x="1583" y="4885"/>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84" name="Group 223"/>
              <p:cNvGrpSpPr/>
              <p:nvPr/>
            </p:nvGrpSpPr>
            <p:grpSpPr>
              <a:xfrm>
                <a:off x="3166" y="4885"/>
                <a:ext cx="931" cy="981"/>
                <a:chOff x="3166" y="4885"/>
                <a:chExt cx="931" cy="981"/>
              </a:xfrm>
            </p:grpSpPr>
            <p:sp>
              <p:nvSpPr>
                <p:cNvPr id="60593" name="Rectangle 67"/>
                <p:cNvSpPr/>
                <p:nvPr/>
              </p:nvSpPr>
              <p:spPr>
                <a:xfrm>
                  <a:off x="3209" y="4885"/>
                  <a:ext cx="845" cy="981"/>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2</a:t>
                  </a:r>
                  <a:r>
                    <a:rPr lang="zh-CN" altLang="en-US" sz="1000" dirty="0">
                      <a:latin typeface="Times New Roman" panose="02020603050405020304" pitchFamily="18" charset="0"/>
                    </a:rPr>
                    <a:t>～</a:t>
                  </a:r>
                  <a:r>
                    <a:rPr lang="en-US" altLang="zh-CN" sz="1000" dirty="0">
                      <a:latin typeface="Times New Roman" panose="02020603050405020304" pitchFamily="18" charset="0"/>
                    </a:rPr>
                    <a:t>20</a:t>
                  </a:r>
                  <a:r>
                    <a:rPr lang="zh-CN" altLang="en-US" sz="1000" dirty="0">
                      <a:latin typeface="Times New Roman" panose="02020603050405020304" pitchFamily="18" charset="0"/>
                    </a:rPr>
                    <a:t>分</a:t>
                  </a:r>
                  <a:endParaRPr lang="zh-CN" altLang="en-US" sz="1000" dirty="0">
                    <a:latin typeface="Arial" panose="020B0604020202020204" pitchFamily="34" charset="0"/>
                  </a:endParaRPr>
                </a:p>
              </p:txBody>
            </p:sp>
            <p:sp>
              <p:nvSpPr>
                <p:cNvPr id="60594" name="Rectangle 222"/>
                <p:cNvSpPr/>
                <p:nvPr/>
              </p:nvSpPr>
              <p:spPr>
                <a:xfrm>
                  <a:off x="3166" y="4885"/>
                  <a:ext cx="931" cy="981"/>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85" name="Group 225"/>
              <p:cNvGrpSpPr/>
              <p:nvPr/>
            </p:nvGrpSpPr>
            <p:grpSpPr>
              <a:xfrm>
                <a:off x="4097" y="4885"/>
                <a:ext cx="526" cy="327"/>
                <a:chOff x="4097" y="4885"/>
                <a:chExt cx="526" cy="327"/>
              </a:xfrm>
            </p:grpSpPr>
            <p:sp>
              <p:nvSpPr>
                <p:cNvPr id="60591" name="Rectangle 68"/>
                <p:cNvSpPr/>
                <p:nvPr/>
              </p:nvSpPr>
              <p:spPr>
                <a:xfrm>
                  <a:off x="4140" y="4885"/>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592" name="Rectangle 224"/>
                <p:cNvSpPr/>
                <p:nvPr/>
              </p:nvSpPr>
              <p:spPr>
                <a:xfrm>
                  <a:off x="4097" y="4885"/>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86" name="Group 227"/>
              <p:cNvGrpSpPr/>
              <p:nvPr/>
            </p:nvGrpSpPr>
            <p:grpSpPr>
              <a:xfrm>
                <a:off x="4623" y="4885"/>
                <a:ext cx="512" cy="327"/>
                <a:chOff x="4623" y="4885"/>
                <a:chExt cx="512" cy="327"/>
              </a:xfrm>
            </p:grpSpPr>
            <p:sp>
              <p:nvSpPr>
                <p:cNvPr id="60589" name="Rectangle 69"/>
                <p:cNvSpPr/>
                <p:nvPr/>
              </p:nvSpPr>
              <p:spPr>
                <a:xfrm>
                  <a:off x="4666" y="4885"/>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endParaRPr lang="en-US" altLang="zh-CN" sz="1000" dirty="0">
                    <a:latin typeface="Arial" panose="020B0604020202020204" pitchFamily="34" charset="0"/>
                  </a:endParaRPr>
                </a:p>
              </p:txBody>
            </p:sp>
            <p:sp>
              <p:nvSpPr>
                <p:cNvPr id="60590" name="Rectangle 226"/>
                <p:cNvSpPr/>
                <p:nvPr/>
              </p:nvSpPr>
              <p:spPr>
                <a:xfrm>
                  <a:off x="4623" y="4885"/>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87" name="Group 229"/>
              <p:cNvGrpSpPr/>
              <p:nvPr/>
            </p:nvGrpSpPr>
            <p:grpSpPr>
              <a:xfrm>
                <a:off x="1583" y="5212"/>
                <a:ext cx="1583" cy="327"/>
                <a:chOff x="1583" y="5212"/>
                <a:chExt cx="1583" cy="327"/>
              </a:xfrm>
            </p:grpSpPr>
            <p:sp>
              <p:nvSpPr>
                <p:cNvPr id="60587" name="Rectangle 70"/>
                <p:cNvSpPr/>
                <p:nvPr/>
              </p:nvSpPr>
              <p:spPr>
                <a:xfrm>
                  <a:off x="1626" y="5212"/>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2</a:t>
                  </a:r>
                  <a:r>
                    <a:rPr lang="zh-CN" altLang="en-US" sz="1000" dirty="0">
                      <a:latin typeface="Times New Roman" panose="02020603050405020304" pitchFamily="18" charset="0"/>
                    </a:rPr>
                    <a:t>）改善前后有形和无形成果的比较</a:t>
                  </a:r>
                  <a:endParaRPr lang="zh-CN" altLang="en-US" sz="1000" dirty="0">
                    <a:latin typeface="Arial" panose="020B0604020202020204" pitchFamily="34" charset="0"/>
                  </a:endParaRPr>
                </a:p>
              </p:txBody>
            </p:sp>
            <p:sp>
              <p:nvSpPr>
                <p:cNvPr id="60588" name="Rectangle 228"/>
                <p:cNvSpPr/>
                <p:nvPr/>
              </p:nvSpPr>
              <p:spPr>
                <a:xfrm>
                  <a:off x="1583" y="5212"/>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88" name="Group 231"/>
              <p:cNvGrpSpPr/>
              <p:nvPr/>
            </p:nvGrpSpPr>
            <p:grpSpPr>
              <a:xfrm>
                <a:off x="4097" y="5212"/>
                <a:ext cx="526" cy="327"/>
                <a:chOff x="4097" y="5212"/>
                <a:chExt cx="526" cy="327"/>
              </a:xfrm>
            </p:grpSpPr>
            <p:sp>
              <p:nvSpPr>
                <p:cNvPr id="60585" name="Rectangle 71"/>
                <p:cNvSpPr/>
                <p:nvPr/>
              </p:nvSpPr>
              <p:spPr>
                <a:xfrm>
                  <a:off x="4140" y="5212"/>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586" name="Rectangle 230"/>
                <p:cNvSpPr/>
                <p:nvPr/>
              </p:nvSpPr>
              <p:spPr>
                <a:xfrm>
                  <a:off x="4097" y="5212"/>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89" name="Group 233"/>
              <p:cNvGrpSpPr/>
              <p:nvPr/>
            </p:nvGrpSpPr>
            <p:grpSpPr>
              <a:xfrm>
                <a:off x="4623" y="5212"/>
                <a:ext cx="512" cy="327"/>
                <a:chOff x="4623" y="5212"/>
                <a:chExt cx="512" cy="327"/>
              </a:xfrm>
            </p:grpSpPr>
            <p:sp>
              <p:nvSpPr>
                <p:cNvPr id="60583" name="Rectangle 72"/>
                <p:cNvSpPr/>
                <p:nvPr/>
              </p:nvSpPr>
              <p:spPr>
                <a:xfrm>
                  <a:off x="4666" y="5212"/>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584" name="Rectangle 232"/>
                <p:cNvSpPr/>
                <p:nvPr/>
              </p:nvSpPr>
              <p:spPr>
                <a:xfrm>
                  <a:off x="4623" y="5212"/>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90" name="Group 235"/>
              <p:cNvGrpSpPr/>
              <p:nvPr/>
            </p:nvGrpSpPr>
            <p:grpSpPr>
              <a:xfrm>
                <a:off x="1583" y="5539"/>
                <a:ext cx="1583" cy="327"/>
                <a:chOff x="1583" y="5539"/>
                <a:chExt cx="1583" cy="327"/>
              </a:xfrm>
            </p:grpSpPr>
            <p:sp>
              <p:nvSpPr>
                <p:cNvPr id="60581" name="Rectangle 73"/>
                <p:cNvSpPr/>
                <p:nvPr/>
              </p:nvSpPr>
              <p:spPr>
                <a:xfrm>
                  <a:off x="1626" y="5539"/>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3</a:t>
                  </a:r>
                  <a:r>
                    <a:rPr lang="zh-CN" altLang="en-US" sz="1000" dirty="0">
                      <a:latin typeface="Times New Roman" panose="02020603050405020304" pitchFamily="18" charset="0"/>
                    </a:rPr>
                    <a:t>）效果的维持及巩固情况</a:t>
                  </a:r>
                  <a:endParaRPr lang="zh-CN" altLang="en-US" sz="1000" dirty="0">
                    <a:latin typeface="Arial" panose="020B0604020202020204" pitchFamily="34" charset="0"/>
                  </a:endParaRPr>
                </a:p>
              </p:txBody>
            </p:sp>
            <p:sp>
              <p:nvSpPr>
                <p:cNvPr id="60582" name="Rectangle 234"/>
                <p:cNvSpPr/>
                <p:nvPr/>
              </p:nvSpPr>
              <p:spPr>
                <a:xfrm>
                  <a:off x="1583" y="5539"/>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91" name="Group 237"/>
              <p:cNvGrpSpPr/>
              <p:nvPr/>
            </p:nvGrpSpPr>
            <p:grpSpPr>
              <a:xfrm>
                <a:off x="4097" y="5539"/>
                <a:ext cx="526" cy="327"/>
                <a:chOff x="4097" y="5539"/>
                <a:chExt cx="526" cy="327"/>
              </a:xfrm>
            </p:grpSpPr>
            <p:sp>
              <p:nvSpPr>
                <p:cNvPr id="60579" name="Rectangle 74"/>
                <p:cNvSpPr/>
                <p:nvPr/>
              </p:nvSpPr>
              <p:spPr>
                <a:xfrm>
                  <a:off x="4140" y="5539"/>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580" name="Rectangle 236"/>
                <p:cNvSpPr/>
                <p:nvPr/>
              </p:nvSpPr>
              <p:spPr>
                <a:xfrm>
                  <a:off x="4097" y="5539"/>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92" name="Group 239"/>
              <p:cNvGrpSpPr/>
              <p:nvPr/>
            </p:nvGrpSpPr>
            <p:grpSpPr>
              <a:xfrm>
                <a:off x="4623" y="5539"/>
                <a:ext cx="512" cy="327"/>
                <a:chOff x="4623" y="5539"/>
                <a:chExt cx="512" cy="327"/>
              </a:xfrm>
            </p:grpSpPr>
            <p:sp>
              <p:nvSpPr>
                <p:cNvPr id="60577" name="Rectangle 75"/>
                <p:cNvSpPr/>
                <p:nvPr/>
              </p:nvSpPr>
              <p:spPr>
                <a:xfrm>
                  <a:off x="4666" y="5539"/>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578" name="Rectangle 238"/>
                <p:cNvSpPr/>
                <p:nvPr/>
              </p:nvSpPr>
              <p:spPr>
                <a:xfrm>
                  <a:off x="4623" y="5539"/>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93" name="Group 241"/>
              <p:cNvGrpSpPr/>
              <p:nvPr/>
            </p:nvGrpSpPr>
            <p:grpSpPr>
              <a:xfrm>
                <a:off x="0" y="5866"/>
                <a:ext cx="888" cy="1133"/>
                <a:chOff x="0" y="5866"/>
                <a:chExt cx="888" cy="1133"/>
              </a:xfrm>
            </p:grpSpPr>
            <p:sp>
              <p:nvSpPr>
                <p:cNvPr id="60575" name="Rectangle 76"/>
                <p:cNvSpPr/>
                <p:nvPr/>
              </p:nvSpPr>
              <p:spPr>
                <a:xfrm>
                  <a:off x="43" y="5866"/>
                  <a:ext cx="802" cy="113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5</a:t>
                  </a:r>
                  <a:endParaRPr lang="en-US" altLang="zh-CN" sz="1000" dirty="0">
                    <a:latin typeface="Arial" panose="020B0604020202020204" pitchFamily="34" charset="0"/>
                  </a:endParaRPr>
                </a:p>
              </p:txBody>
            </p:sp>
            <p:sp>
              <p:nvSpPr>
                <p:cNvPr id="60576" name="Rectangle 240"/>
                <p:cNvSpPr/>
                <p:nvPr/>
              </p:nvSpPr>
              <p:spPr>
                <a:xfrm>
                  <a:off x="0" y="5866"/>
                  <a:ext cx="888" cy="113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94" name="Group 243"/>
              <p:cNvGrpSpPr/>
              <p:nvPr/>
            </p:nvGrpSpPr>
            <p:grpSpPr>
              <a:xfrm>
                <a:off x="888" y="5866"/>
                <a:ext cx="695" cy="1133"/>
                <a:chOff x="888" y="5866"/>
                <a:chExt cx="695" cy="1133"/>
              </a:xfrm>
            </p:grpSpPr>
            <p:sp>
              <p:nvSpPr>
                <p:cNvPr id="60573" name="Rectangle 77"/>
                <p:cNvSpPr/>
                <p:nvPr/>
              </p:nvSpPr>
              <p:spPr>
                <a:xfrm>
                  <a:off x="931" y="5866"/>
                  <a:ext cx="609" cy="113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成果发表</a:t>
                  </a:r>
                  <a:endParaRPr lang="zh-CN" altLang="en-US" sz="1000" dirty="0">
                    <a:latin typeface="Arial" panose="020B0604020202020204" pitchFamily="34" charset="0"/>
                  </a:endParaRPr>
                </a:p>
              </p:txBody>
            </p:sp>
            <p:sp>
              <p:nvSpPr>
                <p:cNvPr id="60574" name="Rectangle 242"/>
                <p:cNvSpPr/>
                <p:nvPr/>
              </p:nvSpPr>
              <p:spPr>
                <a:xfrm>
                  <a:off x="888" y="5866"/>
                  <a:ext cx="695" cy="113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95" name="Group 245"/>
              <p:cNvGrpSpPr/>
              <p:nvPr/>
            </p:nvGrpSpPr>
            <p:grpSpPr>
              <a:xfrm>
                <a:off x="1583" y="5866"/>
                <a:ext cx="1583" cy="403"/>
                <a:chOff x="1583" y="5866"/>
                <a:chExt cx="1583" cy="403"/>
              </a:xfrm>
            </p:grpSpPr>
            <p:sp>
              <p:nvSpPr>
                <p:cNvPr id="60571" name="Rectangle 78"/>
                <p:cNvSpPr/>
                <p:nvPr/>
              </p:nvSpPr>
              <p:spPr>
                <a:xfrm>
                  <a:off x="1626" y="5866"/>
                  <a:ext cx="1497" cy="40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1</a:t>
                  </a:r>
                  <a:r>
                    <a:rPr lang="zh-CN" altLang="en-US" sz="1000" dirty="0">
                      <a:latin typeface="Times New Roman" panose="02020603050405020304" pitchFamily="18" charset="0"/>
                    </a:rPr>
                    <a:t>）发表内容通俗易懂，以图表数字为主，文字为辅，清晰简明</a:t>
                  </a:r>
                  <a:endParaRPr lang="zh-CN" altLang="en-US" sz="1000" dirty="0">
                    <a:latin typeface="Arial" panose="020B0604020202020204" pitchFamily="34" charset="0"/>
                  </a:endParaRPr>
                </a:p>
              </p:txBody>
            </p:sp>
            <p:sp>
              <p:nvSpPr>
                <p:cNvPr id="60572" name="Rectangle 244"/>
                <p:cNvSpPr/>
                <p:nvPr/>
              </p:nvSpPr>
              <p:spPr>
                <a:xfrm>
                  <a:off x="1583" y="5866"/>
                  <a:ext cx="1583"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96" name="Group 247"/>
              <p:cNvGrpSpPr/>
              <p:nvPr/>
            </p:nvGrpSpPr>
            <p:grpSpPr>
              <a:xfrm>
                <a:off x="3166" y="5866"/>
                <a:ext cx="931" cy="1133"/>
                <a:chOff x="3166" y="5866"/>
                <a:chExt cx="931" cy="1133"/>
              </a:xfrm>
            </p:grpSpPr>
            <p:sp>
              <p:nvSpPr>
                <p:cNvPr id="60569" name="Rectangle 79"/>
                <p:cNvSpPr/>
                <p:nvPr/>
              </p:nvSpPr>
              <p:spPr>
                <a:xfrm>
                  <a:off x="3209" y="5866"/>
                  <a:ext cx="845" cy="113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8</a:t>
                  </a:r>
                  <a:r>
                    <a:rPr lang="zh-CN" altLang="en-US" sz="1000" dirty="0">
                      <a:latin typeface="Times New Roman" panose="02020603050405020304" pitchFamily="18" charset="0"/>
                    </a:rPr>
                    <a:t>～</a:t>
                  </a:r>
                  <a:r>
                    <a:rPr lang="en-US" altLang="zh-CN" sz="1000" dirty="0">
                      <a:latin typeface="Times New Roman" panose="02020603050405020304" pitchFamily="18" charset="0"/>
                    </a:rPr>
                    <a:t>15</a:t>
                  </a:r>
                  <a:r>
                    <a:rPr lang="zh-CN" altLang="en-US" sz="1000" dirty="0">
                      <a:latin typeface="Times New Roman" panose="02020603050405020304" pitchFamily="18" charset="0"/>
                    </a:rPr>
                    <a:t>分</a:t>
                  </a:r>
                  <a:endParaRPr lang="zh-CN" altLang="en-US" sz="1000" dirty="0">
                    <a:latin typeface="Arial" panose="020B0604020202020204" pitchFamily="34" charset="0"/>
                  </a:endParaRPr>
                </a:p>
              </p:txBody>
            </p:sp>
            <p:sp>
              <p:nvSpPr>
                <p:cNvPr id="60570" name="Rectangle 246"/>
                <p:cNvSpPr/>
                <p:nvPr/>
              </p:nvSpPr>
              <p:spPr>
                <a:xfrm>
                  <a:off x="3166" y="5866"/>
                  <a:ext cx="931" cy="113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97" name="Group 249"/>
              <p:cNvGrpSpPr/>
              <p:nvPr/>
            </p:nvGrpSpPr>
            <p:grpSpPr>
              <a:xfrm>
                <a:off x="4097" y="5866"/>
                <a:ext cx="526" cy="403"/>
                <a:chOff x="4097" y="5866"/>
                <a:chExt cx="526" cy="403"/>
              </a:xfrm>
            </p:grpSpPr>
            <p:sp>
              <p:nvSpPr>
                <p:cNvPr id="60567" name="Rectangle 80"/>
                <p:cNvSpPr/>
                <p:nvPr/>
              </p:nvSpPr>
              <p:spPr>
                <a:xfrm>
                  <a:off x="4140" y="5866"/>
                  <a:ext cx="440"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568" name="Rectangle 248"/>
                <p:cNvSpPr/>
                <p:nvPr/>
              </p:nvSpPr>
              <p:spPr>
                <a:xfrm>
                  <a:off x="4097" y="5866"/>
                  <a:ext cx="526"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98" name="Group 251"/>
              <p:cNvGrpSpPr/>
              <p:nvPr/>
            </p:nvGrpSpPr>
            <p:grpSpPr>
              <a:xfrm>
                <a:off x="4623" y="5866"/>
                <a:ext cx="512" cy="403"/>
                <a:chOff x="4623" y="5866"/>
                <a:chExt cx="512" cy="403"/>
              </a:xfrm>
            </p:grpSpPr>
            <p:sp>
              <p:nvSpPr>
                <p:cNvPr id="60565" name="Rectangle 81"/>
                <p:cNvSpPr/>
                <p:nvPr/>
              </p:nvSpPr>
              <p:spPr>
                <a:xfrm>
                  <a:off x="4666" y="5866"/>
                  <a:ext cx="426"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566" name="Rectangle 250"/>
                <p:cNvSpPr/>
                <p:nvPr/>
              </p:nvSpPr>
              <p:spPr>
                <a:xfrm>
                  <a:off x="4623" y="5866"/>
                  <a:ext cx="512"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499" name="Group 253"/>
              <p:cNvGrpSpPr/>
              <p:nvPr/>
            </p:nvGrpSpPr>
            <p:grpSpPr>
              <a:xfrm>
                <a:off x="1583" y="6269"/>
                <a:ext cx="1583" cy="327"/>
                <a:chOff x="1583" y="6269"/>
                <a:chExt cx="1583" cy="327"/>
              </a:xfrm>
            </p:grpSpPr>
            <p:sp>
              <p:nvSpPr>
                <p:cNvPr id="60563" name="Rectangle 82"/>
                <p:cNvSpPr/>
                <p:nvPr/>
              </p:nvSpPr>
              <p:spPr>
                <a:xfrm>
                  <a:off x="1626" y="6269"/>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2</a:t>
                  </a:r>
                  <a:r>
                    <a:rPr lang="zh-CN" altLang="en-US" sz="1000" dirty="0">
                      <a:latin typeface="Times New Roman" panose="02020603050405020304" pitchFamily="18" charset="0"/>
                    </a:rPr>
                    <a:t>）发表内容层次分明，逻辑性强</a:t>
                  </a:r>
                  <a:endParaRPr lang="zh-CN" altLang="en-US" sz="1000" dirty="0">
                    <a:latin typeface="Arial" panose="020B0604020202020204" pitchFamily="34" charset="0"/>
                  </a:endParaRPr>
                </a:p>
              </p:txBody>
            </p:sp>
            <p:sp>
              <p:nvSpPr>
                <p:cNvPr id="60564" name="Rectangle 252"/>
                <p:cNvSpPr/>
                <p:nvPr/>
              </p:nvSpPr>
              <p:spPr>
                <a:xfrm>
                  <a:off x="1583" y="6269"/>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00" name="Group 255"/>
              <p:cNvGrpSpPr/>
              <p:nvPr/>
            </p:nvGrpSpPr>
            <p:grpSpPr>
              <a:xfrm>
                <a:off x="4097" y="6269"/>
                <a:ext cx="526" cy="327"/>
                <a:chOff x="4097" y="6269"/>
                <a:chExt cx="526" cy="327"/>
              </a:xfrm>
            </p:grpSpPr>
            <p:sp>
              <p:nvSpPr>
                <p:cNvPr id="60561" name="Rectangle 83"/>
                <p:cNvSpPr/>
                <p:nvPr/>
              </p:nvSpPr>
              <p:spPr>
                <a:xfrm>
                  <a:off x="4140" y="6269"/>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562" name="Rectangle 254"/>
                <p:cNvSpPr/>
                <p:nvPr/>
              </p:nvSpPr>
              <p:spPr>
                <a:xfrm>
                  <a:off x="4097" y="6269"/>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01" name="Group 257"/>
              <p:cNvGrpSpPr/>
              <p:nvPr/>
            </p:nvGrpSpPr>
            <p:grpSpPr>
              <a:xfrm>
                <a:off x="4623" y="6269"/>
                <a:ext cx="512" cy="327"/>
                <a:chOff x="4623" y="6269"/>
                <a:chExt cx="512" cy="327"/>
              </a:xfrm>
            </p:grpSpPr>
            <p:sp>
              <p:nvSpPr>
                <p:cNvPr id="60559" name="Rectangle 84"/>
                <p:cNvSpPr/>
                <p:nvPr/>
              </p:nvSpPr>
              <p:spPr>
                <a:xfrm>
                  <a:off x="4666" y="6269"/>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560" name="Rectangle 256"/>
                <p:cNvSpPr/>
                <p:nvPr/>
              </p:nvSpPr>
              <p:spPr>
                <a:xfrm>
                  <a:off x="4623" y="6269"/>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02" name="Group 259"/>
              <p:cNvGrpSpPr/>
              <p:nvPr/>
            </p:nvGrpSpPr>
            <p:grpSpPr>
              <a:xfrm>
                <a:off x="1583" y="6596"/>
                <a:ext cx="1583" cy="403"/>
                <a:chOff x="1583" y="6596"/>
                <a:chExt cx="1583" cy="403"/>
              </a:xfrm>
            </p:grpSpPr>
            <p:sp>
              <p:nvSpPr>
                <p:cNvPr id="60557" name="Rectangle 85"/>
                <p:cNvSpPr/>
                <p:nvPr/>
              </p:nvSpPr>
              <p:spPr>
                <a:xfrm>
                  <a:off x="1626" y="6596"/>
                  <a:ext cx="1497" cy="403"/>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3</a:t>
                  </a:r>
                  <a:r>
                    <a:rPr lang="zh-CN" altLang="en-US" sz="1000" dirty="0">
                      <a:latin typeface="Times New Roman" panose="02020603050405020304" pitchFamily="18" charset="0"/>
                    </a:rPr>
                    <a:t>）仪表端正，态度诚恳、口齿清楚，交流效果好</a:t>
                  </a:r>
                  <a:endParaRPr lang="zh-CN" altLang="en-US" sz="1000" dirty="0">
                    <a:latin typeface="Arial" panose="020B0604020202020204" pitchFamily="34" charset="0"/>
                  </a:endParaRPr>
                </a:p>
              </p:txBody>
            </p:sp>
            <p:sp>
              <p:nvSpPr>
                <p:cNvPr id="60558" name="Rectangle 258"/>
                <p:cNvSpPr/>
                <p:nvPr/>
              </p:nvSpPr>
              <p:spPr>
                <a:xfrm>
                  <a:off x="1583" y="6596"/>
                  <a:ext cx="1583"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03" name="Group 261"/>
              <p:cNvGrpSpPr/>
              <p:nvPr/>
            </p:nvGrpSpPr>
            <p:grpSpPr>
              <a:xfrm>
                <a:off x="4097" y="6596"/>
                <a:ext cx="526" cy="403"/>
                <a:chOff x="4097" y="6596"/>
                <a:chExt cx="526" cy="403"/>
              </a:xfrm>
            </p:grpSpPr>
            <p:sp>
              <p:nvSpPr>
                <p:cNvPr id="60555" name="Rectangle 86"/>
                <p:cNvSpPr/>
                <p:nvPr/>
              </p:nvSpPr>
              <p:spPr>
                <a:xfrm>
                  <a:off x="4140" y="6596"/>
                  <a:ext cx="440"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556" name="Rectangle 260"/>
                <p:cNvSpPr/>
                <p:nvPr/>
              </p:nvSpPr>
              <p:spPr>
                <a:xfrm>
                  <a:off x="4097" y="6596"/>
                  <a:ext cx="526"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04" name="Group 263"/>
              <p:cNvGrpSpPr/>
              <p:nvPr/>
            </p:nvGrpSpPr>
            <p:grpSpPr>
              <a:xfrm>
                <a:off x="4623" y="6596"/>
                <a:ext cx="512" cy="403"/>
                <a:chOff x="4623" y="6596"/>
                <a:chExt cx="512" cy="403"/>
              </a:xfrm>
            </p:grpSpPr>
            <p:sp>
              <p:nvSpPr>
                <p:cNvPr id="60553" name="Rectangle 87"/>
                <p:cNvSpPr/>
                <p:nvPr/>
              </p:nvSpPr>
              <p:spPr>
                <a:xfrm>
                  <a:off x="4666" y="6596"/>
                  <a:ext cx="426" cy="403"/>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554" name="Rectangle 262"/>
                <p:cNvSpPr/>
                <p:nvPr/>
              </p:nvSpPr>
              <p:spPr>
                <a:xfrm>
                  <a:off x="4623" y="6596"/>
                  <a:ext cx="512" cy="403"/>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05" name="Group 265"/>
              <p:cNvGrpSpPr/>
              <p:nvPr/>
            </p:nvGrpSpPr>
            <p:grpSpPr>
              <a:xfrm>
                <a:off x="0" y="6999"/>
                <a:ext cx="888" cy="654"/>
                <a:chOff x="0" y="6999"/>
                <a:chExt cx="888" cy="654"/>
              </a:xfrm>
            </p:grpSpPr>
            <p:sp>
              <p:nvSpPr>
                <p:cNvPr id="60551" name="Rectangle 88"/>
                <p:cNvSpPr/>
                <p:nvPr/>
              </p:nvSpPr>
              <p:spPr>
                <a:xfrm>
                  <a:off x="43" y="6999"/>
                  <a:ext cx="802" cy="654"/>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6</a:t>
                  </a:r>
                  <a:endParaRPr lang="en-US" altLang="zh-CN" sz="1000" dirty="0">
                    <a:latin typeface="Arial" panose="020B0604020202020204" pitchFamily="34" charset="0"/>
                  </a:endParaRPr>
                </a:p>
              </p:txBody>
            </p:sp>
            <p:sp>
              <p:nvSpPr>
                <p:cNvPr id="60552" name="Rectangle 264"/>
                <p:cNvSpPr/>
                <p:nvPr/>
              </p:nvSpPr>
              <p:spPr>
                <a:xfrm>
                  <a:off x="0" y="6999"/>
                  <a:ext cx="888" cy="654"/>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06" name="Group 267"/>
              <p:cNvGrpSpPr/>
              <p:nvPr/>
            </p:nvGrpSpPr>
            <p:grpSpPr>
              <a:xfrm>
                <a:off x="888" y="6999"/>
                <a:ext cx="695" cy="654"/>
                <a:chOff x="888" y="6999"/>
                <a:chExt cx="695" cy="654"/>
              </a:xfrm>
            </p:grpSpPr>
            <p:sp>
              <p:nvSpPr>
                <p:cNvPr id="60549" name="Rectangle 89"/>
                <p:cNvSpPr/>
                <p:nvPr/>
              </p:nvSpPr>
              <p:spPr>
                <a:xfrm>
                  <a:off x="931" y="6999"/>
                  <a:ext cx="609" cy="654"/>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成果特色</a:t>
                  </a:r>
                  <a:endParaRPr lang="zh-CN" altLang="en-US" sz="1000" dirty="0">
                    <a:latin typeface="Arial" panose="020B0604020202020204" pitchFamily="34" charset="0"/>
                  </a:endParaRPr>
                </a:p>
              </p:txBody>
            </p:sp>
            <p:sp>
              <p:nvSpPr>
                <p:cNvPr id="60550" name="Rectangle 266"/>
                <p:cNvSpPr/>
                <p:nvPr/>
              </p:nvSpPr>
              <p:spPr>
                <a:xfrm>
                  <a:off x="888" y="6999"/>
                  <a:ext cx="695" cy="654"/>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07" name="Group 269"/>
              <p:cNvGrpSpPr/>
              <p:nvPr/>
            </p:nvGrpSpPr>
            <p:grpSpPr>
              <a:xfrm>
                <a:off x="1583" y="6999"/>
                <a:ext cx="1583" cy="327"/>
                <a:chOff x="1583" y="6999"/>
                <a:chExt cx="1583" cy="327"/>
              </a:xfrm>
            </p:grpSpPr>
            <p:sp>
              <p:nvSpPr>
                <p:cNvPr id="60547" name="Rectangle 90"/>
                <p:cNvSpPr/>
                <p:nvPr/>
              </p:nvSpPr>
              <p:spPr>
                <a:xfrm>
                  <a:off x="1626" y="6999"/>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1</a:t>
                  </a:r>
                  <a:r>
                    <a:rPr lang="zh-CN" altLang="en-US" sz="1000" dirty="0">
                      <a:latin typeface="Times New Roman" panose="02020603050405020304" pitchFamily="18" charset="0"/>
                    </a:rPr>
                    <a:t>）主题具体、务实</a:t>
                  </a:r>
                  <a:endParaRPr lang="zh-CN" altLang="en-US" sz="1000" dirty="0">
                    <a:latin typeface="Arial" panose="020B0604020202020204" pitchFamily="34" charset="0"/>
                  </a:endParaRPr>
                </a:p>
              </p:txBody>
            </p:sp>
            <p:sp>
              <p:nvSpPr>
                <p:cNvPr id="60548" name="Rectangle 268"/>
                <p:cNvSpPr/>
                <p:nvPr/>
              </p:nvSpPr>
              <p:spPr>
                <a:xfrm>
                  <a:off x="1583" y="6999"/>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08" name="Group 271"/>
              <p:cNvGrpSpPr/>
              <p:nvPr/>
            </p:nvGrpSpPr>
            <p:grpSpPr>
              <a:xfrm>
                <a:off x="3166" y="6999"/>
                <a:ext cx="931" cy="654"/>
                <a:chOff x="3166" y="6999"/>
                <a:chExt cx="931" cy="654"/>
              </a:xfrm>
            </p:grpSpPr>
            <p:sp>
              <p:nvSpPr>
                <p:cNvPr id="60545" name="Rectangle 91"/>
                <p:cNvSpPr/>
                <p:nvPr/>
              </p:nvSpPr>
              <p:spPr>
                <a:xfrm>
                  <a:off x="3209" y="6999"/>
                  <a:ext cx="845" cy="654"/>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6</a:t>
                  </a:r>
                  <a:r>
                    <a:rPr lang="zh-CN" altLang="en-US" sz="1000" dirty="0">
                      <a:latin typeface="Times New Roman" panose="02020603050405020304" pitchFamily="18" charset="0"/>
                    </a:rPr>
                    <a:t>～</a:t>
                  </a:r>
                  <a:r>
                    <a:rPr lang="en-US" altLang="zh-CN" sz="1000" dirty="0">
                      <a:latin typeface="Times New Roman" panose="02020603050405020304" pitchFamily="18" charset="0"/>
                    </a:rPr>
                    <a:t>10</a:t>
                  </a:r>
                  <a:r>
                    <a:rPr lang="zh-CN" altLang="en-US" sz="1000" dirty="0">
                      <a:latin typeface="Times New Roman" panose="02020603050405020304" pitchFamily="18" charset="0"/>
                    </a:rPr>
                    <a:t>分</a:t>
                  </a:r>
                  <a:endParaRPr lang="zh-CN" altLang="en-US" sz="1000" dirty="0">
                    <a:latin typeface="Arial" panose="020B0604020202020204" pitchFamily="34" charset="0"/>
                  </a:endParaRPr>
                </a:p>
              </p:txBody>
            </p:sp>
            <p:sp>
              <p:nvSpPr>
                <p:cNvPr id="60546" name="Rectangle 270"/>
                <p:cNvSpPr/>
                <p:nvPr/>
              </p:nvSpPr>
              <p:spPr>
                <a:xfrm>
                  <a:off x="3166" y="6999"/>
                  <a:ext cx="931" cy="654"/>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09" name="Group 273"/>
              <p:cNvGrpSpPr/>
              <p:nvPr/>
            </p:nvGrpSpPr>
            <p:grpSpPr>
              <a:xfrm>
                <a:off x="4097" y="6999"/>
                <a:ext cx="526" cy="327"/>
                <a:chOff x="4097" y="6999"/>
                <a:chExt cx="526" cy="327"/>
              </a:xfrm>
            </p:grpSpPr>
            <p:sp>
              <p:nvSpPr>
                <p:cNvPr id="60543" name="Rectangle 92"/>
                <p:cNvSpPr/>
                <p:nvPr/>
              </p:nvSpPr>
              <p:spPr>
                <a:xfrm>
                  <a:off x="4140" y="6999"/>
                  <a:ext cx="44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544" name="Rectangle 272"/>
                <p:cNvSpPr/>
                <p:nvPr/>
              </p:nvSpPr>
              <p:spPr>
                <a:xfrm>
                  <a:off x="4097" y="6999"/>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10" name="Group 275"/>
              <p:cNvGrpSpPr/>
              <p:nvPr/>
            </p:nvGrpSpPr>
            <p:grpSpPr>
              <a:xfrm>
                <a:off x="4623" y="6999"/>
                <a:ext cx="512" cy="327"/>
                <a:chOff x="4623" y="6999"/>
                <a:chExt cx="512" cy="327"/>
              </a:xfrm>
            </p:grpSpPr>
            <p:sp>
              <p:nvSpPr>
                <p:cNvPr id="60541" name="Rectangle 93"/>
                <p:cNvSpPr/>
                <p:nvPr/>
              </p:nvSpPr>
              <p:spPr>
                <a:xfrm>
                  <a:off x="4666" y="6999"/>
                  <a:ext cx="42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542" name="Rectangle 274"/>
                <p:cNvSpPr/>
                <p:nvPr/>
              </p:nvSpPr>
              <p:spPr>
                <a:xfrm>
                  <a:off x="4623" y="6999"/>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11" name="Group 277"/>
              <p:cNvGrpSpPr/>
              <p:nvPr/>
            </p:nvGrpSpPr>
            <p:grpSpPr>
              <a:xfrm>
                <a:off x="1583" y="7326"/>
                <a:ext cx="1583" cy="327"/>
                <a:chOff x="1583" y="7326"/>
                <a:chExt cx="1583" cy="327"/>
              </a:xfrm>
            </p:grpSpPr>
            <p:sp>
              <p:nvSpPr>
                <p:cNvPr id="60539" name="Rectangle 94"/>
                <p:cNvSpPr/>
                <p:nvPr/>
              </p:nvSpPr>
              <p:spPr>
                <a:xfrm>
                  <a:off x="1626" y="7326"/>
                  <a:ext cx="1497"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000" dirty="0">
                      <a:latin typeface="Times New Roman" panose="02020603050405020304" pitchFamily="18" charset="0"/>
                    </a:rPr>
                    <a:t>（</a:t>
                  </a:r>
                  <a:r>
                    <a:rPr lang="en-US" altLang="zh-CN" sz="1000" dirty="0">
                      <a:latin typeface="Times New Roman" panose="02020603050405020304" pitchFamily="18" charset="0"/>
                    </a:rPr>
                    <a:t>2</a:t>
                  </a:r>
                  <a:r>
                    <a:rPr lang="zh-CN" altLang="en-US" sz="1000" dirty="0">
                      <a:latin typeface="Times New Roman" panose="02020603050405020304" pitchFamily="18" charset="0"/>
                    </a:rPr>
                    <a:t>）具有启发性的特色</a:t>
                  </a:r>
                  <a:endParaRPr lang="zh-CN" altLang="en-US" sz="1000" dirty="0">
                    <a:latin typeface="Arial" panose="020B0604020202020204" pitchFamily="34" charset="0"/>
                  </a:endParaRPr>
                </a:p>
              </p:txBody>
            </p:sp>
            <p:sp>
              <p:nvSpPr>
                <p:cNvPr id="60540" name="Rectangle 276"/>
                <p:cNvSpPr/>
                <p:nvPr/>
              </p:nvSpPr>
              <p:spPr>
                <a:xfrm>
                  <a:off x="1583" y="7326"/>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12" name="Group 279"/>
              <p:cNvGrpSpPr/>
              <p:nvPr/>
            </p:nvGrpSpPr>
            <p:grpSpPr>
              <a:xfrm>
                <a:off x="4097" y="7326"/>
                <a:ext cx="526" cy="327"/>
                <a:chOff x="4097" y="7326"/>
                <a:chExt cx="526" cy="327"/>
              </a:xfrm>
            </p:grpSpPr>
            <p:sp>
              <p:nvSpPr>
                <p:cNvPr id="60537" name="Rectangle 95"/>
                <p:cNvSpPr/>
                <p:nvPr/>
              </p:nvSpPr>
              <p:spPr>
                <a:xfrm>
                  <a:off x="4140" y="7326"/>
                  <a:ext cx="440"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p:txBody>
            </p:sp>
            <p:sp>
              <p:nvSpPr>
                <p:cNvPr id="60538" name="Rectangle 278"/>
                <p:cNvSpPr/>
                <p:nvPr/>
              </p:nvSpPr>
              <p:spPr>
                <a:xfrm>
                  <a:off x="4097" y="7326"/>
                  <a:ext cx="52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13" name="Group 281"/>
              <p:cNvGrpSpPr/>
              <p:nvPr/>
            </p:nvGrpSpPr>
            <p:grpSpPr>
              <a:xfrm>
                <a:off x="4623" y="7326"/>
                <a:ext cx="512" cy="327"/>
                <a:chOff x="4623" y="7326"/>
                <a:chExt cx="512" cy="327"/>
              </a:xfrm>
            </p:grpSpPr>
            <p:sp>
              <p:nvSpPr>
                <p:cNvPr id="60535" name="Rectangle 96"/>
                <p:cNvSpPr/>
                <p:nvPr/>
              </p:nvSpPr>
              <p:spPr>
                <a:xfrm>
                  <a:off x="4666" y="7326"/>
                  <a:ext cx="426"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536" name="Rectangle 280"/>
                <p:cNvSpPr/>
                <p:nvPr/>
              </p:nvSpPr>
              <p:spPr>
                <a:xfrm>
                  <a:off x="4623" y="7326"/>
                  <a:ext cx="51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14" name="Group 283"/>
              <p:cNvGrpSpPr/>
              <p:nvPr/>
            </p:nvGrpSpPr>
            <p:grpSpPr>
              <a:xfrm>
                <a:off x="0" y="7653"/>
                <a:ext cx="1583" cy="522"/>
                <a:chOff x="0" y="7653"/>
                <a:chExt cx="1583" cy="522"/>
              </a:xfrm>
            </p:grpSpPr>
            <p:sp>
              <p:nvSpPr>
                <p:cNvPr id="60533" name="Rectangle 97"/>
                <p:cNvSpPr/>
                <p:nvPr/>
              </p:nvSpPr>
              <p:spPr>
                <a:xfrm>
                  <a:off x="43" y="7653"/>
                  <a:ext cx="1497" cy="522"/>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整体评价</a:t>
                  </a:r>
                  <a:endParaRPr lang="zh-CN" altLang="en-US" sz="1000" dirty="0">
                    <a:latin typeface="Arial" panose="020B0604020202020204" pitchFamily="34" charset="0"/>
                  </a:endParaRPr>
                </a:p>
              </p:txBody>
            </p:sp>
            <p:sp>
              <p:nvSpPr>
                <p:cNvPr id="60534" name="Rectangle 282"/>
                <p:cNvSpPr/>
                <p:nvPr/>
              </p:nvSpPr>
              <p:spPr>
                <a:xfrm>
                  <a:off x="0" y="7653"/>
                  <a:ext cx="1583" cy="522"/>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15" name="Group 285"/>
              <p:cNvGrpSpPr/>
              <p:nvPr/>
            </p:nvGrpSpPr>
            <p:grpSpPr>
              <a:xfrm>
                <a:off x="1583" y="7653"/>
                <a:ext cx="2514" cy="522"/>
                <a:chOff x="1583" y="7653"/>
                <a:chExt cx="2514" cy="522"/>
              </a:xfrm>
            </p:grpSpPr>
            <p:sp>
              <p:nvSpPr>
                <p:cNvPr id="60531" name="Rectangle 98"/>
                <p:cNvSpPr/>
                <p:nvPr/>
              </p:nvSpPr>
              <p:spPr>
                <a:xfrm>
                  <a:off x="1626" y="7653"/>
                  <a:ext cx="2428" cy="522"/>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532" name="Rectangle 284"/>
                <p:cNvSpPr/>
                <p:nvPr/>
              </p:nvSpPr>
              <p:spPr>
                <a:xfrm>
                  <a:off x="1583" y="7653"/>
                  <a:ext cx="2514" cy="522"/>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16" name="Group 287"/>
              <p:cNvGrpSpPr/>
              <p:nvPr/>
            </p:nvGrpSpPr>
            <p:grpSpPr>
              <a:xfrm>
                <a:off x="4097" y="7653"/>
                <a:ext cx="526" cy="522"/>
                <a:chOff x="4097" y="7653"/>
                <a:chExt cx="526" cy="522"/>
              </a:xfrm>
            </p:grpSpPr>
            <p:sp>
              <p:nvSpPr>
                <p:cNvPr id="60529" name="Rectangle 99"/>
                <p:cNvSpPr/>
                <p:nvPr/>
              </p:nvSpPr>
              <p:spPr>
                <a:xfrm>
                  <a:off x="4140" y="7653"/>
                  <a:ext cx="440" cy="522"/>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得分</a:t>
                  </a:r>
                  <a:endParaRPr lang="zh-CN" altLang="en-US" sz="1000" dirty="0">
                    <a:latin typeface="Arial" panose="020B0604020202020204" pitchFamily="34" charset="0"/>
                  </a:endParaRPr>
                </a:p>
              </p:txBody>
            </p:sp>
            <p:sp>
              <p:nvSpPr>
                <p:cNvPr id="60530" name="Rectangle 286"/>
                <p:cNvSpPr/>
                <p:nvPr/>
              </p:nvSpPr>
              <p:spPr>
                <a:xfrm>
                  <a:off x="4097" y="7653"/>
                  <a:ext cx="526" cy="522"/>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17" name="Group 289"/>
              <p:cNvGrpSpPr/>
              <p:nvPr/>
            </p:nvGrpSpPr>
            <p:grpSpPr>
              <a:xfrm>
                <a:off x="4623" y="7653"/>
                <a:ext cx="512" cy="522"/>
                <a:chOff x="4623" y="7653"/>
                <a:chExt cx="512" cy="522"/>
              </a:xfrm>
            </p:grpSpPr>
            <p:sp>
              <p:nvSpPr>
                <p:cNvPr id="60527" name="Rectangle 100"/>
                <p:cNvSpPr/>
                <p:nvPr/>
              </p:nvSpPr>
              <p:spPr>
                <a:xfrm>
                  <a:off x="4666" y="7653"/>
                  <a:ext cx="426" cy="522"/>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528" name="Rectangle 288"/>
                <p:cNvSpPr/>
                <p:nvPr/>
              </p:nvSpPr>
              <p:spPr>
                <a:xfrm>
                  <a:off x="4623" y="7653"/>
                  <a:ext cx="512" cy="522"/>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18" name="Group 291"/>
              <p:cNvGrpSpPr/>
              <p:nvPr/>
            </p:nvGrpSpPr>
            <p:grpSpPr>
              <a:xfrm>
                <a:off x="0" y="8175"/>
                <a:ext cx="1583" cy="327"/>
                <a:chOff x="0" y="8175"/>
                <a:chExt cx="1583" cy="327"/>
              </a:xfrm>
            </p:grpSpPr>
            <p:sp>
              <p:nvSpPr>
                <p:cNvPr id="60525" name="Rectangle 101"/>
                <p:cNvSpPr/>
                <p:nvPr/>
              </p:nvSpPr>
              <p:spPr>
                <a:xfrm>
                  <a:off x="43" y="8175"/>
                  <a:ext cx="1497"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评审人员</a:t>
                  </a:r>
                  <a:endParaRPr lang="zh-CN" altLang="en-US" sz="1000" dirty="0">
                    <a:latin typeface="Arial" panose="020B0604020202020204" pitchFamily="34" charset="0"/>
                  </a:endParaRPr>
                </a:p>
              </p:txBody>
            </p:sp>
            <p:sp>
              <p:nvSpPr>
                <p:cNvPr id="60526" name="Rectangle 290"/>
                <p:cNvSpPr/>
                <p:nvPr/>
              </p:nvSpPr>
              <p:spPr>
                <a:xfrm>
                  <a:off x="0" y="8175"/>
                  <a:ext cx="1583"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19" name="Group 293"/>
              <p:cNvGrpSpPr/>
              <p:nvPr/>
            </p:nvGrpSpPr>
            <p:grpSpPr>
              <a:xfrm>
                <a:off x="1583" y="8175"/>
                <a:ext cx="3552" cy="327"/>
                <a:chOff x="1583" y="8175"/>
                <a:chExt cx="3552" cy="327"/>
              </a:xfrm>
            </p:grpSpPr>
            <p:sp>
              <p:nvSpPr>
                <p:cNvPr id="60523" name="Rectangle 102"/>
                <p:cNvSpPr/>
                <p:nvPr/>
              </p:nvSpPr>
              <p:spPr>
                <a:xfrm>
                  <a:off x="1626" y="8175"/>
                  <a:ext cx="346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000" dirty="0">
                      <a:latin typeface="Arial" panose="020B0604020202020204" pitchFamily="34" charset="0"/>
                    </a:rPr>
                    <a:t> </a:t>
                  </a:r>
                  <a:endParaRPr lang="en-US" altLang="zh-CN" sz="1000" dirty="0">
                    <a:latin typeface="Arial" panose="020B0604020202020204" pitchFamily="34" charset="0"/>
                  </a:endParaRPr>
                </a:p>
                <a:p>
                  <a:pPr marL="0" lvl="0" indent="0" algn="ctr">
                    <a:spcBef>
                      <a:spcPct val="0"/>
                    </a:spcBef>
                    <a:buFontTx/>
                    <a:buNone/>
                  </a:pPr>
                  <a:endParaRPr lang="en-US" altLang="zh-CN" sz="1000" dirty="0">
                    <a:latin typeface="Arial" panose="020B0604020202020204" pitchFamily="34" charset="0"/>
                  </a:endParaRPr>
                </a:p>
              </p:txBody>
            </p:sp>
            <p:sp>
              <p:nvSpPr>
                <p:cNvPr id="60524" name="Rectangle 292"/>
                <p:cNvSpPr/>
                <p:nvPr/>
              </p:nvSpPr>
              <p:spPr>
                <a:xfrm>
                  <a:off x="1583" y="8175"/>
                  <a:ext cx="355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0520" name="Group 295"/>
              <p:cNvGrpSpPr/>
              <p:nvPr/>
            </p:nvGrpSpPr>
            <p:grpSpPr>
              <a:xfrm>
                <a:off x="0" y="8502"/>
                <a:ext cx="5135" cy="317"/>
                <a:chOff x="0" y="8502"/>
                <a:chExt cx="5135" cy="317"/>
              </a:xfrm>
            </p:grpSpPr>
            <p:sp>
              <p:nvSpPr>
                <p:cNvPr id="60521" name="Rectangle 103"/>
                <p:cNvSpPr/>
                <p:nvPr/>
              </p:nvSpPr>
              <p:spPr>
                <a:xfrm>
                  <a:off x="43" y="8502"/>
                  <a:ext cx="5049"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000" dirty="0">
                      <a:latin typeface="Times New Roman" panose="02020603050405020304" pitchFamily="18" charset="0"/>
                    </a:rPr>
                    <a:t>注：成果发表评审表中各项具体内容说明附后</a:t>
                  </a:r>
                  <a:endParaRPr lang="zh-CN" altLang="en-US" sz="1000" dirty="0">
                    <a:latin typeface="Arial" panose="020B0604020202020204" pitchFamily="34" charset="0"/>
                  </a:endParaRPr>
                </a:p>
              </p:txBody>
            </p:sp>
            <p:sp>
              <p:nvSpPr>
                <p:cNvPr id="60522" name="Rectangle 294"/>
                <p:cNvSpPr/>
                <p:nvPr/>
              </p:nvSpPr>
              <p:spPr>
                <a:xfrm>
                  <a:off x="0" y="8502"/>
                  <a:ext cx="513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sp>
          <p:nvSpPr>
            <p:cNvPr id="60424" name="Rectangle 297"/>
            <p:cNvSpPr/>
            <p:nvPr/>
          </p:nvSpPr>
          <p:spPr>
            <a:xfrm>
              <a:off x="-3" y="-3"/>
              <a:ext cx="5141" cy="8825"/>
            </a:xfrm>
            <a:prstGeom prst="rect">
              <a:avLst/>
            </a:prstGeom>
            <a:noFill/>
            <a:ln w="9525"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6738" name="Text Box 2"/>
          <p:cNvSpPr txBox="1">
            <a:spLocks noChangeArrowheads="1"/>
          </p:cNvSpPr>
          <p:nvPr/>
        </p:nvSpPr>
        <p:spPr bwMode="auto">
          <a:xfrm>
            <a:off x="2339975" y="404813"/>
            <a:ext cx="43195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just"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QCC</a:t>
            </a:r>
            <a:r>
              <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实施成果评审及激励</a:t>
            </a:r>
            <a:endParaRPr kumimoji="0" lang="zh-CN" altLang="en-US" sz="2800" b="1" i="0" u="none" strike="noStrike" kern="1200" cap="none" spc="0" normalizeH="0" baseline="0" noProof="0" dirty="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61443" name="Rectangle 3"/>
          <p:cNvSpPr/>
          <p:nvPr/>
        </p:nvSpPr>
        <p:spPr>
          <a:xfrm>
            <a:off x="323850" y="836613"/>
            <a:ext cx="8424863" cy="571658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61444" name="Text Box 5"/>
          <p:cNvSpPr txBox="1"/>
          <p:nvPr/>
        </p:nvSpPr>
        <p:spPr>
          <a:xfrm>
            <a:off x="323850" y="908050"/>
            <a:ext cx="8351838" cy="3667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50000"/>
              </a:spcBef>
              <a:buFontTx/>
              <a:buNone/>
            </a:pPr>
            <a:r>
              <a:rPr lang="en-US" altLang="zh-CN" sz="1800" dirty="0">
                <a:latin typeface="Arial" panose="020B0604020202020204" pitchFamily="34" charset="0"/>
              </a:rPr>
              <a:t>       </a:t>
            </a:r>
            <a:endParaRPr lang="en-US" altLang="zh-CN" sz="1800" b="1" dirty="0">
              <a:latin typeface="Arial" panose="020B0604020202020204" pitchFamily="34" charset="0"/>
            </a:endParaRPr>
          </a:p>
        </p:txBody>
      </p:sp>
      <p:sp>
        <p:nvSpPr>
          <p:cNvPr id="61445" name="Text Box 6"/>
          <p:cNvSpPr txBox="1"/>
          <p:nvPr/>
        </p:nvSpPr>
        <p:spPr>
          <a:xfrm>
            <a:off x="381000" y="838200"/>
            <a:ext cx="8280400" cy="396875"/>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342900" lvl="0" indent="-342900" eaLnBrk="1" hangingPunct="1">
              <a:spcBef>
                <a:spcPct val="0"/>
              </a:spcBef>
              <a:buFontTx/>
              <a:buNone/>
            </a:pPr>
            <a:r>
              <a:rPr lang="zh-CN" altLang="en-US" sz="2000" b="1" dirty="0">
                <a:solidFill>
                  <a:srgbClr val="CC6600"/>
                </a:solidFill>
                <a:latin typeface="幼圆" panose="02010509060101010101" pitchFamily="49" charset="-122"/>
                <a:ea typeface="幼圆" panose="02010509060101010101" pitchFamily="49" charset="-122"/>
              </a:rPr>
              <a:t>七、</a:t>
            </a:r>
            <a:r>
              <a:rPr lang="en-US" altLang="zh-CN" sz="2000" b="1" dirty="0">
                <a:solidFill>
                  <a:srgbClr val="CC6600"/>
                </a:solidFill>
                <a:latin typeface="Times New Roman" panose="02020603050405020304" pitchFamily="18" charset="0"/>
                <a:cs typeface="Times New Roman" panose="02020603050405020304" pitchFamily="18" charset="0"/>
              </a:rPr>
              <a:t>QCC</a:t>
            </a:r>
            <a:r>
              <a:rPr lang="zh-CN" altLang="en-US" sz="2000" b="1" dirty="0">
                <a:solidFill>
                  <a:srgbClr val="CC6600"/>
                </a:solidFill>
                <a:latin typeface="宋体" panose="02010600030101010101" pitchFamily="2" charset="-122"/>
              </a:rPr>
              <a:t>品管圈活动成果现场评审</a:t>
            </a:r>
            <a:r>
              <a:rPr lang="zh-CN" altLang="en-US" sz="2000" b="1" dirty="0">
                <a:solidFill>
                  <a:srgbClr val="CC6600"/>
                </a:solidFill>
                <a:latin typeface="幼圆" panose="02010509060101010101" pitchFamily="49" charset="-122"/>
                <a:ea typeface="幼圆" panose="02010509060101010101" pitchFamily="49" charset="-122"/>
              </a:rPr>
              <a:t> </a:t>
            </a:r>
            <a:endParaRPr lang="zh-CN" altLang="en-US" sz="2000" b="1" dirty="0">
              <a:solidFill>
                <a:srgbClr val="CC6600"/>
              </a:solidFill>
              <a:latin typeface="幼圆" panose="02010509060101010101" pitchFamily="49" charset="-122"/>
              <a:ea typeface="幼圆" panose="02010509060101010101" pitchFamily="49" charset="-122"/>
            </a:endParaRPr>
          </a:p>
        </p:txBody>
      </p:sp>
      <p:grpSp>
        <p:nvGrpSpPr>
          <p:cNvPr id="61446" name="Group 564"/>
          <p:cNvGrpSpPr/>
          <p:nvPr/>
        </p:nvGrpSpPr>
        <p:grpSpPr>
          <a:xfrm>
            <a:off x="304800" y="1219200"/>
            <a:ext cx="8458200" cy="5334000"/>
            <a:chOff x="-3" y="-3"/>
            <a:chExt cx="4301" cy="7038"/>
          </a:xfrm>
        </p:grpSpPr>
        <p:grpSp>
          <p:nvGrpSpPr>
            <p:cNvPr id="61447" name="Group 562"/>
            <p:cNvGrpSpPr/>
            <p:nvPr/>
          </p:nvGrpSpPr>
          <p:grpSpPr>
            <a:xfrm>
              <a:off x="0" y="0"/>
              <a:ext cx="4295" cy="7032"/>
              <a:chOff x="0" y="0"/>
              <a:chExt cx="4295" cy="7032"/>
            </a:xfrm>
          </p:grpSpPr>
          <p:grpSp>
            <p:nvGrpSpPr>
              <p:cNvPr id="61449" name="Group 387"/>
              <p:cNvGrpSpPr/>
              <p:nvPr/>
            </p:nvGrpSpPr>
            <p:grpSpPr>
              <a:xfrm>
                <a:off x="0" y="0"/>
                <a:ext cx="738" cy="327"/>
                <a:chOff x="0" y="0"/>
                <a:chExt cx="738" cy="327"/>
              </a:xfrm>
            </p:grpSpPr>
            <p:sp>
              <p:nvSpPr>
                <p:cNvPr id="61711" name="Rectangle 298"/>
                <p:cNvSpPr/>
                <p:nvPr/>
              </p:nvSpPr>
              <p:spPr>
                <a:xfrm>
                  <a:off x="43" y="0"/>
                  <a:ext cx="652"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公司名称</a:t>
                  </a:r>
                  <a:endParaRPr lang="zh-CN" altLang="en-US" sz="1200" dirty="0">
                    <a:latin typeface="Arial" panose="020B0604020202020204" pitchFamily="34" charset="0"/>
                  </a:endParaRPr>
                </a:p>
              </p:txBody>
            </p:sp>
            <p:sp>
              <p:nvSpPr>
                <p:cNvPr id="61712" name="Rectangle 386"/>
                <p:cNvSpPr/>
                <p:nvPr/>
              </p:nvSpPr>
              <p:spPr>
                <a:xfrm>
                  <a:off x="0" y="0"/>
                  <a:ext cx="738"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50" name="Group 389"/>
              <p:cNvGrpSpPr/>
              <p:nvPr/>
            </p:nvGrpSpPr>
            <p:grpSpPr>
              <a:xfrm>
                <a:off x="738" y="0"/>
                <a:ext cx="3557" cy="327"/>
                <a:chOff x="738" y="0"/>
                <a:chExt cx="3557" cy="327"/>
              </a:xfrm>
            </p:grpSpPr>
            <p:sp>
              <p:nvSpPr>
                <p:cNvPr id="61709" name="Rectangle 299"/>
                <p:cNvSpPr/>
                <p:nvPr/>
              </p:nvSpPr>
              <p:spPr>
                <a:xfrm>
                  <a:off x="781" y="0"/>
                  <a:ext cx="3471"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710" name="Rectangle 388"/>
                <p:cNvSpPr/>
                <p:nvPr/>
              </p:nvSpPr>
              <p:spPr>
                <a:xfrm>
                  <a:off x="738" y="0"/>
                  <a:ext cx="3557"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51" name="Group 391"/>
              <p:cNvGrpSpPr/>
              <p:nvPr/>
            </p:nvGrpSpPr>
            <p:grpSpPr>
              <a:xfrm>
                <a:off x="0" y="327"/>
                <a:ext cx="738" cy="327"/>
                <a:chOff x="0" y="327"/>
                <a:chExt cx="738" cy="327"/>
              </a:xfrm>
            </p:grpSpPr>
            <p:sp>
              <p:nvSpPr>
                <p:cNvPr id="61707" name="Rectangle 300"/>
                <p:cNvSpPr/>
                <p:nvPr/>
              </p:nvSpPr>
              <p:spPr>
                <a:xfrm>
                  <a:off x="43" y="327"/>
                  <a:ext cx="652"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100" dirty="0">
                      <a:latin typeface="Arial" panose="020B0604020202020204" pitchFamily="34" charset="0"/>
                    </a:rPr>
                    <a:t>QCC</a:t>
                  </a:r>
                  <a:r>
                    <a:rPr lang="zh-CN" altLang="en-US" sz="1100" dirty="0">
                      <a:latin typeface="Times New Roman" panose="02020603050405020304" pitchFamily="18" charset="0"/>
                    </a:rPr>
                    <a:t>品管圈名称</a:t>
                  </a:r>
                  <a:endParaRPr lang="zh-CN" altLang="en-US" sz="1100" dirty="0">
                    <a:latin typeface="Arial" panose="020B0604020202020204" pitchFamily="34" charset="0"/>
                  </a:endParaRPr>
                </a:p>
              </p:txBody>
            </p:sp>
            <p:sp>
              <p:nvSpPr>
                <p:cNvPr id="61708" name="Rectangle 390"/>
                <p:cNvSpPr/>
                <p:nvPr/>
              </p:nvSpPr>
              <p:spPr>
                <a:xfrm>
                  <a:off x="0" y="327"/>
                  <a:ext cx="738"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52" name="Group 393"/>
              <p:cNvGrpSpPr/>
              <p:nvPr/>
            </p:nvGrpSpPr>
            <p:grpSpPr>
              <a:xfrm>
                <a:off x="738" y="327"/>
                <a:ext cx="1431" cy="327"/>
                <a:chOff x="738" y="327"/>
                <a:chExt cx="1431" cy="327"/>
              </a:xfrm>
            </p:grpSpPr>
            <p:sp>
              <p:nvSpPr>
                <p:cNvPr id="61705" name="Rectangle 301"/>
                <p:cNvSpPr/>
                <p:nvPr/>
              </p:nvSpPr>
              <p:spPr>
                <a:xfrm>
                  <a:off x="781" y="327"/>
                  <a:ext cx="1345"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706" name="Rectangle 392"/>
                <p:cNvSpPr/>
                <p:nvPr/>
              </p:nvSpPr>
              <p:spPr>
                <a:xfrm>
                  <a:off x="738" y="327"/>
                  <a:ext cx="1431"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53" name="Group 395"/>
              <p:cNvGrpSpPr/>
              <p:nvPr/>
            </p:nvGrpSpPr>
            <p:grpSpPr>
              <a:xfrm>
                <a:off x="2169" y="327"/>
                <a:ext cx="725" cy="327"/>
                <a:chOff x="2169" y="327"/>
                <a:chExt cx="725" cy="327"/>
              </a:xfrm>
            </p:grpSpPr>
            <p:sp>
              <p:nvSpPr>
                <p:cNvPr id="61703" name="Rectangle 302"/>
                <p:cNvSpPr/>
                <p:nvPr/>
              </p:nvSpPr>
              <p:spPr>
                <a:xfrm>
                  <a:off x="2212" y="327"/>
                  <a:ext cx="639"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类别</a:t>
                  </a:r>
                  <a:endParaRPr lang="zh-CN" altLang="en-US" sz="1200" dirty="0">
                    <a:latin typeface="Arial" panose="020B0604020202020204" pitchFamily="34" charset="0"/>
                  </a:endParaRPr>
                </a:p>
              </p:txBody>
            </p:sp>
            <p:sp>
              <p:nvSpPr>
                <p:cNvPr id="61704" name="Rectangle 394"/>
                <p:cNvSpPr/>
                <p:nvPr/>
              </p:nvSpPr>
              <p:spPr>
                <a:xfrm>
                  <a:off x="2169" y="327"/>
                  <a:ext cx="725"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54" name="Group 397"/>
              <p:cNvGrpSpPr/>
              <p:nvPr/>
            </p:nvGrpSpPr>
            <p:grpSpPr>
              <a:xfrm>
                <a:off x="2894" y="327"/>
                <a:ext cx="1401" cy="327"/>
                <a:chOff x="2894" y="327"/>
                <a:chExt cx="1401" cy="327"/>
              </a:xfrm>
            </p:grpSpPr>
            <p:sp>
              <p:nvSpPr>
                <p:cNvPr id="61701" name="Rectangle 303"/>
                <p:cNvSpPr/>
                <p:nvPr/>
              </p:nvSpPr>
              <p:spPr>
                <a:xfrm>
                  <a:off x="2937" y="327"/>
                  <a:ext cx="1315"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702" name="Rectangle 396"/>
                <p:cNvSpPr/>
                <p:nvPr/>
              </p:nvSpPr>
              <p:spPr>
                <a:xfrm>
                  <a:off x="2894" y="327"/>
                  <a:ext cx="1401"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55" name="Group 399"/>
              <p:cNvGrpSpPr/>
              <p:nvPr/>
            </p:nvGrpSpPr>
            <p:grpSpPr>
              <a:xfrm>
                <a:off x="0" y="654"/>
                <a:ext cx="738" cy="327"/>
                <a:chOff x="0" y="654"/>
                <a:chExt cx="738" cy="327"/>
              </a:xfrm>
            </p:grpSpPr>
            <p:sp>
              <p:nvSpPr>
                <p:cNvPr id="61699" name="Rectangle 304"/>
                <p:cNvSpPr/>
                <p:nvPr/>
              </p:nvSpPr>
              <p:spPr>
                <a:xfrm>
                  <a:off x="43" y="654"/>
                  <a:ext cx="652"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课题名称</a:t>
                  </a:r>
                  <a:endParaRPr lang="zh-CN" altLang="en-US" sz="1200" dirty="0">
                    <a:latin typeface="Arial" panose="020B0604020202020204" pitchFamily="34" charset="0"/>
                  </a:endParaRPr>
                </a:p>
              </p:txBody>
            </p:sp>
            <p:sp>
              <p:nvSpPr>
                <p:cNvPr id="61700" name="Rectangle 398"/>
                <p:cNvSpPr/>
                <p:nvPr/>
              </p:nvSpPr>
              <p:spPr>
                <a:xfrm>
                  <a:off x="0" y="654"/>
                  <a:ext cx="738"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56" name="Group 401"/>
              <p:cNvGrpSpPr/>
              <p:nvPr/>
            </p:nvGrpSpPr>
            <p:grpSpPr>
              <a:xfrm>
                <a:off x="738" y="654"/>
                <a:ext cx="1431" cy="327"/>
                <a:chOff x="738" y="654"/>
                <a:chExt cx="1431" cy="327"/>
              </a:xfrm>
            </p:grpSpPr>
            <p:sp>
              <p:nvSpPr>
                <p:cNvPr id="61697" name="Rectangle 305"/>
                <p:cNvSpPr/>
                <p:nvPr/>
              </p:nvSpPr>
              <p:spPr>
                <a:xfrm>
                  <a:off x="781" y="654"/>
                  <a:ext cx="1345"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98" name="Rectangle 400"/>
                <p:cNvSpPr/>
                <p:nvPr/>
              </p:nvSpPr>
              <p:spPr>
                <a:xfrm>
                  <a:off x="738" y="654"/>
                  <a:ext cx="1431"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57" name="Group 403"/>
              <p:cNvGrpSpPr/>
              <p:nvPr/>
            </p:nvGrpSpPr>
            <p:grpSpPr>
              <a:xfrm>
                <a:off x="2169" y="654"/>
                <a:ext cx="725" cy="327"/>
                <a:chOff x="2169" y="654"/>
                <a:chExt cx="725" cy="327"/>
              </a:xfrm>
            </p:grpSpPr>
            <p:sp>
              <p:nvSpPr>
                <p:cNvPr id="61695" name="Rectangle 306"/>
                <p:cNvSpPr/>
                <p:nvPr/>
              </p:nvSpPr>
              <p:spPr>
                <a:xfrm>
                  <a:off x="2212" y="654"/>
                  <a:ext cx="639"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日期</a:t>
                  </a:r>
                  <a:endParaRPr lang="zh-CN" altLang="en-US" sz="1200" dirty="0">
                    <a:latin typeface="Arial" panose="020B0604020202020204" pitchFamily="34" charset="0"/>
                  </a:endParaRPr>
                </a:p>
              </p:txBody>
            </p:sp>
            <p:sp>
              <p:nvSpPr>
                <p:cNvPr id="61696" name="Rectangle 402"/>
                <p:cNvSpPr/>
                <p:nvPr/>
              </p:nvSpPr>
              <p:spPr>
                <a:xfrm>
                  <a:off x="2169" y="654"/>
                  <a:ext cx="725"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58" name="Group 405"/>
              <p:cNvGrpSpPr/>
              <p:nvPr/>
            </p:nvGrpSpPr>
            <p:grpSpPr>
              <a:xfrm>
                <a:off x="2894" y="654"/>
                <a:ext cx="1401" cy="327"/>
                <a:chOff x="2894" y="654"/>
                <a:chExt cx="1401" cy="327"/>
              </a:xfrm>
            </p:grpSpPr>
            <p:sp>
              <p:nvSpPr>
                <p:cNvPr id="61693" name="Rectangle 307"/>
                <p:cNvSpPr/>
                <p:nvPr/>
              </p:nvSpPr>
              <p:spPr>
                <a:xfrm>
                  <a:off x="2937" y="654"/>
                  <a:ext cx="1315" cy="32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94" name="Rectangle 404"/>
                <p:cNvSpPr/>
                <p:nvPr/>
              </p:nvSpPr>
              <p:spPr>
                <a:xfrm>
                  <a:off x="2894" y="654"/>
                  <a:ext cx="1401"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59" name="Group 407"/>
              <p:cNvGrpSpPr/>
              <p:nvPr/>
            </p:nvGrpSpPr>
            <p:grpSpPr>
              <a:xfrm>
                <a:off x="0" y="981"/>
                <a:ext cx="4295" cy="317"/>
                <a:chOff x="0" y="981"/>
                <a:chExt cx="4295" cy="317"/>
              </a:xfrm>
            </p:grpSpPr>
            <p:sp>
              <p:nvSpPr>
                <p:cNvPr id="61691" name="Rectangle 308"/>
                <p:cNvSpPr/>
                <p:nvPr/>
              </p:nvSpPr>
              <p:spPr>
                <a:xfrm>
                  <a:off x="43" y="981"/>
                  <a:ext cx="4209"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评审内容及记录</a:t>
                  </a:r>
                  <a:endParaRPr lang="zh-CN" altLang="en-US" sz="1200" dirty="0">
                    <a:latin typeface="Arial" panose="020B0604020202020204" pitchFamily="34" charset="0"/>
                  </a:endParaRPr>
                </a:p>
              </p:txBody>
            </p:sp>
            <p:sp>
              <p:nvSpPr>
                <p:cNvPr id="61692" name="Rectangle 406"/>
                <p:cNvSpPr/>
                <p:nvPr/>
              </p:nvSpPr>
              <p:spPr>
                <a:xfrm>
                  <a:off x="0" y="981"/>
                  <a:ext cx="429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60" name="Group 409"/>
              <p:cNvGrpSpPr/>
              <p:nvPr/>
            </p:nvGrpSpPr>
            <p:grpSpPr>
              <a:xfrm>
                <a:off x="0" y="1298"/>
                <a:ext cx="736" cy="317"/>
                <a:chOff x="0" y="1298"/>
                <a:chExt cx="736" cy="317"/>
              </a:xfrm>
            </p:grpSpPr>
            <p:sp>
              <p:nvSpPr>
                <p:cNvPr id="61689" name="Rectangle 309"/>
                <p:cNvSpPr/>
                <p:nvPr/>
              </p:nvSpPr>
              <p:spPr>
                <a:xfrm>
                  <a:off x="43" y="1298"/>
                  <a:ext cx="650"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序号</a:t>
                  </a:r>
                  <a:endParaRPr lang="zh-CN" altLang="en-US" sz="1200" dirty="0">
                    <a:latin typeface="Arial" panose="020B0604020202020204" pitchFamily="34" charset="0"/>
                  </a:endParaRPr>
                </a:p>
              </p:txBody>
            </p:sp>
            <p:sp>
              <p:nvSpPr>
                <p:cNvPr id="61690" name="Rectangle 408"/>
                <p:cNvSpPr/>
                <p:nvPr/>
              </p:nvSpPr>
              <p:spPr>
                <a:xfrm>
                  <a:off x="0" y="1298"/>
                  <a:ext cx="736"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61" name="Group 411"/>
              <p:cNvGrpSpPr/>
              <p:nvPr/>
            </p:nvGrpSpPr>
            <p:grpSpPr>
              <a:xfrm>
                <a:off x="736" y="1298"/>
                <a:ext cx="2159" cy="317"/>
                <a:chOff x="736" y="1298"/>
                <a:chExt cx="2159" cy="317"/>
              </a:xfrm>
            </p:grpSpPr>
            <p:sp>
              <p:nvSpPr>
                <p:cNvPr id="61687" name="Rectangle 310"/>
                <p:cNvSpPr/>
                <p:nvPr/>
              </p:nvSpPr>
              <p:spPr>
                <a:xfrm>
                  <a:off x="779" y="1298"/>
                  <a:ext cx="2073"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评审项目</a:t>
                  </a:r>
                  <a:endParaRPr lang="zh-CN" altLang="en-US" sz="1200" dirty="0">
                    <a:latin typeface="Arial" panose="020B0604020202020204" pitchFamily="34" charset="0"/>
                  </a:endParaRPr>
                </a:p>
              </p:txBody>
            </p:sp>
            <p:sp>
              <p:nvSpPr>
                <p:cNvPr id="61688" name="Rectangle 410"/>
                <p:cNvSpPr/>
                <p:nvPr/>
              </p:nvSpPr>
              <p:spPr>
                <a:xfrm>
                  <a:off x="736" y="1298"/>
                  <a:ext cx="2159"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62" name="Group 413"/>
              <p:cNvGrpSpPr/>
              <p:nvPr/>
            </p:nvGrpSpPr>
            <p:grpSpPr>
              <a:xfrm>
                <a:off x="2895" y="1298"/>
                <a:ext cx="662" cy="317"/>
                <a:chOff x="2895" y="1298"/>
                <a:chExt cx="662" cy="317"/>
              </a:xfrm>
            </p:grpSpPr>
            <p:sp>
              <p:nvSpPr>
                <p:cNvPr id="61685" name="Rectangle 311"/>
                <p:cNvSpPr/>
                <p:nvPr/>
              </p:nvSpPr>
              <p:spPr>
                <a:xfrm>
                  <a:off x="2938" y="1298"/>
                  <a:ext cx="576"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标准分</a:t>
                  </a:r>
                  <a:endParaRPr lang="zh-CN" altLang="en-US" sz="1200" dirty="0">
                    <a:latin typeface="Arial" panose="020B0604020202020204" pitchFamily="34" charset="0"/>
                  </a:endParaRPr>
                </a:p>
              </p:txBody>
            </p:sp>
            <p:sp>
              <p:nvSpPr>
                <p:cNvPr id="61686" name="Rectangle 412"/>
                <p:cNvSpPr/>
                <p:nvPr/>
              </p:nvSpPr>
              <p:spPr>
                <a:xfrm>
                  <a:off x="2895" y="1298"/>
                  <a:ext cx="662"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63" name="Group 415"/>
              <p:cNvGrpSpPr/>
              <p:nvPr/>
            </p:nvGrpSpPr>
            <p:grpSpPr>
              <a:xfrm>
                <a:off x="3557" y="1298"/>
                <a:ext cx="374" cy="317"/>
                <a:chOff x="3557" y="1298"/>
                <a:chExt cx="374" cy="317"/>
              </a:xfrm>
            </p:grpSpPr>
            <p:sp>
              <p:nvSpPr>
                <p:cNvPr id="61683" name="Rectangle 312"/>
                <p:cNvSpPr/>
                <p:nvPr/>
              </p:nvSpPr>
              <p:spPr>
                <a:xfrm>
                  <a:off x="3600" y="1298"/>
                  <a:ext cx="288"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得分</a:t>
                  </a:r>
                  <a:endParaRPr lang="zh-CN" altLang="en-US" sz="1200" dirty="0">
                    <a:latin typeface="Arial" panose="020B0604020202020204" pitchFamily="34" charset="0"/>
                  </a:endParaRPr>
                </a:p>
              </p:txBody>
            </p:sp>
            <p:sp>
              <p:nvSpPr>
                <p:cNvPr id="61684" name="Rectangle 414"/>
                <p:cNvSpPr/>
                <p:nvPr/>
              </p:nvSpPr>
              <p:spPr>
                <a:xfrm>
                  <a:off x="3557" y="1298"/>
                  <a:ext cx="37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64" name="Group 417"/>
              <p:cNvGrpSpPr/>
              <p:nvPr/>
            </p:nvGrpSpPr>
            <p:grpSpPr>
              <a:xfrm>
                <a:off x="3931" y="1298"/>
                <a:ext cx="364" cy="317"/>
                <a:chOff x="3931" y="1298"/>
                <a:chExt cx="364" cy="317"/>
              </a:xfrm>
            </p:grpSpPr>
            <p:sp>
              <p:nvSpPr>
                <p:cNvPr id="61681" name="Rectangle 313"/>
                <p:cNvSpPr/>
                <p:nvPr/>
              </p:nvSpPr>
              <p:spPr>
                <a:xfrm>
                  <a:off x="3974" y="1298"/>
                  <a:ext cx="278"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备注</a:t>
                  </a:r>
                  <a:endParaRPr lang="zh-CN" altLang="en-US" sz="1200" dirty="0">
                    <a:latin typeface="Arial" panose="020B0604020202020204" pitchFamily="34" charset="0"/>
                  </a:endParaRPr>
                </a:p>
              </p:txBody>
            </p:sp>
            <p:sp>
              <p:nvSpPr>
                <p:cNvPr id="61682" name="Rectangle 416"/>
                <p:cNvSpPr/>
                <p:nvPr/>
              </p:nvSpPr>
              <p:spPr>
                <a:xfrm>
                  <a:off x="3931" y="1298"/>
                  <a:ext cx="364"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65" name="Group 419"/>
              <p:cNvGrpSpPr/>
              <p:nvPr/>
            </p:nvGrpSpPr>
            <p:grpSpPr>
              <a:xfrm>
                <a:off x="0" y="1615"/>
                <a:ext cx="736" cy="327"/>
                <a:chOff x="0" y="1615"/>
                <a:chExt cx="736" cy="327"/>
              </a:xfrm>
            </p:grpSpPr>
            <p:sp>
              <p:nvSpPr>
                <p:cNvPr id="61679" name="Rectangle 314"/>
                <p:cNvSpPr/>
                <p:nvPr/>
              </p:nvSpPr>
              <p:spPr>
                <a:xfrm>
                  <a:off x="43" y="1615"/>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1</a:t>
                  </a:r>
                  <a:endParaRPr lang="en-US" altLang="zh-CN" sz="1200" dirty="0">
                    <a:latin typeface="Arial" panose="020B0604020202020204" pitchFamily="34" charset="0"/>
                  </a:endParaRPr>
                </a:p>
              </p:txBody>
            </p:sp>
            <p:sp>
              <p:nvSpPr>
                <p:cNvPr id="61680" name="Rectangle 418"/>
                <p:cNvSpPr/>
                <p:nvPr/>
              </p:nvSpPr>
              <p:spPr>
                <a:xfrm>
                  <a:off x="0" y="1615"/>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66" name="Group 421"/>
              <p:cNvGrpSpPr/>
              <p:nvPr/>
            </p:nvGrpSpPr>
            <p:grpSpPr>
              <a:xfrm>
                <a:off x="736" y="1615"/>
                <a:ext cx="2159" cy="327"/>
                <a:chOff x="736" y="1615"/>
                <a:chExt cx="2159" cy="327"/>
              </a:xfrm>
            </p:grpSpPr>
            <p:sp>
              <p:nvSpPr>
                <p:cNvPr id="61677" name="Rectangle 315"/>
                <p:cNvSpPr/>
                <p:nvPr/>
              </p:nvSpPr>
              <p:spPr>
                <a:xfrm>
                  <a:off x="779" y="1615"/>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品管圈的组成</a:t>
                  </a:r>
                  <a:endParaRPr lang="zh-CN" altLang="en-US" sz="1200" dirty="0">
                    <a:latin typeface="Arial" panose="020B0604020202020204" pitchFamily="34" charset="0"/>
                  </a:endParaRPr>
                </a:p>
              </p:txBody>
            </p:sp>
            <p:sp>
              <p:nvSpPr>
                <p:cNvPr id="61678" name="Rectangle 420"/>
                <p:cNvSpPr/>
                <p:nvPr/>
              </p:nvSpPr>
              <p:spPr>
                <a:xfrm>
                  <a:off x="736" y="1615"/>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67" name="Group 423"/>
              <p:cNvGrpSpPr/>
              <p:nvPr/>
            </p:nvGrpSpPr>
            <p:grpSpPr>
              <a:xfrm>
                <a:off x="2895" y="1615"/>
                <a:ext cx="662" cy="327"/>
                <a:chOff x="2895" y="1615"/>
                <a:chExt cx="662" cy="327"/>
              </a:xfrm>
            </p:grpSpPr>
            <p:sp>
              <p:nvSpPr>
                <p:cNvPr id="61675" name="Rectangle 316"/>
                <p:cNvSpPr/>
                <p:nvPr/>
              </p:nvSpPr>
              <p:spPr>
                <a:xfrm>
                  <a:off x="2938" y="1615"/>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2</a:t>
                  </a:r>
                  <a:r>
                    <a:rPr lang="zh-CN" altLang="en-US" sz="1200" dirty="0">
                      <a:latin typeface="Times New Roman" panose="02020603050405020304" pitchFamily="18" charset="0"/>
                    </a:rPr>
                    <a:t>～</a:t>
                  </a:r>
                  <a:r>
                    <a:rPr lang="en-US" altLang="zh-CN" sz="1200" dirty="0">
                      <a:latin typeface="Times New Roman" panose="02020603050405020304" pitchFamily="18" charset="0"/>
                    </a:rPr>
                    <a:t>5</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676" name="Rectangle 422"/>
                <p:cNvSpPr/>
                <p:nvPr/>
              </p:nvSpPr>
              <p:spPr>
                <a:xfrm>
                  <a:off x="2895" y="1615"/>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68" name="Group 425"/>
              <p:cNvGrpSpPr/>
              <p:nvPr/>
            </p:nvGrpSpPr>
            <p:grpSpPr>
              <a:xfrm>
                <a:off x="3557" y="1615"/>
                <a:ext cx="374" cy="327"/>
                <a:chOff x="3557" y="1615"/>
                <a:chExt cx="374" cy="327"/>
              </a:xfrm>
            </p:grpSpPr>
            <p:sp>
              <p:nvSpPr>
                <p:cNvPr id="61673" name="Rectangle 317"/>
                <p:cNvSpPr/>
                <p:nvPr/>
              </p:nvSpPr>
              <p:spPr>
                <a:xfrm>
                  <a:off x="3600" y="1615"/>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74" name="Rectangle 424"/>
                <p:cNvSpPr/>
                <p:nvPr/>
              </p:nvSpPr>
              <p:spPr>
                <a:xfrm>
                  <a:off x="3557" y="1615"/>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69" name="Group 427"/>
              <p:cNvGrpSpPr/>
              <p:nvPr/>
            </p:nvGrpSpPr>
            <p:grpSpPr>
              <a:xfrm>
                <a:off x="3931" y="1615"/>
                <a:ext cx="364" cy="327"/>
                <a:chOff x="3931" y="1615"/>
                <a:chExt cx="364" cy="327"/>
              </a:xfrm>
            </p:grpSpPr>
            <p:sp>
              <p:nvSpPr>
                <p:cNvPr id="61671" name="Rectangle 318"/>
                <p:cNvSpPr/>
                <p:nvPr/>
              </p:nvSpPr>
              <p:spPr>
                <a:xfrm>
                  <a:off x="3974" y="1615"/>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72" name="Rectangle 426"/>
                <p:cNvSpPr/>
                <p:nvPr/>
              </p:nvSpPr>
              <p:spPr>
                <a:xfrm>
                  <a:off x="3931" y="1615"/>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70" name="Group 429"/>
              <p:cNvGrpSpPr/>
              <p:nvPr/>
            </p:nvGrpSpPr>
            <p:grpSpPr>
              <a:xfrm>
                <a:off x="0" y="1942"/>
                <a:ext cx="736" cy="327"/>
                <a:chOff x="0" y="1942"/>
                <a:chExt cx="736" cy="327"/>
              </a:xfrm>
            </p:grpSpPr>
            <p:sp>
              <p:nvSpPr>
                <p:cNvPr id="61669" name="Rectangle 319"/>
                <p:cNvSpPr/>
                <p:nvPr/>
              </p:nvSpPr>
              <p:spPr>
                <a:xfrm>
                  <a:off x="43" y="1942"/>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2</a:t>
                  </a:r>
                  <a:endParaRPr lang="en-US" altLang="zh-CN" sz="1200" dirty="0">
                    <a:latin typeface="Arial" panose="020B0604020202020204" pitchFamily="34" charset="0"/>
                  </a:endParaRPr>
                </a:p>
              </p:txBody>
            </p:sp>
            <p:sp>
              <p:nvSpPr>
                <p:cNvPr id="61670" name="Rectangle 428"/>
                <p:cNvSpPr/>
                <p:nvPr/>
              </p:nvSpPr>
              <p:spPr>
                <a:xfrm>
                  <a:off x="0" y="1942"/>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71" name="Group 431"/>
              <p:cNvGrpSpPr/>
              <p:nvPr/>
            </p:nvGrpSpPr>
            <p:grpSpPr>
              <a:xfrm>
                <a:off x="736" y="1942"/>
                <a:ext cx="2159" cy="327"/>
                <a:chOff x="736" y="1942"/>
                <a:chExt cx="2159" cy="327"/>
              </a:xfrm>
            </p:grpSpPr>
            <p:sp>
              <p:nvSpPr>
                <p:cNvPr id="61667" name="Rectangle 320"/>
                <p:cNvSpPr/>
                <p:nvPr/>
              </p:nvSpPr>
              <p:spPr>
                <a:xfrm>
                  <a:off x="779" y="1942"/>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品管圈集体活动及活动记录</a:t>
                  </a:r>
                  <a:endParaRPr lang="zh-CN" altLang="en-US" sz="1200" dirty="0">
                    <a:latin typeface="Arial" panose="020B0604020202020204" pitchFamily="34" charset="0"/>
                  </a:endParaRPr>
                </a:p>
              </p:txBody>
            </p:sp>
            <p:sp>
              <p:nvSpPr>
                <p:cNvPr id="61668" name="Rectangle 430"/>
                <p:cNvSpPr/>
                <p:nvPr/>
              </p:nvSpPr>
              <p:spPr>
                <a:xfrm>
                  <a:off x="736" y="1942"/>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72" name="Group 433"/>
              <p:cNvGrpSpPr/>
              <p:nvPr/>
            </p:nvGrpSpPr>
            <p:grpSpPr>
              <a:xfrm>
                <a:off x="2895" y="1942"/>
                <a:ext cx="662" cy="327"/>
                <a:chOff x="2895" y="1942"/>
                <a:chExt cx="662" cy="327"/>
              </a:xfrm>
            </p:grpSpPr>
            <p:sp>
              <p:nvSpPr>
                <p:cNvPr id="61665" name="Rectangle 321"/>
                <p:cNvSpPr/>
                <p:nvPr/>
              </p:nvSpPr>
              <p:spPr>
                <a:xfrm>
                  <a:off x="2938" y="1942"/>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5</a:t>
                  </a:r>
                  <a:r>
                    <a:rPr lang="zh-CN" altLang="en-US" sz="1200" dirty="0">
                      <a:latin typeface="Times New Roman" panose="02020603050405020304" pitchFamily="18" charset="0"/>
                    </a:rPr>
                    <a:t>～</a:t>
                  </a:r>
                  <a:r>
                    <a:rPr lang="en-US" altLang="zh-CN" sz="1200" dirty="0">
                      <a:latin typeface="Times New Roman" panose="02020603050405020304" pitchFamily="18" charset="0"/>
                    </a:rPr>
                    <a:t>12</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666" name="Rectangle 432"/>
                <p:cNvSpPr/>
                <p:nvPr/>
              </p:nvSpPr>
              <p:spPr>
                <a:xfrm>
                  <a:off x="2895" y="1942"/>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73" name="Group 435"/>
              <p:cNvGrpSpPr/>
              <p:nvPr/>
            </p:nvGrpSpPr>
            <p:grpSpPr>
              <a:xfrm>
                <a:off x="3557" y="1942"/>
                <a:ext cx="374" cy="327"/>
                <a:chOff x="3557" y="1942"/>
                <a:chExt cx="374" cy="327"/>
              </a:xfrm>
            </p:grpSpPr>
            <p:sp>
              <p:nvSpPr>
                <p:cNvPr id="61663" name="Rectangle 322"/>
                <p:cNvSpPr/>
                <p:nvPr/>
              </p:nvSpPr>
              <p:spPr>
                <a:xfrm>
                  <a:off x="3600" y="1942"/>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64" name="Rectangle 434"/>
                <p:cNvSpPr/>
                <p:nvPr/>
              </p:nvSpPr>
              <p:spPr>
                <a:xfrm>
                  <a:off x="3557" y="1942"/>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74" name="Group 437"/>
              <p:cNvGrpSpPr/>
              <p:nvPr/>
            </p:nvGrpSpPr>
            <p:grpSpPr>
              <a:xfrm>
                <a:off x="3931" y="1942"/>
                <a:ext cx="364" cy="327"/>
                <a:chOff x="3931" y="1942"/>
                <a:chExt cx="364" cy="327"/>
              </a:xfrm>
            </p:grpSpPr>
            <p:sp>
              <p:nvSpPr>
                <p:cNvPr id="61661" name="Rectangle 323"/>
                <p:cNvSpPr/>
                <p:nvPr/>
              </p:nvSpPr>
              <p:spPr>
                <a:xfrm>
                  <a:off x="3974" y="1942"/>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62" name="Rectangle 436"/>
                <p:cNvSpPr/>
                <p:nvPr/>
              </p:nvSpPr>
              <p:spPr>
                <a:xfrm>
                  <a:off x="3931" y="1942"/>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75" name="Group 439"/>
              <p:cNvGrpSpPr/>
              <p:nvPr/>
            </p:nvGrpSpPr>
            <p:grpSpPr>
              <a:xfrm>
                <a:off x="0" y="2269"/>
                <a:ext cx="736" cy="327"/>
                <a:chOff x="0" y="2269"/>
                <a:chExt cx="736" cy="327"/>
              </a:xfrm>
            </p:grpSpPr>
            <p:sp>
              <p:nvSpPr>
                <p:cNvPr id="61659" name="Rectangle 324"/>
                <p:cNvSpPr/>
                <p:nvPr/>
              </p:nvSpPr>
              <p:spPr>
                <a:xfrm>
                  <a:off x="43" y="2269"/>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3</a:t>
                  </a:r>
                  <a:endParaRPr lang="en-US" altLang="zh-CN" sz="1200" dirty="0">
                    <a:latin typeface="Arial" panose="020B0604020202020204" pitchFamily="34" charset="0"/>
                  </a:endParaRPr>
                </a:p>
              </p:txBody>
            </p:sp>
            <p:sp>
              <p:nvSpPr>
                <p:cNvPr id="61660" name="Rectangle 438"/>
                <p:cNvSpPr/>
                <p:nvPr/>
              </p:nvSpPr>
              <p:spPr>
                <a:xfrm>
                  <a:off x="0" y="2269"/>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76" name="Group 441"/>
              <p:cNvGrpSpPr/>
              <p:nvPr/>
            </p:nvGrpSpPr>
            <p:grpSpPr>
              <a:xfrm>
                <a:off x="736" y="2269"/>
                <a:ext cx="2159" cy="327"/>
                <a:chOff x="736" y="2269"/>
                <a:chExt cx="2159" cy="327"/>
              </a:xfrm>
            </p:grpSpPr>
            <p:sp>
              <p:nvSpPr>
                <p:cNvPr id="61657" name="Rectangle 325"/>
                <p:cNvSpPr/>
                <p:nvPr/>
              </p:nvSpPr>
              <p:spPr>
                <a:xfrm>
                  <a:off x="779" y="2269"/>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品管圈成员接受</a:t>
                  </a:r>
                  <a:r>
                    <a:rPr lang="en-US" altLang="zh-CN" sz="1200" dirty="0">
                      <a:latin typeface="Times New Roman" panose="02020603050405020304" pitchFamily="18" charset="0"/>
                    </a:rPr>
                    <a:t>TQM</a:t>
                  </a:r>
                  <a:r>
                    <a:rPr lang="zh-CN" altLang="en-US" sz="1200" dirty="0">
                      <a:latin typeface="Times New Roman" panose="02020603050405020304" pitchFamily="18" charset="0"/>
                    </a:rPr>
                    <a:t>培训情况</a:t>
                  </a:r>
                  <a:endParaRPr lang="zh-CN" altLang="en-US" sz="1200" dirty="0">
                    <a:latin typeface="Arial" panose="020B0604020202020204" pitchFamily="34" charset="0"/>
                  </a:endParaRPr>
                </a:p>
              </p:txBody>
            </p:sp>
            <p:sp>
              <p:nvSpPr>
                <p:cNvPr id="61658" name="Rectangle 440"/>
                <p:cNvSpPr/>
                <p:nvPr/>
              </p:nvSpPr>
              <p:spPr>
                <a:xfrm>
                  <a:off x="736" y="2269"/>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77" name="Group 443"/>
              <p:cNvGrpSpPr/>
              <p:nvPr/>
            </p:nvGrpSpPr>
            <p:grpSpPr>
              <a:xfrm>
                <a:off x="2895" y="2269"/>
                <a:ext cx="662" cy="327"/>
                <a:chOff x="2895" y="2269"/>
                <a:chExt cx="662" cy="327"/>
              </a:xfrm>
            </p:grpSpPr>
            <p:sp>
              <p:nvSpPr>
                <p:cNvPr id="61655" name="Rectangle 326"/>
                <p:cNvSpPr/>
                <p:nvPr/>
              </p:nvSpPr>
              <p:spPr>
                <a:xfrm>
                  <a:off x="2938" y="2269"/>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3</a:t>
                  </a:r>
                  <a:r>
                    <a:rPr lang="zh-CN" altLang="en-US" sz="1200" dirty="0">
                      <a:latin typeface="Times New Roman" panose="02020603050405020304" pitchFamily="18" charset="0"/>
                    </a:rPr>
                    <a:t>～</a:t>
                  </a:r>
                  <a:r>
                    <a:rPr lang="en-US" altLang="zh-CN" sz="1200" dirty="0">
                      <a:latin typeface="Times New Roman" panose="02020603050405020304" pitchFamily="18" charset="0"/>
                    </a:rPr>
                    <a:t>6</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656" name="Rectangle 442"/>
                <p:cNvSpPr/>
                <p:nvPr/>
              </p:nvSpPr>
              <p:spPr>
                <a:xfrm>
                  <a:off x="2895" y="2269"/>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78" name="Group 445"/>
              <p:cNvGrpSpPr/>
              <p:nvPr/>
            </p:nvGrpSpPr>
            <p:grpSpPr>
              <a:xfrm>
                <a:off x="3557" y="2269"/>
                <a:ext cx="374" cy="327"/>
                <a:chOff x="3557" y="2269"/>
                <a:chExt cx="374" cy="327"/>
              </a:xfrm>
            </p:grpSpPr>
            <p:sp>
              <p:nvSpPr>
                <p:cNvPr id="61653" name="Rectangle 327"/>
                <p:cNvSpPr/>
                <p:nvPr/>
              </p:nvSpPr>
              <p:spPr>
                <a:xfrm>
                  <a:off x="3600" y="2269"/>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54" name="Rectangle 444"/>
                <p:cNvSpPr/>
                <p:nvPr/>
              </p:nvSpPr>
              <p:spPr>
                <a:xfrm>
                  <a:off x="3557" y="2269"/>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79" name="Group 447"/>
              <p:cNvGrpSpPr/>
              <p:nvPr/>
            </p:nvGrpSpPr>
            <p:grpSpPr>
              <a:xfrm>
                <a:off x="3931" y="2269"/>
                <a:ext cx="364" cy="327"/>
                <a:chOff x="3931" y="2269"/>
                <a:chExt cx="364" cy="327"/>
              </a:xfrm>
            </p:grpSpPr>
            <p:sp>
              <p:nvSpPr>
                <p:cNvPr id="61651" name="Rectangle 328"/>
                <p:cNvSpPr/>
                <p:nvPr/>
              </p:nvSpPr>
              <p:spPr>
                <a:xfrm>
                  <a:off x="3974" y="2269"/>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52" name="Rectangle 446"/>
                <p:cNvSpPr/>
                <p:nvPr/>
              </p:nvSpPr>
              <p:spPr>
                <a:xfrm>
                  <a:off x="3931" y="2269"/>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80" name="Group 449"/>
              <p:cNvGrpSpPr/>
              <p:nvPr/>
            </p:nvGrpSpPr>
            <p:grpSpPr>
              <a:xfrm>
                <a:off x="0" y="2596"/>
                <a:ext cx="736" cy="327"/>
                <a:chOff x="0" y="2596"/>
                <a:chExt cx="736" cy="327"/>
              </a:xfrm>
            </p:grpSpPr>
            <p:sp>
              <p:nvSpPr>
                <p:cNvPr id="61649" name="Rectangle 329"/>
                <p:cNvSpPr/>
                <p:nvPr/>
              </p:nvSpPr>
              <p:spPr>
                <a:xfrm>
                  <a:off x="43" y="2596"/>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4</a:t>
                  </a:r>
                  <a:endParaRPr lang="en-US" altLang="zh-CN" sz="1200" dirty="0">
                    <a:latin typeface="Arial" panose="020B0604020202020204" pitchFamily="34" charset="0"/>
                  </a:endParaRPr>
                </a:p>
              </p:txBody>
            </p:sp>
            <p:sp>
              <p:nvSpPr>
                <p:cNvPr id="61650" name="Rectangle 448"/>
                <p:cNvSpPr/>
                <p:nvPr/>
              </p:nvSpPr>
              <p:spPr>
                <a:xfrm>
                  <a:off x="0" y="2596"/>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81" name="Group 451"/>
              <p:cNvGrpSpPr/>
              <p:nvPr/>
            </p:nvGrpSpPr>
            <p:grpSpPr>
              <a:xfrm>
                <a:off x="736" y="2596"/>
                <a:ext cx="2159" cy="327"/>
                <a:chOff x="736" y="2596"/>
                <a:chExt cx="2159" cy="327"/>
              </a:xfrm>
            </p:grpSpPr>
            <p:sp>
              <p:nvSpPr>
                <p:cNvPr id="61647" name="Rectangle 330"/>
                <p:cNvSpPr/>
                <p:nvPr/>
              </p:nvSpPr>
              <p:spPr>
                <a:xfrm>
                  <a:off x="779" y="2596"/>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品管圈成员对于活动的参与程度</a:t>
                  </a:r>
                  <a:endParaRPr lang="zh-CN" altLang="en-US" sz="1200" dirty="0">
                    <a:latin typeface="Arial" panose="020B0604020202020204" pitchFamily="34" charset="0"/>
                  </a:endParaRPr>
                </a:p>
              </p:txBody>
            </p:sp>
            <p:sp>
              <p:nvSpPr>
                <p:cNvPr id="61648" name="Rectangle 450"/>
                <p:cNvSpPr/>
                <p:nvPr/>
              </p:nvSpPr>
              <p:spPr>
                <a:xfrm>
                  <a:off x="736" y="2596"/>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82" name="Group 453"/>
              <p:cNvGrpSpPr/>
              <p:nvPr/>
            </p:nvGrpSpPr>
            <p:grpSpPr>
              <a:xfrm>
                <a:off x="2895" y="2596"/>
                <a:ext cx="662" cy="327"/>
                <a:chOff x="2895" y="2596"/>
                <a:chExt cx="662" cy="327"/>
              </a:xfrm>
            </p:grpSpPr>
            <p:sp>
              <p:nvSpPr>
                <p:cNvPr id="61645" name="Rectangle 331"/>
                <p:cNvSpPr/>
                <p:nvPr/>
              </p:nvSpPr>
              <p:spPr>
                <a:xfrm>
                  <a:off x="2938" y="2596"/>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3</a:t>
                  </a:r>
                  <a:r>
                    <a:rPr lang="zh-CN" altLang="en-US" sz="1200" dirty="0">
                      <a:latin typeface="Times New Roman" panose="02020603050405020304" pitchFamily="18" charset="0"/>
                    </a:rPr>
                    <a:t>～</a:t>
                  </a:r>
                  <a:r>
                    <a:rPr lang="en-US" altLang="zh-CN" sz="1200" dirty="0">
                      <a:latin typeface="Times New Roman" panose="02020603050405020304" pitchFamily="18" charset="0"/>
                    </a:rPr>
                    <a:t>6</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646" name="Rectangle 452"/>
                <p:cNvSpPr/>
                <p:nvPr/>
              </p:nvSpPr>
              <p:spPr>
                <a:xfrm>
                  <a:off x="2895" y="2596"/>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83" name="Group 455"/>
              <p:cNvGrpSpPr/>
              <p:nvPr/>
            </p:nvGrpSpPr>
            <p:grpSpPr>
              <a:xfrm>
                <a:off x="3557" y="2596"/>
                <a:ext cx="374" cy="327"/>
                <a:chOff x="3557" y="2596"/>
                <a:chExt cx="374" cy="327"/>
              </a:xfrm>
            </p:grpSpPr>
            <p:sp>
              <p:nvSpPr>
                <p:cNvPr id="61643" name="Rectangle 332"/>
                <p:cNvSpPr/>
                <p:nvPr/>
              </p:nvSpPr>
              <p:spPr>
                <a:xfrm>
                  <a:off x="3600" y="2596"/>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44" name="Rectangle 454"/>
                <p:cNvSpPr/>
                <p:nvPr/>
              </p:nvSpPr>
              <p:spPr>
                <a:xfrm>
                  <a:off x="3557" y="2596"/>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84" name="Group 457"/>
              <p:cNvGrpSpPr/>
              <p:nvPr/>
            </p:nvGrpSpPr>
            <p:grpSpPr>
              <a:xfrm>
                <a:off x="3931" y="2596"/>
                <a:ext cx="364" cy="327"/>
                <a:chOff x="3931" y="2596"/>
                <a:chExt cx="364" cy="327"/>
              </a:xfrm>
            </p:grpSpPr>
            <p:sp>
              <p:nvSpPr>
                <p:cNvPr id="61641" name="Rectangle 333"/>
                <p:cNvSpPr/>
                <p:nvPr/>
              </p:nvSpPr>
              <p:spPr>
                <a:xfrm>
                  <a:off x="3974" y="2596"/>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42" name="Rectangle 456"/>
                <p:cNvSpPr/>
                <p:nvPr/>
              </p:nvSpPr>
              <p:spPr>
                <a:xfrm>
                  <a:off x="3931" y="2596"/>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85" name="Group 459"/>
              <p:cNvGrpSpPr/>
              <p:nvPr/>
            </p:nvGrpSpPr>
            <p:grpSpPr>
              <a:xfrm>
                <a:off x="0" y="2923"/>
                <a:ext cx="736" cy="327"/>
                <a:chOff x="0" y="2923"/>
                <a:chExt cx="736" cy="327"/>
              </a:xfrm>
            </p:grpSpPr>
            <p:sp>
              <p:nvSpPr>
                <p:cNvPr id="61639" name="Rectangle 334"/>
                <p:cNvSpPr/>
                <p:nvPr/>
              </p:nvSpPr>
              <p:spPr>
                <a:xfrm>
                  <a:off x="43" y="2923"/>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5</a:t>
                  </a:r>
                  <a:endParaRPr lang="en-US" altLang="zh-CN" sz="1200" dirty="0">
                    <a:latin typeface="Arial" panose="020B0604020202020204" pitchFamily="34" charset="0"/>
                  </a:endParaRPr>
                </a:p>
              </p:txBody>
            </p:sp>
            <p:sp>
              <p:nvSpPr>
                <p:cNvPr id="61640" name="Rectangle 458"/>
                <p:cNvSpPr/>
                <p:nvPr/>
              </p:nvSpPr>
              <p:spPr>
                <a:xfrm>
                  <a:off x="0" y="2923"/>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86" name="Group 461"/>
              <p:cNvGrpSpPr/>
              <p:nvPr/>
            </p:nvGrpSpPr>
            <p:grpSpPr>
              <a:xfrm>
                <a:off x="736" y="2923"/>
                <a:ext cx="2159" cy="327"/>
                <a:chOff x="736" y="2923"/>
                <a:chExt cx="2159" cy="327"/>
              </a:xfrm>
            </p:grpSpPr>
            <p:sp>
              <p:nvSpPr>
                <p:cNvPr id="61637" name="Rectangle 335"/>
                <p:cNvSpPr/>
                <p:nvPr/>
              </p:nvSpPr>
              <p:spPr>
                <a:xfrm>
                  <a:off x="779" y="2923"/>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充分收集并应用资料和数据情况</a:t>
                  </a:r>
                  <a:endParaRPr lang="zh-CN" altLang="en-US" sz="1200" dirty="0">
                    <a:latin typeface="Arial" panose="020B0604020202020204" pitchFamily="34" charset="0"/>
                  </a:endParaRPr>
                </a:p>
              </p:txBody>
            </p:sp>
            <p:sp>
              <p:nvSpPr>
                <p:cNvPr id="61638" name="Rectangle 460"/>
                <p:cNvSpPr/>
                <p:nvPr/>
              </p:nvSpPr>
              <p:spPr>
                <a:xfrm>
                  <a:off x="736" y="2923"/>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87" name="Group 463"/>
              <p:cNvGrpSpPr/>
              <p:nvPr/>
            </p:nvGrpSpPr>
            <p:grpSpPr>
              <a:xfrm>
                <a:off x="2895" y="2923"/>
                <a:ext cx="662" cy="327"/>
                <a:chOff x="2895" y="2923"/>
                <a:chExt cx="662" cy="327"/>
              </a:xfrm>
            </p:grpSpPr>
            <p:sp>
              <p:nvSpPr>
                <p:cNvPr id="61635" name="Rectangle 336"/>
                <p:cNvSpPr/>
                <p:nvPr/>
              </p:nvSpPr>
              <p:spPr>
                <a:xfrm>
                  <a:off x="2938" y="2923"/>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4</a:t>
                  </a:r>
                  <a:r>
                    <a:rPr lang="zh-CN" altLang="en-US" sz="1200" dirty="0">
                      <a:latin typeface="Times New Roman" panose="02020603050405020304" pitchFamily="18" charset="0"/>
                    </a:rPr>
                    <a:t>～</a:t>
                  </a:r>
                  <a:r>
                    <a:rPr lang="en-US" altLang="zh-CN" sz="1200" dirty="0">
                      <a:latin typeface="Times New Roman" panose="02020603050405020304" pitchFamily="18" charset="0"/>
                    </a:rPr>
                    <a:t>8</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636" name="Rectangle 462"/>
                <p:cNvSpPr/>
                <p:nvPr/>
              </p:nvSpPr>
              <p:spPr>
                <a:xfrm>
                  <a:off x="2895" y="2923"/>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88" name="Group 465"/>
              <p:cNvGrpSpPr/>
              <p:nvPr/>
            </p:nvGrpSpPr>
            <p:grpSpPr>
              <a:xfrm>
                <a:off x="3557" y="2923"/>
                <a:ext cx="374" cy="327"/>
                <a:chOff x="3557" y="2923"/>
                <a:chExt cx="374" cy="327"/>
              </a:xfrm>
            </p:grpSpPr>
            <p:sp>
              <p:nvSpPr>
                <p:cNvPr id="61633" name="Rectangle 337"/>
                <p:cNvSpPr/>
                <p:nvPr/>
              </p:nvSpPr>
              <p:spPr>
                <a:xfrm>
                  <a:off x="3600" y="2923"/>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34" name="Rectangle 464"/>
                <p:cNvSpPr/>
                <p:nvPr/>
              </p:nvSpPr>
              <p:spPr>
                <a:xfrm>
                  <a:off x="3557" y="2923"/>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89" name="Group 467"/>
              <p:cNvGrpSpPr/>
              <p:nvPr/>
            </p:nvGrpSpPr>
            <p:grpSpPr>
              <a:xfrm>
                <a:off x="3931" y="2923"/>
                <a:ext cx="364" cy="327"/>
                <a:chOff x="3931" y="2923"/>
                <a:chExt cx="364" cy="327"/>
              </a:xfrm>
            </p:grpSpPr>
            <p:sp>
              <p:nvSpPr>
                <p:cNvPr id="61631" name="Rectangle 338"/>
                <p:cNvSpPr/>
                <p:nvPr/>
              </p:nvSpPr>
              <p:spPr>
                <a:xfrm>
                  <a:off x="3974" y="2923"/>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32" name="Rectangle 466"/>
                <p:cNvSpPr/>
                <p:nvPr/>
              </p:nvSpPr>
              <p:spPr>
                <a:xfrm>
                  <a:off x="3931" y="2923"/>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90" name="Group 469"/>
              <p:cNvGrpSpPr/>
              <p:nvPr/>
            </p:nvGrpSpPr>
            <p:grpSpPr>
              <a:xfrm>
                <a:off x="0" y="3250"/>
                <a:ext cx="736" cy="327"/>
                <a:chOff x="0" y="3250"/>
                <a:chExt cx="736" cy="327"/>
              </a:xfrm>
            </p:grpSpPr>
            <p:sp>
              <p:nvSpPr>
                <p:cNvPr id="61629" name="Rectangle 339"/>
                <p:cNvSpPr/>
                <p:nvPr/>
              </p:nvSpPr>
              <p:spPr>
                <a:xfrm>
                  <a:off x="43" y="3250"/>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6</a:t>
                  </a:r>
                  <a:endParaRPr lang="en-US" altLang="zh-CN" sz="1200" dirty="0">
                    <a:latin typeface="Arial" panose="020B0604020202020204" pitchFamily="34" charset="0"/>
                  </a:endParaRPr>
                </a:p>
              </p:txBody>
            </p:sp>
            <p:sp>
              <p:nvSpPr>
                <p:cNvPr id="61630" name="Rectangle 468"/>
                <p:cNvSpPr/>
                <p:nvPr/>
              </p:nvSpPr>
              <p:spPr>
                <a:xfrm>
                  <a:off x="0" y="3250"/>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91" name="Group 471"/>
              <p:cNvGrpSpPr/>
              <p:nvPr/>
            </p:nvGrpSpPr>
            <p:grpSpPr>
              <a:xfrm>
                <a:off x="736" y="3250"/>
                <a:ext cx="2159" cy="327"/>
                <a:chOff x="736" y="3250"/>
                <a:chExt cx="2159" cy="327"/>
              </a:xfrm>
            </p:grpSpPr>
            <p:sp>
              <p:nvSpPr>
                <p:cNvPr id="61627" name="Rectangle 340"/>
                <p:cNvSpPr/>
                <p:nvPr/>
              </p:nvSpPr>
              <p:spPr>
                <a:xfrm>
                  <a:off x="779" y="3250"/>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实施改进对策的努力程度及有效性</a:t>
                  </a:r>
                  <a:endParaRPr lang="zh-CN" altLang="en-US" sz="1200" dirty="0">
                    <a:latin typeface="Arial" panose="020B0604020202020204" pitchFamily="34" charset="0"/>
                  </a:endParaRPr>
                </a:p>
              </p:txBody>
            </p:sp>
            <p:sp>
              <p:nvSpPr>
                <p:cNvPr id="61628" name="Rectangle 470"/>
                <p:cNvSpPr/>
                <p:nvPr/>
              </p:nvSpPr>
              <p:spPr>
                <a:xfrm>
                  <a:off x="736" y="3250"/>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92" name="Group 473"/>
              <p:cNvGrpSpPr/>
              <p:nvPr/>
            </p:nvGrpSpPr>
            <p:grpSpPr>
              <a:xfrm>
                <a:off x="2895" y="3250"/>
                <a:ext cx="662" cy="327"/>
                <a:chOff x="2895" y="3250"/>
                <a:chExt cx="662" cy="327"/>
              </a:xfrm>
            </p:grpSpPr>
            <p:sp>
              <p:nvSpPr>
                <p:cNvPr id="61625" name="Rectangle 341"/>
                <p:cNvSpPr/>
                <p:nvPr/>
              </p:nvSpPr>
              <p:spPr>
                <a:xfrm>
                  <a:off x="2938" y="3250"/>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5</a:t>
                  </a:r>
                  <a:r>
                    <a:rPr lang="zh-CN" altLang="en-US" sz="1200" dirty="0">
                      <a:latin typeface="Times New Roman" panose="02020603050405020304" pitchFamily="18" charset="0"/>
                    </a:rPr>
                    <a:t>～</a:t>
                  </a:r>
                  <a:r>
                    <a:rPr lang="en-US" altLang="zh-CN" sz="1200" dirty="0">
                      <a:latin typeface="Times New Roman" panose="02020603050405020304" pitchFamily="18" charset="0"/>
                    </a:rPr>
                    <a:t>12</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626" name="Rectangle 472"/>
                <p:cNvSpPr/>
                <p:nvPr/>
              </p:nvSpPr>
              <p:spPr>
                <a:xfrm>
                  <a:off x="2895" y="3250"/>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93" name="Group 475"/>
              <p:cNvGrpSpPr/>
              <p:nvPr/>
            </p:nvGrpSpPr>
            <p:grpSpPr>
              <a:xfrm>
                <a:off x="3557" y="3250"/>
                <a:ext cx="374" cy="327"/>
                <a:chOff x="3557" y="3250"/>
                <a:chExt cx="374" cy="327"/>
              </a:xfrm>
            </p:grpSpPr>
            <p:sp>
              <p:nvSpPr>
                <p:cNvPr id="61623" name="Rectangle 342"/>
                <p:cNvSpPr/>
                <p:nvPr/>
              </p:nvSpPr>
              <p:spPr>
                <a:xfrm>
                  <a:off x="3600" y="3250"/>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24" name="Rectangle 474"/>
                <p:cNvSpPr/>
                <p:nvPr/>
              </p:nvSpPr>
              <p:spPr>
                <a:xfrm>
                  <a:off x="3557" y="3250"/>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94" name="Group 477"/>
              <p:cNvGrpSpPr/>
              <p:nvPr/>
            </p:nvGrpSpPr>
            <p:grpSpPr>
              <a:xfrm>
                <a:off x="3931" y="3250"/>
                <a:ext cx="364" cy="327"/>
                <a:chOff x="3931" y="3250"/>
                <a:chExt cx="364" cy="327"/>
              </a:xfrm>
            </p:grpSpPr>
            <p:sp>
              <p:nvSpPr>
                <p:cNvPr id="61621" name="Rectangle 343"/>
                <p:cNvSpPr/>
                <p:nvPr/>
              </p:nvSpPr>
              <p:spPr>
                <a:xfrm>
                  <a:off x="3974" y="3250"/>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22" name="Rectangle 476"/>
                <p:cNvSpPr/>
                <p:nvPr/>
              </p:nvSpPr>
              <p:spPr>
                <a:xfrm>
                  <a:off x="3931" y="3250"/>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95" name="Group 479"/>
              <p:cNvGrpSpPr/>
              <p:nvPr/>
            </p:nvGrpSpPr>
            <p:grpSpPr>
              <a:xfrm>
                <a:off x="0" y="3577"/>
                <a:ext cx="736" cy="327"/>
                <a:chOff x="0" y="3577"/>
                <a:chExt cx="736" cy="327"/>
              </a:xfrm>
            </p:grpSpPr>
            <p:sp>
              <p:nvSpPr>
                <p:cNvPr id="61619" name="Rectangle 344"/>
                <p:cNvSpPr/>
                <p:nvPr/>
              </p:nvSpPr>
              <p:spPr>
                <a:xfrm>
                  <a:off x="43" y="3577"/>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7</a:t>
                  </a:r>
                  <a:endParaRPr lang="en-US" altLang="zh-CN" sz="1200" dirty="0">
                    <a:latin typeface="Arial" panose="020B0604020202020204" pitchFamily="34" charset="0"/>
                  </a:endParaRPr>
                </a:p>
              </p:txBody>
            </p:sp>
            <p:sp>
              <p:nvSpPr>
                <p:cNvPr id="61620" name="Rectangle 478"/>
                <p:cNvSpPr/>
                <p:nvPr/>
              </p:nvSpPr>
              <p:spPr>
                <a:xfrm>
                  <a:off x="0" y="3577"/>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96" name="Group 481"/>
              <p:cNvGrpSpPr/>
              <p:nvPr/>
            </p:nvGrpSpPr>
            <p:grpSpPr>
              <a:xfrm>
                <a:off x="736" y="3577"/>
                <a:ext cx="2159" cy="327"/>
                <a:chOff x="736" y="3577"/>
                <a:chExt cx="2159" cy="327"/>
              </a:xfrm>
            </p:grpSpPr>
            <p:sp>
              <p:nvSpPr>
                <p:cNvPr id="61617" name="Rectangle 345"/>
                <p:cNvSpPr/>
                <p:nvPr/>
              </p:nvSpPr>
              <p:spPr>
                <a:xfrm>
                  <a:off x="779" y="3577"/>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实施效果的维持和巩固</a:t>
                  </a:r>
                  <a:endParaRPr lang="zh-CN" altLang="en-US" sz="1200" dirty="0">
                    <a:latin typeface="Arial" panose="020B0604020202020204" pitchFamily="34" charset="0"/>
                  </a:endParaRPr>
                </a:p>
              </p:txBody>
            </p:sp>
            <p:sp>
              <p:nvSpPr>
                <p:cNvPr id="61618" name="Rectangle 480"/>
                <p:cNvSpPr/>
                <p:nvPr/>
              </p:nvSpPr>
              <p:spPr>
                <a:xfrm>
                  <a:off x="736" y="3577"/>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97" name="Group 483"/>
              <p:cNvGrpSpPr/>
              <p:nvPr/>
            </p:nvGrpSpPr>
            <p:grpSpPr>
              <a:xfrm>
                <a:off x="2895" y="3577"/>
                <a:ext cx="662" cy="327"/>
                <a:chOff x="2895" y="3577"/>
                <a:chExt cx="662" cy="327"/>
              </a:xfrm>
            </p:grpSpPr>
            <p:sp>
              <p:nvSpPr>
                <p:cNvPr id="61615" name="Rectangle 346"/>
                <p:cNvSpPr/>
                <p:nvPr/>
              </p:nvSpPr>
              <p:spPr>
                <a:xfrm>
                  <a:off x="2938" y="3577"/>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4</a:t>
                  </a:r>
                  <a:r>
                    <a:rPr lang="zh-CN" altLang="en-US" sz="1200" dirty="0">
                      <a:latin typeface="Times New Roman" panose="02020603050405020304" pitchFamily="18" charset="0"/>
                    </a:rPr>
                    <a:t>～</a:t>
                  </a:r>
                  <a:r>
                    <a:rPr lang="en-US" altLang="zh-CN" sz="1200" dirty="0">
                      <a:latin typeface="Times New Roman" panose="02020603050405020304" pitchFamily="18" charset="0"/>
                    </a:rPr>
                    <a:t>10</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616" name="Rectangle 482"/>
                <p:cNvSpPr/>
                <p:nvPr/>
              </p:nvSpPr>
              <p:spPr>
                <a:xfrm>
                  <a:off x="2895" y="3577"/>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98" name="Group 485"/>
              <p:cNvGrpSpPr/>
              <p:nvPr/>
            </p:nvGrpSpPr>
            <p:grpSpPr>
              <a:xfrm>
                <a:off x="3557" y="3577"/>
                <a:ext cx="374" cy="327"/>
                <a:chOff x="3557" y="3577"/>
                <a:chExt cx="374" cy="327"/>
              </a:xfrm>
            </p:grpSpPr>
            <p:sp>
              <p:nvSpPr>
                <p:cNvPr id="61613" name="Rectangle 347"/>
                <p:cNvSpPr/>
                <p:nvPr/>
              </p:nvSpPr>
              <p:spPr>
                <a:xfrm>
                  <a:off x="3600" y="3577"/>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14" name="Rectangle 484"/>
                <p:cNvSpPr/>
                <p:nvPr/>
              </p:nvSpPr>
              <p:spPr>
                <a:xfrm>
                  <a:off x="3557" y="3577"/>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499" name="Group 487"/>
              <p:cNvGrpSpPr/>
              <p:nvPr/>
            </p:nvGrpSpPr>
            <p:grpSpPr>
              <a:xfrm>
                <a:off x="3931" y="3577"/>
                <a:ext cx="364" cy="327"/>
                <a:chOff x="3931" y="3577"/>
                <a:chExt cx="364" cy="327"/>
              </a:xfrm>
            </p:grpSpPr>
            <p:sp>
              <p:nvSpPr>
                <p:cNvPr id="61611" name="Rectangle 348"/>
                <p:cNvSpPr/>
                <p:nvPr/>
              </p:nvSpPr>
              <p:spPr>
                <a:xfrm>
                  <a:off x="3974" y="3577"/>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12" name="Rectangle 486"/>
                <p:cNvSpPr/>
                <p:nvPr/>
              </p:nvSpPr>
              <p:spPr>
                <a:xfrm>
                  <a:off x="3931" y="3577"/>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00" name="Group 489"/>
              <p:cNvGrpSpPr/>
              <p:nvPr/>
            </p:nvGrpSpPr>
            <p:grpSpPr>
              <a:xfrm>
                <a:off x="0" y="3904"/>
                <a:ext cx="736" cy="327"/>
                <a:chOff x="0" y="3904"/>
                <a:chExt cx="736" cy="327"/>
              </a:xfrm>
            </p:grpSpPr>
            <p:sp>
              <p:nvSpPr>
                <p:cNvPr id="61609" name="Rectangle 349"/>
                <p:cNvSpPr/>
                <p:nvPr/>
              </p:nvSpPr>
              <p:spPr>
                <a:xfrm>
                  <a:off x="43" y="3904"/>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8</a:t>
                  </a:r>
                  <a:endParaRPr lang="en-US" altLang="zh-CN" sz="1200" dirty="0">
                    <a:latin typeface="Arial" panose="020B0604020202020204" pitchFamily="34" charset="0"/>
                  </a:endParaRPr>
                </a:p>
              </p:txBody>
            </p:sp>
            <p:sp>
              <p:nvSpPr>
                <p:cNvPr id="61610" name="Rectangle 488"/>
                <p:cNvSpPr/>
                <p:nvPr/>
              </p:nvSpPr>
              <p:spPr>
                <a:xfrm>
                  <a:off x="0" y="3904"/>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01" name="Group 491"/>
              <p:cNvGrpSpPr/>
              <p:nvPr/>
            </p:nvGrpSpPr>
            <p:grpSpPr>
              <a:xfrm>
                <a:off x="736" y="3904"/>
                <a:ext cx="2159" cy="327"/>
                <a:chOff x="736" y="3904"/>
                <a:chExt cx="2159" cy="327"/>
              </a:xfrm>
            </p:grpSpPr>
            <p:sp>
              <p:nvSpPr>
                <p:cNvPr id="61607" name="Rectangle 350"/>
                <p:cNvSpPr/>
                <p:nvPr/>
              </p:nvSpPr>
              <p:spPr>
                <a:xfrm>
                  <a:off x="779" y="3904"/>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zh-CN" altLang="en-US" sz="1200" dirty="0">
                      <a:latin typeface="Times New Roman" panose="02020603050405020304" pitchFamily="18" charset="0"/>
                    </a:rPr>
                    <a:t>充分发挥</a:t>
                  </a:r>
                  <a:r>
                    <a:rPr lang="en-US" altLang="zh-CN" sz="1200" dirty="0">
                      <a:latin typeface="Times New Roman" panose="02020603050405020304" pitchFamily="18" charset="0"/>
                    </a:rPr>
                    <a:t>QCC</a:t>
                  </a:r>
                  <a:r>
                    <a:rPr lang="zh-CN" altLang="en-US" sz="1200" dirty="0">
                      <a:latin typeface="Times New Roman" panose="02020603050405020304" pitchFamily="18" charset="0"/>
                    </a:rPr>
                    <a:t>品管圈成员才智和创造性的程度</a:t>
                  </a:r>
                  <a:endParaRPr lang="zh-CN" altLang="en-US" sz="1200" dirty="0">
                    <a:latin typeface="Arial" panose="020B0604020202020204" pitchFamily="34" charset="0"/>
                  </a:endParaRPr>
                </a:p>
              </p:txBody>
            </p:sp>
            <p:sp>
              <p:nvSpPr>
                <p:cNvPr id="61608" name="Rectangle 490"/>
                <p:cNvSpPr/>
                <p:nvPr/>
              </p:nvSpPr>
              <p:spPr>
                <a:xfrm>
                  <a:off x="736" y="3904"/>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02" name="Group 493"/>
              <p:cNvGrpSpPr/>
              <p:nvPr/>
            </p:nvGrpSpPr>
            <p:grpSpPr>
              <a:xfrm>
                <a:off x="2895" y="3904"/>
                <a:ext cx="662" cy="327"/>
                <a:chOff x="2895" y="3904"/>
                <a:chExt cx="662" cy="327"/>
              </a:xfrm>
            </p:grpSpPr>
            <p:sp>
              <p:nvSpPr>
                <p:cNvPr id="61605" name="Rectangle 351"/>
                <p:cNvSpPr/>
                <p:nvPr/>
              </p:nvSpPr>
              <p:spPr>
                <a:xfrm>
                  <a:off x="2938" y="3904"/>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3</a:t>
                  </a:r>
                  <a:r>
                    <a:rPr lang="zh-CN" altLang="en-US" sz="1200" dirty="0">
                      <a:latin typeface="Times New Roman" panose="02020603050405020304" pitchFamily="18" charset="0"/>
                    </a:rPr>
                    <a:t>～</a:t>
                  </a:r>
                  <a:r>
                    <a:rPr lang="en-US" altLang="zh-CN" sz="1200" dirty="0">
                      <a:latin typeface="Times New Roman" panose="02020603050405020304" pitchFamily="18" charset="0"/>
                    </a:rPr>
                    <a:t>7</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606" name="Rectangle 492"/>
                <p:cNvSpPr/>
                <p:nvPr/>
              </p:nvSpPr>
              <p:spPr>
                <a:xfrm>
                  <a:off x="2895" y="3904"/>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03" name="Group 495"/>
              <p:cNvGrpSpPr/>
              <p:nvPr/>
            </p:nvGrpSpPr>
            <p:grpSpPr>
              <a:xfrm>
                <a:off x="3557" y="3904"/>
                <a:ext cx="374" cy="327"/>
                <a:chOff x="3557" y="3904"/>
                <a:chExt cx="374" cy="327"/>
              </a:xfrm>
            </p:grpSpPr>
            <p:sp>
              <p:nvSpPr>
                <p:cNvPr id="61603" name="Rectangle 352"/>
                <p:cNvSpPr/>
                <p:nvPr/>
              </p:nvSpPr>
              <p:spPr>
                <a:xfrm>
                  <a:off x="3600" y="3904"/>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04" name="Rectangle 494"/>
                <p:cNvSpPr/>
                <p:nvPr/>
              </p:nvSpPr>
              <p:spPr>
                <a:xfrm>
                  <a:off x="3557" y="3904"/>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04" name="Group 497"/>
              <p:cNvGrpSpPr/>
              <p:nvPr/>
            </p:nvGrpSpPr>
            <p:grpSpPr>
              <a:xfrm>
                <a:off x="3931" y="3904"/>
                <a:ext cx="364" cy="327"/>
                <a:chOff x="3931" y="3904"/>
                <a:chExt cx="364" cy="327"/>
              </a:xfrm>
            </p:grpSpPr>
            <p:sp>
              <p:nvSpPr>
                <p:cNvPr id="61601" name="Rectangle 353"/>
                <p:cNvSpPr/>
                <p:nvPr/>
              </p:nvSpPr>
              <p:spPr>
                <a:xfrm>
                  <a:off x="3974" y="3904"/>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602" name="Rectangle 496"/>
                <p:cNvSpPr/>
                <p:nvPr/>
              </p:nvSpPr>
              <p:spPr>
                <a:xfrm>
                  <a:off x="3931" y="3904"/>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05" name="Group 499"/>
              <p:cNvGrpSpPr/>
              <p:nvPr/>
            </p:nvGrpSpPr>
            <p:grpSpPr>
              <a:xfrm>
                <a:off x="0" y="4231"/>
                <a:ext cx="736" cy="327"/>
                <a:chOff x="0" y="4231"/>
                <a:chExt cx="736" cy="327"/>
              </a:xfrm>
            </p:grpSpPr>
            <p:sp>
              <p:nvSpPr>
                <p:cNvPr id="61599" name="Rectangle 354"/>
                <p:cNvSpPr/>
                <p:nvPr/>
              </p:nvSpPr>
              <p:spPr>
                <a:xfrm>
                  <a:off x="43" y="4231"/>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9</a:t>
                  </a:r>
                  <a:endParaRPr lang="en-US" altLang="zh-CN" sz="1200" dirty="0">
                    <a:latin typeface="Arial" panose="020B0604020202020204" pitchFamily="34" charset="0"/>
                  </a:endParaRPr>
                </a:p>
              </p:txBody>
            </p:sp>
            <p:sp>
              <p:nvSpPr>
                <p:cNvPr id="61600" name="Rectangle 498"/>
                <p:cNvSpPr/>
                <p:nvPr/>
              </p:nvSpPr>
              <p:spPr>
                <a:xfrm>
                  <a:off x="0" y="4231"/>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06" name="Group 501"/>
              <p:cNvGrpSpPr/>
              <p:nvPr/>
            </p:nvGrpSpPr>
            <p:grpSpPr>
              <a:xfrm>
                <a:off x="736" y="4231"/>
                <a:ext cx="2159" cy="327"/>
                <a:chOff x="736" y="4231"/>
                <a:chExt cx="2159" cy="327"/>
              </a:xfrm>
            </p:grpSpPr>
            <p:sp>
              <p:nvSpPr>
                <p:cNvPr id="61597" name="Rectangle 355"/>
                <p:cNvSpPr/>
                <p:nvPr/>
              </p:nvSpPr>
              <p:spPr>
                <a:xfrm>
                  <a:off x="779" y="4231"/>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品管圈成员对</a:t>
                  </a:r>
                  <a:r>
                    <a:rPr lang="en-US" altLang="zh-CN" sz="1200" dirty="0">
                      <a:latin typeface="Times New Roman" panose="02020603050405020304" pitchFamily="18" charset="0"/>
                    </a:rPr>
                    <a:t>QC</a:t>
                  </a:r>
                  <a:r>
                    <a:rPr lang="zh-CN" altLang="en-US" sz="1200" dirty="0">
                      <a:latin typeface="Times New Roman" panose="02020603050405020304" pitchFamily="18" charset="0"/>
                    </a:rPr>
                    <a:t>手法应用的熟练程度</a:t>
                  </a:r>
                  <a:endParaRPr lang="zh-CN" altLang="en-US" sz="1200" dirty="0">
                    <a:latin typeface="Arial" panose="020B0604020202020204" pitchFamily="34" charset="0"/>
                  </a:endParaRPr>
                </a:p>
              </p:txBody>
            </p:sp>
            <p:sp>
              <p:nvSpPr>
                <p:cNvPr id="61598" name="Rectangle 500"/>
                <p:cNvSpPr/>
                <p:nvPr/>
              </p:nvSpPr>
              <p:spPr>
                <a:xfrm>
                  <a:off x="736" y="4231"/>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07" name="Group 503"/>
              <p:cNvGrpSpPr/>
              <p:nvPr/>
            </p:nvGrpSpPr>
            <p:grpSpPr>
              <a:xfrm>
                <a:off x="2895" y="4231"/>
                <a:ext cx="662" cy="327"/>
                <a:chOff x="2895" y="4231"/>
                <a:chExt cx="662" cy="327"/>
              </a:xfrm>
            </p:grpSpPr>
            <p:sp>
              <p:nvSpPr>
                <p:cNvPr id="61595" name="Rectangle 356"/>
                <p:cNvSpPr/>
                <p:nvPr/>
              </p:nvSpPr>
              <p:spPr>
                <a:xfrm>
                  <a:off x="2938" y="4231"/>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3</a:t>
                  </a:r>
                  <a:r>
                    <a:rPr lang="zh-CN" altLang="en-US" sz="1200" dirty="0">
                      <a:latin typeface="Times New Roman" panose="02020603050405020304" pitchFamily="18" charset="0"/>
                    </a:rPr>
                    <a:t>～</a:t>
                  </a:r>
                  <a:r>
                    <a:rPr lang="en-US" altLang="zh-CN" sz="1200" dirty="0">
                      <a:latin typeface="Times New Roman" panose="02020603050405020304" pitchFamily="18" charset="0"/>
                    </a:rPr>
                    <a:t>6</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596" name="Rectangle 502"/>
                <p:cNvSpPr/>
                <p:nvPr/>
              </p:nvSpPr>
              <p:spPr>
                <a:xfrm>
                  <a:off x="2895" y="4231"/>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08" name="Group 505"/>
              <p:cNvGrpSpPr/>
              <p:nvPr/>
            </p:nvGrpSpPr>
            <p:grpSpPr>
              <a:xfrm>
                <a:off x="3557" y="4231"/>
                <a:ext cx="374" cy="327"/>
                <a:chOff x="3557" y="4231"/>
                <a:chExt cx="374" cy="327"/>
              </a:xfrm>
            </p:grpSpPr>
            <p:sp>
              <p:nvSpPr>
                <p:cNvPr id="61593" name="Rectangle 357"/>
                <p:cNvSpPr/>
                <p:nvPr/>
              </p:nvSpPr>
              <p:spPr>
                <a:xfrm>
                  <a:off x="3600" y="4231"/>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94" name="Rectangle 504"/>
                <p:cNvSpPr/>
                <p:nvPr/>
              </p:nvSpPr>
              <p:spPr>
                <a:xfrm>
                  <a:off x="3557" y="4231"/>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09" name="Group 507"/>
              <p:cNvGrpSpPr/>
              <p:nvPr/>
            </p:nvGrpSpPr>
            <p:grpSpPr>
              <a:xfrm>
                <a:off x="3931" y="4231"/>
                <a:ext cx="364" cy="327"/>
                <a:chOff x="3931" y="4231"/>
                <a:chExt cx="364" cy="327"/>
              </a:xfrm>
            </p:grpSpPr>
            <p:sp>
              <p:nvSpPr>
                <p:cNvPr id="61591" name="Rectangle 358"/>
                <p:cNvSpPr/>
                <p:nvPr/>
              </p:nvSpPr>
              <p:spPr>
                <a:xfrm>
                  <a:off x="3974" y="4231"/>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92" name="Rectangle 506"/>
                <p:cNvSpPr/>
                <p:nvPr/>
              </p:nvSpPr>
              <p:spPr>
                <a:xfrm>
                  <a:off x="3931" y="4231"/>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10" name="Group 509"/>
              <p:cNvGrpSpPr/>
              <p:nvPr/>
            </p:nvGrpSpPr>
            <p:grpSpPr>
              <a:xfrm>
                <a:off x="0" y="4558"/>
                <a:ext cx="736" cy="327"/>
                <a:chOff x="0" y="4558"/>
                <a:chExt cx="736" cy="327"/>
              </a:xfrm>
            </p:grpSpPr>
            <p:sp>
              <p:nvSpPr>
                <p:cNvPr id="61589" name="Rectangle 359"/>
                <p:cNvSpPr/>
                <p:nvPr/>
              </p:nvSpPr>
              <p:spPr>
                <a:xfrm>
                  <a:off x="43" y="4558"/>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10</a:t>
                  </a:r>
                  <a:endParaRPr lang="en-US" altLang="zh-CN" sz="1200" dirty="0">
                    <a:latin typeface="Arial" panose="020B0604020202020204" pitchFamily="34" charset="0"/>
                  </a:endParaRPr>
                </a:p>
              </p:txBody>
            </p:sp>
            <p:sp>
              <p:nvSpPr>
                <p:cNvPr id="61590" name="Rectangle 508"/>
                <p:cNvSpPr/>
                <p:nvPr/>
              </p:nvSpPr>
              <p:spPr>
                <a:xfrm>
                  <a:off x="0" y="4558"/>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11" name="Group 511"/>
              <p:cNvGrpSpPr/>
              <p:nvPr/>
            </p:nvGrpSpPr>
            <p:grpSpPr>
              <a:xfrm>
                <a:off x="736" y="4558"/>
                <a:ext cx="2159" cy="327"/>
                <a:chOff x="736" y="4558"/>
                <a:chExt cx="2159" cy="327"/>
              </a:xfrm>
            </p:grpSpPr>
            <p:sp>
              <p:nvSpPr>
                <p:cNvPr id="61587" name="Rectangle 360"/>
                <p:cNvSpPr/>
                <p:nvPr/>
              </p:nvSpPr>
              <p:spPr>
                <a:xfrm>
                  <a:off x="779" y="4558"/>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品管圈成员对</a:t>
                  </a:r>
                  <a:r>
                    <a:rPr lang="en-US" altLang="zh-CN" sz="1200" dirty="0">
                      <a:latin typeface="Times New Roman" panose="02020603050405020304" pitchFamily="18" charset="0"/>
                    </a:rPr>
                    <a:t>QCC</a:t>
                  </a:r>
                  <a:r>
                    <a:rPr lang="zh-CN" altLang="en-US" sz="1200" dirty="0">
                      <a:latin typeface="Times New Roman" panose="02020603050405020304" pitchFamily="18" charset="0"/>
                    </a:rPr>
                    <a:t>管圈活动知识的了解程度</a:t>
                  </a:r>
                  <a:endParaRPr lang="zh-CN" altLang="en-US" sz="1200" dirty="0">
                    <a:latin typeface="Arial" panose="020B0604020202020204" pitchFamily="34" charset="0"/>
                  </a:endParaRPr>
                </a:p>
              </p:txBody>
            </p:sp>
            <p:sp>
              <p:nvSpPr>
                <p:cNvPr id="61588" name="Rectangle 510"/>
                <p:cNvSpPr/>
                <p:nvPr/>
              </p:nvSpPr>
              <p:spPr>
                <a:xfrm>
                  <a:off x="736" y="4558"/>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12" name="Group 513"/>
              <p:cNvGrpSpPr/>
              <p:nvPr/>
            </p:nvGrpSpPr>
            <p:grpSpPr>
              <a:xfrm>
                <a:off x="2895" y="4558"/>
                <a:ext cx="662" cy="327"/>
                <a:chOff x="2895" y="4558"/>
                <a:chExt cx="662" cy="327"/>
              </a:xfrm>
            </p:grpSpPr>
            <p:sp>
              <p:nvSpPr>
                <p:cNvPr id="61585" name="Rectangle 361"/>
                <p:cNvSpPr/>
                <p:nvPr/>
              </p:nvSpPr>
              <p:spPr>
                <a:xfrm>
                  <a:off x="2938" y="4558"/>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3</a:t>
                  </a:r>
                  <a:r>
                    <a:rPr lang="zh-CN" altLang="en-US" sz="1200" dirty="0">
                      <a:latin typeface="Times New Roman" panose="02020603050405020304" pitchFamily="18" charset="0"/>
                    </a:rPr>
                    <a:t>～</a:t>
                  </a:r>
                  <a:r>
                    <a:rPr lang="en-US" altLang="zh-CN" sz="1200" dirty="0">
                      <a:latin typeface="Times New Roman" panose="02020603050405020304" pitchFamily="18" charset="0"/>
                    </a:rPr>
                    <a:t>6</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586" name="Rectangle 512"/>
                <p:cNvSpPr/>
                <p:nvPr/>
              </p:nvSpPr>
              <p:spPr>
                <a:xfrm>
                  <a:off x="2895" y="4558"/>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13" name="Group 515"/>
              <p:cNvGrpSpPr/>
              <p:nvPr/>
            </p:nvGrpSpPr>
            <p:grpSpPr>
              <a:xfrm>
                <a:off x="3557" y="4558"/>
                <a:ext cx="374" cy="327"/>
                <a:chOff x="3557" y="4558"/>
                <a:chExt cx="374" cy="327"/>
              </a:xfrm>
            </p:grpSpPr>
            <p:sp>
              <p:nvSpPr>
                <p:cNvPr id="61583" name="Rectangle 362"/>
                <p:cNvSpPr/>
                <p:nvPr/>
              </p:nvSpPr>
              <p:spPr>
                <a:xfrm>
                  <a:off x="3600" y="4558"/>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84" name="Rectangle 514"/>
                <p:cNvSpPr/>
                <p:nvPr/>
              </p:nvSpPr>
              <p:spPr>
                <a:xfrm>
                  <a:off x="3557" y="4558"/>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14" name="Group 517"/>
              <p:cNvGrpSpPr/>
              <p:nvPr/>
            </p:nvGrpSpPr>
            <p:grpSpPr>
              <a:xfrm>
                <a:off x="3931" y="4558"/>
                <a:ext cx="364" cy="327"/>
                <a:chOff x="3931" y="4558"/>
                <a:chExt cx="364" cy="327"/>
              </a:xfrm>
            </p:grpSpPr>
            <p:sp>
              <p:nvSpPr>
                <p:cNvPr id="61581" name="Rectangle 363"/>
                <p:cNvSpPr/>
                <p:nvPr/>
              </p:nvSpPr>
              <p:spPr>
                <a:xfrm>
                  <a:off x="3974" y="4558"/>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82" name="Rectangle 516"/>
                <p:cNvSpPr/>
                <p:nvPr/>
              </p:nvSpPr>
              <p:spPr>
                <a:xfrm>
                  <a:off x="3931" y="4558"/>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15" name="Group 519"/>
              <p:cNvGrpSpPr/>
              <p:nvPr/>
            </p:nvGrpSpPr>
            <p:grpSpPr>
              <a:xfrm>
                <a:off x="0" y="4885"/>
                <a:ext cx="736" cy="327"/>
                <a:chOff x="0" y="4885"/>
                <a:chExt cx="736" cy="327"/>
              </a:xfrm>
            </p:grpSpPr>
            <p:sp>
              <p:nvSpPr>
                <p:cNvPr id="61579" name="Rectangle 364"/>
                <p:cNvSpPr/>
                <p:nvPr/>
              </p:nvSpPr>
              <p:spPr>
                <a:xfrm>
                  <a:off x="43" y="4885"/>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11</a:t>
                  </a:r>
                  <a:endParaRPr lang="en-US" altLang="zh-CN" sz="1200" dirty="0">
                    <a:latin typeface="Arial" panose="020B0604020202020204" pitchFamily="34" charset="0"/>
                  </a:endParaRPr>
                </a:p>
              </p:txBody>
            </p:sp>
            <p:sp>
              <p:nvSpPr>
                <p:cNvPr id="61580" name="Rectangle 518"/>
                <p:cNvSpPr/>
                <p:nvPr/>
              </p:nvSpPr>
              <p:spPr>
                <a:xfrm>
                  <a:off x="0" y="4885"/>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16" name="Group 521"/>
              <p:cNvGrpSpPr/>
              <p:nvPr/>
            </p:nvGrpSpPr>
            <p:grpSpPr>
              <a:xfrm>
                <a:off x="736" y="4885"/>
                <a:ext cx="2159" cy="327"/>
                <a:chOff x="736" y="4885"/>
                <a:chExt cx="2159" cy="327"/>
              </a:xfrm>
            </p:grpSpPr>
            <p:sp>
              <p:nvSpPr>
                <p:cNvPr id="61577" name="Rectangle 365"/>
                <p:cNvSpPr/>
                <p:nvPr/>
              </p:nvSpPr>
              <p:spPr>
                <a:xfrm>
                  <a:off x="779" y="4885"/>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品管圈活动经历及持续性</a:t>
                  </a:r>
                  <a:endParaRPr lang="zh-CN" altLang="en-US" sz="1200" dirty="0">
                    <a:latin typeface="Arial" panose="020B0604020202020204" pitchFamily="34" charset="0"/>
                  </a:endParaRPr>
                </a:p>
              </p:txBody>
            </p:sp>
            <p:sp>
              <p:nvSpPr>
                <p:cNvPr id="61578" name="Rectangle 520"/>
                <p:cNvSpPr/>
                <p:nvPr/>
              </p:nvSpPr>
              <p:spPr>
                <a:xfrm>
                  <a:off x="736" y="4885"/>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17" name="Group 523"/>
              <p:cNvGrpSpPr/>
              <p:nvPr/>
            </p:nvGrpSpPr>
            <p:grpSpPr>
              <a:xfrm>
                <a:off x="2895" y="4885"/>
                <a:ext cx="662" cy="327"/>
                <a:chOff x="2895" y="4885"/>
                <a:chExt cx="662" cy="327"/>
              </a:xfrm>
            </p:grpSpPr>
            <p:sp>
              <p:nvSpPr>
                <p:cNvPr id="61575" name="Rectangle 366"/>
                <p:cNvSpPr/>
                <p:nvPr/>
              </p:nvSpPr>
              <p:spPr>
                <a:xfrm>
                  <a:off x="2938" y="4885"/>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3</a:t>
                  </a:r>
                  <a:r>
                    <a:rPr lang="zh-CN" altLang="en-US" sz="1200" dirty="0">
                      <a:latin typeface="Times New Roman" panose="02020603050405020304" pitchFamily="18" charset="0"/>
                    </a:rPr>
                    <a:t>～</a:t>
                  </a:r>
                  <a:r>
                    <a:rPr lang="en-US" altLang="zh-CN" sz="1200" dirty="0">
                      <a:latin typeface="Times New Roman" panose="02020603050405020304" pitchFamily="18" charset="0"/>
                    </a:rPr>
                    <a:t>7</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576" name="Rectangle 522"/>
                <p:cNvSpPr/>
                <p:nvPr/>
              </p:nvSpPr>
              <p:spPr>
                <a:xfrm>
                  <a:off x="2895" y="4885"/>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18" name="Group 525"/>
              <p:cNvGrpSpPr/>
              <p:nvPr/>
            </p:nvGrpSpPr>
            <p:grpSpPr>
              <a:xfrm>
                <a:off x="3557" y="4885"/>
                <a:ext cx="374" cy="327"/>
                <a:chOff x="3557" y="4885"/>
                <a:chExt cx="374" cy="327"/>
              </a:xfrm>
            </p:grpSpPr>
            <p:sp>
              <p:nvSpPr>
                <p:cNvPr id="61573" name="Rectangle 367"/>
                <p:cNvSpPr/>
                <p:nvPr/>
              </p:nvSpPr>
              <p:spPr>
                <a:xfrm>
                  <a:off x="3600" y="4885"/>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74" name="Rectangle 524"/>
                <p:cNvSpPr/>
                <p:nvPr/>
              </p:nvSpPr>
              <p:spPr>
                <a:xfrm>
                  <a:off x="3557" y="4885"/>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19" name="Group 527"/>
              <p:cNvGrpSpPr/>
              <p:nvPr/>
            </p:nvGrpSpPr>
            <p:grpSpPr>
              <a:xfrm>
                <a:off x="3931" y="4885"/>
                <a:ext cx="364" cy="327"/>
                <a:chOff x="3931" y="4885"/>
                <a:chExt cx="364" cy="327"/>
              </a:xfrm>
            </p:grpSpPr>
            <p:sp>
              <p:nvSpPr>
                <p:cNvPr id="61571" name="Rectangle 368"/>
                <p:cNvSpPr/>
                <p:nvPr/>
              </p:nvSpPr>
              <p:spPr>
                <a:xfrm>
                  <a:off x="3974" y="4885"/>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72" name="Rectangle 526"/>
                <p:cNvSpPr/>
                <p:nvPr/>
              </p:nvSpPr>
              <p:spPr>
                <a:xfrm>
                  <a:off x="3931" y="4885"/>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20" name="Group 529"/>
              <p:cNvGrpSpPr/>
              <p:nvPr/>
            </p:nvGrpSpPr>
            <p:grpSpPr>
              <a:xfrm>
                <a:off x="0" y="5212"/>
                <a:ext cx="736" cy="327"/>
                <a:chOff x="0" y="5212"/>
                <a:chExt cx="736" cy="327"/>
              </a:xfrm>
            </p:grpSpPr>
            <p:sp>
              <p:nvSpPr>
                <p:cNvPr id="61569" name="Rectangle 369"/>
                <p:cNvSpPr/>
                <p:nvPr/>
              </p:nvSpPr>
              <p:spPr>
                <a:xfrm>
                  <a:off x="43" y="5212"/>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12</a:t>
                  </a:r>
                  <a:endParaRPr lang="en-US" altLang="zh-CN" sz="1200" dirty="0">
                    <a:latin typeface="Arial" panose="020B0604020202020204" pitchFamily="34" charset="0"/>
                  </a:endParaRPr>
                </a:p>
              </p:txBody>
            </p:sp>
            <p:sp>
              <p:nvSpPr>
                <p:cNvPr id="61570" name="Rectangle 528"/>
                <p:cNvSpPr/>
                <p:nvPr/>
              </p:nvSpPr>
              <p:spPr>
                <a:xfrm>
                  <a:off x="0" y="5212"/>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21" name="Group 531"/>
              <p:cNvGrpSpPr/>
              <p:nvPr/>
            </p:nvGrpSpPr>
            <p:grpSpPr>
              <a:xfrm>
                <a:off x="736" y="5212"/>
                <a:ext cx="2159" cy="327"/>
                <a:chOff x="736" y="5212"/>
                <a:chExt cx="2159" cy="327"/>
              </a:xfrm>
            </p:grpSpPr>
            <p:sp>
              <p:nvSpPr>
                <p:cNvPr id="61567" name="Rectangle 370"/>
                <p:cNvSpPr/>
                <p:nvPr/>
              </p:nvSpPr>
              <p:spPr>
                <a:xfrm>
                  <a:off x="779" y="5212"/>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品管圈活动的环境</a:t>
                  </a:r>
                  <a:endParaRPr lang="zh-CN" altLang="en-US" sz="1200" dirty="0">
                    <a:latin typeface="Arial" panose="020B0604020202020204" pitchFamily="34" charset="0"/>
                  </a:endParaRPr>
                </a:p>
              </p:txBody>
            </p:sp>
            <p:sp>
              <p:nvSpPr>
                <p:cNvPr id="61568" name="Rectangle 530"/>
                <p:cNvSpPr/>
                <p:nvPr/>
              </p:nvSpPr>
              <p:spPr>
                <a:xfrm>
                  <a:off x="736" y="5212"/>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22" name="Group 533"/>
              <p:cNvGrpSpPr/>
              <p:nvPr/>
            </p:nvGrpSpPr>
            <p:grpSpPr>
              <a:xfrm>
                <a:off x="2895" y="5212"/>
                <a:ext cx="662" cy="327"/>
                <a:chOff x="2895" y="5212"/>
                <a:chExt cx="662" cy="327"/>
              </a:xfrm>
            </p:grpSpPr>
            <p:sp>
              <p:nvSpPr>
                <p:cNvPr id="61565" name="Rectangle 371"/>
                <p:cNvSpPr/>
                <p:nvPr/>
              </p:nvSpPr>
              <p:spPr>
                <a:xfrm>
                  <a:off x="2938" y="5212"/>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2</a:t>
                  </a:r>
                  <a:r>
                    <a:rPr lang="zh-CN" altLang="en-US" sz="1200" dirty="0">
                      <a:latin typeface="Times New Roman" panose="02020603050405020304" pitchFamily="18" charset="0"/>
                    </a:rPr>
                    <a:t>～</a:t>
                  </a:r>
                  <a:r>
                    <a:rPr lang="en-US" altLang="zh-CN" sz="1200" dirty="0">
                      <a:latin typeface="Times New Roman" panose="02020603050405020304" pitchFamily="18" charset="0"/>
                    </a:rPr>
                    <a:t>5</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566" name="Rectangle 532"/>
                <p:cNvSpPr/>
                <p:nvPr/>
              </p:nvSpPr>
              <p:spPr>
                <a:xfrm>
                  <a:off x="2895" y="5212"/>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23" name="Group 535"/>
              <p:cNvGrpSpPr/>
              <p:nvPr/>
            </p:nvGrpSpPr>
            <p:grpSpPr>
              <a:xfrm>
                <a:off x="3557" y="5212"/>
                <a:ext cx="374" cy="327"/>
                <a:chOff x="3557" y="5212"/>
                <a:chExt cx="374" cy="327"/>
              </a:xfrm>
            </p:grpSpPr>
            <p:sp>
              <p:nvSpPr>
                <p:cNvPr id="61563" name="Rectangle 372"/>
                <p:cNvSpPr/>
                <p:nvPr/>
              </p:nvSpPr>
              <p:spPr>
                <a:xfrm>
                  <a:off x="3600" y="5212"/>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64" name="Rectangle 534"/>
                <p:cNvSpPr/>
                <p:nvPr/>
              </p:nvSpPr>
              <p:spPr>
                <a:xfrm>
                  <a:off x="3557" y="5212"/>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24" name="Group 537"/>
              <p:cNvGrpSpPr/>
              <p:nvPr/>
            </p:nvGrpSpPr>
            <p:grpSpPr>
              <a:xfrm>
                <a:off x="3931" y="5212"/>
                <a:ext cx="364" cy="327"/>
                <a:chOff x="3931" y="5212"/>
                <a:chExt cx="364" cy="327"/>
              </a:xfrm>
            </p:grpSpPr>
            <p:sp>
              <p:nvSpPr>
                <p:cNvPr id="61561" name="Rectangle 373"/>
                <p:cNvSpPr/>
                <p:nvPr/>
              </p:nvSpPr>
              <p:spPr>
                <a:xfrm>
                  <a:off x="3974" y="5212"/>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62" name="Rectangle 536"/>
                <p:cNvSpPr/>
                <p:nvPr/>
              </p:nvSpPr>
              <p:spPr>
                <a:xfrm>
                  <a:off x="3931" y="5212"/>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25" name="Group 539"/>
              <p:cNvGrpSpPr/>
              <p:nvPr/>
            </p:nvGrpSpPr>
            <p:grpSpPr>
              <a:xfrm>
                <a:off x="0" y="5539"/>
                <a:ext cx="736" cy="327"/>
                <a:chOff x="0" y="5539"/>
                <a:chExt cx="736" cy="327"/>
              </a:xfrm>
            </p:grpSpPr>
            <p:sp>
              <p:nvSpPr>
                <p:cNvPr id="61559" name="Rectangle 374"/>
                <p:cNvSpPr/>
                <p:nvPr/>
              </p:nvSpPr>
              <p:spPr>
                <a:xfrm>
                  <a:off x="43" y="5539"/>
                  <a:ext cx="650"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13</a:t>
                  </a:r>
                  <a:endParaRPr lang="en-US" altLang="zh-CN" sz="1200" dirty="0">
                    <a:latin typeface="Arial" panose="020B0604020202020204" pitchFamily="34" charset="0"/>
                  </a:endParaRPr>
                </a:p>
              </p:txBody>
            </p:sp>
            <p:sp>
              <p:nvSpPr>
                <p:cNvPr id="61560" name="Rectangle 538"/>
                <p:cNvSpPr/>
                <p:nvPr/>
              </p:nvSpPr>
              <p:spPr>
                <a:xfrm>
                  <a:off x="0" y="5539"/>
                  <a:ext cx="736"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26" name="Group 541"/>
              <p:cNvGrpSpPr/>
              <p:nvPr/>
            </p:nvGrpSpPr>
            <p:grpSpPr>
              <a:xfrm>
                <a:off x="736" y="5539"/>
                <a:ext cx="2159" cy="327"/>
                <a:chOff x="736" y="5539"/>
                <a:chExt cx="2159" cy="327"/>
              </a:xfrm>
            </p:grpSpPr>
            <p:sp>
              <p:nvSpPr>
                <p:cNvPr id="61557" name="Rectangle 375"/>
                <p:cNvSpPr/>
                <p:nvPr/>
              </p:nvSpPr>
              <p:spPr>
                <a:xfrm>
                  <a:off x="779" y="5539"/>
                  <a:ext cx="2073"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0"/>
                    </a:spcBef>
                    <a:buFontTx/>
                    <a:buNone/>
                  </a:pPr>
                  <a:r>
                    <a:rPr lang="en-US" altLang="zh-CN" sz="1200" dirty="0">
                      <a:latin typeface="Arial" panose="020B0604020202020204" pitchFamily="34" charset="0"/>
                    </a:rPr>
                    <a:t>QCC</a:t>
                  </a:r>
                  <a:r>
                    <a:rPr lang="zh-CN" altLang="en-US" sz="1200" dirty="0">
                      <a:latin typeface="Times New Roman" panose="02020603050405020304" pitchFamily="18" charset="0"/>
                    </a:rPr>
                    <a:t>品管圈活动成果对本部门、岗位的影响及贡献</a:t>
                  </a:r>
                  <a:endParaRPr lang="zh-CN" altLang="en-US" sz="1200" dirty="0">
                    <a:latin typeface="Arial" panose="020B0604020202020204" pitchFamily="34" charset="0"/>
                  </a:endParaRPr>
                </a:p>
              </p:txBody>
            </p:sp>
            <p:sp>
              <p:nvSpPr>
                <p:cNvPr id="61558" name="Rectangle 540"/>
                <p:cNvSpPr/>
                <p:nvPr/>
              </p:nvSpPr>
              <p:spPr>
                <a:xfrm>
                  <a:off x="736" y="5539"/>
                  <a:ext cx="2159"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27" name="Group 543"/>
              <p:cNvGrpSpPr/>
              <p:nvPr/>
            </p:nvGrpSpPr>
            <p:grpSpPr>
              <a:xfrm>
                <a:off x="2895" y="5539"/>
                <a:ext cx="662" cy="327"/>
                <a:chOff x="2895" y="5539"/>
                <a:chExt cx="662" cy="327"/>
              </a:xfrm>
            </p:grpSpPr>
            <p:sp>
              <p:nvSpPr>
                <p:cNvPr id="61555" name="Rectangle 376"/>
                <p:cNvSpPr/>
                <p:nvPr/>
              </p:nvSpPr>
              <p:spPr>
                <a:xfrm>
                  <a:off x="2938" y="5539"/>
                  <a:ext cx="576"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5</a:t>
                  </a:r>
                  <a:r>
                    <a:rPr lang="zh-CN" altLang="en-US" sz="1200" dirty="0">
                      <a:latin typeface="Times New Roman" panose="02020603050405020304" pitchFamily="18" charset="0"/>
                    </a:rPr>
                    <a:t>～</a:t>
                  </a:r>
                  <a:r>
                    <a:rPr lang="en-US" altLang="zh-CN" sz="1200" dirty="0">
                      <a:latin typeface="Times New Roman" panose="02020603050405020304" pitchFamily="18" charset="0"/>
                    </a:rPr>
                    <a:t>10</a:t>
                  </a:r>
                  <a:r>
                    <a:rPr lang="zh-CN" altLang="en-US" sz="1200" dirty="0">
                      <a:latin typeface="Times New Roman" panose="02020603050405020304" pitchFamily="18" charset="0"/>
                    </a:rPr>
                    <a:t>分</a:t>
                  </a:r>
                  <a:endParaRPr lang="zh-CN" altLang="en-US" sz="1200" dirty="0">
                    <a:latin typeface="Arial" panose="020B0604020202020204" pitchFamily="34" charset="0"/>
                  </a:endParaRPr>
                </a:p>
              </p:txBody>
            </p:sp>
            <p:sp>
              <p:nvSpPr>
                <p:cNvPr id="61556" name="Rectangle 542"/>
                <p:cNvSpPr/>
                <p:nvPr/>
              </p:nvSpPr>
              <p:spPr>
                <a:xfrm>
                  <a:off x="2895" y="5539"/>
                  <a:ext cx="662"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28" name="Group 545"/>
              <p:cNvGrpSpPr/>
              <p:nvPr/>
            </p:nvGrpSpPr>
            <p:grpSpPr>
              <a:xfrm>
                <a:off x="3557" y="5539"/>
                <a:ext cx="374" cy="327"/>
                <a:chOff x="3557" y="5539"/>
                <a:chExt cx="374" cy="327"/>
              </a:xfrm>
            </p:grpSpPr>
            <p:sp>
              <p:nvSpPr>
                <p:cNvPr id="61553" name="Rectangle 377"/>
                <p:cNvSpPr/>
                <p:nvPr/>
              </p:nvSpPr>
              <p:spPr>
                <a:xfrm>
                  <a:off x="3600" y="5539"/>
                  <a:ext cx="28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54" name="Rectangle 544"/>
                <p:cNvSpPr/>
                <p:nvPr/>
              </p:nvSpPr>
              <p:spPr>
                <a:xfrm>
                  <a:off x="3557" y="5539"/>
                  <a:ext cx="37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29" name="Group 547"/>
              <p:cNvGrpSpPr/>
              <p:nvPr/>
            </p:nvGrpSpPr>
            <p:grpSpPr>
              <a:xfrm>
                <a:off x="3931" y="5539"/>
                <a:ext cx="364" cy="327"/>
                <a:chOff x="3931" y="5539"/>
                <a:chExt cx="364" cy="327"/>
              </a:xfrm>
            </p:grpSpPr>
            <p:sp>
              <p:nvSpPr>
                <p:cNvPr id="61551" name="Rectangle 378"/>
                <p:cNvSpPr/>
                <p:nvPr/>
              </p:nvSpPr>
              <p:spPr>
                <a:xfrm>
                  <a:off x="3974" y="5539"/>
                  <a:ext cx="278"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52" name="Rectangle 546"/>
                <p:cNvSpPr/>
                <p:nvPr/>
              </p:nvSpPr>
              <p:spPr>
                <a:xfrm>
                  <a:off x="3931" y="5539"/>
                  <a:ext cx="364"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30" name="Group 549"/>
              <p:cNvGrpSpPr/>
              <p:nvPr/>
            </p:nvGrpSpPr>
            <p:grpSpPr>
              <a:xfrm>
                <a:off x="0" y="5866"/>
                <a:ext cx="737" cy="522"/>
                <a:chOff x="0" y="5866"/>
                <a:chExt cx="737" cy="522"/>
              </a:xfrm>
            </p:grpSpPr>
            <p:sp>
              <p:nvSpPr>
                <p:cNvPr id="61549" name="Rectangle 379"/>
                <p:cNvSpPr/>
                <p:nvPr/>
              </p:nvSpPr>
              <p:spPr>
                <a:xfrm>
                  <a:off x="43" y="5866"/>
                  <a:ext cx="651" cy="522"/>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整体评价</a:t>
                  </a:r>
                  <a:endParaRPr lang="zh-CN" altLang="en-US" sz="1200" dirty="0">
                    <a:latin typeface="Arial" panose="020B0604020202020204" pitchFamily="34" charset="0"/>
                  </a:endParaRPr>
                </a:p>
              </p:txBody>
            </p:sp>
            <p:sp>
              <p:nvSpPr>
                <p:cNvPr id="61550" name="Rectangle 548"/>
                <p:cNvSpPr/>
                <p:nvPr/>
              </p:nvSpPr>
              <p:spPr>
                <a:xfrm>
                  <a:off x="0" y="5866"/>
                  <a:ext cx="737" cy="522"/>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31" name="Group 551"/>
              <p:cNvGrpSpPr/>
              <p:nvPr/>
            </p:nvGrpSpPr>
            <p:grpSpPr>
              <a:xfrm>
                <a:off x="737" y="5866"/>
                <a:ext cx="2820" cy="522"/>
                <a:chOff x="737" y="5866"/>
                <a:chExt cx="2820" cy="522"/>
              </a:xfrm>
            </p:grpSpPr>
            <p:sp>
              <p:nvSpPr>
                <p:cNvPr id="61547" name="Rectangle 380"/>
                <p:cNvSpPr/>
                <p:nvPr/>
              </p:nvSpPr>
              <p:spPr>
                <a:xfrm>
                  <a:off x="780" y="5866"/>
                  <a:ext cx="2734" cy="522"/>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48" name="Rectangle 550"/>
                <p:cNvSpPr/>
                <p:nvPr/>
              </p:nvSpPr>
              <p:spPr>
                <a:xfrm>
                  <a:off x="737" y="5866"/>
                  <a:ext cx="2820" cy="522"/>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32" name="Group 553"/>
              <p:cNvGrpSpPr/>
              <p:nvPr/>
            </p:nvGrpSpPr>
            <p:grpSpPr>
              <a:xfrm>
                <a:off x="3557" y="5866"/>
                <a:ext cx="374" cy="522"/>
                <a:chOff x="3557" y="5866"/>
                <a:chExt cx="374" cy="522"/>
              </a:xfrm>
            </p:grpSpPr>
            <p:sp>
              <p:nvSpPr>
                <p:cNvPr id="61545" name="Rectangle 381"/>
                <p:cNvSpPr/>
                <p:nvPr/>
              </p:nvSpPr>
              <p:spPr>
                <a:xfrm>
                  <a:off x="3600" y="5866"/>
                  <a:ext cx="288" cy="522"/>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得分</a:t>
                  </a:r>
                  <a:endParaRPr lang="zh-CN" altLang="en-US" sz="1200" dirty="0">
                    <a:latin typeface="Arial" panose="020B0604020202020204" pitchFamily="34" charset="0"/>
                  </a:endParaRPr>
                </a:p>
              </p:txBody>
            </p:sp>
            <p:sp>
              <p:nvSpPr>
                <p:cNvPr id="61546" name="Rectangle 552"/>
                <p:cNvSpPr/>
                <p:nvPr/>
              </p:nvSpPr>
              <p:spPr>
                <a:xfrm>
                  <a:off x="3557" y="5866"/>
                  <a:ext cx="374" cy="522"/>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33" name="Group 555"/>
              <p:cNvGrpSpPr/>
              <p:nvPr/>
            </p:nvGrpSpPr>
            <p:grpSpPr>
              <a:xfrm>
                <a:off x="3931" y="5866"/>
                <a:ext cx="364" cy="522"/>
                <a:chOff x="3931" y="5866"/>
                <a:chExt cx="364" cy="522"/>
              </a:xfrm>
            </p:grpSpPr>
            <p:sp>
              <p:nvSpPr>
                <p:cNvPr id="61543" name="Rectangle 382"/>
                <p:cNvSpPr/>
                <p:nvPr/>
              </p:nvSpPr>
              <p:spPr>
                <a:xfrm>
                  <a:off x="3974" y="5866"/>
                  <a:ext cx="278" cy="522"/>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44" name="Rectangle 554"/>
                <p:cNvSpPr/>
                <p:nvPr/>
              </p:nvSpPr>
              <p:spPr>
                <a:xfrm>
                  <a:off x="3931" y="5866"/>
                  <a:ext cx="364" cy="522"/>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34" name="Group 557"/>
              <p:cNvGrpSpPr/>
              <p:nvPr/>
            </p:nvGrpSpPr>
            <p:grpSpPr>
              <a:xfrm>
                <a:off x="0" y="6388"/>
                <a:ext cx="737" cy="327"/>
                <a:chOff x="0" y="6388"/>
                <a:chExt cx="737" cy="327"/>
              </a:xfrm>
            </p:grpSpPr>
            <p:sp>
              <p:nvSpPr>
                <p:cNvPr id="61541" name="Rectangle 383"/>
                <p:cNvSpPr/>
                <p:nvPr/>
              </p:nvSpPr>
              <p:spPr>
                <a:xfrm>
                  <a:off x="43" y="6388"/>
                  <a:ext cx="651"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评审人员</a:t>
                  </a:r>
                  <a:endParaRPr lang="zh-CN" altLang="en-US" sz="1200" dirty="0">
                    <a:latin typeface="Arial" panose="020B0604020202020204" pitchFamily="34" charset="0"/>
                  </a:endParaRPr>
                </a:p>
              </p:txBody>
            </p:sp>
            <p:sp>
              <p:nvSpPr>
                <p:cNvPr id="61542" name="Rectangle 556"/>
                <p:cNvSpPr/>
                <p:nvPr/>
              </p:nvSpPr>
              <p:spPr>
                <a:xfrm>
                  <a:off x="0" y="6388"/>
                  <a:ext cx="737"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35" name="Group 559"/>
              <p:cNvGrpSpPr/>
              <p:nvPr/>
            </p:nvGrpSpPr>
            <p:grpSpPr>
              <a:xfrm>
                <a:off x="737" y="6388"/>
                <a:ext cx="3558" cy="327"/>
                <a:chOff x="737" y="6388"/>
                <a:chExt cx="3558" cy="327"/>
              </a:xfrm>
            </p:grpSpPr>
            <p:sp>
              <p:nvSpPr>
                <p:cNvPr id="61539" name="Rectangle 384"/>
                <p:cNvSpPr/>
                <p:nvPr/>
              </p:nvSpPr>
              <p:spPr>
                <a:xfrm>
                  <a:off x="780" y="6388"/>
                  <a:ext cx="3472" cy="32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1200" dirty="0">
                      <a:latin typeface="Arial" panose="020B0604020202020204" pitchFamily="34" charset="0"/>
                    </a:rPr>
                    <a:t> </a:t>
                  </a:r>
                  <a:endParaRPr lang="en-US" altLang="zh-CN" sz="1200" dirty="0">
                    <a:latin typeface="Arial" panose="020B0604020202020204" pitchFamily="34" charset="0"/>
                  </a:endParaRPr>
                </a:p>
                <a:p>
                  <a:pPr marL="0" lvl="0" indent="0" algn="ctr">
                    <a:spcBef>
                      <a:spcPct val="0"/>
                    </a:spcBef>
                    <a:buFontTx/>
                    <a:buNone/>
                  </a:pPr>
                  <a:endParaRPr lang="en-US" altLang="zh-CN" sz="1200" dirty="0">
                    <a:latin typeface="Arial" panose="020B0604020202020204" pitchFamily="34" charset="0"/>
                  </a:endParaRPr>
                </a:p>
              </p:txBody>
            </p:sp>
            <p:sp>
              <p:nvSpPr>
                <p:cNvPr id="61540" name="Rectangle 558"/>
                <p:cNvSpPr/>
                <p:nvPr/>
              </p:nvSpPr>
              <p:spPr>
                <a:xfrm>
                  <a:off x="737" y="6388"/>
                  <a:ext cx="3558" cy="32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nvGrpSpPr>
              <p:cNvPr id="61536" name="Group 561"/>
              <p:cNvGrpSpPr/>
              <p:nvPr/>
            </p:nvGrpSpPr>
            <p:grpSpPr>
              <a:xfrm>
                <a:off x="0" y="6715"/>
                <a:ext cx="4295" cy="317"/>
                <a:chOff x="0" y="6715"/>
                <a:chExt cx="4295" cy="317"/>
              </a:xfrm>
            </p:grpSpPr>
            <p:sp>
              <p:nvSpPr>
                <p:cNvPr id="61537" name="Rectangle 385"/>
                <p:cNvSpPr/>
                <p:nvPr/>
              </p:nvSpPr>
              <p:spPr>
                <a:xfrm>
                  <a:off x="43" y="6715"/>
                  <a:ext cx="4209" cy="317"/>
                </a:xfrm>
                <a:prstGeom prst="rect">
                  <a:avLst/>
                </a:prstGeom>
                <a:noFill/>
                <a:ln w="9525">
                  <a:noFill/>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zh-CN" altLang="en-US" sz="1200" dirty="0">
                      <a:latin typeface="Times New Roman" panose="02020603050405020304" pitchFamily="18" charset="0"/>
                    </a:rPr>
                    <a:t>注：</a:t>
                  </a:r>
                  <a:r>
                    <a:rPr lang="en-US" altLang="zh-CN" sz="1200" dirty="0">
                      <a:latin typeface="Times New Roman" panose="02020603050405020304" pitchFamily="18" charset="0"/>
                    </a:rPr>
                    <a:t>QCC</a:t>
                  </a:r>
                  <a:r>
                    <a:rPr lang="zh-CN" altLang="en-US" sz="1200" dirty="0">
                      <a:latin typeface="Times New Roman" panose="02020603050405020304" pitchFamily="18" charset="0"/>
                    </a:rPr>
                    <a:t>品管圈活动成果现场评审表中各项具体内容说明附后</a:t>
                  </a:r>
                  <a:endParaRPr lang="zh-CN" altLang="en-US" sz="1200" dirty="0">
                    <a:latin typeface="Arial" panose="020B0604020202020204" pitchFamily="34" charset="0"/>
                  </a:endParaRPr>
                </a:p>
              </p:txBody>
            </p:sp>
            <p:sp>
              <p:nvSpPr>
                <p:cNvPr id="61538" name="Rectangle 560"/>
                <p:cNvSpPr/>
                <p:nvPr/>
              </p:nvSpPr>
              <p:spPr>
                <a:xfrm>
                  <a:off x="0" y="6715"/>
                  <a:ext cx="4295" cy="317"/>
                </a:xfrm>
                <a:prstGeom prst="rect">
                  <a:avLst/>
                </a:prstGeom>
                <a:noFill/>
                <a:ln w="7"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grpSp>
        <p:sp>
          <p:nvSpPr>
            <p:cNvPr id="61448" name="Rectangle 563"/>
            <p:cNvSpPr/>
            <p:nvPr/>
          </p:nvSpPr>
          <p:spPr>
            <a:xfrm>
              <a:off x="-3" y="-3"/>
              <a:ext cx="4301" cy="7038"/>
            </a:xfrm>
            <a:prstGeom prst="rect">
              <a:avLst/>
            </a:prstGeom>
            <a:noFill/>
            <a:ln w="9525" cap="flat" cmpd="sng">
              <a:solidFill>
                <a:srgbClr val="A0A0A0"/>
              </a:solidFill>
              <a:prstDash val="sysDot"/>
              <a:miter/>
              <a:headEnd type="none" w="med" len="med"/>
              <a:tailEnd type="none" w="med" len="med"/>
            </a:ln>
          </p:spPr>
          <p:txBody>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Text Box 2"/>
          <p:cNvSpPr txBox="1"/>
          <p:nvPr/>
        </p:nvSpPr>
        <p:spPr>
          <a:xfrm>
            <a:off x="2339975" y="404813"/>
            <a:ext cx="3887788" cy="366712"/>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3600" b="1" i="1" dirty="0">
                <a:solidFill>
                  <a:srgbClr val="FF0066"/>
                </a:solidFill>
                <a:latin typeface="宋体" panose="02010600030101010101" pitchFamily="2" charset="-122"/>
              </a:rPr>
              <a:t>QCC</a:t>
            </a:r>
            <a:r>
              <a:rPr lang="zh-CN" altLang="en-US" sz="3600" b="1" i="1" dirty="0">
                <a:solidFill>
                  <a:srgbClr val="FF0066"/>
                </a:solidFill>
                <a:latin typeface="宋体" panose="02010600030101010101" pitchFamily="2" charset="-122"/>
              </a:rPr>
              <a:t>的新发展</a:t>
            </a:r>
            <a:endParaRPr lang="zh-CN" altLang="en-US" sz="3600" b="1" i="1" dirty="0">
              <a:solidFill>
                <a:srgbClr val="FF0066"/>
              </a:solidFill>
              <a:latin typeface="宋体" panose="02010600030101010101" pitchFamily="2" charset="-122"/>
            </a:endParaRPr>
          </a:p>
        </p:txBody>
      </p:sp>
      <p:sp>
        <p:nvSpPr>
          <p:cNvPr id="7171"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7172" name="Text Box 4"/>
          <p:cNvSpPr txBox="1"/>
          <p:nvPr/>
        </p:nvSpPr>
        <p:spPr>
          <a:xfrm>
            <a:off x="323850" y="806450"/>
            <a:ext cx="8351838" cy="4710113"/>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nSpc>
                <a:spcPct val="150000"/>
              </a:lnSpc>
              <a:buClr>
                <a:schemeClr val="tx2"/>
              </a:buClr>
              <a:buFontTx/>
              <a:buNone/>
            </a:pPr>
            <a:r>
              <a:rPr lang="zh-CN" altLang="en-US" sz="2000" dirty="0">
                <a:latin typeface="宋体" panose="02010600030101010101" pitchFamily="2" charset="-122"/>
              </a:rPr>
              <a:t>对</a:t>
            </a:r>
            <a:r>
              <a:rPr lang="en-US" altLang="zh-CN" sz="2000" dirty="0">
                <a:latin typeface="宋体" panose="02010600030101010101" pitchFamily="2" charset="-122"/>
              </a:rPr>
              <a:t>QCC</a:t>
            </a:r>
            <a:r>
              <a:rPr lang="zh-CN" altLang="en-US" sz="2000" dirty="0">
                <a:latin typeface="宋体" panose="02010600030101010101" pitchFamily="2" charset="-122"/>
              </a:rPr>
              <a:t>和</a:t>
            </a:r>
            <a:r>
              <a:rPr lang="en-US" altLang="zh-CN" sz="2000" dirty="0">
                <a:latin typeface="宋体" panose="02010600030101010101" pitchFamily="2" charset="-122"/>
              </a:rPr>
              <a:t>QCC</a:t>
            </a:r>
            <a:r>
              <a:rPr lang="zh-CN" altLang="en-US" sz="2000" dirty="0">
                <a:latin typeface="宋体" panose="02010600030101010101" pitchFamily="2" charset="-122"/>
              </a:rPr>
              <a:t>活动的定义，相信很多人并不陌生，但是许多成功推进</a:t>
            </a:r>
            <a:r>
              <a:rPr lang="en-US" altLang="zh-CN" sz="2000" dirty="0">
                <a:latin typeface="宋体" panose="02010600030101010101" pitchFamily="2" charset="-122"/>
              </a:rPr>
              <a:t>QCC</a:t>
            </a:r>
            <a:r>
              <a:rPr lang="zh-CN" altLang="en-US" sz="2000" dirty="0">
                <a:latin typeface="宋体" panose="02010600030101010101" pitchFamily="2" charset="-122"/>
              </a:rPr>
              <a:t>活动的企业和管理实践告诉我们，</a:t>
            </a:r>
            <a:r>
              <a:rPr lang="en-US" altLang="zh-CN" sz="2000" dirty="0">
                <a:latin typeface="宋体" panose="02010600030101010101" pitchFamily="2" charset="-122"/>
              </a:rPr>
              <a:t>QCC</a:t>
            </a:r>
            <a:r>
              <a:rPr lang="zh-CN" altLang="en-US" sz="2000" dirty="0">
                <a:latin typeface="宋体" panose="02010600030101010101" pitchFamily="2" charset="-122"/>
              </a:rPr>
              <a:t>活动已经有了</a:t>
            </a:r>
            <a:r>
              <a:rPr lang="zh-CN" altLang="en-US" sz="2000" dirty="0">
                <a:solidFill>
                  <a:schemeClr val="folHlink"/>
                </a:solidFill>
                <a:latin typeface="宋体" panose="02010600030101010101" pitchFamily="2" charset="-122"/>
              </a:rPr>
              <a:t>新的发展</a:t>
            </a:r>
            <a:r>
              <a:rPr lang="zh-CN" altLang="en-US" sz="2000" dirty="0">
                <a:latin typeface="宋体" panose="02010600030101010101" pitchFamily="2" charset="-122"/>
              </a:rPr>
              <a:t>。 </a:t>
            </a:r>
            <a:br>
              <a:rPr lang="zh-CN" altLang="en-US" sz="2000" dirty="0">
                <a:latin typeface="宋体" panose="02010600030101010101" pitchFamily="2" charset="-122"/>
              </a:rPr>
            </a:br>
            <a:r>
              <a:rPr lang="zh-CN" altLang="en-US" sz="2000" dirty="0">
                <a:latin typeface="宋体" panose="02010600030101010101" pitchFamily="2" charset="-122"/>
              </a:rPr>
              <a:t>　  一方面，今天的</a:t>
            </a:r>
            <a:r>
              <a:rPr lang="en-US" altLang="zh-CN" sz="2000" dirty="0">
                <a:latin typeface="宋体" panose="02010600030101010101" pitchFamily="2" charset="-122"/>
              </a:rPr>
              <a:t>QCC</a:t>
            </a:r>
            <a:r>
              <a:rPr lang="zh-CN" altLang="en-US" sz="2000" dirty="0">
                <a:latin typeface="宋体" panose="02010600030101010101" pitchFamily="2" charset="-122"/>
              </a:rPr>
              <a:t>活动的范围在扩展，已经不局限于品质控制方面，还涉及到企业管理的其他方面，如效率、成本、交货期、安全等等。</a:t>
            </a:r>
            <a:endParaRPr lang="zh-CN" altLang="en-US" sz="2000" dirty="0">
              <a:latin typeface="宋体" panose="02010600030101010101" pitchFamily="2" charset="-122"/>
            </a:endParaRPr>
          </a:p>
          <a:p>
            <a:pPr marL="0" lvl="0" indent="0">
              <a:lnSpc>
                <a:spcPct val="150000"/>
              </a:lnSpc>
              <a:buClr>
                <a:schemeClr val="tx2"/>
              </a:buClr>
              <a:buFontTx/>
              <a:buNone/>
            </a:pPr>
            <a:r>
              <a:rPr lang="zh-CN" altLang="en-US" sz="2000" dirty="0">
                <a:latin typeface="宋体" panose="02010600030101010101" pitchFamily="2" charset="-122"/>
              </a:rPr>
              <a:t>    另一方面，今天的</a:t>
            </a:r>
            <a:r>
              <a:rPr lang="en-US" altLang="zh-CN" sz="2000" dirty="0">
                <a:latin typeface="宋体" panose="02010600030101010101" pitchFamily="2" charset="-122"/>
              </a:rPr>
              <a:t>QCC</a:t>
            </a:r>
            <a:r>
              <a:rPr lang="zh-CN" altLang="en-US" sz="2000" dirty="0">
                <a:latin typeface="宋体" panose="02010600030101010101" pitchFamily="2" charset="-122"/>
              </a:rPr>
              <a:t>活动也不仅仅是员工自主自发的活动，而且是员工职务活动的重要组成部分。只有那些将自主自发的</a:t>
            </a:r>
            <a:r>
              <a:rPr lang="en-US" altLang="zh-CN" sz="2000" dirty="0">
                <a:latin typeface="宋体" panose="02010600030101010101" pitchFamily="2" charset="-122"/>
              </a:rPr>
              <a:t>QCC</a:t>
            </a:r>
            <a:r>
              <a:rPr lang="zh-CN" altLang="en-US" sz="2000" dirty="0">
                <a:latin typeface="宋体" panose="02010600030101010101" pitchFamily="2" charset="-122"/>
              </a:rPr>
              <a:t>活动与作为职务活动一部分的</a:t>
            </a:r>
            <a:r>
              <a:rPr lang="en-US" altLang="zh-CN" sz="2000" dirty="0">
                <a:latin typeface="宋体" panose="02010600030101010101" pitchFamily="2" charset="-122"/>
              </a:rPr>
              <a:t>QCC</a:t>
            </a:r>
            <a:r>
              <a:rPr lang="zh-CN" altLang="en-US" sz="2000" dirty="0">
                <a:latin typeface="宋体" panose="02010600030101010101" pitchFamily="2" charset="-122"/>
              </a:rPr>
              <a:t>活动有机结合起来的企业，才能够取得良好的改善效果。 </a:t>
            </a:r>
            <a:br>
              <a:rPr lang="zh-CN" altLang="en-US" sz="2000" dirty="0">
                <a:latin typeface="宋体" panose="02010600030101010101" pitchFamily="2" charset="-122"/>
              </a:rPr>
            </a:br>
            <a:r>
              <a:rPr lang="zh-CN" altLang="en-US" sz="2000" dirty="0">
                <a:latin typeface="宋体" panose="02010600030101010101" pitchFamily="2" charset="-122"/>
              </a:rPr>
              <a:t>　　</a:t>
            </a:r>
            <a:r>
              <a:rPr lang="en-US" altLang="zh-CN" sz="2000" dirty="0">
                <a:latin typeface="宋体" panose="02010600030101010101" pitchFamily="2" charset="-122"/>
              </a:rPr>
              <a:t>QCC</a:t>
            </a:r>
            <a:r>
              <a:rPr lang="zh-CN" altLang="en-US" sz="2000" dirty="0">
                <a:latin typeface="宋体" panose="02010600030101010101" pitchFamily="2" charset="-122"/>
              </a:rPr>
              <a:t>活动在活动内容和活动形式上都有了新的发展，因此经常把</a:t>
            </a:r>
            <a:r>
              <a:rPr lang="en-US" altLang="zh-CN" sz="2000" dirty="0">
                <a:latin typeface="宋体" panose="02010600030101010101" pitchFamily="2" charset="-122"/>
              </a:rPr>
              <a:t>QCC</a:t>
            </a:r>
            <a:r>
              <a:rPr lang="zh-CN" altLang="en-US" sz="2000" dirty="0">
                <a:latin typeface="宋体" panose="02010600030101010101" pitchFamily="2" charset="-122"/>
              </a:rPr>
              <a:t>活动叫做课题改善活动。</a:t>
            </a:r>
            <a:endParaRPr lang="zh-CN" altLang="en-US" sz="2000" dirty="0">
              <a:latin typeface="Arial" panose="020B0604020202020204" pitchFamily="34" charset="0"/>
            </a:endParaRP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62466" name="Object 4"/>
          <p:cNvGraphicFramePr>
            <a:graphicFrameLocks noChangeAspect="1"/>
          </p:cNvGraphicFramePr>
          <p:nvPr/>
        </p:nvGraphicFramePr>
        <p:xfrm>
          <a:off x="3048000" y="1371600"/>
          <a:ext cx="3657600" cy="1990725"/>
        </p:xfrm>
        <a:graphic>
          <a:graphicData uri="http://schemas.openxmlformats.org/presentationml/2006/ole">
            <mc:AlternateContent xmlns:mc="http://schemas.openxmlformats.org/markup-compatibility/2006">
              <mc:Choice xmlns:v="urn:schemas-microsoft-com:vml" Requires="v">
                <p:oleObj spid="_x0000_s3076" name="" r:id="rId1" imgW="5349875" imgH="2911475" progId="MS_ClipArt_Gallery.2">
                  <p:embed/>
                </p:oleObj>
              </mc:Choice>
              <mc:Fallback>
                <p:oleObj name="" r:id="rId1" imgW="5349875" imgH="2911475" progId="MS_ClipArt_Gallery.2">
                  <p:embed/>
                  <p:pic>
                    <p:nvPicPr>
                      <p:cNvPr id="0" name="图片 3075"/>
                      <p:cNvPicPr/>
                      <p:nvPr/>
                    </p:nvPicPr>
                    <p:blipFill>
                      <a:blip r:embed="rId2"/>
                      <a:stretch>
                        <a:fillRect/>
                      </a:stretch>
                    </p:blipFill>
                    <p:spPr>
                      <a:xfrm>
                        <a:off x="3048000" y="1371600"/>
                        <a:ext cx="3657600" cy="1990725"/>
                      </a:xfrm>
                      <a:prstGeom prst="rect">
                        <a:avLst/>
                      </a:prstGeom>
                      <a:noFill/>
                      <a:ln w="38100">
                        <a:noFill/>
                        <a:miter/>
                      </a:ln>
                    </p:spPr>
                  </p:pic>
                </p:oleObj>
              </mc:Fallback>
            </mc:AlternateContent>
          </a:graphicData>
        </a:graphic>
      </p:graphicFrame>
      <p:sp>
        <p:nvSpPr>
          <p:cNvPr id="50182" name="Rectangle 6"/>
          <p:cNvSpPr>
            <a:spLocks noChangeArrowheads="1"/>
          </p:cNvSpPr>
          <p:nvPr/>
        </p:nvSpPr>
        <p:spPr bwMode="auto">
          <a:xfrm>
            <a:off x="1692275" y="2636838"/>
            <a:ext cx="6705600" cy="3886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wrap="none" anchor="ctr"/>
          <a:lstStyle/>
          <a:p>
            <a:pPr marL="0" marR="0" lvl="0" indent="0" algn="ctr" defTabSz="914400" rtl="0" eaLnBrk="1" fontAlgn="base" latinLnBrk="0" hangingPunct="1">
              <a:lnSpc>
                <a:spcPct val="100000"/>
              </a:lnSpc>
              <a:spcBef>
                <a:spcPct val="0"/>
              </a:spcBef>
              <a:spcAft>
                <a:spcPct val="0"/>
              </a:spcAft>
              <a:buClrTx/>
              <a:buSzTx/>
              <a:buFontTx/>
              <a:buNone/>
              <a:defRPr/>
            </a:pPr>
            <a:r>
              <a:rPr kumimoji="1" lang="zh-CN" altLang="en-US" sz="96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楷体_GB2312" pitchFamily="49" charset="-122"/>
                <a:cs typeface="+mn-cs"/>
              </a:rPr>
              <a:t>谢谢各位</a:t>
            </a:r>
            <a:endParaRPr kumimoji="1" lang="zh-CN" altLang="en-US" sz="96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楷体_GB2312" pitchFamily="49" charset="-122"/>
              <a:cs typeface="+mn-cs"/>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0658" name="Text Box 2"/>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mn-cs"/>
              </a:rPr>
              <a:t>品管圈</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的特点</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8195" name="Rectangle 3"/>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70664" name="Rectangle 8">
            <a:hlinkClick r:id="" action="ppaction://noaction">
              <a:snd r:embed="rId1" name="explode.wav"/>
            </a:hlinkClick>
          </p:cNvPr>
          <p:cNvSpPr/>
          <p:nvPr/>
        </p:nvSpPr>
        <p:spPr>
          <a:xfrm>
            <a:off x="395288" y="908050"/>
            <a:ext cx="4032250" cy="6159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zh-CN" sz="1800" dirty="0">
                <a:latin typeface="Arial" panose="020B0604020202020204" pitchFamily="34" charset="0"/>
              </a:rPr>
              <a:t>1                       </a:t>
            </a:r>
            <a:r>
              <a:rPr lang="zh-CN" altLang="en-US" sz="1800" b="1" dirty="0">
                <a:solidFill>
                  <a:schemeClr val="folHlink"/>
                </a:solidFill>
                <a:latin typeface="宋体" panose="02010600030101010101" pitchFamily="2" charset="-122"/>
              </a:rPr>
              <a:t>普遍性</a:t>
            </a:r>
            <a:r>
              <a:rPr lang="zh-CN" altLang="en-US" sz="1800" b="1" dirty="0">
                <a:solidFill>
                  <a:schemeClr val="folHlink"/>
                </a:solidFill>
                <a:latin typeface="Arial" panose="020B0604020202020204" pitchFamily="34" charset="0"/>
              </a:rPr>
              <a:t> </a:t>
            </a:r>
            <a:endParaRPr lang="zh-CN" altLang="en-US" sz="1800" b="1" dirty="0">
              <a:solidFill>
                <a:schemeClr val="folHlink"/>
              </a:solidFill>
              <a:latin typeface="Arial" panose="020B0604020202020204" pitchFamily="34" charset="0"/>
            </a:endParaRPr>
          </a:p>
          <a:p>
            <a:pPr marL="0" lvl="0" indent="0" eaLnBrk="1" hangingPunct="1">
              <a:spcBef>
                <a:spcPct val="0"/>
              </a:spcBef>
              <a:buFontTx/>
              <a:buNone/>
            </a:pPr>
            <a:r>
              <a:rPr lang="zh-CN" altLang="en-US" sz="1800" dirty="0">
                <a:latin typeface="宋体" panose="02010600030101010101" pitchFamily="2" charset="-122"/>
              </a:rPr>
              <a:t>企业的员工人人都可以参加</a:t>
            </a:r>
            <a:r>
              <a:rPr lang="en-US" altLang="zh-CN" sz="1800" dirty="0">
                <a:latin typeface="Times New Roman" panose="02020603050405020304" pitchFamily="18" charset="0"/>
                <a:cs typeface="Times New Roman" panose="02020603050405020304" pitchFamily="18" charset="0"/>
              </a:rPr>
              <a:t>QCC</a:t>
            </a:r>
            <a:r>
              <a:rPr lang="zh-CN" altLang="en-US" sz="1800" dirty="0">
                <a:latin typeface="宋体" panose="02010600030101010101" pitchFamily="2" charset="-122"/>
              </a:rPr>
              <a:t>活动</a:t>
            </a:r>
            <a:r>
              <a:rPr lang="zh-CN" altLang="en-US" sz="1800" dirty="0">
                <a:latin typeface="Arial" panose="020B0604020202020204" pitchFamily="34" charset="0"/>
              </a:rPr>
              <a:t> </a:t>
            </a:r>
            <a:endParaRPr lang="zh-CN" altLang="en-US" sz="1800" dirty="0">
              <a:latin typeface="Arial" panose="020B0604020202020204" pitchFamily="34" charset="0"/>
            </a:endParaRPr>
          </a:p>
        </p:txBody>
      </p:sp>
      <p:sp>
        <p:nvSpPr>
          <p:cNvPr id="70665" name="Rectangle 9"/>
          <p:cNvSpPr/>
          <p:nvPr/>
        </p:nvSpPr>
        <p:spPr>
          <a:xfrm>
            <a:off x="381000" y="1676400"/>
            <a:ext cx="4032250" cy="801688"/>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zh-CN" sz="1800" dirty="0">
                <a:latin typeface="Arial" panose="020B0604020202020204" pitchFamily="34" charset="0"/>
              </a:rPr>
              <a:t>2                     </a:t>
            </a:r>
            <a:r>
              <a:rPr lang="zh-CN" altLang="en-US" sz="1800" b="1" dirty="0">
                <a:solidFill>
                  <a:schemeClr val="folHlink"/>
                </a:solidFill>
                <a:latin typeface="宋体" panose="02010600030101010101" pitchFamily="2" charset="-122"/>
              </a:rPr>
              <a:t>自愿性</a:t>
            </a:r>
            <a:r>
              <a:rPr lang="zh-CN" altLang="en-US" sz="1800" dirty="0">
                <a:latin typeface="Arial" panose="020B0604020202020204" pitchFamily="34" charset="0"/>
              </a:rPr>
              <a:t> </a:t>
            </a:r>
            <a:endParaRPr lang="zh-CN" altLang="en-US" sz="1800" dirty="0">
              <a:latin typeface="Arial" panose="020B0604020202020204" pitchFamily="34" charset="0"/>
            </a:endParaRPr>
          </a:p>
          <a:p>
            <a:pPr marL="0" lvl="0" indent="0" eaLnBrk="1" hangingPunct="1">
              <a:spcBef>
                <a:spcPct val="0"/>
              </a:spcBef>
              <a:buFontTx/>
              <a:buNone/>
            </a:pPr>
            <a:r>
              <a:rPr lang="zh-CN" altLang="en-US" sz="1800" dirty="0">
                <a:latin typeface="宋体" panose="02010600030101010101" pitchFamily="2" charset="-122"/>
              </a:rPr>
              <a:t>员工以自愿参加为前提，自我管理，</a:t>
            </a:r>
            <a:endParaRPr lang="zh-CN" altLang="en-US" sz="1800" dirty="0">
              <a:latin typeface="宋体" panose="02010600030101010101" pitchFamily="2" charset="-122"/>
            </a:endParaRPr>
          </a:p>
          <a:p>
            <a:pPr marL="0" lvl="0" indent="0" eaLnBrk="1" hangingPunct="1">
              <a:spcBef>
                <a:spcPct val="0"/>
              </a:spcBef>
              <a:buFontTx/>
              <a:buNone/>
            </a:pPr>
            <a:r>
              <a:rPr lang="zh-CN" altLang="en-US" sz="1800" dirty="0">
                <a:latin typeface="宋体" panose="02010600030101010101" pitchFamily="2" charset="-122"/>
              </a:rPr>
              <a:t>不受行政命令的制约</a:t>
            </a:r>
            <a:endParaRPr lang="zh-CN" altLang="en-US" sz="1800" dirty="0">
              <a:latin typeface="宋体" panose="02010600030101010101" pitchFamily="2" charset="-122"/>
            </a:endParaRPr>
          </a:p>
        </p:txBody>
      </p:sp>
      <p:sp>
        <p:nvSpPr>
          <p:cNvPr id="70666" name="Rectangle 10"/>
          <p:cNvSpPr/>
          <p:nvPr/>
        </p:nvSpPr>
        <p:spPr>
          <a:xfrm>
            <a:off x="381000" y="2743200"/>
            <a:ext cx="4032250" cy="6858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zh-CN" sz="1800" dirty="0">
                <a:latin typeface="Arial" panose="020B0604020202020204" pitchFamily="34" charset="0"/>
              </a:rPr>
              <a:t> 3                     </a:t>
            </a:r>
            <a:r>
              <a:rPr lang="zh-CN" altLang="en-US" sz="1800" b="1" dirty="0">
                <a:solidFill>
                  <a:schemeClr val="folHlink"/>
                </a:solidFill>
                <a:latin typeface="宋体" panose="02010600030101010101" pitchFamily="2" charset="-122"/>
              </a:rPr>
              <a:t>目的性</a:t>
            </a:r>
            <a:r>
              <a:rPr lang="zh-CN" altLang="en-US" sz="1800" b="1" dirty="0">
                <a:solidFill>
                  <a:schemeClr val="folHlink"/>
                </a:solidFill>
                <a:latin typeface="Arial" panose="020B0604020202020204" pitchFamily="34" charset="0"/>
              </a:rPr>
              <a:t> </a:t>
            </a:r>
            <a:endParaRPr lang="zh-CN" altLang="en-US" sz="1800" b="1" dirty="0">
              <a:solidFill>
                <a:schemeClr val="folHlink"/>
              </a:solidFill>
              <a:latin typeface="Arial" panose="020B0604020202020204" pitchFamily="34" charset="0"/>
            </a:endParaRPr>
          </a:p>
          <a:p>
            <a:pPr marL="0" lvl="0" indent="0" eaLnBrk="1" hangingPunct="1">
              <a:spcBef>
                <a:spcPct val="0"/>
              </a:spcBef>
              <a:buFontTx/>
              <a:buNone/>
            </a:pPr>
            <a:r>
              <a:rPr lang="zh-CN" altLang="en-US" sz="1800" dirty="0">
                <a:latin typeface="宋体" panose="02010600030101010101" pitchFamily="2" charset="-122"/>
              </a:rPr>
              <a:t>以解决企业管理实际问题为目的</a:t>
            </a:r>
            <a:r>
              <a:rPr lang="zh-CN" altLang="en-US" sz="1800" dirty="0">
                <a:latin typeface="Arial" panose="020B0604020202020204" pitchFamily="34" charset="0"/>
              </a:rPr>
              <a:t> </a:t>
            </a:r>
            <a:endParaRPr lang="zh-CN" altLang="en-US" sz="1800" dirty="0">
              <a:latin typeface="Arial" panose="020B0604020202020204" pitchFamily="34" charset="0"/>
            </a:endParaRPr>
          </a:p>
        </p:txBody>
      </p:sp>
      <p:sp>
        <p:nvSpPr>
          <p:cNvPr id="70667" name="Rectangle 11"/>
          <p:cNvSpPr/>
          <p:nvPr/>
        </p:nvSpPr>
        <p:spPr>
          <a:xfrm>
            <a:off x="381000" y="3657600"/>
            <a:ext cx="4032250" cy="10668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zh-CN" sz="1800" dirty="0">
                <a:latin typeface="Arial" panose="020B0604020202020204" pitchFamily="34" charset="0"/>
              </a:rPr>
              <a:t>4                      </a:t>
            </a:r>
            <a:r>
              <a:rPr lang="zh-CN" altLang="en-US" sz="1800" b="1" dirty="0">
                <a:solidFill>
                  <a:schemeClr val="folHlink"/>
                </a:solidFill>
                <a:latin typeface="宋体" panose="02010600030101010101" pitchFamily="2" charset="-122"/>
              </a:rPr>
              <a:t>科学性</a:t>
            </a:r>
            <a:r>
              <a:rPr lang="zh-CN" altLang="en-US" sz="1800" b="1" dirty="0">
                <a:solidFill>
                  <a:schemeClr val="folHlink"/>
                </a:solidFill>
                <a:latin typeface="Arial" panose="020B0604020202020204" pitchFamily="34" charset="0"/>
              </a:rPr>
              <a:t> </a:t>
            </a:r>
            <a:endParaRPr lang="zh-CN" altLang="en-US" sz="1800" dirty="0">
              <a:latin typeface="Arial" panose="020B0604020202020204" pitchFamily="34" charset="0"/>
            </a:endParaRPr>
          </a:p>
          <a:p>
            <a:pPr marL="0" lvl="0" indent="0" eaLnBrk="1" hangingPunct="1">
              <a:spcBef>
                <a:spcPct val="0"/>
              </a:spcBef>
              <a:buFontTx/>
              <a:buNone/>
            </a:pPr>
            <a:r>
              <a:rPr lang="en-US" altLang="zh-CN" sz="1800" dirty="0">
                <a:latin typeface="Times New Roman" panose="02020603050405020304" pitchFamily="18" charset="0"/>
                <a:cs typeface="Times New Roman" panose="02020603050405020304" pitchFamily="18" charset="0"/>
              </a:rPr>
              <a:t>QCC</a:t>
            </a:r>
            <a:r>
              <a:rPr lang="zh-CN" altLang="en-US" sz="1800" dirty="0">
                <a:latin typeface="宋体" panose="02010600030101010101" pitchFamily="2" charset="-122"/>
              </a:rPr>
              <a:t>活动遵循规定的工作程序，采用科</a:t>
            </a:r>
            <a:endParaRPr lang="zh-CN" altLang="en-US" sz="1800" dirty="0">
              <a:latin typeface="宋体" panose="02010600030101010101" pitchFamily="2" charset="-122"/>
            </a:endParaRPr>
          </a:p>
          <a:p>
            <a:pPr marL="0" lvl="0" indent="0" eaLnBrk="1" hangingPunct="1">
              <a:spcBef>
                <a:spcPct val="0"/>
              </a:spcBef>
              <a:buFontTx/>
              <a:buNone/>
            </a:pPr>
            <a:r>
              <a:rPr lang="zh-CN" altLang="en-US" sz="1800" dirty="0">
                <a:latin typeface="宋体" panose="02010600030101010101" pitchFamily="2" charset="-122"/>
              </a:rPr>
              <a:t>学的统计技术和工具来分析和解决问题</a:t>
            </a:r>
            <a:r>
              <a:rPr lang="zh-CN" altLang="en-US" sz="1800" dirty="0">
                <a:latin typeface="Arial" panose="020B0604020202020204" pitchFamily="34" charset="0"/>
              </a:rPr>
              <a:t> </a:t>
            </a:r>
            <a:endParaRPr lang="zh-CN" altLang="en-US" sz="1800" dirty="0">
              <a:latin typeface="Arial" panose="020B0604020202020204" pitchFamily="34" charset="0"/>
            </a:endParaRPr>
          </a:p>
        </p:txBody>
      </p:sp>
      <p:sp>
        <p:nvSpPr>
          <p:cNvPr id="70668" name="Rectangle 12"/>
          <p:cNvSpPr/>
          <p:nvPr/>
        </p:nvSpPr>
        <p:spPr>
          <a:xfrm>
            <a:off x="381000" y="4953000"/>
            <a:ext cx="4032250" cy="11430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zh-CN" sz="1800" b="1" dirty="0">
                <a:solidFill>
                  <a:schemeClr val="folHlink"/>
                </a:solidFill>
                <a:latin typeface="Arial" panose="020B0604020202020204" pitchFamily="34" charset="0"/>
              </a:rPr>
              <a:t> </a:t>
            </a:r>
            <a:r>
              <a:rPr lang="en-US" altLang="zh-CN" sz="1800" dirty="0">
                <a:latin typeface="Arial" panose="020B0604020202020204" pitchFamily="34" charset="0"/>
              </a:rPr>
              <a:t>5                      </a:t>
            </a:r>
            <a:r>
              <a:rPr lang="zh-CN" altLang="en-US" sz="1800" b="1" dirty="0">
                <a:solidFill>
                  <a:schemeClr val="folHlink"/>
                </a:solidFill>
                <a:latin typeface="宋体" panose="02010600030101010101" pitchFamily="2" charset="-122"/>
              </a:rPr>
              <a:t>民主性</a:t>
            </a:r>
            <a:r>
              <a:rPr lang="zh-CN" altLang="en-US" sz="1800" b="1" dirty="0">
                <a:solidFill>
                  <a:schemeClr val="folHlink"/>
                </a:solidFill>
                <a:latin typeface="Arial" panose="020B0604020202020204" pitchFamily="34" charset="0"/>
              </a:rPr>
              <a:t> </a:t>
            </a:r>
            <a:endParaRPr lang="zh-CN" altLang="en-US" sz="1800" dirty="0">
              <a:latin typeface="Arial" panose="020B0604020202020204" pitchFamily="34" charset="0"/>
            </a:endParaRPr>
          </a:p>
          <a:p>
            <a:pPr marL="0" lvl="0" indent="0" eaLnBrk="1" hangingPunct="1">
              <a:spcBef>
                <a:spcPct val="0"/>
              </a:spcBef>
              <a:buFontTx/>
              <a:buNone/>
            </a:pPr>
            <a:r>
              <a:rPr lang="zh-CN" altLang="en-US" sz="1800" dirty="0">
                <a:latin typeface="宋体" panose="02010600030101010101" pitchFamily="2" charset="-122"/>
              </a:rPr>
              <a:t>参加</a:t>
            </a:r>
            <a:r>
              <a:rPr lang="en-US" altLang="zh-CN" sz="1800" dirty="0">
                <a:latin typeface="Times New Roman" panose="02020603050405020304" pitchFamily="18" charset="0"/>
                <a:cs typeface="Times New Roman" panose="02020603050405020304" pitchFamily="18" charset="0"/>
              </a:rPr>
              <a:t>QCC</a:t>
            </a:r>
            <a:r>
              <a:rPr lang="zh-CN" altLang="en-US" sz="1800" dirty="0">
                <a:latin typeface="宋体" panose="02010600030101010101" pitchFamily="2" charset="-122"/>
              </a:rPr>
              <a:t>活动的员工可以各抒己见、畅</a:t>
            </a:r>
            <a:endParaRPr lang="zh-CN" altLang="en-US" sz="1800" dirty="0">
              <a:latin typeface="宋体" panose="02010600030101010101" pitchFamily="2" charset="-122"/>
            </a:endParaRPr>
          </a:p>
          <a:p>
            <a:pPr marL="0" lvl="0" indent="0" eaLnBrk="1" hangingPunct="1">
              <a:spcBef>
                <a:spcPct val="0"/>
              </a:spcBef>
              <a:buFontTx/>
              <a:buNone/>
            </a:pPr>
            <a:r>
              <a:rPr lang="zh-CN" altLang="en-US" sz="1800" dirty="0">
                <a:latin typeface="宋体" panose="02010600030101010101" pitchFamily="2" charset="-122"/>
              </a:rPr>
              <a:t>所欲言，发挥民主精神实现既定的目标</a:t>
            </a:r>
            <a:r>
              <a:rPr lang="zh-CN" altLang="en-US" sz="1800" dirty="0">
                <a:latin typeface="Arial" panose="020B0604020202020204" pitchFamily="34" charset="0"/>
              </a:rPr>
              <a:t> </a:t>
            </a:r>
            <a:endParaRPr lang="zh-CN" altLang="en-US" sz="1800" dirty="0">
              <a:latin typeface="Arial" panose="020B0604020202020204" pitchFamily="34" charset="0"/>
            </a:endParaRPr>
          </a:p>
        </p:txBody>
      </p:sp>
      <p:sp>
        <p:nvSpPr>
          <p:cNvPr id="70669" name="Rectangle 13"/>
          <p:cNvSpPr/>
          <p:nvPr/>
        </p:nvSpPr>
        <p:spPr>
          <a:xfrm>
            <a:off x="4643438" y="908050"/>
            <a:ext cx="4032250" cy="9207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zh-CN" sz="1800" dirty="0">
                <a:latin typeface="Arial" panose="020B0604020202020204" pitchFamily="34" charset="0"/>
              </a:rPr>
              <a:t>6                       </a:t>
            </a:r>
            <a:r>
              <a:rPr lang="zh-CN" altLang="en-US" sz="1800" b="1" dirty="0">
                <a:solidFill>
                  <a:schemeClr val="folHlink"/>
                </a:solidFill>
                <a:latin typeface="宋体" panose="02010600030101010101" pitchFamily="2" charset="-122"/>
              </a:rPr>
              <a:t>改进性 </a:t>
            </a:r>
            <a:endParaRPr lang="zh-CN" altLang="en-US" sz="1800" dirty="0">
              <a:latin typeface="Arial" panose="020B0604020202020204" pitchFamily="34" charset="0"/>
            </a:endParaRPr>
          </a:p>
          <a:p>
            <a:pPr marL="0" lvl="0" indent="0" eaLnBrk="1" hangingPunct="1">
              <a:spcBef>
                <a:spcPct val="0"/>
              </a:spcBef>
              <a:buFontTx/>
              <a:buNone/>
            </a:pPr>
            <a:r>
              <a:rPr lang="zh-CN" altLang="en-US" sz="1800" dirty="0">
                <a:latin typeface="宋体" panose="02010600030101010101" pitchFamily="2" charset="-122"/>
              </a:rPr>
              <a:t>实施</a:t>
            </a:r>
            <a:r>
              <a:rPr lang="en-US" altLang="zh-CN" sz="1800" dirty="0">
                <a:latin typeface="宋体" panose="02010600030101010101" pitchFamily="2" charset="-122"/>
              </a:rPr>
              <a:t>QCC</a:t>
            </a:r>
            <a:r>
              <a:rPr lang="zh-CN" altLang="en-US" sz="1800" dirty="0">
                <a:latin typeface="宋体" panose="02010600030101010101" pitchFamily="2" charset="-122"/>
              </a:rPr>
              <a:t>活动是要确保某项工作或活动</a:t>
            </a:r>
            <a:endParaRPr lang="zh-CN" altLang="en-US" sz="1800" dirty="0">
              <a:latin typeface="宋体" panose="02010600030101010101" pitchFamily="2" charset="-122"/>
            </a:endParaRPr>
          </a:p>
          <a:p>
            <a:pPr marL="0" lvl="0" indent="0" eaLnBrk="1" hangingPunct="1">
              <a:spcBef>
                <a:spcPct val="0"/>
              </a:spcBef>
              <a:buFontTx/>
              <a:buNone/>
            </a:pPr>
            <a:r>
              <a:rPr lang="zh-CN" altLang="en-US" sz="1800" dirty="0">
                <a:latin typeface="宋体" panose="02010600030101010101" pitchFamily="2" charset="-122"/>
              </a:rPr>
              <a:t>的改进，否则毫无意义 </a:t>
            </a:r>
            <a:endParaRPr lang="zh-CN" altLang="en-US" sz="1800" dirty="0">
              <a:latin typeface="宋体" panose="02010600030101010101" pitchFamily="2" charset="-122"/>
            </a:endParaRPr>
          </a:p>
        </p:txBody>
      </p:sp>
      <p:sp>
        <p:nvSpPr>
          <p:cNvPr id="73728" name="Rectangle 2048"/>
          <p:cNvSpPr/>
          <p:nvPr/>
        </p:nvSpPr>
        <p:spPr>
          <a:xfrm>
            <a:off x="4648200" y="2057400"/>
            <a:ext cx="4032250" cy="114935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zh-CN" sz="1800" dirty="0">
                <a:latin typeface="Arial" panose="020B0604020202020204" pitchFamily="34" charset="0"/>
              </a:rPr>
              <a:t>7                       </a:t>
            </a:r>
            <a:r>
              <a:rPr lang="zh-CN" altLang="en-US" sz="1800" b="1" dirty="0">
                <a:solidFill>
                  <a:schemeClr val="folHlink"/>
                </a:solidFill>
                <a:latin typeface="宋体" panose="02010600030101010101" pitchFamily="2" charset="-122"/>
              </a:rPr>
              <a:t>经济性 </a:t>
            </a:r>
            <a:endParaRPr lang="zh-CN" altLang="en-US" sz="1800" dirty="0">
              <a:latin typeface="Arial" panose="020B0604020202020204" pitchFamily="34" charset="0"/>
            </a:endParaRPr>
          </a:p>
          <a:p>
            <a:pPr marL="0" lvl="0" indent="0" eaLnBrk="1" hangingPunct="1">
              <a:spcBef>
                <a:spcPct val="0"/>
              </a:spcBef>
              <a:buFontTx/>
              <a:buNone/>
            </a:pPr>
            <a:r>
              <a:rPr lang="en-US" altLang="zh-CN" sz="1800" dirty="0">
                <a:latin typeface="宋体" panose="02010600030101010101" pitchFamily="2" charset="-122"/>
              </a:rPr>
              <a:t>QCC</a:t>
            </a:r>
            <a:r>
              <a:rPr lang="zh-CN" altLang="en-US" sz="1800" dirty="0">
                <a:latin typeface="宋体" panose="02010600030101010101" pitchFamily="2" charset="-122"/>
              </a:rPr>
              <a:t>活动涉及的人员和范围不大，在日</a:t>
            </a:r>
            <a:endParaRPr lang="zh-CN" altLang="en-US" sz="1800" dirty="0">
              <a:latin typeface="宋体" panose="02010600030101010101" pitchFamily="2" charset="-122"/>
            </a:endParaRPr>
          </a:p>
          <a:p>
            <a:pPr marL="0" lvl="0" indent="0" eaLnBrk="1" hangingPunct="1">
              <a:spcBef>
                <a:spcPct val="0"/>
              </a:spcBef>
              <a:buFontTx/>
              <a:buNone/>
            </a:pPr>
            <a:r>
              <a:rPr lang="zh-CN" altLang="en-US" sz="1800" dirty="0">
                <a:latin typeface="宋体" panose="02010600030101010101" pitchFamily="2" charset="-122"/>
              </a:rPr>
              <a:t>常工作中随时组织和进行，投入小，见</a:t>
            </a:r>
            <a:endParaRPr lang="zh-CN" altLang="en-US" sz="1800" dirty="0">
              <a:latin typeface="宋体" panose="02010600030101010101" pitchFamily="2" charset="-122"/>
            </a:endParaRPr>
          </a:p>
          <a:p>
            <a:pPr marL="0" lvl="0" indent="0" eaLnBrk="1" hangingPunct="1">
              <a:spcBef>
                <a:spcPct val="0"/>
              </a:spcBef>
              <a:buFontTx/>
              <a:buNone/>
            </a:pPr>
            <a:r>
              <a:rPr lang="zh-CN" altLang="en-US" sz="1800" dirty="0">
                <a:latin typeface="宋体" panose="02010600030101010101" pitchFamily="2" charset="-122"/>
              </a:rPr>
              <a:t>效快，日积月累，经济效益明显 </a:t>
            </a:r>
            <a:endParaRPr lang="zh-CN" altLang="en-US" sz="1800" dirty="0">
              <a:latin typeface="宋体" panose="02010600030101010101" pitchFamily="2" charset="-122"/>
            </a:endParaRPr>
          </a:p>
        </p:txBody>
      </p:sp>
      <p:sp>
        <p:nvSpPr>
          <p:cNvPr id="73729" name="Rectangle 2049"/>
          <p:cNvSpPr/>
          <p:nvPr/>
        </p:nvSpPr>
        <p:spPr>
          <a:xfrm>
            <a:off x="4648200" y="3505200"/>
            <a:ext cx="4032250" cy="9906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zh-CN" sz="1800" dirty="0">
                <a:latin typeface="Arial" panose="020B0604020202020204" pitchFamily="34" charset="0"/>
              </a:rPr>
              <a:t>8                       </a:t>
            </a:r>
            <a:r>
              <a:rPr lang="zh-CN" altLang="en-US" sz="1800" b="1" dirty="0">
                <a:solidFill>
                  <a:schemeClr val="folHlink"/>
                </a:solidFill>
                <a:latin typeface="宋体" panose="02010600030101010101" pitchFamily="2" charset="-122"/>
              </a:rPr>
              <a:t>发展性 </a:t>
            </a:r>
            <a:endParaRPr lang="zh-CN" altLang="en-US" sz="1800" dirty="0">
              <a:latin typeface="Arial" panose="020B0604020202020204" pitchFamily="34" charset="0"/>
            </a:endParaRPr>
          </a:p>
          <a:p>
            <a:pPr marL="0" lvl="0" indent="0" eaLnBrk="1" hangingPunct="1">
              <a:spcBef>
                <a:spcPct val="0"/>
              </a:spcBef>
              <a:buFontTx/>
              <a:buNone/>
            </a:pPr>
            <a:r>
              <a:rPr lang="en-US" altLang="zh-CN" sz="1800" dirty="0">
                <a:latin typeface="宋体" panose="02010600030101010101" pitchFamily="2" charset="-122"/>
              </a:rPr>
              <a:t>QCC</a:t>
            </a:r>
            <a:r>
              <a:rPr lang="zh-CN" altLang="en-US" sz="1800" dirty="0">
                <a:latin typeface="宋体" panose="02010600030101010101" pitchFamily="2" charset="-122"/>
              </a:rPr>
              <a:t>活动遵循</a:t>
            </a:r>
            <a:r>
              <a:rPr lang="en-US" altLang="zh-CN" sz="1800" dirty="0">
                <a:latin typeface="宋体" panose="02010600030101010101" pitchFamily="2" charset="-122"/>
              </a:rPr>
              <a:t>PDCA</a:t>
            </a:r>
            <a:r>
              <a:rPr lang="zh-CN" altLang="en-US" sz="1800" dirty="0">
                <a:latin typeface="宋体" panose="02010600030101010101" pitchFamily="2" charset="-122"/>
              </a:rPr>
              <a:t>循环，持续改进，在</a:t>
            </a:r>
            <a:endParaRPr lang="zh-CN" altLang="en-US" sz="1800" dirty="0">
              <a:latin typeface="宋体" panose="02010600030101010101" pitchFamily="2" charset="-122"/>
            </a:endParaRPr>
          </a:p>
          <a:p>
            <a:pPr marL="0" lvl="0" indent="0" eaLnBrk="1" hangingPunct="1">
              <a:spcBef>
                <a:spcPct val="0"/>
              </a:spcBef>
              <a:buFontTx/>
              <a:buNone/>
            </a:pPr>
            <a:r>
              <a:rPr lang="zh-CN" altLang="en-US" sz="1800" dirty="0">
                <a:latin typeface="宋体" panose="02010600030101010101" pitchFamily="2" charset="-122"/>
              </a:rPr>
              <a:t>原有目标上不断发展 </a:t>
            </a:r>
            <a:endParaRPr lang="zh-CN" altLang="en-US" sz="1800" dirty="0">
              <a:latin typeface="宋体" panose="02010600030101010101" pitchFamily="2" charset="-122"/>
            </a:endParaRPr>
          </a:p>
        </p:txBody>
      </p:sp>
      <p:sp>
        <p:nvSpPr>
          <p:cNvPr id="73730" name="Rectangle 2050"/>
          <p:cNvSpPr/>
          <p:nvPr/>
        </p:nvSpPr>
        <p:spPr>
          <a:xfrm>
            <a:off x="4572000" y="4724400"/>
            <a:ext cx="4114800" cy="1371600"/>
          </a:xfrm>
          <a:prstGeom prst="rect">
            <a:avLst/>
          </a:prstGeom>
          <a:noFill/>
          <a:ln w="9525" cap="flat" cmpd="sng">
            <a:solidFill>
              <a:schemeClr val="tx1"/>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spcBef>
                <a:spcPct val="0"/>
              </a:spcBef>
              <a:buFontTx/>
              <a:buNone/>
            </a:pPr>
            <a:r>
              <a:rPr lang="en-US" altLang="zh-CN" sz="1800" dirty="0">
                <a:latin typeface="Arial" panose="020B0604020202020204" pitchFamily="34" charset="0"/>
              </a:rPr>
              <a:t>9                       </a:t>
            </a:r>
            <a:r>
              <a:rPr lang="zh-CN" altLang="en-US" sz="1800" b="1" dirty="0">
                <a:solidFill>
                  <a:schemeClr val="folHlink"/>
                </a:solidFill>
                <a:latin typeface="宋体" panose="02010600030101010101" pitchFamily="2" charset="-122"/>
              </a:rPr>
              <a:t>激励性 </a:t>
            </a:r>
            <a:endParaRPr lang="zh-CN" altLang="en-US" sz="1800" dirty="0">
              <a:latin typeface="Arial" panose="020B0604020202020204" pitchFamily="34" charset="0"/>
            </a:endParaRPr>
          </a:p>
          <a:p>
            <a:pPr marL="0" lvl="0" indent="0" eaLnBrk="1" hangingPunct="1">
              <a:spcBef>
                <a:spcPct val="0"/>
              </a:spcBef>
              <a:buFontTx/>
              <a:buNone/>
            </a:pPr>
            <a:r>
              <a:rPr lang="zh-CN" altLang="en-US" sz="1800" dirty="0">
                <a:latin typeface="宋体" panose="02010600030101010101" pitchFamily="2" charset="-122"/>
              </a:rPr>
              <a:t>通过</a:t>
            </a:r>
            <a:r>
              <a:rPr lang="en-US" altLang="zh-CN" sz="1800" dirty="0">
                <a:latin typeface="宋体" panose="02010600030101010101" pitchFamily="2" charset="-122"/>
              </a:rPr>
              <a:t>QCC</a:t>
            </a:r>
            <a:r>
              <a:rPr lang="zh-CN" altLang="en-US" sz="1800" dirty="0">
                <a:latin typeface="宋体" panose="02010600030101010101" pitchFamily="2" charset="-122"/>
              </a:rPr>
              <a:t>活动的实施，员工的自主性和能</a:t>
            </a:r>
            <a:endParaRPr lang="zh-CN" altLang="en-US" sz="1800" dirty="0">
              <a:latin typeface="宋体" panose="02010600030101010101" pitchFamily="2" charset="-122"/>
            </a:endParaRPr>
          </a:p>
          <a:p>
            <a:pPr marL="0" lvl="0" indent="0" eaLnBrk="1" hangingPunct="1">
              <a:spcBef>
                <a:spcPct val="0"/>
              </a:spcBef>
              <a:buFontTx/>
              <a:buNone/>
            </a:pPr>
            <a:r>
              <a:rPr lang="zh-CN" altLang="en-US" sz="1800" dirty="0">
                <a:latin typeface="宋体" panose="02010600030101010101" pitchFamily="2" charset="-122"/>
              </a:rPr>
              <a:t>动性得以充分发挥，而且通过</a:t>
            </a:r>
            <a:r>
              <a:rPr lang="en-US" altLang="zh-CN" sz="1800" dirty="0">
                <a:latin typeface="宋体" panose="02010600030101010101" pitchFamily="2" charset="-122"/>
              </a:rPr>
              <a:t>QCC</a:t>
            </a:r>
            <a:r>
              <a:rPr lang="zh-CN" altLang="en-US" sz="1800" dirty="0">
                <a:latin typeface="宋体" panose="02010600030101010101" pitchFamily="2" charset="-122"/>
              </a:rPr>
              <a:t>成果的</a:t>
            </a:r>
            <a:endParaRPr lang="zh-CN" altLang="en-US" sz="1800" dirty="0">
              <a:latin typeface="宋体" panose="02010600030101010101" pitchFamily="2" charset="-122"/>
            </a:endParaRPr>
          </a:p>
          <a:p>
            <a:pPr marL="0" lvl="0" indent="0" eaLnBrk="1" hangingPunct="1">
              <a:spcBef>
                <a:spcPct val="0"/>
              </a:spcBef>
              <a:buFontTx/>
              <a:buNone/>
            </a:pPr>
            <a:r>
              <a:rPr lang="zh-CN" altLang="en-US" sz="1800" dirty="0">
                <a:latin typeface="宋体" panose="02010600030101010101" pitchFamily="2" charset="-122"/>
              </a:rPr>
              <a:t>肯定和发布，以及获得奖励，员工的工</a:t>
            </a:r>
            <a:endParaRPr lang="zh-CN" altLang="en-US" sz="1800" dirty="0">
              <a:latin typeface="宋体" panose="02010600030101010101" pitchFamily="2" charset="-122"/>
            </a:endParaRPr>
          </a:p>
          <a:p>
            <a:pPr marL="0" lvl="0" indent="0" eaLnBrk="1" hangingPunct="1">
              <a:spcBef>
                <a:spcPct val="0"/>
              </a:spcBef>
              <a:buFontTx/>
              <a:buNone/>
            </a:pPr>
            <a:r>
              <a:rPr lang="zh-CN" altLang="en-US" sz="1800" dirty="0">
                <a:latin typeface="宋体" panose="02010600030101010101" pitchFamily="2" charset="-122"/>
              </a:rPr>
              <a:t>作积极性不断提高，增强企业凝聚力 </a:t>
            </a:r>
            <a:endParaRPr lang="zh-CN" altLang="en-US" sz="1800" dirty="0">
              <a:latin typeface="宋体" panose="0201060003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0664"/>
                                        </p:tgtEl>
                                        <p:attrNameLst>
                                          <p:attrName>style.visibility</p:attrName>
                                        </p:attrNameLst>
                                      </p:cBhvr>
                                      <p:to>
                                        <p:strVal val="visible"/>
                                      </p:to>
                                    </p:set>
                                    <p:animEffect transition="in" filter="box(in)">
                                      <p:cBhvr>
                                        <p:cTn id="7" dur="500"/>
                                        <p:tgtEl>
                                          <p:spTgt spid="7066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70665"/>
                                        </p:tgtEl>
                                        <p:attrNameLst>
                                          <p:attrName>style.visibility</p:attrName>
                                        </p:attrNameLst>
                                      </p:cBhvr>
                                      <p:to>
                                        <p:strVal val="visible"/>
                                      </p:to>
                                    </p:set>
                                    <p:animEffect transition="in" filter="box(in)">
                                      <p:cBhvr>
                                        <p:cTn id="12" dur="500"/>
                                        <p:tgtEl>
                                          <p:spTgt spid="7066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70666"/>
                                        </p:tgtEl>
                                        <p:attrNameLst>
                                          <p:attrName>style.visibility</p:attrName>
                                        </p:attrNameLst>
                                      </p:cBhvr>
                                      <p:to>
                                        <p:strVal val="visible"/>
                                      </p:to>
                                    </p:set>
                                    <p:animEffect transition="in" filter="box(in)">
                                      <p:cBhvr>
                                        <p:cTn id="17" dur="500"/>
                                        <p:tgtEl>
                                          <p:spTgt spid="70666"/>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70667"/>
                                        </p:tgtEl>
                                        <p:attrNameLst>
                                          <p:attrName>style.visibility</p:attrName>
                                        </p:attrNameLst>
                                      </p:cBhvr>
                                      <p:to>
                                        <p:strVal val="visible"/>
                                      </p:to>
                                    </p:set>
                                    <p:animEffect transition="in" filter="box(in)">
                                      <p:cBhvr>
                                        <p:cTn id="22" dur="500"/>
                                        <p:tgtEl>
                                          <p:spTgt spid="70667"/>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70668"/>
                                        </p:tgtEl>
                                        <p:attrNameLst>
                                          <p:attrName>style.visibility</p:attrName>
                                        </p:attrNameLst>
                                      </p:cBhvr>
                                      <p:to>
                                        <p:strVal val="visible"/>
                                      </p:to>
                                    </p:set>
                                    <p:animEffect transition="in" filter="box(in)">
                                      <p:cBhvr>
                                        <p:cTn id="27" dur="500"/>
                                        <p:tgtEl>
                                          <p:spTgt spid="70668"/>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70669"/>
                                        </p:tgtEl>
                                        <p:attrNameLst>
                                          <p:attrName>style.visibility</p:attrName>
                                        </p:attrNameLst>
                                      </p:cBhvr>
                                      <p:to>
                                        <p:strVal val="visible"/>
                                      </p:to>
                                    </p:set>
                                    <p:animEffect transition="in" filter="box(in)">
                                      <p:cBhvr>
                                        <p:cTn id="32" dur="500"/>
                                        <p:tgtEl>
                                          <p:spTgt spid="70669"/>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73728"/>
                                        </p:tgtEl>
                                        <p:attrNameLst>
                                          <p:attrName>style.visibility</p:attrName>
                                        </p:attrNameLst>
                                      </p:cBhvr>
                                      <p:to>
                                        <p:strVal val="visible"/>
                                      </p:to>
                                    </p:set>
                                    <p:animEffect transition="in" filter="box(in)">
                                      <p:cBhvr>
                                        <p:cTn id="37" dur="500"/>
                                        <p:tgtEl>
                                          <p:spTgt spid="73728"/>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grpId="0" nodeType="clickEffect">
                                  <p:stCondLst>
                                    <p:cond delay="0"/>
                                  </p:stCondLst>
                                  <p:childTnLst>
                                    <p:set>
                                      <p:cBhvr>
                                        <p:cTn id="41" dur="1" fill="hold">
                                          <p:stCondLst>
                                            <p:cond delay="0"/>
                                          </p:stCondLst>
                                        </p:cTn>
                                        <p:tgtEl>
                                          <p:spTgt spid="73729"/>
                                        </p:tgtEl>
                                        <p:attrNameLst>
                                          <p:attrName>style.visibility</p:attrName>
                                        </p:attrNameLst>
                                      </p:cBhvr>
                                      <p:to>
                                        <p:strVal val="visible"/>
                                      </p:to>
                                    </p:set>
                                    <p:animEffect transition="in" filter="box(in)">
                                      <p:cBhvr>
                                        <p:cTn id="42" dur="500"/>
                                        <p:tgtEl>
                                          <p:spTgt spid="73729"/>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grpId="0" nodeType="clickEffect">
                                  <p:stCondLst>
                                    <p:cond delay="0"/>
                                  </p:stCondLst>
                                  <p:childTnLst>
                                    <p:set>
                                      <p:cBhvr>
                                        <p:cTn id="46" dur="1" fill="hold">
                                          <p:stCondLst>
                                            <p:cond delay="0"/>
                                          </p:stCondLst>
                                        </p:cTn>
                                        <p:tgtEl>
                                          <p:spTgt spid="73730"/>
                                        </p:tgtEl>
                                        <p:attrNameLst>
                                          <p:attrName>style.visibility</p:attrName>
                                        </p:attrNameLst>
                                      </p:cBhvr>
                                      <p:to>
                                        <p:strVal val="visible"/>
                                      </p:to>
                                    </p:set>
                                    <p:animEffect transition="in" filter="box(in)">
                                      <p:cBhvr>
                                        <p:cTn id="47" dur="500"/>
                                        <p:tgtEl>
                                          <p:spTgt spid="737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4" grpId="0" animBg="1"/>
      <p:bldP spid="70665" grpId="0" animBg="1"/>
      <p:bldP spid="70666" grpId="0" animBg="1"/>
      <p:bldP spid="70667" grpId="0" animBg="1"/>
      <p:bldP spid="70668" grpId="0" animBg="1"/>
      <p:bldP spid="70669" grpId="0" animBg="1"/>
      <p:bldP spid="73728" grpId="0" animBg="1"/>
      <p:bldP spid="73729" grpId="0" animBg="1"/>
      <p:bldP spid="7373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7" name="Text Box 3"/>
          <p:cNvSpPr txBox="1">
            <a:spLocks noChangeArrowheads="1"/>
          </p:cNvSpPr>
          <p:nvPr/>
        </p:nvSpPr>
        <p:spPr bwMode="auto">
          <a:xfrm>
            <a:off x="2339975" y="404813"/>
            <a:ext cx="3887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nchor="ctr"/>
          <a:lstStyle>
            <a:lvl1pPr algn="l">
              <a:defRPr>
                <a:solidFill>
                  <a:schemeClr val="tx1"/>
                </a:solidFill>
                <a:latin typeface="Arial" panose="020B0604020202020204" pitchFamily="34" charset="0"/>
                <a:ea typeface="宋体" panose="02010600030101010101" pitchFamily="2" charset="-122"/>
              </a:defRPr>
            </a:lvl1pPr>
            <a:lvl2pPr algn="l">
              <a:defRPr>
                <a:solidFill>
                  <a:schemeClr val="tx1"/>
                </a:solidFill>
                <a:latin typeface="Arial" panose="020B0604020202020204" pitchFamily="34" charset="0"/>
                <a:ea typeface="宋体" panose="02010600030101010101" pitchFamily="2" charset="-122"/>
              </a:defRPr>
            </a:lvl2pPr>
            <a:lvl3pPr algn="l">
              <a:defRPr>
                <a:solidFill>
                  <a:schemeClr val="tx1"/>
                </a:solidFill>
                <a:latin typeface="Arial" panose="020B0604020202020204" pitchFamily="34" charset="0"/>
                <a:ea typeface="宋体" panose="02010600030101010101" pitchFamily="2" charset="-122"/>
              </a:defRPr>
            </a:lvl3pPr>
            <a:lvl4pPr algn="l">
              <a:defRPr>
                <a:solidFill>
                  <a:schemeClr val="tx1"/>
                </a:solidFill>
                <a:latin typeface="Arial" panose="020B0604020202020204" pitchFamily="34" charset="0"/>
                <a:ea typeface="宋体" panose="02010600030101010101" pitchFamily="2" charset="-122"/>
              </a:defRPr>
            </a:lvl4pPr>
            <a:lvl5pPr algn="l">
              <a:defRPr>
                <a:solidFill>
                  <a:schemeClr val="tx1"/>
                </a:solidFill>
                <a:latin typeface="Arial" panose="020B0604020202020204" pitchFamily="34" charset="0"/>
                <a:ea typeface="宋体" panose="02010600030101010101" pitchFamily="2" charset="-122"/>
              </a:defRPr>
            </a:lvl5pPr>
            <a:lvl6pPr marL="457200" fontAlgn="base">
              <a:spcBef>
                <a:spcPct val="0"/>
              </a:spcBef>
              <a:spcAft>
                <a:spcPct val="0"/>
              </a:spcAft>
              <a:defRPr>
                <a:solidFill>
                  <a:schemeClr val="tx1"/>
                </a:solidFill>
                <a:latin typeface="Arial" panose="020B0604020202020204" pitchFamily="34" charset="0"/>
                <a:ea typeface="宋体" panose="02010600030101010101" pitchFamily="2" charset="-122"/>
              </a:defRPr>
            </a:lvl6pPr>
            <a:lvl7pPr marL="914400" fontAlgn="base">
              <a:spcBef>
                <a:spcPct val="0"/>
              </a:spcBef>
              <a:spcAft>
                <a:spcPct val="0"/>
              </a:spcAft>
              <a:defRPr>
                <a:solidFill>
                  <a:schemeClr val="tx1"/>
                </a:solidFill>
                <a:latin typeface="Arial" panose="020B0604020202020204" pitchFamily="34" charset="0"/>
                <a:ea typeface="宋体" panose="02010600030101010101" pitchFamily="2" charset="-122"/>
              </a:defRPr>
            </a:lvl7pPr>
            <a:lvl8pPr marL="1371600" fontAlgn="base">
              <a:spcBef>
                <a:spcPct val="0"/>
              </a:spcBef>
              <a:spcAft>
                <a:spcPct val="0"/>
              </a:spcAft>
              <a:defRPr>
                <a:solidFill>
                  <a:schemeClr val="tx1"/>
                </a:solidFill>
                <a:latin typeface="Arial" panose="020B0604020202020204" pitchFamily="34" charset="0"/>
                <a:ea typeface="宋体" panose="02010600030101010101" pitchFamily="2" charset="-122"/>
              </a:defRPr>
            </a:lvl8pPr>
            <a:lvl9pPr marL="1828800" fontAlgn="base">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zh-CN"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Times New Roman" panose="02020603050405020304" pitchFamily="18" charset="0"/>
                <a:ea typeface="宋体" panose="02010600030101010101" pitchFamily="2" charset="-122"/>
                <a:cs typeface="Times New Roman" panose="02020603050405020304" pitchFamily="18" charset="0"/>
              </a:rPr>
              <a:t>QCC</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宋体" panose="02010600030101010101" pitchFamily="2" charset="-122"/>
                <a:ea typeface="宋体" panose="02010600030101010101" pitchFamily="2" charset="-122"/>
                <a:cs typeface="+mn-cs"/>
              </a:rPr>
              <a:t>的目标宗旨</a:t>
            </a:r>
            <a:r>
              <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rPr>
              <a:t> </a:t>
            </a:r>
            <a:endParaRPr kumimoji="0" lang="zh-CN" altLang="en-US" sz="2800" b="1" i="0" u="none" strike="noStrike" kern="1200" cap="none" spc="0" normalizeH="0" baseline="0" noProof="0">
              <a:ln>
                <a:noFill/>
              </a:ln>
              <a:solidFill>
                <a:srgbClr val="F11B3A"/>
              </a:solidFill>
              <a:effectLst>
                <a:outerShdw blurRad="38100" dist="38100" dir="2700000" algn="tl">
                  <a:srgbClr val="C0C0C0"/>
                </a:outerShdw>
              </a:effectLst>
              <a:uLnTx/>
              <a:uFillTx/>
              <a:latin typeface="楷体_GB2312" pitchFamily="49" charset="-122"/>
              <a:ea typeface="楷体_GB2312" pitchFamily="49" charset="-122"/>
              <a:cs typeface="+mn-cs"/>
            </a:endParaRPr>
          </a:p>
        </p:txBody>
      </p:sp>
      <p:sp>
        <p:nvSpPr>
          <p:cNvPr id="9219" name="Rectangle 4"/>
          <p:cNvSpPr/>
          <p:nvPr/>
        </p:nvSpPr>
        <p:spPr>
          <a:xfrm>
            <a:off x="323850" y="836613"/>
            <a:ext cx="8424863" cy="5329237"/>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9220" name="Text Box 0"/>
          <p:cNvSpPr txBox="1"/>
          <p:nvPr/>
        </p:nvSpPr>
        <p:spPr>
          <a:xfrm>
            <a:off x="609600" y="996950"/>
            <a:ext cx="8001000" cy="4154488"/>
          </a:xfrm>
          <a:prstGeom prst="rect">
            <a:avLst/>
          </a:prstGeom>
          <a:noFill/>
          <a:ln w="9525">
            <a:noFill/>
          </a:ln>
        </p:spPr>
        <p:txBody>
          <a:bodyPr>
            <a:spAutoFit/>
          </a:bodyPr>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just" eaLnBrk="1" hangingPunct="1">
              <a:spcBef>
                <a:spcPct val="50000"/>
              </a:spcBef>
              <a:buFontTx/>
              <a:buNone/>
            </a:pPr>
            <a:r>
              <a:rPr lang="en-US" altLang="zh-CN" sz="2400" b="1" dirty="0">
                <a:latin typeface="华文彩云" panose="02010800040101010101" pitchFamily="2" charset="-122"/>
              </a:rPr>
              <a:t>1</a:t>
            </a:r>
            <a:r>
              <a:rPr lang="zh-CN" altLang="en-US" sz="2400" b="1" dirty="0">
                <a:latin typeface="华文彩云" panose="02010800040101010101" pitchFamily="2" charset="-122"/>
              </a:rPr>
              <a:t>、</a:t>
            </a:r>
            <a:r>
              <a:rPr lang="zh-CN" altLang="en-US" sz="2400" b="1" dirty="0">
                <a:latin typeface="Times New Roman" panose="02020603050405020304" pitchFamily="18" charset="0"/>
                <a:cs typeface="Times New Roman" panose="02020603050405020304" pitchFamily="18" charset="0"/>
              </a:rPr>
              <a:t>  </a:t>
            </a:r>
            <a:r>
              <a:rPr lang="zh-CN" altLang="en-US" sz="2400" b="1" dirty="0">
                <a:latin typeface="Times New Roman" panose="02020603050405020304" pitchFamily="18" charset="0"/>
              </a:rPr>
              <a:t>提高工作现场管理水平</a:t>
            </a:r>
            <a:endParaRPr lang="zh-CN" altLang="en-US" sz="2400" b="1" dirty="0">
              <a:latin typeface="华文彩云" panose="02010800040101010101" pitchFamily="2" charset="-122"/>
            </a:endParaRPr>
          </a:p>
          <a:p>
            <a:pPr marL="0" lvl="0" indent="0" algn="just" eaLnBrk="1" hangingPunct="1">
              <a:spcBef>
                <a:spcPct val="50000"/>
              </a:spcBef>
              <a:buFontTx/>
              <a:buNone/>
            </a:pPr>
            <a:r>
              <a:rPr lang="en-US" altLang="zh-CN" sz="2400" b="1" dirty="0">
                <a:latin typeface="华文彩云" panose="02010800040101010101" pitchFamily="2" charset="-122"/>
              </a:rPr>
              <a:t>2</a:t>
            </a:r>
            <a:r>
              <a:rPr lang="zh-CN" altLang="en-US" sz="2400" b="1" dirty="0">
                <a:latin typeface="华文彩云" panose="02010800040101010101" pitchFamily="2" charset="-122"/>
              </a:rPr>
              <a:t>、</a:t>
            </a:r>
            <a:r>
              <a:rPr lang="zh-CN" altLang="en-US" sz="2400" b="1" dirty="0">
                <a:latin typeface="Times New Roman" panose="02020603050405020304" pitchFamily="18" charset="0"/>
                <a:cs typeface="Times New Roman" panose="02020603050405020304" pitchFamily="18" charset="0"/>
              </a:rPr>
              <a:t>  </a:t>
            </a:r>
            <a:r>
              <a:rPr lang="zh-CN" altLang="en-US" sz="2400" b="1" dirty="0">
                <a:latin typeface="Times New Roman" panose="02020603050405020304" pitchFamily="18" charset="0"/>
              </a:rPr>
              <a:t>提高工作现场员工团队士气</a:t>
            </a:r>
            <a:endParaRPr lang="zh-CN" altLang="en-US" sz="2400" b="1" dirty="0">
              <a:latin typeface="华文彩云" panose="02010800040101010101" pitchFamily="2" charset="-122"/>
            </a:endParaRPr>
          </a:p>
          <a:p>
            <a:pPr marL="0" lvl="0" indent="0" algn="just" eaLnBrk="1" hangingPunct="1">
              <a:spcBef>
                <a:spcPct val="50000"/>
              </a:spcBef>
              <a:buFontTx/>
              <a:buNone/>
            </a:pPr>
            <a:r>
              <a:rPr lang="en-US" altLang="zh-CN" sz="2400" b="1" dirty="0">
                <a:latin typeface="华文彩云" panose="02010800040101010101" pitchFamily="2" charset="-122"/>
              </a:rPr>
              <a:t>3</a:t>
            </a:r>
            <a:r>
              <a:rPr lang="zh-CN" altLang="en-US" sz="2400" b="1" dirty="0">
                <a:latin typeface="华文彩云" panose="02010800040101010101" pitchFamily="2" charset="-122"/>
              </a:rPr>
              <a:t>、</a:t>
            </a:r>
            <a:r>
              <a:rPr lang="zh-CN" altLang="en-US" sz="2400" b="1" dirty="0">
                <a:latin typeface="Times New Roman" panose="02020603050405020304" pitchFamily="18" charset="0"/>
                <a:cs typeface="Times New Roman" panose="02020603050405020304" pitchFamily="18" charset="0"/>
              </a:rPr>
              <a:t>  </a:t>
            </a:r>
            <a:r>
              <a:rPr lang="zh-CN" altLang="en-US" sz="2400" b="1" dirty="0">
                <a:latin typeface="Times New Roman" panose="02020603050405020304" pitchFamily="18" charset="0"/>
              </a:rPr>
              <a:t>提高员工品质意识</a:t>
            </a:r>
            <a:endParaRPr lang="zh-CN" altLang="en-US" sz="2400" b="1" dirty="0">
              <a:latin typeface="华文彩云" panose="02010800040101010101" pitchFamily="2" charset="-122"/>
            </a:endParaRPr>
          </a:p>
          <a:p>
            <a:pPr marL="0" lvl="0" indent="0" algn="just" eaLnBrk="1" hangingPunct="1">
              <a:spcBef>
                <a:spcPct val="50000"/>
              </a:spcBef>
              <a:buFontTx/>
              <a:buNone/>
            </a:pPr>
            <a:r>
              <a:rPr lang="en-US" altLang="zh-CN" sz="2400" b="1" dirty="0">
                <a:latin typeface="华文彩云" panose="02010800040101010101" pitchFamily="2" charset="-122"/>
              </a:rPr>
              <a:t>4</a:t>
            </a:r>
            <a:r>
              <a:rPr lang="zh-CN" altLang="en-US" sz="2400" b="1" dirty="0">
                <a:latin typeface="华文彩云" panose="02010800040101010101" pitchFamily="2" charset="-122"/>
              </a:rPr>
              <a:t>、</a:t>
            </a:r>
            <a:r>
              <a:rPr lang="zh-CN" altLang="en-US" sz="2400" b="1" dirty="0">
                <a:latin typeface="Times New Roman" panose="02020603050405020304" pitchFamily="18" charset="0"/>
                <a:cs typeface="Times New Roman" panose="02020603050405020304" pitchFamily="18" charset="0"/>
              </a:rPr>
              <a:t>  </a:t>
            </a:r>
            <a:r>
              <a:rPr lang="zh-CN" altLang="en-US" sz="2400" b="1" dirty="0">
                <a:latin typeface="Times New Roman" panose="02020603050405020304" pitchFamily="18" charset="0"/>
              </a:rPr>
              <a:t>提高员工发现问题和解决问题的意识</a:t>
            </a:r>
            <a:endParaRPr lang="zh-CN" altLang="en-US" sz="2400" b="1" dirty="0">
              <a:latin typeface="华文彩云" panose="02010800040101010101" pitchFamily="2" charset="-122"/>
            </a:endParaRPr>
          </a:p>
          <a:p>
            <a:pPr marL="0" lvl="0" indent="0" algn="just" eaLnBrk="1" hangingPunct="1">
              <a:spcBef>
                <a:spcPct val="50000"/>
              </a:spcBef>
              <a:buFontTx/>
              <a:buNone/>
            </a:pPr>
            <a:r>
              <a:rPr lang="en-US" altLang="zh-CN" sz="2400" b="1" dirty="0">
                <a:latin typeface="华文彩云" panose="02010800040101010101" pitchFamily="2" charset="-122"/>
              </a:rPr>
              <a:t>5</a:t>
            </a:r>
            <a:r>
              <a:rPr lang="zh-CN" altLang="en-US" sz="2400" b="1" dirty="0">
                <a:latin typeface="华文彩云" panose="02010800040101010101" pitchFamily="2" charset="-122"/>
              </a:rPr>
              <a:t>、</a:t>
            </a:r>
            <a:r>
              <a:rPr lang="zh-CN" altLang="en-US" sz="2400" b="1" dirty="0">
                <a:latin typeface="Times New Roman" panose="02020603050405020304" pitchFamily="18" charset="0"/>
                <a:cs typeface="Times New Roman" panose="02020603050405020304" pitchFamily="18" charset="0"/>
              </a:rPr>
              <a:t>  </a:t>
            </a:r>
            <a:r>
              <a:rPr lang="zh-CN" altLang="en-US" sz="2400" b="1" dirty="0">
                <a:latin typeface="Times New Roman" panose="02020603050405020304" pitchFamily="18" charset="0"/>
              </a:rPr>
              <a:t>提高改善工作质量的意识</a:t>
            </a:r>
            <a:endParaRPr lang="zh-CN" altLang="en-US" sz="2400" b="1" dirty="0">
              <a:latin typeface="华文彩云" panose="02010800040101010101" pitchFamily="2" charset="-122"/>
            </a:endParaRPr>
          </a:p>
          <a:p>
            <a:pPr marL="0" lvl="0" indent="0" algn="just" eaLnBrk="1" hangingPunct="1">
              <a:spcBef>
                <a:spcPct val="50000"/>
              </a:spcBef>
              <a:buFontTx/>
              <a:buNone/>
            </a:pPr>
            <a:r>
              <a:rPr lang="en-US" altLang="zh-CN" sz="2400" b="1" dirty="0">
                <a:latin typeface="华文彩云" panose="02010800040101010101" pitchFamily="2" charset="-122"/>
              </a:rPr>
              <a:t>6</a:t>
            </a:r>
            <a:r>
              <a:rPr lang="zh-CN" altLang="en-US" sz="2400" b="1" dirty="0">
                <a:latin typeface="华文彩云" panose="02010800040101010101" pitchFamily="2" charset="-122"/>
              </a:rPr>
              <a:t>、</a:t>
            </a:r>
            <a:r>
              <a:rPr lang="zh-CN" altLang="en-US" sz="2400" b="1" dirty="0">
                <a:latin typeface="Times New Roman" panose="02020603050405020304" pitchFamily="18" charset="0"/>
                <a:cs typeface="Times New Roman" panose="02020603050405020304" pitchFamily="18" charset="0"/>
              </a:rPr>
              <a:t>  </a:t>
            </a:r>
            <a:r>
              <a:rPr lang="zh-CN" altLang="en-US" sz="2400" b="1" dirty="0">
                <a:latin typeface="Times New Roman" panose="02020603050405020304" pitchFamily="18" charset="0"/>
              </a:rPr>
              <a:t>提高节约和降低成本的意识</a:t>
            </a:r>
            <a:endParaRPr lang="zh-CN" altLang="en-US" sz="2400" b="1" dirty="0">
              <a:latin typeface="华文彩云" panose="02010800040101010101" pitchFamily="2" charset="-122"/>
            </a:endParaRPr>
          </a:p>
          <a:p>
            <a:pPr marL="0" lvl="0" indent="0" algn="just" eaLnBrk="1" hangingPunct="1">
              <a:spcBef>
                <a:spcPct val="50000"/>
              </a:spcBef>
              <a:buFontTx/>
              <a:buNone/>
            </a:pPr>
            <a:r>
              <a:rPr lang="en-US" altLang="zh-CN" sz="2400" b="1" dirty="0">
                <a:latin typeface="华文彩云" panose="02010800040101010101" pitchFamily="2" charset="-122"/>
              </a:rPr>
              <a:t>7</a:t>
            </a:r>
            <a:r>
              <a:rPr lang="zh-CN" altLang="en-US" sz="2400" b="1" dirty="0">
                <a:latin typeface="华文彩云" panose="02010800040101010101" pitchFamily="2" charset="-122"/>
              </a:rPr>
              <a:t>、</a:t>
            </a:r>
            <a:r>
              <a:rPr lang="zh-CN" altLang="en-US" sz="2400" b="1" dirty="0">
                <a:latin typeface="Times New Roman" panose="02020603050405020304" pitchFamily="18" charset="0"/>
                <a:cs typeface="Times New Roman" panose="02020603050405020304" pitchFamily="18" charset="0"/>
              </a:rPr>
              <a:t> </a:t>
            </a:r>
            <a:r>
              <a:rPr lang="zh-CN" altLang="en-US" sz="2400" b="1" dirty="0">
                <a:latin typeface="Times New Roman" panose="02020603050405020304" pitchFamily="18" charset="0"/>
              </a:rPr>
              <a:t>增强自我提高和自我培养的意识</a:t>
            </a:r>
            <a:r>
              <a:rPr lang="zh-CN" altLang="en-US" sz="2400" b="1" dirty="0">
                <a:latin typeface="宋体" panose="02010600030101010101" pitchFamily="2" charset="-122"/>
              </a:rPr>
              <a:t>有利于培训学习型组织</a:t>
            </a:r>
            <a:r>
              <a:rPr lang="zh-CN" altLang="en-US" sz="2400" b="1" dirty="0">
                <a:latin typeface="华文彩云" panose="02010800040101010101" pitchFamily="2" charset="-122"/>
                <a:ea typeface="华文彩云" panose="02010800040101010101" pitchFamily="2" charset="-122"/>
              </a:rPr>
              <a:t> </a:t>
            </a:r>
            <a:endParaRPr lang="zh-CN" altLang="en-US" sz="2400" b="1" dirty="0">
              <a:latin typeface="华文彩云" panose="02010800040101010101" pitchFamily="2" charset="-122"/>
              <a:ea typeface="华文彩云" panose="02010800040101010101"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grpId="0" nodeType="clickEffect">
                                  <p:stCondLst>
                                    <p:cond delay="0"/>
                                  </p:stCondLst>
                                  <p:childTnLst>
                                    <p:set>
                                      <p:cBhvr>
                                        <p:cTn id="6" dur="1" fill="hold">
                                          <p:stCondLst>
                                            <p:cond delay="0"/>
                                          </p:stCondLst>
                                        </p:cTn>
                                        <p:tgtEl>
                                          <p:spTgt spid="9220">
                                            <p:txEl>
                                              <p:charRg st="4294967295" end="4294967295"/>
                                            </p:txEl>
                                          </p:spTgt>
                                        </p:tgtEl>
                                        <p:attrNameLst>
                                          <p:attrName>style.visibility</p:attrName>
                                        </p:attrNameLst>
                                      </p:cBhvr>
                                    </p:set>
                                    <p:animEffect transition="in" filter="fade">
                                      <p:cBhvr>
                                        <p:cTn id="7" dur="500"/>
                                        <p:tgtEl>
                                          <p:spTgt spid="9220">
                                            <p:txEl>
                                              <p:charRg st="4294967295" end="4294967295"/>
                                            </p:txEl>
                                          </p:spTgt>
                                        </p:tgtEl>
                                      </p:cBhvr>
                                    </p:animEffect>
                                    <p:anim calcmode="lin" valueType="num">
                                      <p:cBhvr>
                                        <p:cTn id="8" dur="500" fill="hold"/>
                                        <p:tgtEl>
                                          <p:spTgt spid="9220">
                                            <p:txEl>
                                              <p:charRg st="4294967295" end="4294967295"/>
                                            </p:txEl>
                                          </p:spTgt>
                                        </p:tgtEl>
                                        <p:attrNameLst>
                                          <p:attrName>ppt_w</p:attrName>
                                        </p:attrNameLst>
                                      </p:cBhvr>
                                      <p:tavLst>
                                        <p:tav tm="0">
                                          <p:val>
                                            <p:strVal val="#ppt_w*0.05"/>
                                          </p:val>
                                        </p:tav>
                                        <p:tav tm="100000">
                                          <p:val>
                                            <p:strVal val="#ppt_w"/>
                                          </p:val>
                                        </p:tav>
                                      </p:tavLst>
                                    </p:anim>
                                    <p:anim calcmode="lin" valueType="num">
                                      <p:cBhvr>
                                        <p:cTn id="9" dur="500" fill="hold"/>
                                        <p:tgtEl>
                                          <p:spTgt spid="9220">
                                            <p:txEl>
                                              <p:charRg st="4294967295" end="4294967295"/>
                                            </p:txEl>
                                          </p:spTgt>
                                        </p:tgtEl>
                                        <p:attrNameLst>
                                          <p:attrName>ppt_h</p:attrName>
                                        </p:attrNameLst>
                                      </p:cBhvr>
                                      <p:tavLst>
                                        <p:tav tm="0">
                                          <p:val>
                                            <p:strVal val="#ppt_h"/>
                                          </p:val>
                                        </p:tav>
                                        <p:tav tm="100000">
                                          <p:val>
                                            <p:strVal val="#ppt_h"/>
                                          </p:val>
                                        </p:tav>
                                      </p:tavLst>
                                    </p:anim>
                                    <p:anim calcmode="lin" valueType="num">
                                      <p:cBhvr>
                                        <p:cTn id="10" dur="500" fill="hold"/>
                                        <p:tgtEl>
                                          <p:spTgt spid="9220">
                                            <p:txEl>
                                              <p:charRg st="4294967295" end="4294967295"/>
                                            </p:txEl>
                                          </p:spTgt>
                                        </p:tgtEl>
                                        <p:attrNameLst>
                                          <p:attrName>ppt_x</p:attrName>
                                        </p:attrNameLst>
                                      </p:cBhvr>
                                      <p:tavLst>
                                        <p:tav tm="0">
                                          <p:val>
                                            <p:strVal val="#ppt_x-.2"/>
                                          </p:val>
                                        </p:tav>
                                        <p:tav tm="100000">
                                          <p:val>
                                            <p:strVal val="#ppt_x"/>
                                          </p:val>
                                        </p:tav>
                                      </p:tavLst>
                                    </p:anim>
                                    <p:anim calcmode="lin" valueType="num">
                                      <p:cBhvr>
                                        <p:cTn id="11" dur="500" fill="hold"/>
                                        <p:tgtEl>
                                          <p:spTgt spid="9220">
                                            <p:txEl>
                                              <p:charRg st="4294967295" end="4294967295"/>
                                            </p:txEl>
                                          </p:spTgt>
                                        </p:tgtEl>
                                        <p:attrNameLst>
                                          <p:attrName>ppt_y</p:attrName>
                                        </p:attrNameLst>
                                      </p:cBhvr>
                                      <p:tavLst>
                                        <p:tav tm="0">
                                          <p:val>
                                            <p:strVal val="#ppt_y"/>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4" presetClass="entr" presetSubtype="0" fill="hold" grpId="0" nodeType="clickEffect">
                                  <p:stCondLst>
                                    <p:cond delay="0"/>
                                  </p:stCondLst>
                                  <p:childTnLst>
                                    <p:set>
                                      <p:cBhvr>
                                        <p:cTn id="15" dur="1" fill="hold">
                                          <p:stCondLst>
                                            <p:cond delay="0"/>
                                          </p:stCondLst>
                                        </p:cTn>
                                        <p:tgtEl>
                                          <p:spTgt spid="9220">
                                            <p:txEl>
                                              <p:charRg st="0" end="15"/>
                                            </p:txEl>
                                          </p:spTgt>
                                        </p:tgtEl>
                                        <p:attrNameLst>
                                          <p:attrName>style.visibility</p:attrName>
                                        </p:attrNameLst>
                                      </p:cBhvr>
                                    </p:set>
                                    <p:animEffect transition="in" filter="fade">
                                      <p:cBhvr>
                                        <p:cTn id="16" dur="500"/>
                                        <p:tgtEl>
                                          <p:spTgt spid="9220">
                                            <p:txEl>
                                              <p:charRg st="0" end="15"/>
                                            </p:txEl>
                                          </p:spTgt>
                                        </p:tgtEl>
                                      </p:cBhvr>
                                    </p:animEffect>
                                    <p:anim calcmode="lin" valueType="num">
                                      <p:cBhvr>
                                        <p:cTn id="17" dur="500" fill="hold"/>
                                        <p:tgtEl>
                                          <p:spTgt spid="9220">
                                            <p:txEl>
                                              <p:charRg st="0" end="15"/>
                                            </p:txEl>
                                          </p:spTgt>
                                        </p:tgtEl>
                                        <p:attrNameLst>
                                          <p:attrName>ppt_w</p:attrName>
                                        </p:attrNameLst>
                                      </p:cBhvr>
                                      <p:tavLst>
                                        <p:tav tm="0">
                                          <p:val>
                                            <p:strVal val="#ppt_w*0.05"/>
                                          </p:val>
                                        </p:tav>
                                        <p:tav tm="100000">
                                          <p:val>
                                            <p:strVal val="#ppt_w"/>
                                          </p:val>
                                        </p:tav>
                                      </p:tavLst>
                                    </p:anim>
                                    <p:anim calcmode="lin" valueType="num">
                                      <p:cBhvr>
                                        <p:cTn id="18" dur="500" fill="hold"/>
                                        <p:tgtEl>
                                          <p:spTgt spid="9220">
                                            <p:txEl>
                                              <p:charRg st="0" end="15"/>
                                            </p:txEl>
                                          </p:spTgt>
                                        </p:tgtEl>
                                        <p:attrNameLst>
                                          <p:attrName>ppt_h</p:attrName>
                                        </p:attrNameLst>
                                      </p:cBhvr>
                                      <p:tavLst>
                                        <p:tav tm="0">
                                          <p:val>
                                            <p:strVal val="#ppt_h"/>
                                          </p:val>
                                        </p:tav>
                                        <p:tav tm="100000">
                                          <p:val>
                                            <p:strVal val="#ppt_h"/>
                                          </p:val>
                                        </p:tav>
                                      </p:tavLst>
                                    </p:anim>
                                    <p:anim calcmode="lin" valueType="num">
                                      <p:cBhvr>
                                        <p:cTn id="19" dur="500" fill="hold"/>
                                        <p:tgtEl>
                                          <p:spTgt spid="9220">
                                            <p:txEl>
                                              <p:charRg st="0" end="15"/>
                                            </p:txEl>
                                          </p:spTgt>
                                        </p:tgtEl>
                                        <p:attrNameLst>
                                          <p:attrName>ppt_x</p:attrName>
                                        </p:attrNameLst>
                                      </p:cBhvr>
                                      <p:tavLst>
                                        <p:tav tm="0">
                                          <p:val>
                                            <p:strVal val="#ppt_x-.2"/>
                                          </p:val>
                                        </p:tav>
                                        <p:tav tm="100000">
                                          <p:val>
                                            <p:strVal val="#ppt_x"/>
                                          </p:val>
                                        </p:tav>
                                      </p:tavLst>
                                    </p:anim>
                                    <p:anim calcmode="lin" valueType="num">
                                      <p:cBhvr>
                                        <p:cTn id="20" dur="500" fill="hold"/>
                                        <p:tgtEl>
                                          <p:spTgt spid="9220">
                                            <p:txEl>
                                              <p:charRg st="0" end="15"/>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4" presetClass="entr" presetSubtype="0" fill="hold" grpId="0" nodeType="clickEffect">
                                  <p:stCondLst>
                                    <p:cond delay="0"/>
                                  </p:stCondLst>
                                  <p:childTnLst>
                                    <p:set>
                                      <p:cBhvr>
                                        <p:cTn id="24" dur="1" fill="hold">
                                          <p:stCondLst>
                                            <p:cond delay="0"/>
                                          </p:stCondLst>
                                        </p:cTn>
                                        <p:tgtEl>
                                          <p:spTgt spid="9220">
                                            <p:txEl>
                                              <p:charRg st="15" end="32"/>
                                            </p:txEl>
                                          </p:spTgt>
                                        </p:tgtEl>
                                        <p:attrNameLst>
                                          <p:attrName>style.visibility</p:attrName>
                                        </p:attrNameLst>
                                      </p:cBhvr>
                                    </p:set>
                                    <p:animEffect transition="in" filter="fade">
                                      <p:cBhvr>
                                        <p:cTn id="25" dur="500"/>
                                        <p:tgtEl>
                                          <p:spTgt spid="9220">
                                            <p:txEl>
                                              <p:charRg st="15" end="32"/>
                                            </p:txEl>
                                          </p:spTgt>
                                        </p:tgtEl>
                                      </p:cBhvr>
                                    </p:animEffect>
                                    <p:anim calcmode="lin" valueType="num">
                                      <p:cBhvr>
                                        <p:cTn id="26" dur="500" fill="hold"/>
                                        <p:tgtEl>
                                          <p:spTgt spid="9220">
                                            <p:txEl>
                                              <p:charRg st="15" end="32"/>
                                            </p:txEl>
                                          </p:spTgt>
                                        </p:tgtEl>
                                        <p:attrNameLst>
                                          <p:attrName>ppt_w</p:attrName>
                                        </p:attrNameLst>
                                      </p:cBhvr>
                                      <p:tavLst>
                                        <p:tav tm="0">
                                          <p:val>
                                            <p:strVal val="#ppt_w*0.05"/>
                                          </p:val>
                                        </p:tav>
                                        <p:tav tm="100000">
                                          <p:val>
                                            <p:strVal val="#ppt_w"/>
                                          </p:val>
                                        </p:tav>
                                      </p:tavLst>
                                    </p:anim>
                                    <p:anim calcmode="lin" valueType="num">
                                      <p:cBhvr>
                                        <p:cTn id="27" dur="500" fill="hold"/>
                                        <p:tgtEl>
                                          <p:spTgt spid="9220">
                                            <p:txEl>
                                              <p:charRg st="15" end="32"/>
                                            </p:txEl>
                                          </p:spTgt>
                                        </p:tgtEl>
                                        <p:attrNameLst>
                                          <p:attrName>ppt_h</p:attrName>
                                        </p:attrNameLst>
                                      </p:cBhvr>
                                      <p:tavLst>
                                        <p:tav tm="0">
                                          <p:val>
                                            <p:strVal val="#ppt_h"/>
                                          </p:val>
                                        </p:tav>
                                        <p:tav tm="100000">
                                          <p:val>
                                            <p:strVal val="#ppt_h"/>
                                          </p:val>
                                        </p:tav>
                                      </p:tavLst>
                                    </p:anim>
                                    <p:anim calcmode="lin" valueType="num">
                                      <p:cBhvr>
                                        <p:cTn id="28" dur="500" fill="hold"/>
                                        <p:tgtEl>
                                          <p:spTgt spid="9220">
                                            <p:txEl>
                                              <p:charRg st="15" end="32"/>
                                            </p:txEl>
                                          </p:spTgt>
                                        </p:tgtEl>
                                        <p:attrNameLst>
                                          <p:attrName>ppt_x</p:attrName>
                                        </p:attrNameLst>
                                      </p:cBhvr>
                                      <p:tavLst>
                                        <p:tav tm="0">
                                          <p:val>
                                            <p:strVal val="#ppt_x-.2"/>
                                          </p:val>
                                        </p:tav>
                                        <p:tav tm="100000">
                                          <p:val>
                                            <p:strVal val="#ppt_x"/>
                                          </p:val>
                                        </p:tav>
                                      </p:tavLst>
                                    </p:anim>
                                    <p:anim calcmode="lin" valueType="num">
                                      <p:cBhvr>
                                        <p:cTn id="29" dur="500" fill="hold"/>
                                        <p:tgtEl>
                                          <p:spTgt spid="9220">
                                            <p:txEl>
                                              <p:charRg st="15" end="32"/>
                                            </p:txEl>
                                          </p:spTgt>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4" presetClass="entr" presetSubtype="0" fill="hold" grpId="0" nodeType="clickEffect">
                                  <p:stCondLst>
                                    <p:cond delay="0"/>
                                  </p:stCondLst>
                                  <p:childTnLst>
                                    <p:set>
                                      <p:cBhvr>
                                        <p:cTn id="33" dur="1" fill="hold">
                                          <p:stCondLst>
                                            <p:cond delay="0"/>
                                          </p:stCondLst>
                                        </p:cTn>
                                        <p:tgtEl>
                                          <p:spTgt spid="9220">
                                            <p:txEl>
                                              <p:charRg st="32" end="45"/>
                                            </p:txEl>
                                          </p:spTgt>
                                        </p:tgtEl>
                                        <p:attrNameLst>
                                          <p:attrName>style.visibility</p:attrName>
                                        </p:attrNameLst>
                                      </p:cBhvr>
                                    </p:set>
                                    <p:animEffect transition="in" filter="fade">
                                      <p:cBhvr>
                                        <p:cTn id="34" dur="500"/>
                                        <p:tgtEl>
                                          <p:spTgt spid="9220">
                                            <p:txEl>
                                              <p:charRg st="32" end="45"/>
                                            </p:txEl>
                                          </p:spTgt>
                                        </p:tgtEl>
                                      </p:cBhvr>
                                    </p:animEffect>
                                    <p:anim calcmode="lin" valueType="num">
                                      <p:cBhvr>
                                        <p:cTn id="35" dur="500" fill="hold"/>
                                        <p:tgtEl>
                                          <p:spTgt spid="9220">
                                            <p:txEl>
                                              <p:charRg st="32" end="45"/>
                                            </p:txEl>
                                          </p:spTgt>
                                        </p:tgtEl>
                                        <p:attrNameLst>
                                          <p:attrName>ppt_w</p:attrName>
                                        </p:attrNameLst>
                                      </p:cBhvr>
                                      <p:tavLst>
                                        <p:tav tm="0">
                                          <p:val>
                                            <p:strVal val="#ppt_w*0.05"/>
                                          </p:val>
                                        </p:tav>
                                        <p:tav tm="100000">
                                          <p:val>
                                            <p:strVal val="#ppt_w"/>
                                          </p:val>
                                        </p:tav>
                                      </p:tavLst>
                                    </p:anim>
                                    <p:anim calcmode="lin" valueType="num">
                                      <p:cBhvr>
                                        <p:cTn id="36" dur="500" fill="hold"/>
                                        <p:tgtEl>
                                          <p:spTgt spid="9220">
                                            <p:txEl>
                                              <p:charRg st="32" end="45"/>
                                            </p:txEl>
                                          </p:spTgt>
                                        </p:tgtEl>
                                        <p:attrNameLst>
                                          <p:attrName>ppt_h</p:attrName>
                                        </p:attrNameLst>
                                      </p:cBhvr>
                                      <p:tavLst>
                                        <p:tav tm="0">
                                          <p:val>
                                            <p:strVal val="#ppt_h"/>
                                          </p:val>
                                        </p:tav>
                                        <p:tav tm="100000">
                                          <p:val>
                                            <p:strVal val="#ppt_h"/>
                                          </p:val>
                                        </p:tav>
                                      </p:tavLst>
                                    </p:anim>
                                    <p:anim calcmode="lin" valueType="num">
                                      <p:cBhvr>
                                        <p:cTn id="37" dur="500" fill="hold"/>
                                        <p:tgtEl>
                                          <p:spTgt spid="9220">
                                            <p:txEl>
                                              <p:charRg st="32" end="45"/>
                                            </p:txEl>
                                          </p:spTgt>
                                        </p:tgtEl>
                                        <p:attrNameLst>
                                          <p:attrName>ppt_x</p:attrName>
                                        </p:attrNameLst>
                                      </p:cBhvr>
                                      <p:tavLst>
                                        <p:tav tm="0">
                                          <p:val>
                                            <p:strVal val="#ppt_x-.2"/>
                                          </p:val>
                                        </p:tav>
                                        <p:tav tm="100000">
                                          <p:val>
                                            <p:strVal val="#ppt_x"/>
                                          </p:val>
                                        </p:tav>
                                      </p:tavLst>
                                    </p:anim>
                                    <p:anim calcmode="lin" valueType="num">
                                      <p:cBhvr>
                                        <p:cTn id="38" dur="500" fill="hold"/>
                                        <p:tgtEl>
                                          <p:spTgt spid="9220">
                                            <p:txEl>
                                              <p:charRg st="32" end="45"/>
                                            </p:txEl>
                                          </p:spTgt>
                                        </p:tgtEl>
                                        <p:attrNameLst>
                                          <p:attrName>ppt_y</p:attrName>
                                        </p:attrNameLst>
                                      </p:cBhvr>
                                      <p:tavLst>
                                        <p:tav tm="0">
                                          <p:val>
                                            <p:strVal val="#ppt_y"/>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4" presetClass="entr" presetSubtype="0" fill="hold" grpId="0" nodeType="clickEffect">
                                  <p:stCondLst>
                                    <p:cond delay="0"/>
                                  </p:stCondLst>
                                  <p:childTnLst>
                                    <p:set>
                                      <p:cBhvr>
                                        <p:cTn id="42" dur="1" fill="hold">
                                          <p:stCondLst>
                                            <p:cond delay="0"/>
                                          </p:stCondLst>
                                        </p:cTn>
                                        <p:tgtEl>
                                          <p:spTgt spid="9220">
                                            <p:txEl>
                                              <p:charRg st="45" end="66"/>
                                            </p:txEl>
                                          </p:spTgt>
                                        </p:tgtEl>
                                        <p:attrNameLst>
                                          <p:attrName>style.visibility</p:attrName>
                                        </p:attrNameLst>
                                      </p:cBhvr>
                                    </p:set>
                                    <p:animEffect transition="in" filter="fade">
                                      <p:cBhvr>
                                        <p:cTn id="43" dur="500"/>
                                        <p:tgtEl>
                                          <p:spTgt spid="9220">
                                            <p:txEl>
                                              <p:charRg st="45" end="66"/>
                                            </p:txEl>
                                          </p:spTgt>
                                        </p:tgtEl>
                                      </p:cBhvr>
                                    </p:animEffect>
                                    <p:anim calcmode="lin" valueType="num">
                                      <p:cBhvr>
                                        <p:cTn id="44" dur="500" fill="hold"/>
                                        <p:tgtEl>
                                          <p:spTgt spid="9220">
                                            <p:txEl>
                                              <p:charRg st="45" end="66"/>
                                            </p:txEl>
                                          </p:spTgt>
                                        </p:tgtEl>
                                        <p:attrNameLst>
                                          <p:attrName>ppt_w</p:attrName>
                                        </p:attrNameLst>
                                      </p:cBhvr>
                                      <p:tavLst>
                                        <p:tav tm="0">
                                          <p:val>
                                            <p:strVal val="#ppt_w*0.05"/>
                                          </p:val>
                                        </p:tav>
                                        <p:tav tm="100000">
                                          <p:val>
                                            <p:strVal val="#ppt_w"/>
                                          </p:val>
                                        </p:tav>
                                      </p:tavLst>
                                    </p:anim>
                                    <p:anim calcmode="lin" valueType="num">
                                      <p:cBhvr>
                                        <p:cTn id="45" dur="500" fill="hold"/>
                                        <p:tgtEl>
                                          <p:spTgt spid="9220">
                                            <p:txEl>
                                              <p:charRg st="45" end="66"/>
                                            </p:txEl>
                                          </p:spTgt>
                                        </p:tgtEl>
                                        <p:attrNameLst>
                                          <p:attrName>ppt_h</p:attrName>
                                        </p:attrNameLst>
                                      </p:cBhvr>
                                      <p:tavLst>
                                        <p:tav tm="0">
                                          <p:val>
                                            <p:strVal val="#ppt_h"/>
                                          </p:val>
                                        </p:tav>
                                        <p:tav tm="100000">
                                          <p:val>
                                            <p:strVal val="#ppt_h"/>
                                          </p:val>
                                        </p:tav>
                                      </p:tavLst>
                                    </p:anim>
                                    <p:anim calcmode="lin" valueType="num">
                                      <p:cBhvr>
                                        <p:cTn id="46" dur="500" fill="hold"/>
                                        <p:tgtEl>
                                          <p:spTgt spid="9220">
                                            <p:txEl>
                                              <p:charRg st="45" end="66"/>
                                            </p:txEl>
                                          </p:spTgt>
                                        </p:tgtEl>
                                        <p:attrNameLst>
                                          <p:attrName>ppt_x</p:attrName>
                                        </p:attrNameLst>
                                      </p:cBhvr>
                                      <p:tavLst>
                                        <p:tav tm="0">
                                          <p:val>
                                            <p:strVal val="#ppt_x-.2"/>
                                          </p:val>
                                        </p:tav>
                                        <p:tav tm="100000">
                                          <p:val>
                                            <p:strVal val="#ppt_x"/>
                                          </p:val>
                                        </p:tav>
                                      </p:tavLst>
                                    </p:anim>
                                    <p:anim calcmode="lin" valueType="num">
                                      <p:cBhvr>
                                        <p:cTn id="47" dur="500" fill="hold"/>
                                        <p:tgtEl>
                                          <p:spTgt spid="9220">
                                            <p:txEl>
                                              <p:charRg st="45" end="66"/>
                                            </p:txEl>
                                          </p:spTgt>
                                        </p:tgtEl>
                                        <p:attrNameLst>
                                          <p:attrName>ppt_y</p:attrName>
                                        </p:attrNameLst>
                                      </p:cBhvr>
                                      <p:tavLst>
                                        <p:tav tm="0">
                                          <p:val>
                                            <p:strVal val="#ppt_y"/>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24" presetClass="entr" presetSubtype="0" fill="hold" grpId="0" nodeType="clickEffect">
                                  <p:stCondLst>
                                    <p:cond delay="0"/>
                                  </p:stCondLst>
                                  <p:childTnLst>
                                    <p:set>
                                      <p:cBhvr>
                                        <p:cTn id="51" dur="1" fill="hold">
                                          <p:stCondLst>
                                            <p:cond delay="0"/>
                                          </p:stCondLst>
                                        </p:cTn>
                                        <p:tgtEl>
                                          <p:spTgt spid="9220">
                                            <p:txEl>
                                              <p:charRg st="66" end="82"/>
                                            </p:txEl>
                                          </p:spTgt>
                                        </p:tgtEl>
                                        <p:attrNameLst>
                                          <p:attrName>style.visibility</p:attrName>
                                        </p:attrNameLst>
                                      </p:cBhvr>
                                    </p:set>
                                    <p:animEffect transition="in" filter="fade">
                                      <p:cBhvr>
                                        <p:cTn id="52" dur="500"/>
                                        <p:tgtEl>
                                          <p:spTgt spid="9220">
                                            <p:txEl>
                                              <p:charRg st="66" end="82"/>
                                            </p:txEl>
                                          </p:spTgt>
                                        </p:tgtEl>
                                      </p:cBhvr>
                                    </p:animEffect>
                                    <p:anim calcmode="lin" valueType="num">
                                      <p:cBhvr>
                                        <p:cTn id="53" dur="500" fill="hold"/>
                                        <p:tgtEl>
                                          <p:spTgt spid="9220">
                                            <p:txEl>
                                              <p:charRg st="66" end="82"/>
                                            </p:txEl>
                                          </p:spTgt>
                                        </p:tgtEl>
                                        <p:attrNameLst>
                                          <p:attrName>ppt_w</p:attrName>
                                        </p:attrNameLst>
                                      </p:cBhvr>
                                      <p:tavLst>
                                        <p:tav tm="0">
                                          <p:val>
                                            <p:strVal val="#ppt_w*0.05"/>
                                          </p:val>
                                        </p:tav>
                                        <p:tav tm="100000">
                                          <p:val>
                                            <p:strVal val="#ppt_w"/>
                                          </p:val>
                                        </p:tav>
                                      </p:tavLst>
                                    </p:anim>
                                    <p:anim calcmode="lin" valueType="num">
                                      <p:cBhvr>
                                        <p:cTn id="54" dur="500" fill="hold"/>
                                        <p:tgtEl>
                                          <p:spTgt spid="9220">
                                            <p:txEl>
                                              <p:charRg st="66" end="82"/>
                                            </p:txEl>
                                          </p:spTgt>
                                        </p:tgtEl>
                                        <p:attrNameLst>
                                          <p:attrName>ppt_h</p:attrName>
                                        </p:attrNameLst>
                                      </p:cBhvr>
                                      <p:tavLst>
                                        <p:tav tm="0">
                                          <p:val>
                                            <p:strVal val="#ppt_h"/>
                                          </p:val>
                                        </p:tav>
                                        <p:tav tm="100000">
                                          <p:val>
                                            <p:strVal val="#ppt_h"/>
                                          </p:val>
                                        </p:tav>
                                      </p:tavLst>
                                    </p:anim>
                                    <p:anim calcmode="lin" valueType="num">
                                      <p:cBhvr>
                                        <p:cTn id="55" dur="500" fill="hold"/>
                                        <p:tgtEl>
                                          <p:spTgt spid="9220">
                                            <p:txEl>
                                              <p:charRg st="66" end="82"/>
                                            </p:txEl>
                                          </p:spTgt>
                                        </p:tgtEl>
                                        <p:attrNameLst>
                                          <p:attrName>ppt_x</p:attrName>
                                        </p:attrNameLst>
                                      </p:cBhvr>
                                      <p:tavLst>
                                        <p:tav tm="0">
                                          <p:val>
                                            <p:strVal val="#ppt_x-.2"/>
                                          </p:val>
                                        </p:tav>
                                        <p:tav tm="100000">
                                          <p:val>
                                            <p:strVal val="#ppt_x"/>
                                          </p:val>
                                        </p:tav>
                                      </p:tavLst>
                                    </p:anim>
                                    <p:anim calcmode="lin" valueType="num">
                                      <p:cBhvr>
                                        <p:cTn id="56" dur="500" fill="hold"/>
                                        <p:tgtEl>
                                          <p:spTgt spid="9220">
                                            <p:txEl>
                                              <p:charRg st="66" end="82"/>
                                            </p:txEl>
                                          </p:spTgt>
                                        </p:tgtEl>
                                        <p:attrNameLst>
                                          <p:attrName>ppt_y</p:attrName>
                                        </p:attrNameLst>
                                      </p:cBhvr>
                                      <p:tavLst>
                                        <p:tav tm="0">
                                          <p:val>
                                            <p:strVal val="#ppt_y"/>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4" presetClass="entr" presetSubtype="0" fill="hold" grpId="0" nodeType="clickEffect">
                                  <p:stCondLst>
                                    <p:cond delay="0"/>
                                  </p:stCondLst>
                                  <p:childTnLst>
                                    <p:set>
                                      <p:cBhvr>
                                        <p:cTn id="60" dur="1" fill="hold">
                                          <p:stCondLst>
                                            <p:cond delay="0"/>
                                          </p:stCondLst>
                                        </p:cTn>
                                        <p:tgtEl>
                                          <p:spTgt spid="9220">
                                            <p:txEl>
                                              <p:charRg st="82" end="99"/>
                                            </p:txEl>
                                          </p:spTgt>
                                        </p:tgtEl>
                                        <p:attrNameLst>
                                          <p:attrName>style.visibility</p:attrName>
                                        </p:attrNameLst>
                                      </p:cBhvr>
                                    </p:set>
                                    <p:animEffect transition="in" filter="fade">
                                      <p:cBhvr>
                                        <p:cTn id="61" dur="500"/>
                                        <p:tgtEl>
                                          <p:spTgt spid="9220">
                                            <p:txEl>
                                              <p:charRg st="82" end="99"/>
                                            </p:txEl>
                                          </p:spTgt>
                                        </p:tgtEl>
                                      </p:cBhvr>
                                    </p:animEffect>
                                    <p:anim calcmode="lin" valueType="num">
                                      <p:cBhvr>
                                        <p:cTn id="62" dur="500" fill="hold"/>
                                        <p:tgtEl>
                                          <p:spTgt spid="9220">
                                            <p:txEl>
                                              <p:charRg st="82" end="99"/>
                                            </p:txEl>
                                          </p:spTgt>
                                        </p:tgtEl>
                                        <p:attrNameLst>
                                          <p:attrName>ppt_w</p:attrName>
                                        </p:attrNameLst>
                                      </p:cBhvr>
                                      <p:tavLst>
                                        <p:tav tm="0">
                                          <p:val>
                                            <p:strVal val="#ppt_w*0.05"/>
                                          </p:val>
                                        </p:tav>
                                        <p:tav tm="100000">
                                          <p:val>
                                            <p:strVal val="#ppt_w"/>
                                          </p:val>
                                        </p:tav>
                                      </p:tavLst>
                                    </p:anim>
                                    <p:anim calcmode="lin" valueType="num">
                                      <p:cBhvr>
                                        <p:cTn id="63" dur="500" fill="hold"/>
                                        <p:tgtEl>
                                          <p:spTgt spid="9220">
                                            <p:txEl>
                                              <p:charRg st="82" end="99"/>
                                            </p:txEl>
                                          </p:spTgt>
                                        </p:tgtEl>
                                        <p:attrNameLst>
                                          <p:attrName>ppt_h</p:attrName>
                                        </p:attrNameLst>
                                      </p:cBhvr>
                                      <p:tavLst>
                                        <p:tav tm="0">
                                          <p:val>
                                            <p:strVal val="#ppt_h"/>
                                          </p:val>
                                        </p:tav>
                                        <p:tav tm="100000">
                                          <p:val>
                                            <p:strVal val="#ppt_h"/>
                                          </p:val>
                                        </p:tav>
                                      </p:tavLst>
                                    </p:anim>
                                    <p:anim calcmode="lin" valueType="num">
                                      <p:cBhvr>
                                        <p:cTn id="64" dur="500" fill="hold"/>
                                        <p:tgtEl>
                                          <p:spTgt spid="9220">
                                            <p:txEl>
                                              <p:charRg st="82" end="99"/>
                                            </p:txEl>
                                          </p:spTgt>
                                        </p:tgtEl>
                                        <p:attrNameLst>
                                          <p:attrName>ppt_x</p:attrName>
                                        </p:attrNameLst>
                                      </p:cBhvr>
                                      <p:tavLst>
                                        <p:tav tm="0">
                                          <p:val>
                                            <p:strVal val="#ppt_x-.2"/>
                                          </p:val>
                                        </p:tav>
                                        <p:tav tm="100000">
                                          <p:val>
                                            <p:strVal val="#ppt_x"/>
                                          </p:val>
                                        </p:tav>
                                      </p:tavLst>
                                    </p:anim>
                                    <p:anim calcmode="lin" valueType="num">
                                      <p:cBhvr>
                                        <p:cTn id="65" dur="500" fill="hold"/>
                                        <p:tgtEl>
                                          <p:spTgt spid="9220">
                                            <p:txEl>
                                              <p:charRg st="82" end="99"/>
                                            </p:txEl>
                                          </p:spTgt>
                                        </p:tgtEl>
                                        <p:attrNameLst>
                                          <p:attrName>ppt_y</p:attrName>
                                        </p:attrNameLst>
                                      </p:cBhvr>
                                      <p:tavLst>
                                        <p:tav tm="0">
                                          <p:val>
                                            <p:strVal val="#ppt_y"/>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24" presetClass="entr" presetSubtype="0" fill="hold" grpId="0" nodeType="clickEffect">
                                  <p:stCondLst>
                                    <p:cond delay="0"/>
                                  </p:stCondLst>
                                  <p:childTnLst>
                                    <p:set>
                                      <p:cBhvr>
                                        <p:cTn id="69" dur="1" fill="hold">
                                          <p:stCondLst>
                                            <p:cond delay="0"/>
                                          </p:stCondLst>
                                        </p:cTn>
                                        <p:tgtEl>
                                          <p:spTgt spid="9220">
                                            <p:txEl>
                                              <p:charRg st="99" end="128"/>
                                            </p:txEl>
                                          </p:spTgt>
                                        </p:tgtEl>
                                        <p:attrNameLst>
                                          <p:attrName>style.visibility</p:attrName>
                                        </p:attrNameLst>
                                      </p:cBhvr>
                                    </p:set>
                                    <p:animEffect transition="in" filter="fade">
                                      <p:cBhvr>
                                        <p:cTn id="70" dur="500"/>
                                        <p:tgtEl>
                                          <p:spTgt spid="9220">
                                            <p:txEl>
                                              <p:charRg st="99" end="128"/>
                                            </p:txEl>
                                          </p:spTgt>
                                        </p:tgtEl>
                                      </p:cBhvr>
                                    </p:animEffect>
                                    <p:anim calcmode="lin" valueType="num">
                                      <p:cBhvr>
                                        <p:cTn id="71" dur="500" fill="hold"/>
                                        <p:tgtEl>
                                          <p:spTgt spid="9220">
                                            <p:txEl>
                                              <p:charRg st="99" end="128"/>
                                            </p:txEl>
                                          </p:spTgt>
                                        </p:tgtEl>
                                        <p:attrNameLst>
                                          <p:attrName>ppt_w</p:attrName>
                                        </p:attrNameLst>
                                      </p:cBhvr>
                                      <p:tavLst>
                                        <p:tav tm="0">
                                          <p:val>
                                            <p:strVal val="#ppt_w*0.05"/>
                                          </p:val>
                                        </p:tav>
                                        <p:tav tm="100000">
                                          <p:val>
                                            <p:strVal val="#ppt_w"/>
                                          </p:val>
                                        </p:tav>
                                      </p:tavLst>
                                    </p:anim>
                                    <p:anim calcmode="lin" valueType="num">
                                      <p:cBhvr>
                                        <p:cTn id="72" dur="500" fill="hold"/>
                                        <p:tgtEl>
                                          <p:spTgt spid="9220">
                                            <p:txEl>
                                              <p:charRg st="99" end="128"/>
                                            </p:txEl>
                                          </p:spTgt>
                                        </p:tgtEl>
                                        <p:attrNameLst>
                                          <p:attrName>ppt_h</p:attrName>
                                        </p:attrNameLst>
                                      </p:cBhvr>
                                      <p:tavLst>
                                        <p:tav tm="0">
                                          <p:val>
                                            <p:strVal val="#ppt_h"/>
                                          </p:val>
                                        </p:tav>
                                        <p:tav tm="100000">
                                          <p:val>
                                            <p:strVal val="#ppt_h"/>
                                          </p:val>
                                        </p:tav>
                                      </p:tavLst>
                                    </p:anim>
                                    <p:anim calcmode="lin" valueType="num">
                                      <p:cBhvr>
                                        <p:cTn id="73" dur="500" fill="hold"/>
                                        <p:tgtEl>
                                          <p:spTgt spid="9220">
                                            <p:txEl>
                                              <p:charRg st="99" end="128"/>
                                            </p:txEl>
                                          </p:spTgt>
                                        </p:tgtEl>
                                        <p:attrNameLst>
                                          <p:attrName>ppt_x</p:attrName>
                                        </p:attrNameLst>
                                      </p:cBhvr>
                                      <p:tavLst>
                                        <p:tav tm="0">
                                          <p:val>
                                            <p:strVal val="#ppt_x-.2"/>
                                          </p:val>
                                        </p:tav>
                                        <p:tav tm="100000">
                                          <p:val>
                                            <p:strVal val="#ppt_x"/>
                                          </p:val>
                                        </p:tav>
                                      </p:tavLst>
                                    </p:anim>
                                    <p:anim calcmode="lin" valueType="num">
                                      <p:cBhvr>
                                        <p:cTn id="74" dur="500" fill="hold"/>
                                        <p:tgtEl>
                                          <p:spTgt spid="9220">
                                            <p:txEl>
                                              <p:charRg st="99" end="12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animBg="1" advAuto="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Text Box 2"/>
          <p:cNvSpPr txBox="1"/>
          <p:nvPr/>
        </p:nvSpPr>
        <p:spPr>
          <a:xfrm>
            <a:off x="1905000" y="557213"/>
            <a:ext cx="5508625" cy="509587"/>
          </a:xfrm>
          <a:prstGeom prst="rect">
            <a:avLst/>
          </a:prstGeom>
          <a:noFill/>
          <a:ln w="9525">
            <a:noFill/>
          </a:ln>
        </p:spPr>
        <p:txBody>
          <a:bodyPr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eaLnBrk="1" hangingPunct="1">
              <a:spcBef>
                <a:spcPct val="0"/>
              </a:spcBef>
              <a:buFontTx/>
              <a:buNone/>
            </a:pPr>
            <a:r>
              <a:rPr lang="en-US" altLang="zh-CN" sz="3600" b="1" i="1" dirty="0">
                <a:solidFill>
                  <a:srgbClr val="0000FF"/>
                </a:solidFill>
                <a:latin typeface="Times New Roman" panose="02020603050405020304" pitchFamily="18" charset="0"/>
              </a:rPr>
              <a:t>QCC</a:t>
            </a:r>
            <a:r>
              <a:rPr lang="zh-CN" altLang="en-US" sz="3600" b="1" i="1" dirty="0">
                <a:solidFill>
                  <a:srgbClr val="0000FF"/>
                </a:solidFill>
                <a:latin typeface="宋体" panose="02010600030101010101" pitchFamily="2" charset="-122"/>
              </a:rPr>
              <a:t>活动的</a:t>
            </a:r>
            <a:r>
              <a:rPr lang="zh-CN" altLang="en-US" sz="3600" i="1" u="sng" dirty="0">
                <a:solidFill>
                  <a:srgbClr val="511E7C"/>
                </a:solidFill>
                <a:latin typeface="宋体" panose="02010600030101010101" pitchFamily="2" charset="-122"/>
              </a:rPr>
              <a:t>基本理念</a:t>
            </a:r>
            <a:r>
              <a:rPr lang="en-US" altLang="zh-CN" sz="3600" i="1" u="sng" dirty="0">
                <a:solidFill>
                  <a:srgbClr val="511E7C"/>
                </a:solidFill>
                <a:latin typeface="Times New Roman" panose="02020603050405020304" pitchFamily="18" charset="0"/>
              </a:rPr>
              <a:t>/</a:t>
            </a:r>
            <a:r>
              <a:rPr lang="zh-CN" altLang="en-US" sz="3600" i="1" u="sng" dirty="0">
                <a:solidFill>
                  <a:srgbClr val="511E7C"/>
                </a:solidFill>
                <a:latin typeface="宋体" panose="02010600030101010101" pitchFamily="2" charset="-122"/>
              </a:rPr>
              <a:t>精神</a:t>
            </a:r>
            <a:endParaRPr lang="zh-CN" altLang="en-US" sz="3600" i="1" u="sng" dirty="0">
              <a:solidFill>
                <a:srgbClr val="511E7C"/>
              </a:solidFill>
              <a:latin typeface="宋体" panose="02010600030101010101" pitchFamily="2" charset="-122"/>
            </a:endParaRPr>
          </a:p>
        </p:txBody>
      </p:sp>
      <p:sp>
        <p:nvSpPr>
          <p:cNvPr id="10243" name="Rectangle 3"/>
          <p:cNvSpPr/>
          <p:nvPr/>
        </p:nvSpPr>
        <p:spPr>
          <a:xfrm>
            <a:off x="323850" y="1219200"/>
            <a:ext cx="8424863" cy="4946650"/>
          </a:xfrm>
          <a:prstGeom prst="rect">
            <a:avLst/>
          </a:prstGeom>
          <a:noFill/>
          <a:ln w="19050" cap="flat" cmpd="sng">
            <a:solidFill>
              <a:srgbClr val="0000FF"/>
            </a:solidFill>
            <a:prstDash val="solid"/>
            <a:miter/>
            <a:headEnd type="none" w="med" len="med"/>
            <a:tailEnd type="none" w="med" len="med"/>
          </a:ln>
        </p:spPr>
        <p:txBody>
          <a:bodyPr wrap="none" anchor="ctr" anchorCtr="0"/>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algn="ctr">
              <a:spcBef>
                <a:spcPct val="0"/>
              </a:spcBef>
              <a:buFontTx/>
              <a:buNone/>
            </a:pPr>
            <a:endParaRPr lang="zh-CN" altLang="en-US" sz="1000" dirty="0">
              <a:latin typeface="Times New Roman" panose="02020603050405020304" pitchFamily="18" charset="0"/>
            </a:endParaRPr>
          </a:p>
        </p:txBody>
      </p:sp>
      <p:sp>
        <p:nvSpPr>
          <p:cNvPr id="10244" name="Rectangle 1"/>
          <p:cNvSpPr/>
          <p:nvPr/>
        </p:nvSpPr>
        <p:spPr>
          <a:xfrm>
            <a:off x="304800" y="1219200"/>
            <a:ext cx="8153400" cy="4114800"/>
          </a:xfrm>
          <a:prstGeom prst="rect">
            <a:avLst/>
          </a:prstGeom>
          <a:noFill/>
          <a:ln w="9525">
            <a:noFill/>
          </a:ln>
        </p:spPr>
        <p:txBody>
          <a:bodyPr lIns="92075" tIns="46038" rIns="92075" bIns="46038"/>
          <a:lst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stStyle>
          <a:p>
            <a:pPr marL="0" lvl="0" indent="0" eaLnBrk="1" hangingPunct="1">
              <a:lnSpc>
                <a:spcPct val="150000"/>
              </a:lnSpc>
              <a:buClr>
                <a:srgbClr val="511E7C"/>
              </a:buClr>
              <a:buFont typeface="Wingdings" panose="05000000000000000000" pitchFamily="2" charset="2"/>
              <a:buChar char="Ø"/>
            </a:pPr>
            <a:r>
              <a:rPr lang="zh-CN" altLang="en-US" sz="2800" dirty="0">
                <a:solidFill>
                  <a:srgbClr val="000000"/>
                </a:solidFill>
                <a:latin typeface="宋体" panose="02010600030101010101" pitchFamily="2" charset="-122"/>
              </a:rPr>
              <a:t>改善企业机制，繁荣企业</a:t>
            </a:r>
            <a:r>
              <a:rPr lang="zh-CN" altLang="en-US" sz="2800" dirty="0">
                <a:latin typeface="Arial" panose="020B0604020202020204" pitchFamily="34" charset="0"/>
              </a:rPr>
              <a:t> </a:t>
            </a:r>
            <a:endParaRPr lang="zh-TW" altLang="en-US" sz="2800" dirty="0">
              <a:latin typeface="Arial" panose="020B0604020202020204" pitchFamily="34" charset="0"/>
            </a:endParaRPr>
          </a:p>
          <a:p>
            <a:pPr marL="457200" lvl="1" indent="0" eaLnBrk="1" hangingPunct="1">
              <a:lnSpc>
                <a:spcPct val="150000"/>
              </a:lnSpc>
              <a:buClr>
                <a:srgbClr val="511E7C"/>
              </a:buClr>
              <a:buFont typeface="Wingdings" panose="05000000000000000000" pitchFamily="2" charset="2"/>
              <a:buChar char="Ø"/>
            </a:pPr>
            <a:r>
              <a:rPr lang="zh-CN" altLang="en-US" sz="2400" dirty="0">
                <a:solidFill>
                  <a:srgbClr val="FF0000"/>
                </a:solidFill>
                <a:latin typeface="Arial" panose="020B0604020202020204" pitchFamily="34" charset="0"/>
              </a:rPr>
              <a:t>是为了公司的活动</a:t>
            </a:r>
            <a:endParaRPr lang="zh-TW" altLang="en-US" sz="2400" dirty="0">
              <a:solidFill>
                <a:srgbClr val="FF0000"/>
              </a:solidFill>
              <a:latin typeface="Arial" panose="020B0604020202020204" pitchFamily="34" charset="0"/>
            </a:endParaRPr>
          </a:p>
          <a:p>
            <a:pPr marL="0" lvl="0" indent="0" eaLnBrk="1" hangingPunct="1">
              <a:lnSpc>
                <a:spcPct val="150000"/>
              </a:lnSpc>
              <a:buClr>
                <a:srgbClr val="511E7C"/>
              </a:buClr>
              <a:buFont typeface="Wingdings" panose="05000000000000000000" pitchFamily="2" charset="2"/>
              <a:buChar char="Ø"/>
            </a:pPr>
            <a:r>
              <a:rPr lang="zh-CN" altLang="en-US" sz="2800" dirty="0">
                <a:solidFill>
                  <a:srgbClr val="000000"/>
                </a:solidFill>
                <a:latin typeface="Arial" panose="020B0604020202020204" pitchFamily="34" charset="0"/>
              </a:rPr>
              <a:t>尊重人性</a:t>
            </a:r>
            <a:r>
              <a:rPr lang="zh-CN" altLang="en-US" sz="2400" dirty="0">
                <a:latin typeface="Times New Roman" panose="02020603050405020304" pitchFamily="18" charset="0"/>
              </a:rPr>
              <a:t>和民主</a:t>
            </a:r>
            <a:r>
              <a:rPr lang="zh-CN" altLang="en-US" sz="2800" dirty="0">
                <a:solidFill>
                  <a:srgbClr val="000000"/>
                </a:solidFill>
                <a:latin typeface="Arial" panose="020B0604020202020204" pitchFamily="34" charset="0"/>
              </a:rPr>
              <a:t>，建立光明愉快的工作现场</a:t>
            </a:r>
            <a:endParaRPr lang="zh-CN" altLang="en-US" sz="2800" dirty="0">
              <a:latin typeface="Arial" panose="020B0604020202020204" pitchFamily="34" charset="0"/>
            </a:endParaRPr>
          </a:p>
          <a:p>
            <a:pPr marL="457200" lvl="1" indent="0" eaLnBrk="1" hangingPunct="1">
              <a:lnSpc>
                <a:spcPct val="150000"/>
              </a:lnSpc>
              <a:buClr>
                <a:srgbClr val="511E7C"/>
              </a:buClr>
              <a:buFont typeface="Wingdings" panose="05000000000000000000" pitchFamily="2" charset="2"/>
              <a:buChar char="Ø"/>
            </a:pPr>
            <a:r>
              <a:rPr lang="zh-CN" altLang="en-US" sz="2400" dirty="0">
                <a:solidFill>
                  <a:srgbClr val="FF0000"/>
                </a:solidFill>
                <a:latin typeface="Arial" panose="020B0604020202020204" pitchFamily="34" charset="0"/>
              </a:rPr>
              <a:t>是为了同事间与工作现场的活动</a:t>
            </a:r>
            <a:endParaRPr lang="zh-TW" altLang="en-US" sz="2400" dirty="0">
              <a:solidFill>
                <a:srgbClr val="FF0000"/>
              </a:solidFill>
              <a:latin typeface="Arial" panose="020B0604020202020204" pitchFamily="34" charset="0"/>
            </a:endParaRPr>
          </a:p>
          <a:p>
            <a:pPr marL="0" lvl="0" indent="0" eaLnBrk="1" hangingPunct="1">
              <a:lnSpc>
                <a:spcPct val="150000"/>
              </a:lnSpc>
              <a:buClr>
                <a:srgbClr val="511E7C"/>
              </a:buClr>
              <a:buFont typeface="Wingdings" panose="05000000000000000000" pitchFamily="2" charset="2"/>
              <a:buChar char="Ø"/>
            </a:pPr>
            <a:r>
              <a:rPr lang="zh-CN" altLang="en-US" sz="2800" dirty="0">
                <a:solidFill>
                  <a:srgbClr val="000000"/>
                </a:solidFill>
                <a:latin typeface="宋体" panose="02010600030101010101" pitchFamily="2" charset="-122"/>
              </a:rPr>
              <a:t>发挥人的能力，开发无限的脑力资源</a:t>
            </a:r>
            <a:r>
              <a:rPr lang="zh-CN" altLang="en-US" sz="2800" dirty="0">
                <a:latin typeface="Arial" panose="020B0604020202020204" pitchFamily="34" charset="0"/>
              </a:rPr>
              <a:t> </a:t>
            </a:r>
            <a:endParaRPr lang="zh-TW" altLang="en-US" sz="2800" dirty="0">
              <a:latin typeface="Arial" panose="020B0604020202020204" pitchFamily="34" charset="0"/>
            </a:endParaRPr>
          </a:p>
          <a:p>
            <a:pPr marL="457200" lvl="1" indent="0" eaLnBrk="1" hangingPunct="1">
              <a:lnSpc>
                <a:spcPct val="150000"/>
              </a:lnSpc>
              <a:buClr>
                <a:srgbClr val="511E7C"/>
              </a:buClr>
              <a:buFont typeface="Wingdings" panose="05000000000000000000" pitchFamily="2" charset="2"/>
              <a:buChar char="Ø"/>
            </a:pPr>
            <a:r>
              <a:rPr lang="zh-CN" altLang="en-US" sz="2400" dirty="0">
                <a:solidFill>
                  <a:srgbClr val="FF0000"/>
                </a:solidFill>
                <a:latin typeface="宋体" panose="02010600030101010101" pitchFamily="2" charset="-122"/>
              </a:rPr>
              <a:t>为了自已的活动</a:t>
            </a:r>
            <a:r>
              <a:rPr lang="zh-CN" altLang="en-US" sz="2400" dirty="0">
                <a:solidFill>
                  <a:srgbClr val="FF0000"/>
                </a:solidFill>
                <a:latin typeface="Arial" panose="020B0604020202020204" pitchFamily="34" charset="0"/>
              </a:rPr>
              <a:t> </a:t>
            </a:r>
            <a:endParaRPr lang="zh-CN" altLang="en-US" sz="2400" dirty="0">
              <a:solidFill>
                <a:srgbClr val="FF0000"/>
              </a:solidFill>
              <a:latin typeface="Arial" panose="020B0604020202020204" pitchFamily="34" charset="0"/>
            </a:endParaRPr>
          </a:p>
        </p:txBody>
      </p:sp>
    </p:spTree>
  </p:cSld>
  <p:clrMapOvr>
    <a:masterClrMapping/>
  </p:clrMapOvr>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PP_MARK_KEY" val="5e176ee8-d545-466e-af28-fdbd00ffb25d"/>
  <p:tag name="COMMONDATA" val="eyJoZGlkIjoiODc5OTdkZDQxOTMwNGQxNTBmNzRiMmEzNWM0ZjQ1MmMifQ=="/>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11563</Words>
  <Application>WPS 演示</Application>
  <PresentationFormat/>
  <Paragraphs>1968</Paragraphs>
  <Slides>60</Slides>
  <Notes>0</Notes>
  <HiddenSlides>0</HiddenSlides>
  <MMClips>0</MMClips>
  <ScaleCrop>false</ScaleCrop>
  <HeadingPairs>
    <vt:vector size="8" baseType="variant">
      <vt:variant>
        <vt:lpstr>已用的字体</vt:lpstr>
      </vt:variant>
      <vt:variant>
        <vt:i4>17</vt:i4>
      </vt:variant>
      <vt:variant>
        <vt:lpstr>主题</vt:lpstr>
      </vt:variant>
      <vt:variant>
        <vt:i4>1</vt:i4>
      </vt:variant>
      <vt:variant>
        <vt:lpstr>嵌入 OLE 服务器</vt:lpstr>
      </vt:variant>
      <vt:variant>
        <vt:i4>1</vt:i4>
      </vt:variant>
      <vt:variant>
        <vt:lpstr>幻灯片标题</vt:lpstr>
      </vt:variant>
      <vt:variant>
        <vt:i4>60</vt:i4>
      </vt:variant>
    </vt:vector>
  </HeadingPairs>
  <TitlesOfParts>
    <vt:vector size="79" baseType="lpstr">
      <vt:lpstr>Arial</vt:lpstr>
      <vt:lpstr>宋体</vt:lpstr>
      <vt:lpstr>Wingdings</vt:lpstr>
      <vt:lpstr>Times New Roman</vt:lpstr>
      <vt:lpstr>Calibri</vt:lpstr>
      <vt:lpstr>教科書</vt:lpstr>
      <vt:lpstr>MS Mincho</vt:lpstr>
      <vt:lpstr>DFKai-SB</vt:lpstr>
      <vt:lpstr>楷体_GB2312</vt:lpstr>
      <vt:lpstr>新宋体</vt:lpstr>
      <vt:lpstr>Monotype Sorts</vt:lpstr>
      <vt:lpstr>华文彩云</vt:lpstr>
      <vt:lpstr>微软雅黑</vt:lpstr>
      <vt:lpstr>Arial Unicode MS</vt:lpstr>
      <vt:lpstr>幼圆</vt:lpstr>
      <vt:lpstr>PMingLiU</vt:lpstr>
      <vt:lpstr>Wingdings</vt:lpstr>
      <vt:lpstr>Office 主题​​</vt:lpstr>
      <vt:lpstr>MS_ClipArt_Gallery.2</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luweiguo</dc:creator>
  <cp:lastModifiedBy>WPS_1670316127</cp:lastModifiedBy>
  <cp:revision>50</cp:revision>
  <dcterms:created xsi:type="dcterms:W3CDTF">2003-11-14T12:29:00Z</dcterms:created>
  <dcterms:modified xsi:type="dcterms:W3CDTF">2023-04-19T05:26:05Z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1C3EBF4917A54B518E492896F9BAD577_13</vt:lpwstr>
  </property>
  <property fmtid="{D5CDD505-2E9C-101B-9397-08002B2CF9AE}" pid="3" name="KSOProductBuildVer">
    <vt:lpwstr>2052-11.1.0.14036</vt:lpwstr>
  </property>
</Properties>
</file>