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50" r:id="rId4"/>
    <p:sldId id="351" r:id="rId5"/>
    <p:sldId id="276" r:id="rId6"/>
    <p:sldId id="278" r:id="rId7"/>
    <p:sldId id="277" r:id="rId8"/>
    <p:sldId id="279" r:id="rId9"/>
    <p:sldId id="281" r:id="rId10"/>
    <p:sldId id="282" r:id="rId11"/>
    <p:sldId id="283" r:id="rId12"/>
    <p:sldId id="285" r:id="rId13"/>
    <p:sldId id="286" r:id="rId14"/>
    <p:sldId id="287" r:id="rId15"/>
    <p:sldId id="288" r:id="rId16"/>
    <p:sldId id="289" r:id="rId17"/>
    <p:sldId id="290" r:id="rId18"/>
    <p:sldId id="291" r:id="rId19"/>
    <p:sldId id="284" r:id="rId20"/>
    <p:sldId id="280"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5" r:id="rId35"/>
    <p:sldId id="352" r:id="rId36"/>
    <p:sldId id="306" r:id="rId37"/>
    <p:sldId id="307" r:id="rId38"/>
    <p:sldId id="308" r:id="rId39"/>
    <p:sldId id="309" r:id="rId40"/>
    <p:sldId id="310" r:id="rId41"/>
    <p:sldId id="311" r:id="rId42"/>
    <p:sldId id="312" r:id="rId43"/>
    <p:sldId id="313" r:id="rId44"/>
    <p:sldId id="353" r:id="rId45"/>
    <p:sldId id="354" r:id="rId46"/>
    <p:sldId id="314" r:id="rId47"/>
    <p:sldId id="317" r:id="rId48"/>
    <p:sldId id="318" r:id="rId49"/>
    <p:sldId id="319" r:id="rId50"/>
    <p:sldId id="320" r:id="rId51"/>
    <p:sldId id="321" r:id="rId52"/>
    <p:sldId id="322" r:id="rId53"/>
    <p:sldId id="324" r:id="rId54"/>
    <p:sldId id="326" r:id="rId55"/>
    <p:sldId id="327" r:id="rId56"/>
    <p:sldId id="328" r:id="rId57"/>
    <p:sldId id="323" r:id="rId58"/>
    <p:sldId id="329" r:id="rId59"/>
    <p:sldId id="330" r:id="rId60"/>
    <p:sldId id="331" r:id="rId61"/>
    <p:sldId id="332" r:id="rId62"/>
    <p:sldId id="333" r:id="rId63"/>
    <p:sldId id="334" r:id="rId64"/>
    <p:sldId id="335" r:id="rId65"/>
    <p:sldId id="336" r:id="rId66"/>
    <p:sldId id="338" r:id="rId67"/>
    <p:sldId id="339" r:id="rId68"/>
    <p:sldId id="337" r:id="rId69"/>
    <p:sldId id="340" r:id="rId70"/>
    <p:sldId id="341" r:id="rId71"/>
    <p:sldId id="342" r:id="rId72"/>
    <p:sldId id="343" r:id="rId73"/>
    <p:sldId id="344" r:id="rId74"/>
    <p:sldId id="345" r:id="rId75"/>
    <p:sldId id="346" r:id="rId76"/>
    <p:sldId id="348" r:id="rId77"/>
    <p:sldId id="349" r:id="rId78"/>
    <p:sldId id="356" r:id="rId79"/>
  </p:sldIdLst>
  <p:sldSz cx="9144000" cy="6858000" type="screen4x3"/>
  <p:notesSz cx="6858000" cy="9144000"/>
  <p:custDataLst>
    <p:tags r:id="rId83"/>
  </p:custDataLst>
  <p:defaultTextStyle>
    <a:defPPr>
      <a:defRPr lang="en-US"/>
    </a:defPPr>
    <a:lvl1pPr marL="0" lvl="0"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FF0000"/>
    <a:srgbClr val="3399FF"/>
    <a:srgbClr val="FFFF00"/>
    <a:srgbClr val="692A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394"/>
    <p:restoredTop sz="99136"/>
  </p:normalViewPr>
  <p:slideViewPr>
    <p:cSldViewPr showGuides="1">
      <p:cViewPr>
        <p:scale>
          <a:sx n="75" d="100"/>
          <a:sy n="75" d="100"/>
        </p:scale>
        <p:origin x="-72" y="-144"/>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710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3" Type="http://schemas.openxmlformats.org/officeDocument/2006/relationships/tags" Target="tags/tag2.xml"/><Relationship Id="rId82" Type="http://schemas.openxmlformats.org/officeDocument/2006/relationships/tableStyles" Target="tableStyles.xml"/><Relationship Id="rId81" Type="http://schemas.openxmlformats.org/officeDocument/2006/relationships/viewProps" Target="viewProps.xml"/><Relationship Id="rId80" Type="http://schemas.openxmlformats.org/officeDocument/2006/relationships/presProps" Target="presProps.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blipFill rotWithShape="0">
          <a:blip r:embed="rId2"/>
          <a:stretch>
            <a:fillRect/>
          </a:stretch>
        </a:blipFill>
        <a:effectLst/>
      </p:bgPr>
    </p:bg>
    <p:spTree>
      <p:nvGrpSpPr>
        <p:cNvPr id="1" name=""/>
        <p:cNvGrpSpPr/>
        <p:nvPr/>
      </p:nvGrpSpPr>
      <p:grpSpPr/>
      <p:sp>
        <p:nvSpPr>
          <p:cNvPr id="3089" name="任意多边形 3088"/>
          <p:cNvSpPr/>
          <p:nvPr/>
        </p:nvSpPr>
        <p:spPr>
          <a:xfrm>
            <a:off x="-9525" y="1447800"/>
            <a:ext cx="9164638" cy="3832225"/>
          </a:xfrm>
          <a:custGeom>
            <a:avLst/>
            <a:gdLst/>
            <a:ahLst/>
            <a:cxnLst/>
            <a:pathLst>
              <a:path w="5773" h="2414">
                <a:moveTo>
                  <a:pt x="12" y="124"/>
                </a:moveTo>
                <a:cubicBezTo>
                  <a:pt x="150" y="76"/>
                  <a:pt x="581" y="0"/>
                  <a:pt x="1381" y="12"/>
                </a:cubicBezTo>
                <a:cubicBezTo>
                  <a:pt x="2181" y="23"/>
                  <a:pt x="3370" y="437"/>
                  <a:pt x="4064" y="581"/>
                </a:cubicBezTo>
                <a:cubicBezTo>
                  <a:pt x="4758" y="725"/>
                  <a:pt x="5635" y="219"/>
                  <a:pt x="5773" y="118"/>
                </a:cubicBezTo>
                <a:lnTo>
                  <a:pt x="5766" y="2151"/>
                </a:lnTo>
                <a:cubicBezTo>
                  <a:pt x="4994" y="2407"/>
                  <a:pt x="4326" y="2311"/>
                  <a:pt x="3966" y="2263"/>
                </a:cubicBezTo>
                <a:cubicBezTo>
                  <a:pt x="3606" y="2215"/>
                  <a:pt x="2715" y="1873"/>
                  <a:pt x="1963" y="1897"/>
                </a:cubicBezTo>
                <a:cubicBezTo>
                  <a:pt x="1305" y="1893"/>
                  <a:pt x="0" y="2402"/>
                  <a:pt x="6" y="2407"/>
                </a:cubicBezTo>
                <a:cubicBezTo>
                  <a:pt x="12" y="2414"/>
                  <a:pt x="12" y="568"/>
                  <a:pt x="12" y="124"/>
                </a:cubicBezTo>
                <a:close/>
              </a:path>
            </a:pathLst>
          </a:custGeom>
          <a:solidFill>
            <a:schemeClr val="accent1">
              <a:alpha val="41000"/>
            </a:schemeClr>
          </a:solidFill>
          <a:ln w="9525">
            <a:noFill/>
          </a:ln>
        </p:spPr>
        <p:txBody>
          <a:bodyPr/>
          <a:p>
            <a:endParaRPr lang="zh-CN" altLang="en-US"/>
          </a:p>
        </p:txBody>
      </p:sp>
      <p:sp>
        <p:nvSpPr>
          <p:cNvPr id="3090" name="任意多边形 3089"/>
          <p:cNvSpPr/>
          <p:nvPr/>
        </p:nvSpPr>
        <p:spPr>
          <a:xfrm>
            <a:off x="-9525" y="1730375"/>
            <a:ext cx="9150350" cy="3265488"/>
          </a:xfrm>
          <a:custGeom>
            <a:avLst/>
            <a:gdLst/>
            <a:ahLst/>
            <a:cxnLst/>
            <a:pathLst>
              <a:path w="5764" h="2057">
                <a:moveTo>
                  <a:pt x="6" y="272"/>
                </a:moveTo>
                <a:cubicBezTo>
                  <a:pt x="144" y="233"/>
                  <a:pt x="656" y="0"/>
                  <a:pt x="1453" y="10"/>
                </a:cubicBezTo>
                <a:cubicBezTo>
                  <a:pt x="2250" y="20"/>
                  <a:pt x="3475" y="403"/>
                  <a:pt x="4182" y="482"/>
                </a:cubicBezTo>
                <a:cubicBezTo>
                  <a:pt x="4890" y="561"/>
                  <a:pt x="5626" y="237"/>
                  <a:pt x="5764" y="154"/>
                </a:cubicBezTo>
                <a:lnTo>
                  <a:pt x="5764" y="1806"/>
                </a:lnTo>
                <a:cubicBezTo>
                  <a:pt x="4919" y="2052"/>
                  <a:pt x="4485" y="2057"/>
                  <a:pt x="4005" y="1994"/>
                </a:cubicBezTo>
                <a:cubicBezTo>
                  <a:pt x="3526" y="1929"/>
                  <a:pt x="2640" y="1502"/>
                  <a:pt x="1891" y="1522"/>
                </a:cubicBezTo>
                <a:cubicBezTo>
                  <a:pt x="1234" y="1519"/>
                  <a:pt x="0" y="1962"/>
                  <a:pt x="6" y="1967"/>
                </a:cubicBezTo>
                <a:cubicBezTo>
                  <a:pt x="12" y="1972"/>
                  <a:pt x="6" y="641"/>
                  <a:pt x="6" y="272"/>
                </a:cubicBezTo>
                <a:close/>
              </a:path>
            </a:pathLst>
          </a:custGeom>
          <a:solidFill>
            <a:schemeClr val="accent1"/>
          </a:solidFill>
          <a:ln w="9525">
            <a:noFill/>
          </a:ln>
        </p:spPr>
        <p:txBody>
          <a:bodyPr/>
          <a:p>
            <a:endParaRPr lang="zh-CN" altLang="en-US"/>
          </a:p>
        </p:txBody>
      </p:sp>
      <p:grpSp>
        <p:nvGrpSpPr>
          <p:cNvPr id="3091" name="组合 3090"/>
          <p:cNvGrpSpPr/>
          <p:nvPr/>
        </p:nvGrpSpPr>
        <p:grpSpPr>
          <a:xfrm>
            <a:off x="7086600" y="1947863"/>
            <a:ext cx="533400" cy="533400"/>
            <a:chOff x="4752" y="1200"/>
            <a:chExt cx="288" cy="288"/>
          </a:xfrm>
        </p:grpSpPr>
        <p:sp>
          <p:nvSpPr>
            <p:cNvPr id="3092" name="椭圆 3091"/>
            <p:cNvSpPr/>
            <p:nvPr userDrawn="1"/>
          </p:nvSpPr>
          <p:spPr>
            <a:xfrm>
              <a:off x="4752" y="1200"/>
              <a:ext cx="288" cy="288"/>
            </a:xfrm>
            <a:prstGeom prst="ellipse">
              <a:avLst/>
            </a:prstGeom>
            <a:gradFill rotWithShape="1">
              <a:gsLst>
                <a:gs pos="0">
                  <a:schemeClr val="tx2">
                    <a:gamma/>
                    <a:tint val="25490"/>
                    <a:invGamma/>
                  </a:schemeClr>
                </a:gs>
                <a:gs pos="100000">
                  <a:schemeClr val="tx2">
                    <a:alpha val="31000"/>
                  </a:schemeClr>
                </a:gs>
              </a:gsLst>
              <a:path path="shape">
                <a:fillToRect l="50000" t="50000" r="50000" b="50000"/>
              </a:path>
              <a:tileRect/>
            </a:gradFill>
            <a:ln w="9525">
              <a:noFill/>
            </a:ln>
          </p:spPr>
          <p:txBody>
            <a:bodyPr/>
            <a:p>
              <a:endParaRPr lang="zh-CN" altLang="en-US"/>
            </a:p>
          </p:txBody>
        </p:sp>
        <p:sp>
          <p:nvSpPr>
            <p:cNvPr id="3093" name="椭圆 3092"/>
            <p:cNvSpPr/>
            <p:nvPr userDrawn="1"/>
          </p:nvSpPr>
          <p:spPr>
            <a:xfrm>
              <a:off x="4752" y="1200"/>
              <a:ext cx="192" cy="192"/>
            </a:xfrm>
            <a:prstGeom prst="ellipse">
              <a:avLst/>
            </a:prstGeom>
            <a:gradFill rotWithShape="1">
              <a:gsLst>
                <a:gs pos="0">
                  <a:schemeClr val="bg1"/>
                </a:gs>
                <a:gs pos="100000">
                  <a:schemeClr val="bg1">
                    <a:gamma/>
                    <a:tint val="34902"/>
                    <a:invGamma/>
                    <a:alpha val="0"/>
                  </a:schemeClr>
                </a:gs>
              </a:gsLst>
              <a:path path="shape">
                <a:fillToRect l="50000" t="50000" r="50000" b="50000"/>
              </a:path>
              <a:tileRect/>
            </a:gradFill>
            <a:ln w="9525">
              <a:noFill/>
            </a:ln>
          </p:spPr>
          <p:txBody>
            <a:bodyPr/>
            <a:p>
              <a:endParaRPr lang="zh-CN" altLang="en-US"/>
            </a:p>
          </p:txBody>
        </p:sp>
      </p:grpSp>
      <p:grpSp>
        <p:nvGrpSpPr>
          <p:cNvPr id="3094" name="组合 3093"/>
          <p:cNvGrpSpPr/>
          <p:nvPr/>
        </p:nvGrpSpPr>
        <p:grpSpPr>
          <a:xfrm>
            <a:off x="7620000" y="1371600"/>
            <a:ext cx="914400" cy="914400"/>
            <a:chOff x="4992" y="816"/>
            <a:chExt cx="576" cy="576"/>
          </a:xfrm>
        </p:grpSpPr>
        <p:sp>
          <p:nvSpPr>
            <p:cNvPr id="3095" name="椭圆 3094"/>
            <p:cNvSpPr/>
            <p:nvPr userDrawn="1"/>
          </p:nvSpPr>
          <p:spPr>
            <a:xfrm>
              <a:off x="4992" y="816"/>
              <a:ext cx="576" cy="576"/>
            </a:xfrm>
            <a:prstGeom prst="ellipse">
              <a:avLst/>
            </a:prstGeom>
            <a:solidFill>
              <a:schemeClr val="accent1">
                <a:alpha val="53000"/>
              </a:schemeClr>
            </a:solidFill>
            <a:ln w="9525">
              <a:noFill/>
            </a:ln>
          </p:spPr>
          <p:txBody>
            <a:bodyPr/>
            <a:p>
              <a:endParaRPr lang="zh-CN" altLang="en-US"/>
            </a:p>
          </p:txBody>
        </p:sp>
        <p:sp>
          <p:nvSpPr>
            <p:cNvPr id="3096" name="椭圆 3095"/>
            <p:cNvSpPr/>
            <p:nvPr userDrawn="1"/>
          </p:nvSpPr>
          <p:spPr>
            <a:xfrm>
              <a:off x="4992" y="912"/>
              <a:ext cx="480" cy="384"/>
            </a:xfrm>
            <a:prstGeom prst="ellipse">
              <a:avLst/>
            </a:prstGeom>
            <a:gradFill rotWithShape="1">
              <a:gsLst>
                <a:gs pos="0">
                  <a:schemeClr val="bg1"/>
                </a:gs>
                <a:gs pos="100000">
                  <a:schemeClr val="bg1">
                    <a:gamma/>
                    <a:tint val="34902"/>
                    <a:invGamma/>
                    <a:alpha val="0"/>
                  </a:schemeClr>
                </a:gs>
              </a:gsLst>
              <a:path path="shape">
                <a:fillToRect l="50000" t="50000" r="50000" b="50000"/>
              </a:path>
              <a:tileRect/>
            </a:gradFill>
            <a:ln w="9525">
              <a:noFill/>
            </a:ln>
          </p:spPr>
          <p:txBody>
            <a:bodyPr/>
            <a:p>
              <a:endParaRPr lang="zh-CN" altLang="en-US"/>
            </a:p>
          </p:txBody>
        </p:sp>
      </p:grpSp>
      <p:grpSp>
        <p:nvGrpSpPr>
          <p:cNvPr id="3097" name="组合 3096"/>
          <p:cNvGrpSpPr/>
          <p:nvPr/>
        </p:nvGrpSpPr>
        <p:grpSpPr>
          <a:xfrm>
            <a:off x="304800" y="3429000"/>
            <a:ext cx="1295400" cy="1371600"/>
            <a:chOff x="4992" y="816"/>
            <a:chExt cx="576" cy="576"/>
          </a:xfrm>
        </p:grpSpPr>
        <p:sp>
          <p:nvSpPr>
            <p:cNvPr id="3098" name="椭圆 3097"/>
            <p:cNvSpPr/>
            <p:nvPr userDrawn="1"/>
          </p:nvSpPr>
          <p:spPr>
            <a:xfrm>
              <a:off x="4992" y="816"/>
              <a:ext cx="576" cy="576"/>
            </a:xfrm>
            <a:prstGeom prst="ellipse">
              <a:avLst/>
            </a:prstGeom>
            <a:solidFill>
              <a:schemeClr val="tx2">
                <a:alpha val="53000"/>
              </a:schemeClr>
            </a:solidFill>
            <a:ln w="9525">
              <a:noFill/>
            </a:ln>
          </p:spPr>
          <p:txBody>
            <a:bodyPr/>
            <a:p>
              <a:endParaRPr lang="zh-CN" altLang="en-US"/>
            </a:p>
          </p:txBody>
        </p:sp>
        <p:sp>
          <p:nvSpPr>
            <p:cNvPr id="3099" name="椭圆 3098"/>
            <p:cNvSpPr/>
            <p:nvPr userDrawn="1"/>
          </p:nvSpPr>
          <p:spPr>
            <a:xfrm>
              <a:off x="4992" y="912"/>
              <a:ext cx="480" cy="384"/>
            </a:xfrm>
            <a:prstGeom prst="ellipse">
              <a:avLst/>
            </a:prstGeom>
            <a:gradFill rotWithShape="1">
              <a:gsLst>
                <a:gs pos="0">
                  <a:schemeClr val="bg1"/>
                </a:gs>
                <a:gs pos="100000">
                  <a:schemeClr val="bg1">
                    <a:gamma/>
                    <a:tint val="34902"/>
                    <a:invGamma/>
                    <a:alpha val="0"/>
                  </a:schemeClr>
                </a:gs>
              </a:gsLst>
              <a:path path="shape">
                <a:fillToRect l="50000" t="50000" r="50000" b="50000"/>
              </a:path>
              <a:tileRect/>
            </a:gradFill>
            <a:ln w="9525">
              <a:noFill/>
            </a:ln>
          </p:spPr>
          <p:txBody>
            <a:bodyPr/>
            <a:p>
              <a:endParaRPr lang="zh-CN" altLang="en-US"/>
            </a:p>
          </p:txBody>
        </p:sp>
      </p:grpSp>
      <p:sp>
        <p:nvSpPr>
          <p:cNvPr id="3076" name="日期占位符 3075"/>
          <p:cNvSpPr>
            <a:spLocks noGrp="1"/>
          </p:cNvSpPr>
          <p:nvPr>
            <p:ph type="dt" sz="half" idx="2"/>
          </p:nvPr>
        </p:nvSpPr>
        <p:spPr>
          <a:xfrm>
            <a:off x="457200" y="6477000"/>
            <a:ext cx="2133600" cy="244475"/>
          </a:xfrm>
          <a:prstGeom prst="rect">
            <a:avLst/>
          </a:prstGeom>
          <a:noFill/>
          <a:ln w="9525">
            <a:noFill/>
          </a:ln>
        </p:spPr>
        <p:txBody>
          <a:bodyPr anchor="t" anchorCtr="0"/>
          <a:lstStyle>
            <a:lvl1pPr algn="l">
              <a:defRPr sz="1200">
                <a:ea typeface="宋体" panose="02010600030101010101" pitchFamily="2" charset="-122"/>
              </a:defRPr>
            </a:lvl1pPr>
          </a:lstStyle>
          <a:p>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
        <p:nvSpPr>
          <p:cNvPr id="3077" name="页脚占位符 3076"/>
          <p:cNvSpPr>
            <a:spLocks noGrp="1"/>
          </p:cNvSpPr>
          <p:nvPr>
            <p:ph type="ftr" sz="quarter" idx="3"/>
          </p:nvPr>
        </p:nvSpPr>
        <p:spPr>
          <a:xfrm>
            <a:off x="3124200" y="6477000"/>
            <a:ext cx="2895600" cy="244475"/>
          </a:xfrm>
          <a:prstGeom prst="rect">
            <a:avLst/>
          </a:prstGeom>
          <a:noFill/>
          <a:ln w="9525">
            <a:noFill/>
          </a:ln>
        </p:spPr>
        <p:txBody>
          <a:bodyPr anchor="t" anchorCtr="0"/>
          <a:lstStyle>
            <a:lvl1pPr algn="ctr">
              <a:defRPr sz="1200">
                <a:ea typeface="宋体" panose="02010600030101010101" pitchFamily="2" charset="-122"/>
              </a:defRPr>
            </a:lvl1pPr>
          </a:lstStyle>
          <a:p>
            <a:endParaRPr lang="zh-CN" altLang="en-US" dirty="0">
              <a:latin typeface="Arial" panose="020B0604020202020204" pitchFamily="34" charset="0"/>
            </a:endParaRPr>
          </a:p>
        </p:txBody>
      </p:sp>
      <p:sp>
        <p:nvSpPr>
          <p:cNvPr id="3078" name="灯片编号占位符 3077"/>
          <p:cNvSpPr>
            <a:spLocks noGrp="1"/>
          </p:cNvSpPr>
          <p:nvPr>
            <p:ph type="sldNum" sz="quarter" idx="4"/>
          </p:nvPr>
        </p:nvSpPr>
        <p:spPr>
          <a:xfrm>
            <a:off x="6553200" y="6477000"/>
            <a:ext cx="2133600" cy="244475"/>
          </a:xfrm>
          <a:prstGeom prst="rect">
            <a:avLst/>
          </a:prstGeom>
          <a:noFill/>
          <a:ln w="9525">
            <a:noFill/>
          </a:ln>
        </p:spPr>
        <p:txBody>
          <a:bodyPr anchor="t" anchorCtr="0"/>
          <a:lstStyle>
            <a:lvl1pPr algn="r">
              <a:defRPr sz="1200">
                <a:ea typeface="宋体" panose="02010600030101010101" pitchFamily="2" charset="-122"/>
              </a:defRPr>
            </a:lvl1pPr>
          </a:lstStyle>
          <a:p>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
        <p:nvSpPr>
          <p:cNvPr id="3074" name="标题 3073"/>
          <p:cNvSpPr>
            <a:spLocks noGrp="1"/>
          </p:cNvSpPr>
          <p:nvPr>
            <p:ph type="ctrTitle"/>
          </p:nvPr>
        </p:nvSpPr>
        <p:spPr>
          <a:xfrm>
            <a:off x="1143000" y="2590800"/>
            <a:ext cx="7086600" cy="1012825"/>
          </a:xfrm>
          <a:prstGeom prst="rect">
            <a:avLst/>
          </a:prstGeom>
          <a:noFill/>
          <a:ln w="9525">
            <a:noFill/>
          </a:ln>
          <a:effectLst>
            <a:outerShdw dist="53882" dir="2699999" algn="ctr" rotWithShape="0">
              <a:schemeClr val="tx1"/>
            </a:outerShdw>
          </a:effectLst>
        </p:spPr>
        <p:txBody>
          <a:bodyPr anchor="ctr" anchorCtr="0"/>
          <a:lstStyle>
            <a:lvl1pPr lvl="0">
              <a:buClrTx/>
              <a:buSzTx/>
              <a:buFontTx/>
              <a:defRPr sz="4800"/>
            </a:lvl1pPr>
          </a:lstStyle>
          <a:p>
            <a:pPr lvl="0"/>
            <a:r>
              <a:rPr lang="zh-CN" altLang="en-US" dirty="0"/>
              <a:t>单击此处编辑母版标题样式</a:t>
            </a:r>
            <a:endParaRPr lang="zh-CN" altLang="en-US" dirty="0"/>
          </a:p>
        </p:txBody>
      </p:sp>
      <p:sp>
        <p:nvSpPr>
          <p:cNvPr id="3075" name="副标题 3074"/>
          <p:cNvSpPr>
            <a:spLocks noGrp="1"/>
          </p:cNvSpPr>
          <p:nvPr>
            <p:ph type="subTitle" idx="1"/>
          </p:nvPr>
        </p:nvSpPr>
        <p:spPr>
          <a:xfrm>
            <a:off x="1295400" y="3581400"/>
            <a:ext cx="6705600" cy="381000"/>
          </a:xfrm>
          <a:prstGeom prst="rect">
            <a:avLst/>
          </a:prstGeom>
          <a:noFill/>
          <a:ln w="9525">
            <a:noFill/>
          </a:ln>
        </p:spPr>
        <p:txBody>
          <a:bodyPr anchor="t" anchorCtr="0"/>
          <a:lstStyle>
            <a:lvl1pPr marL="0" lvl="0" indent="0" algn="ctr">
              <a:buClr>
                <a:schemeClr val="hlink"/>
              </a:buClr>
              <a:buSzTx/>
              <a:buFont typeface="Wingdings" panose="05000000000000000000" pitchFamily="2" charset="2"/>
              <a:buNone/>
              <a:defRPr sz="2000"/>
            </a:lvl1pPr>
            <a:lvl2pPr marL="457200" lvl="1" indent="0" algn="ctr">
              <a:buClr>
                <a:schemeClr val="accent1"/>
              </a:buClr>
              <a:buSzTx/>
              <a:buFont typeface="Wingdings" panose="05000000000000000000" pitchFamily="2" charset="2"/>
              <a:buNone/>
              <a:defRPr sz="2000"/>
            </a:lvl2pPr>
            <a:lvl3pPr marL="914400" lvl="2" indent="0" algn="ctr">
              <a:buClr>
                <a:schemeClr val="tx1"/>
              </a:buClr>
              <a:buSzTx/>
              <a:buFontTx/>
              <a:buNone/>
              <a:defRPr sz="2000"/>
            </a:lvl3pPr>
            <a:lvl4pPr marL="1371600" lvl="3" indent="0" algn="ctr">
              <a:buClrTx/>
              <a:buSzTx/>
              <a:buFontTx/>
              <a:buNone/>
              <a:defRPr sz="2000"/>
            </a:lvl4pPr>
            <a:lvl5pPr marL="1828800" lvl="4" indent="0" algn="ctr">
              <a:buClrTx/>
              <a:buSzTx/>
              <a:buFontTx/>
              <a:buNone/>
              <a:defRPr sz="2000"/>
            </a:lvl5pPr>
          </a:lstStyle>
          <a:p>
            <a:pPr lvl="0"/>
            <a:r>
              <a:rPr lang="zh-CN" altLang="en-US" dirty="0"/>
              <a:t>单击此处编辑母版副标题样式</a:t>
            </a:r>
            <a:endParaRPr lang="zh-CN" altLang="en-US" dirty="0"/>
          </a:p>
        </p:txBody>
      </p:sp>
      <p:pic>
        <p:nvPicPr>
          <p:cNvPr id="2" name="图片 1" descr="商标（横）"/>
          <p:cNvPicPr>
            <a:picLocks noChangeAspect="1"/>
          </p:cNvPicPr>
          <p:nvPr userDrawn="1"/>
        </p:nvPicPr>
        <p:blipFill>
          <a:blip r:embed="rId3"/>
          <a:stretch>
            <a:fillRect/>
          </a:stretch>
        </p:blipFill>
        <p:spPr>
          <a:xfrm>
            <a:off x="107315" y="0"/>
            <a:ext cx="1776095" cy="657225"/>
          </a:xfrm>
          <a:prstGeom prst="rect">
            <a:avLst/>
          </a:prstGeom>
        </p:spPr>
      </p:pic>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685800"/>
            <a:ext cx="2057400" cy="5638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685800"/>
            <a:ext cx="6052930" cy="56388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685800"/>
            <a:ext cx="8229600" cy="5638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828800"/>
            <a:ext cx="4032504"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828800"/>
            <a:ext cx="4032504"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vmlDrawing" Target="../drawings/vmlDrawing1.vml"/><Relationship Id="rId16" Type="http://schemas.openxmlformats.org/officeDocument/2006/relationships/image" Target="../media/image2.png"/><Relationship Id="rId15" Type="http://schemas.openxmlformats.org/officeDocument/2006/relationships/tags" Target="../tags/tag1.xml"/><Relationship Id="rId14" Type="http://schemas.openxmlformats.org/officeDocument/2006/relationships/image" Target="../media/image3.png"/><Relationship Id="rId13" Type="http://schemas.openxmlformats.org/officeDocument/2006/relationships/oleObject" Target="../embeddings/oleObject1.bin"/><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aphicFrame>
        <p:nvGraphicFramePr>
          <p:cNvPr id="1051" name="对象 1050"/>
          <p:cNvGraphicFramePr/>
          <p:nvPr userDrawn="1"/>
        </p:nvGraphicFramePr>
        <p:xfrm>
          <a:off x="0" y="0"/>
          <a:ext cx="9144000" cy="1200150"/>
        </p:xfrm>
        <a:graphic>
          <a:graphicData uri="http://schemas.openxmlformats.org/presentationml/2006/ole">
            <mc:AlternateContent xmlns:mc="http://schemas.openxmlformats.org/markup-compatibility/2006">
              <mc:Choice xmlns:v="urn:schemas-microsoft-com:vml" Requires="v">
                <p:oleObj spid="_x0000_s3076" name="" r:id="rId13" imgW="9563100" imgH="1600200" progId="Photoshop.Image.6">
                  <p:embed/>
                </p:oleObj>
              </mc:Choice>
              <mc:Fallback>
                <p:oleObj name="" r:id="rId13" imgW="9563100" imgH="1600200" progId="Photoshop.Image.6">
                  <p:embed/>
                  <p:pic>
                    <p:nvPicPr>
                      <p:cNvPr id="0" name="图片 3075"/>
                      <p:cNvPicPr/>
                      <p:nvPr/>
                    </p:nvPicPr>
                    <p:blipFill>
                      <a:blip r:embed="rId14"/>
                      <a:stretch>
                        <a:fillRect/>
                      </a:stretch>
                    </p:blipFill>
                    <p:spPr>
                      <a:xfrm>
                        <a:off x="0" y="0"/>
                        <a:ext cx="9144000" cy="1200150"/>
                      </a:xfrm>
                      <a:prstGeom prst="rect">
                        <a:avLst/>
                      </a:prstGeom>
                      <a:noFill/>
                      <a:ln w="38100">
                        <a:noFill/>
                        <a:miter/>
                      </a:ln>
                    </p:spPr>
                  </p:pic>
                </p:oleObj>
              </mc:Fallback>
            </mc:AlternateContent>
          </a:graphicData>
        </a:graphic>
      </p:graphicFrame>
      <p:sp>
        <p:nvSpPr>
          <p:cNvPr id="1040" name="任意多边形 1039"/>
          <p:cNvSpPr/>
          <p:nvPr userDrawn="1"/>
        </p:nvSpPr>
        <p:spPr>
          <a:xfrm>
            <a:off x="-11112" y="280988"/>
            <a:ext cx="9155112" cy="1620837"/>
          </a:xfrm>
          <a:custGeom>
            <a:avLst/>
            <a:gdLst/>
            <a:ahLst/>
            <a:cxnLst/>
            <a:pathLst>
              <a:path w="5767" h="1021">
                <a:moveTo>
                  <a:pt x="6" y="109"/>
                </a:moveTo>
                <a:cubicBezTo>
                  <a:pt x="144" y="93"/>
                  <a:pt x="626" y="42"/>
                  <a:pt x="1427" y="46"/>
                </a:cubicBezTo>
                <a:cubicBezTo>
                  <a:pt x="2228" y="50"/>
                  <a:pt x="3321" y="224"/>
                  <a:pt x="4032" y="255"/>
                </a:cubicBezTo>
                <a:cubicBezTo>
                  <a:pt x="4742" y="286"/>
                  <a:pt x="5649" y="91"/>
                  <a:pt x="5767" y="0"/>
                </a:cubicBezTo>
                <a:lnTo>
                  <a:pt x="5767" y="776"/>
                </a:lnTo>
                <a:cubicBezTo>
                  <a:pt x="4948" y="879"/>
                  <a:pt x="4543" y="844"/>
                  <a:pt x="4065" y="831"/>
                </a:cubicBezTo>
                <a:cubicBezTo>
                  <a:pt x="3587" y="818"/>
                  <a:pt x="2973" y="694"/>
                  <a:pt x="1984" y="674"/>
                </a:cubicBezTo>
                <a:cubicBezTo>
                  <a:pt x="995" y="654"/>
                  <a:pt x="28" y="969"/>
                  <a:pt x="14" y="995"/>
                </a:cubicBezTo>
                <a:cubicBezTo>
                  <a:pt x="0" y="1021"/>
                  <a:pt x="6" y="255"/>
                  <a:pt x="6" y="109"/>
                </a:cubicBezTo>
                <a:close/>
              </a:path>
            </a:pathLst>
          </a:custGeom>
          <a:solidFill>
            <a:schemeClr val="accent1">
              <a:alpha val="41000"/>
            </a:schemeClr>
          </a:solidFill>
          <a:ln w="9525">
            <a:noFill/>
          </a:ln>
        </p:spPr>
        <p:txBody>
          <a:bodyPr/>
          <a:p>
            <a:endParaRPr lang="zh-CN" altLang="en-US"/>
          </a:p>
        </p:txBody>
      </p:sp>
      <p:sp>
        <p:nvSpPr>
          <p:cNvPr id="1041" name="任意多边形 1040"/>
          <p:cNvSpPr/>
          <p:nvPr userDrawn="1"/>
        </p:nvSpPr>
        <p:spPr>
          <a:xfrm>
            <a:off x="-20637" y="533400"/>
            <a:ext cx="9161462" cy="1006475"/>
          </a:xfrm>
          <a:custGeom>
            <a:avLst/>
            <a:gdLst/>
            <a:ahLst/>
            <a:cxnLst/>
            <a:pathLst>
              <a:path w="5771" h="634">
                <a:moveTo>
                  <a:pt x="20" y="109"/>
                </a:moveTo>
                <a:cubicBezTo>
                  <a:pt x="26" y="109"/>
                  <a:pt x="645" y="0"/>
                  <a:pt x="1442" y="3"/>
                </a:cubicBezTo>
                <a:cubicBezTo>
                  <a:pt x="2239" y="6"/>
                  <a:pt x="3443" y="123"/>
                  <a:pt x="4150" y="148"/>
                </a:cubicBezTo>
                <a:cubicBezTo>
                  <a:pt x="4858" y="173"/>
                  <a:pt x="5633" y="63"/>
                  <a:pt x="5771" y="37"/>
                </a:cubicBezTo>
                <a:lnTo>
                  <a:pt x="5771" y="557"/>
                </a:lnTo>
                <a:cubicBezTo>
                  <a:pt x="4926" y="634"/>
                  <a:pt x="4422" y="612"/>
                  <a:pt x="3942" y="592"/>
                </a:cubicBezTo>
                <a:cubicBezTo>
                  <a:pt x="3463" y="572"/>
                  <a:pt x="2588" y="450"/>
                  <a:pt x="1839" y="456"/>
                </a:cubicBezTo>
                <a:cubicBezTo>
                  <a:pt x="1182" y="455"/>
                  <a:pt x="0" y="618"/>
                  <a:pt x="6" y="620"/>
                </a:cubicBezTo>
                <a:cubicBezTo>
                  <a:pt x="12" y="621"/>
                  <a:pt x="14" y="109"/>
                  <a:pt x="20" y="109"/>
                </a:cubicBezTo>
                <a:close/>
              </a:path>
            </a:pathLst>
          </a:custGeom>
          <a:solidFill>
            <a:schemeClr val="accent1"/>
          </a:solidFill>
          <a:ln w="9525">
            <a:noFill/>
          </a:ln>
        </p:spPr>
        <p:txBody>
          <a:bodyPr/>
          <a:p>
            <a:endParaRPr lang="zh-CN" altLang="en-US"/>
          </a:p>
        </p:txBody>
      </p:sp>
      <p:grpSp>
        <p:nvGrpSpPr>
          <p:cNvPr id="1042" name="组合 1041"/>
          <p:cNvGrpSpPr/>
          <p:nvPr userDrawn="1"/>
        </p:nvGrpSpPr>
        <p:grpSpPr>
          <a:xfrm>
            <a:off x="7740650" y="347663"/>
            <a:ext cx="387350" cy="366712"/>
            <a:chOff x="4752" y="1200"/>
            <a:chExt cx="288" cy="288"/>
          </a:xfrm>
        </p:grpSpPr>
        <p:sp>
          <p:nvSpPr>
            <p:cNvPr id="1043" name="椭圆 1042"/>
            <p:cNvSpPr/>
            <p:nvPr userDrawn="1"/>
          </p:nvSpPr>
          <p:spPr>
            <a:xfrm>
              <a:off x="4752" y="1200"/>
              <a:ext cx="288" cy="288"/>
            </a:xfrm>
            <a:prstGeom prst="ellipse">
              <a:avLst/>
            </a:prstGeom>
            <a:gradFill rotWithShape="1">
              <a:gsLst>
                <a:gs pos="0">
                  <a:schemeClr val="tx2">
                    <a:gamma/>
                    <a:tint val="25490"/>
                    <a:invGamma/>
                  </a:schemeClr>
                </a:gs>
                <a:gs pos="100000">
                  <a:schemeClr val="tx2">
                    <a:alpha val="31000"/>
                  </a:schemeClr>
                </a:gs>
              </a:gsLst>
              <a:path path="shape">
                <a:fillToRect l="50000" t="50000" r="50000" b="50000"/>
              </a:path>
              <a:tileRect/>
            </a:gradFill>
            <a:ln w="9525">
              <a:noFill/>
            </a:ln>
          </p:spPr>
          <p:txBody>
            <a:bodyPr/>
            <a:p>
              <a:endParaRPr lang="zh-CN" altLang="en-US"/>
            </a:p>
          </p:txBody>
        </p:sp>
        <p:sp>
          <p:nvSpPr>
            <p:cNvPr id="1044" name="椭圆 1043"/>
            <p:cNvSpPr/>
            <p:nvPr userDrawn="1"/>
          </p:nvSpPr>
          <p:spPr>
            <a:xfrm>
              <a:off x="4752" y="1200"/>
              <a:ext cx="192" cy="192"/>
            </a:xfrm>
            <a:prstGeom prst="ellipse">
              <a:avLst/>
            </a:prstGeom>
            <a:gradFill rotWithShape="1">
              <a:gsLst>
                <a:gs pos="0">
                  <a:schemeClr val="bg1"/>
                </a:gs>
                <a:gs pos="100000">
                  <a:schemeClr val="bg1">
                    <a:gamma/>
                    <a:tint val="34902"/>
                    <a:invGamma/>
                    <a:alpha val="0"/>
                  </a:schemeClr>
                </a:gs>
              </a:gsLst>
              <a:path path="shape">
                <a:fillToRect l="50000" t="50000" r="50000" b="50000"/>
              </a:path>
              <a:tileRect/>
            </a:gradFill>
            <a:ln w="9525">
              <a:noFill/>
            </a:ln>
          </p:spPr>
          <p:txBody>
            <a:bodyPr/>
            <a:p>
              <a:endParaRPr lang="zh-CN" altLang="en-US"/>
            </a:p>
          </p:txBody>
        </p:sp>
      </p:grpSp>
      <p:grpSp>
        <p:nvGrpSpPr>
          <p:cNvPr id="1045" name="组合 1044"/>
          <p:cNvGrpSpPr/>
          <p:nvPr userDrawn="1"/>
        </p:nvGrpSpPr>
        <p:grpSpPr>
          <a:xfrm>
            <a:off x="8153400" y="53975"/>
            <a:ext cx="609600" cy="592138"/>
            <a:chOff x="4992" y="816"/>
            <a:chExt cx="576" cy="576"/>
          </a:xfrm>
        </p:grpSpPr>
        <p:sp>
          <p:nvSpPr>
            <p:cNvPr id="1046" name="椭圆 1045"/>
            <p:cNvSpPr/>
            <p:nvPr userDrawn="1"/>
          </p:nvSpPr>
          <p:spPr>
            <a:xfrm>
              <a:off x="4992" y="816"/>
              <a:ext cx="576" cy="576"/>
            </a:xfrm>
            <a:prstGeom prst="ellipse">
              <a:avLst/>
            </a:prstGeom>
            <a:solidFill>
              <a:schemeClr val="accent1">
                <a:alpha val="53000"/>
              </a:schemeClr>
            </a:solidFill>
            <a:ln w="9525">
              <a:noFill/>
            </a:ln>
          </p:spPr>
          <p:txBody>
            <a:bodyPr/>
            <a:p>
              <a:endParaRPr lang="zh-CN" altLang="en-US"/>
            </a:p>
          </p:txBody>
        </p:sp>
        <p:sp>
          <p:nvSpPr>
            <p:cNvPr id="1047" name="椭圆 1046"/>
            <p:cNvSpPr/>
            <p:nvPr userDrawn="1"/>
          </p:nvSpPr>
          <p:spPr>
            <a:xfrm>
              <a:off x="4992" y="912"/>
              <a:ext cx="480" cy="384"/>
            </a:xfrm>
            <a:prstGeom prst="ellipse">
              <a:avLst/>
            </a:prstGeom>
            <a:gradFill rotWithShape="1">
              <a:gsLst>
                <a:gs pos="0">
                  <a:schemeClr val="bg1"/>
                </a:gs>
                <a:gs pos="100000">
                  <a:schemeClr val="bg1">
                    <a:gamma/>
                    <a:tint val="34902"/>
                    <a:invGamma/>
                    <a:alpha val="0"/>
                  </a:schemeClr>
                </a:gs>
              </a:gsLst>
              <a:path path="shape">
                <a:fillToRect l="50000" t="50000" r="50000" b="50000"/>
              </a:path>
              <a:tileRect/>
            </a:gradFill>
            <a:ln w="9525">
              <a:noFill/>
            </a:ln>
          </p:spPr>
          <p:txBody>
            <a:bodyPr/>
            <a:p>
              <a:endParaRPr lang="zh-CN" altLang="en-US"/>
            </a:p>
          </p:txBody>
        </p:sp>
      </p:grpSp>
      <p:grpSp>
        <p:nvGrpSpPr>
          <p:cNvPr id="1048" name="组合 1047"/>
          <p:cNvGrpSpPr/>
          <p:nvPr userDrawn="1"/>
        </p:nvGrpSpPr>
        <p:grpSpPr>
          <a:xfrm>
            <a:off x="171450" y="819150"/>
            <a:ext cx="720725" cy="762000"/>
            <a:chOff x="4992" y="816"/>
            <a:chExt cx="576" cy="576"/>
          </a:xfrm>
        </p:grpSpPr>
        <p:sp>
          <p:nvSpPr>
            <p:cNvPr id="1049" name="椭圆 1048"/>
            <p:cNvSpPr/>
            <p:nvPr userDrawn="1"/>
          </p:nvSpPr>
          <p:spPr>
            <a:xfrm>
              <a:off x="4992" y="816"/>
              <a:ext cx="576" cy="576"/>
            </a:xfrm>
            <a:prstGeom prst="ellipse">
              <a:avLst/>
            </a:prstGeom>
            <a:solidFill>
              <a:schemeClr val="tx2">
                <a:alpha val="53000"/>
              </a:schemeClr>
            </a:solidFill>
            <a:ln w="9525">
              <a:noFill/>
            </a:ln>
          </p:spPr>
          <p:txBody>
            <a:bodyPr/>
            <a:p>
              <a:endParaRPr lang="zh-CN" altLang="en-US"/>
            </a:p>
          </p:txBody>
        </p:sp>
        <p:sp>
          <p:nvSpPr>
            <p:cNvPr id="1050" name="椭圆 1049"/>
            <p:cNvSpPr/>
            <p:nvPr userDrawn="1"/>
          </p:nvSpPr>
          <p:spPr>
            <a:xfrm>
              <a:off x="4992" y="912"/>
              <a:ext cx="480" cy="384"/>
            </a:xfrm>
            <a:prstGeom prst="ellipse">
              <a:avLst/>
            </a:prstGeom>
            <a:gradFill rotWithShape="1">
              <a:gsLst>
                <a:gs pos="0">
                  <a:schemeClr val="bg1"/>
                </a:gs>
                <a:gs pos="100000">
                  <a:schemeClr val="bg1">
                    <a:gamma/>
                    <a:tint val="34902"/>
                    <a:invGamma/>
                    <a:alpha val="0"/>
                  </a:schemeClr>
                </a:gs>
              </a:gsLst>
              <a:path path="shape">
                <a:fillToRect l="50000" t="50000" r="50000" b="50000"/>
              </a:path>
              <a:tileRect/>
            </a:gradFill>
            <a:ln w="9525">
              <a:noFill/>
            </a:ln>
          </p:spPr>
          <p:txBody>
            <a:bodyPr/>
            <a:p>
              <a:endParaRPr lang="zh-CN" altLang="en-US"/>
            </a:p>
          </p:txBody>
        </p:sp>
      </p:grpSp>
      <p:sp>
        <p:nvSpPr>
          <p:cNvPr id="1027" name="文本占位符 1026"/>
          <p:cNvSpPr>
            <a:spLocks noGrp="1"/>
          </p:cNvSpPr>
          <p:nvPr>
            <p:ph type="body" idx="1"/>
          </p:nvPr>
        </p:nvSpPr>
        <p:spPr>
          <a:xfrm>
            <a:off x="457200" y="1828800"/>
            <a:ext cx="8229600" cy="4495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400800"/>
            <a:ext cx="2133600" cy="320675"/>
          </a:xfrm>
          <a:prstGeom prst="rect">
            <a:avLst/>
          </a:prstGeom>
          <a:noFill/>
          <a:ln w="9525">
            <a:noFill/>
          </a:ln>
        </p:spPr>
        <p:txBody>
          <a:bodyPr/>
          <a:lstStyle>
            <a:lvl1pPr algn="l">
              <a:defRPr sz="1400">
                <a:ea typeface="宋体" panose="02010600030101010101" pitchFamily="2" charset="-122"/>
              </a:defRPr>
            </a:lvl1pPr>
          </a:lstStyle>
          <a:p>
            <a:pPr lvl="0"/>
            <a:endParaRPr lang="zh-CN" altLang="en-US" dirty="0">
              <a:latin typeface="Arial" panose="020B0604020202020204" pitchFamily="34" charset="0"/>
              <a:ea typeface="宋体" panose="02010600030101010101" pitchFamily="2" charset="-122"/>
            </a:endParaRPr>
          </a:p>
        </p:txBody>
      </p:sp>
      <p:sp>
        <p:nvSpPr>
          <p:cNvPr id="1029" name="页脚占位符 1028"/>
          <p:cNvSpPr>
            <a:spLocks noGrp="1"/>
          </p:cNvSpPr>
          <p:nvPr>
            <p:ph type="ftr" sz="quarter" idx="3"/>
          </p:nvPr>
        </p:nvSpPr>
        <p:spPr>
          <a:xfrm>
            <a:off x="3124200" y="6400800"/>
            <a:ext cx="2895600" cy="320675"/>
          </a:xfrm>
          <a:prstGeom prst="rect">
            <a:avLst/>
          </a:prstGeom>
          <a:noFill/>
          <a:ln w="9525">
            <a:noFill/>
          </a:ln>
        </p:spPr>
        <p:txBody>
          <a:bodyPr/>
          <a:lstStyle>
            <a:lvl1pPr algn="ctr">
              <a:defRPr sz="1400">
                <a:ea typeface="宋体" panose="02010600030101010101" pitchFamily="2" charset="-122"/>
              </a:defRPr>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400800"/>
            <a:ext cx="2133600" cy="320675"/>
          </a:xfrm>
          <a:prstGeom prst="rect">
            <a:avLst/>
          </a:prstGeom>
          <a:noFill/>
          <a:ln w="9525">
            <a:noFill/>
          </a:ln>
        </p:spPr>
        <p:txBody>
          <a:bodyPr/>
          <a:lstStyle>
            <a:lvl1pPr algn="r">
              <a:defRPr sz="1400">
                <a:ea typeface="宋体" panose="02010600030101010101" pitchFamily="2" charset="-122"/>
              </a:defRPr>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a typeface="宋体" panose="02010600030101010101" pitchFamily="2" charset="-122"/>
            </a:endParaRPr>
          </a:p>
        </p:txBody>
      </p:sp>
      <p:sp>
        <p:nvSpPr>
          <p:cNvPr id="1026" name="标题 1025"/>
          <p:cNvSpPr>
            <a:spLocks noGrp="1"/>
          </p:cNvSpPr>
          <p:nvPr>
            <p:ph type="title"/>
          </p:nvPr>
        </p:nvSpPr>
        <p:spPr>
          <a:xfrm>
            <a:off x="914400" y="685800"/>
            <a:ext cx="7391400" cy="563563"/>
          </a:xfrm>
          <a:prstGeom prst="rect">
            <a:avLst/>
          </a:prstGeom>
          <a:noFill/>
          <a:ln w="9525">
            <a:noFill/>
          </a:ln>
        </p:spPr>
        <p:txBody>
          <a:bodyPr anchor="ctr" anchorCtr="0"/>
          <a:p>
            <a:pPr lvl="0"/>
            <a:r>
              <a:rPr lang="zh-CN" altLang="en-US" dirty="0"/>
              <a:t>单击此处编辑母版标题样式</a:t>
            </a:r>
            <a:endParaRPr lang="zh-CN" altLang="en-US" dirty="0"/>
          </a:p>
        </p:txBody>
      </p:sp>
      <p:pic>
        <p:nvPicPr>
          <p:cNvPr id="2" name="图片 1" descr="商标（横）"/>
          <p:cNvPicPr>
            <a:picLocks noChangeAspect="1"/>
          </p:cNvPicPr>
          <p:nvPr userDrawn="1">
            <p:custDataLst>
              <p:tags r:id="rId15"/>
            </p:custDataLst>
          </p:nvPr>
        </p:nvPicPr>
        <p:blipFill>
          <a:blip r:embed="rId16"/>
          <a:stretch>
            <a:fillRect/>
          </a:stretch>
        </p:blipFill>
        <p:spPr>
          <a:xfrm>
            <a:off x="107315" y="0"/>
            <a:ext cx="1776095" cy="65722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rtl="0" eaLnBrk="1" fontAlgn="base" latinLnBrk="0" hangingPunct="1">
        <a:lnSpc>
          <a:spcPct val="100000"/>
        </a:lnSpc>
        <a:spcBef>
          <a:spcPct val="0"/>
        </a:spcBef>
        <a:spcAft>
          <a:spcPct val="0"/>
        </a:spcAft>
        <a:buNone/>
        <a:defRPr sz="3600" b="1" i="0" u="none" kern="1200" baseline="0">
          <a:solidFill>
            <a:schemeClr val="bg1"/>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v"/>
        <a:defRPr sz="28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1"/>
        </a:buClr>
        <a:buFont typeface="Wingdings" panose="05000000000000000000" pitchFamily="2" charset="2"/>
        <a:buChar char="§"/>
        <a:defRPr sz="24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tx1"/>
        </a:buClr>
        <a:buFontTx/>
        <a:buChar char="•"/>
        <a:defRPr sz="22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FontTx/>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FontTx/>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FontTx/>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FontTx/>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FontTx/>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FontTx/>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9.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5.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6.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7.pn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8.pn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9.pn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0.pn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2.pn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3.wm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4.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3" name="标题 2052"/>
          <p:cNvSpPr>
            <a:spLocks noGrp="1"/>
          </p:cNvSpPr>
          <p:nvPr>
            <p:ph type="ctrTitle"/>
          </p:nvPr>
        </p:nvSpPr>
        <p:spPr>
          <a:xfrm>
            <a:off x="1028700" y="2781300"/>
            <a:ext cx="7086600" cy="1012825"/>
          </a:xfrm>
          <a:ln/>
        </p:spPr>
        <p:txBody>
          <a:bodyPr anchor="ctr" anchorCtr="0"/>
          <a:p>
            <a:pPr defTabSz="914400">
              <a:buSzTx/>
              <a:buFontTx/>
              <a:buNone/>
            </a:pPr>
            <a:r>
              <a:rPr lang="en-US" altLang="zh-CN" sz="8800" kern="1200" baseline="0" dirty="0">
                <a:latin typeface="Arial" panose="020B0604020202020204" pitchFamily="34" charset="0"/>
              </a:rPr>
              <a:t>JIT</a:t>
            </a:r>
            <a:r>
              <a:rPr lang="zh-CN" altLang="en-US" sz="8800" kern="1200" baseline="0" dirty="0">
                <a:latin typeface="Arial" panose="020B0604020202020204" pitchFamily="34" charset="0"/>
                <a:ea typeface="宋体" panose="02010600030101010101" pitchFamily="2" charset="-122"/>
              </a:rPr>
              <a:t>生产培训</a:t>
            </a:r>
            <a:endParaRPr lang="zh-CN" altLang="en-US" sz="8800" kern="1200" baseline="0" dirty="0">
              <a:latin typeface="Arial" panose="020B060402020202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2" name="圆角矩形 68611"/>
          <p:cNvSpPr/>
          <p:nvPr/>
        </p:nvSpPr>
        <p:spPr>
          <a:xfrm>
            <a:off x="1331913" y="1628775"/>
            <a:ext cx="1655762"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）批量过大</a:t>
            </a:r>
            <a:endParaRPr lang="zh-CN" altLang="en-US" b="1" dirty="0">
              <a:latin typeface="Arial" panose="020B0604020202020204" pitchFamily="34" charset="0"/>
              <a:ea typeface="宋体" panose="02010600030101010101" pitchFamily="2" charset="-122"/>
            </a:endParaRPr>
          </a:p>
        </p:txBody>
      </p:sp>
      <p:sp>
        <p:nvSpPr>
          <p:cNvPr id="68614" name="矩形 68613"/>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68622" name="矩形 68621"/>
          <p:cNvSpPr/>
          <p:nvPr/>
        </p:nvSpPr>
        <p:spPr>
          <a:xfrm>
            <a:off x="6804025" y="2205038"/>
            <a:ext cx="2160588" cy="863600"/>
          </a:xfrm>
          <a:prstGeom prst="rect">
            <a:avLst/>
          </a:prstGeom>
          <a:noFill/>
          <a:ln w="9525">
            <a:noFill/>
          </a:ln>
        </p:spPr>
        <p:txBody>
          <a:bodyPr wrap="none" anchor="ctr" anchorCtr="0"/>
          <a:p>
            <a:r>
              <a:rPr lang="en-US" altLang="zh-CN">
                <a:latin typeface="Arial" panose="020B0604020202020204" pitchFamily="34" charset="0"/>
                <a:ea typeface="宋体" panose="02010600030101010101" pitchFamily="2" charset="-122"/>
              </a:rPr>
              <a:t>10</a:t>
            </a:r>
            <a:r>
              <a:rPr lang="zh-CN" altLang="en-US" dirty="0">
                <a:latin typeface="Arial" panose="020B0604020202020204" pitchFamily="34" charset="0"/>
                <a:ea typeface="宋体" panose="02010600030101010101" pitchFamily="2" charset="-122"/>
              </a:rPr>
              <a:t>天产量为一个批次</a:t>
            </a:r>
            <a:endParaRPr lang="zh-CN" altLang="en-US" dirty="0">
              <a:latin typeface="Arial" panose="020B0604020202020204" pitchFamily="34" charset="0"/>
              <a:ea typeface="宋体" panose="02010600030101010101" pitchFamily="2" charset="-122"/>
            </a:endParaRPr>
          </a:p>
          <a:p>
            <a:r>
              <a:rPr lang="zh-CN" altLang="en-US" dirty="0">
                <a:latin typeface="Arial" panose="020B0604020202020204" pitchFamily="34" charset="0"/>
                <a:ea typeface="宋体" panose="02010600030101010101" pitchFamily="2" charset="-122"/>
              </a:rPr>
              <a:t>（换产水平低下）</a:t>
            </a:r>
            <a:endParaRPr lang="en-US" altLang="zh-CN">
              <a:latin typeface="Arial" panose="020B0604020202020204" pitchFamily="34" charset="0"/>
              <a:ea typeface="宋体" panose="02010600030101010101" pitchFamily="2" charset="-122"/>
            </a:endParaRPr>
          </a:p>
        </p:txBody>
      </p:sp>
      <p:grpSp>
        <p:nvGrpSpPr>
          <p:cNvPr id="68635" name="组合 68634"/>
          <p:cNvGrpSpPr/>
          <p:nvPr/>
        </p:nvGrpSpPr>
        <p:grpSpPr>
          <a:xfrm>
            <a:off x="1547813" y="1989138"/>
            <a:ext cx="5256212" cy="1739900"/>
            <a:chOff x="1066" y="1200"/>
            <a:chExt cx="3220" cy="960"/>
          </a:xfrm>
        </p:grpSpPr>
        <p:grpSp>
          <p:nvGrpSpPr>
            <p:cNvPr id="68623" name="组合 68622"/>
            <p:cNvGrpSpPr/>
            <p:nvPr/>
          </p:nvGrpSpPr>
          <p:grpSpPr>
            <a:xfrm>
              <a:off x="1066" y="1207"/>
              <a:ext cx="3038" cy="870"/>
              <a:chOff x="1020" y="1207"/>
              <a:chExt cx="3038" cy="870"/>
            </a:xfrm>
          </p:grpSpPr>
          <p:sp>
            <p:nvSpPr>
              <p:cNvPr id="68616" name="右箭头 68615"/>
              <p:cNvSpPr/>
              <p:nvPr/>
            </p:nvSpPr>
            <p:spPr>
              <a:xfrm>
                <a:off x="1020" y="1661"/>
                <a:ext cx="1406" cy="181"/>
              </a:xfrm>
              <a:prstGeom prst="rightArrow">
                <a:avLst>
                  <a:gd name="adj1" fmla="val 50000"/>
                  <a:gd name="adj2" fmla="val 194198"/>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68617" name="矩形 68616"/>
              <p:cNvSpPr/>
              <p:nvPr/>
            </p:nvSpPr>
            <p:spPr>
              <a:xfrm>
                <a:off x="1201" y="1616"/>
                <a:ext cx="681" cy="27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加工</a:t>
                </a:r>
                <a:endParaRPr lang="zh-CN" altLang="en-US" dirty="0">
                  <a:latin typeface="Arial" panose="020B0604020202020204" pitchFamily="34" charset="0"/>
                  <a:ea typeface="宋体" panose="02010600030101010101" pitchFamily="2" charset="-122"/>
                </a:endParaRPr>
              </a:p>
            </p:txBody>
          </p:sp>
          <p:sp>
            <p:nvSpPr>
              <p:cNvPr id="68618" name="任意多边形 68617"/>
              <p:cNvSpPr/>
              <p:nvPr/>
            </p:nvSpPr>
            <p:spPr>
              <a:xfrm>
                <a:off x="2879" y="1207"/>
                <a:ext cx="725" cy="416"/>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68619" name="任意多边形 68618"/>
              <p:cNvSpPr/>
              <p:nvPr/>
            </p:nvSpPr>
            <p:spPr>
              <a:xfrm>
                <a:off x="2426" y="1434"/>
                <a:ext cx="725" cy="416"/>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68620" name="任意多边形 68619"/>
              <p:cNvSpPr/>
              <p:nvPr/>
            </p:nvSpPr>
            <p:spPr>
              <a:xfrm>
                <a:off x="2743" y="1661"/>
                <a:ext cx="725" cy="416"/>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68621" name="任意多边形 68620"/>
              <p:cNvSpPr/>
              <p:nvPr/>
            </p:nvSpPr>
            <p:spPr>
              <a:xfrm>
                <a:off x="3333" y="1434"/>
                <a:ext cx="725" cy="416"/>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grpSp>
        <p:sp>
          <p:nvSpPr>
            <p:cNvPr id="68624" name="任意多边形 68623"/>
            <p:cNvSpPr/>
            <p:nvPr/>
          </p:nvSpPr>
          <p:spPr>
            <a:xfrm>
              <a:off x="3742" y="1366"/>
              <a:ext cx="544" cy="204"/>
            </a:xfrm>
            <a:custGeom>
              <a:avLst/>
              <a:gdLst/>
              <a:ahLst/>
              <a:cxnLst/>
              <a:pathLst>
                <a:path w="544" h="204">
                  <a:moveTo>
                    <a:pt x="0" y="204"/>
                  </a:moveTo>
                  <a:cubicBezTo>
                    <a:pt x="113" y="125"/>
                    <a:pt x="226" y="46"/>
                    <a:pt x="317" y="23"/>
                  </a:cubicBezTo>
                  <a:cubicBezTo>
                    <a:pt x="408" y="0"/>
                    <a:pt x="476" y="34"/>
                    <a:pt x="544" y="68"/>
                  </a:cubicBez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68625" name="任意多边形 68624"/>
            <p:cNvSpPr/>
            <p:nvPr/>
          </p:nvSpPr>
          <p:spPr>
            <a:xfrm>
              <a:off x="3288" y="1200"/>
              <a:ext cx="998" cy="189"/>
            </a:xfrm>
            <a:custGeom>
              <a:avLst/>
              <a:gdLst/>
              <a:ahLst/>
              <a:cxnLst/>
              <a:pathLst>
                <a:path w="1044" h="189">
                  <a:moveTo>
                    <a:pt x="0" y="144"/>
                  </a:moveTo>
                  <a:cubicBezTo>
                    <a:pt x="321" y="72"/>
                    <a:pt x="643" y="0"/>
                    <a:pt x="817" y="7"/>
                  </a:cubicBezTo>
                  <a:cubicBezTo>
                    <a:pt x="991" y="14"/>
                    <a:pt x="1017" y="101"/>
                    <a:pt x="1044" y="189"/>
                  </a:cubicBezTo>
                </a:path>
              </a:pathLst>
            </a:custGeom>
            <a:noFill/>
            <a:ln w="25400" cap="flat" cmpd="sng">
              <a:solidFill>
                <a:schemeClr val="tx1"/>
              </a:solidFill>
              <a:prstDash val="solid"/>
              <a:headEnd type="none" w="med" len="med"/>
              <a:tailEnd type="triangle" w="lg" len="lg"/>
            </a:ln>
          </p:spPr>
          <p:txBody>
            <a:bodyPr/>
            <a:p>
              <a:endParaRPr lang="zh-CN" altLang="en-US"/>
            </a:p>
          </p:txBody>
        </p:sp>
        <p:sp>
          <p:nvSpPr>
            <p:cNvPr id="68626" name="直接连接符 68625"/>
            <p:cNvSpPr/>
            <p:nvPr/>
          </p:nvSpPr>
          <p:spPr>
            <a:xfrm>
              <a:off x="1247" y="1933"/>
              <a:ext cx="0" cy="181"/>
            </a:xfrm>
            <a:prstGeom prst="line">
              <a:avLst/>
            </a:prstGeom>
            <a:ln w="25400" cap="flat" cmpd="sng">
              <a:solidFill>
                <a:schemeClr val="tx1"/>
              </a:solidFill>
              <a:prstDash val="solid"/>
              <a:headEnd type="none" w="med" len="med"/>
              <a:tailEnd type="none" w="med" len="med"/>
            </a:ln>
          </p:spPr>
        </p:sp>
        <p:sp>
          <p:nvSpPr>
            <p:cNvPr id="68627" name="直接连接符 68626"/>
            <p:cNvSpPr/>
            <p:nvPr/>
          </p:nvSpPr>
          <p:spPr>
            <a:xfrm>
              <a:off x="1927" y="1933"/>
              <a:ext cx="0" cy="181"/>
            </a:xfrm>
            <a:prstGeom prst="line">
              <a:avLst/>
            </a:prstGeom>
            <a:ln w="25400" cap="flat" cmpd="sng">
              <a:solidFill>
                <a:schemeClr val="tx1"/>
              </a:solidFill>
              <a:prstDash val="solid"/>
              <a:headEnd type="none" w="med" len="med"/>
              <a:tailEnd type="none" w="med" len="med"/>
            </a:ln>
          </p:spPr>
        </p:sp>
        <p:sp>
          <p:nvSpPr>
            <p:cNvPr id="68628" name="直接连接符 68627"/>
            <p:cNvSpPr/>
            <p:nvPr/>
          </p:nvSpPr>
          <p:spPr>
            <a:xfrm>
              <a:off x="1247" y="1979"/>
              <a:ext cx="680" cy="0"/>
            </a:xfrm>
            <a:prstGeom prst="line">
              <a:avLst/>
            </a:prstGeom>
            <a:ln w="25400" cap="flat" cmpd="sng">
              <a:solidFill>
                <a:schemeClr val="tx1"/>
              </a:solidFill>
              <a:prstDash val="solid"/>
              <a:headEnd type="triangle" w="lg" len="lg"/>
              <a:tailEnd type="triangle" w="lg" len="lg"/>
            </a:ln>
          </p:spPr>
        </p:sp>
        <p:sp>
          <p:nvSpPr>
            <p:cNvPr id="68629" name="矩形 68628"/>
            <p:cNvSpPr/>
            <p:nvPr/>
          </p:nvSpPr>
          <p:spPr>
            <a:xfrm>
              <a:off x="1383" y="2024"/>
              <a:ext cx="408" cy="136"/>
            </a:xfrm>
            <a:prstGeom prst="rect">
              <a:avLst/>
            </a:prstGeom>
            <a:noFill/>
            <a:ln w="25400">
              <a:noFill/>
            </a:ln>
          </p:spPr>
          <p:txBody>
            <a:bodyPr wrap="none" anchor="ctr" anchorCtr="0"/>
            <a:p>
              <a:r>
                <a:rPr lang="en-US" altLang="zh-CN">
                  <a:latin typeface="Arial" panose="020B0604020202020204" pitchFamily="34" charset="0"/>
                  <a:ea typeface="宋体" panose="02010600030101010101" pitchFamily="2" charset="-122"/>
                </a:rPr>
                <a:t>1</a:t>
              </a:r>
              <a:r>
                <a:rPr lang="zh-CN" altLang="en-US" dirty="0">
                  <a:latin typeface="Arial" panose="020B0604020202020204" pitchFamily="34" charset="0"/>
                  <a:ea typeface="宋体" panose="02010600030101010101" pitchFamily="2" charset="-122"/>
                </a:rPr>
                <a:t>小时</a:t>
              </a:r>
              <a:endParaRPr lang="zh-CN" altLang="en-US" dirty="0">
                <a:latin typeface="Arial" panose="020B0604020202020204" pitchFamily="34" charset="0"/>
                <a:ea typeface="宋体" panose="02010600030101010101" pitchFamily="2" charset="-122"/>
              </a:endParaRPr>
            </a:p>
          </p:txBody>
        </p:sp>
      </p:grpSp>
      <p:sp>
        <p:nvSpPr>
          <p:cNvPr id="68630" name="矩形 68629"/>
          <p:cNvSpPr/>
          <p:nvPr/>
        </p:nvSpPr>
        <p:spPr>
          <a:xfrm>
            <a:off x="1547813" y="4078288"/>
            <a:ext cx="69119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生产的过程周期时间</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加工时间（</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小时）</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批量（</a:t>
            </a:r>
            <a:r>
              <a:rPr lang="en-US" altLang="zh-CN" b="1">
                <a:latin typeface="Arial" panose="020B0604020202020204" pitchFamily="34" charset="0"/>
                <a:ea typeface="宋体" panose="02010600030101010101" pitchFamily="2" charset="-122"/>
              </a:rPr>
              <a:t>10</a:t>
            </a:r>
            <a:r>
              <a:rPr lang="zh-CN" altLang="en-US" b="1" dirty="0">
                <a:latin typeface="Arial" panose="020B0604020202020204" pitchFamily="34" charset="0"/>
                <a:ea typeface="宋体" panose="02010600030101010101" pitchFamily="2" charset="-122"/>
              </a:rPr>
              <a:t>天）</a:t>
            </a:r>
            <a:endParaRPr lang="zh-CN" altLang="en-US" b="1" dirty="0">
              <a:latin typeface="Arial" panose="020B0604020202020204" pitchFamily="34" charset="0"/>
              <a:ea typeface="宋体" panose="02010600030101010101" pitchFamily="2" charset="-122"/>
            </a:endParaRPr>
          </a:p>
        </p:txBody>
      </p:sp>
      <p:sp>
        <p:nvSpPr>
          <p:cNvPr id="68631" name="矩形 68630"/>
          <p:cNvSpPr/>
          <p:nvPr/>
        </p:nvSpPr>
        <p:spPr>
          <a:xfrm>
            <a:off x="2124075" y="5013325"/>
            <a:ext cx="6048375"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生产出的最后一个产品要在</a:t>
            </a:r>
            <a:r>
              <a:rPr lang="en-US" altLang="zh-CN" b="1">
                <a:latin typeface="Arial" panose="020B0604020202020204" pitchFamily="34" charset="0"/>
                <a:ea typeface="宋体" panose="02010600030101010101" pitchFamily="2" charset="-122"/>
              </a:rPr>
              <a:t>10</a:t>
            </a:r>
            <a:r>
              <a:rPr lang="zh-CN" altLang="en-US" b="1" dirty="0">
                <a:latin typeface="Arial" panose="020B0604020202020204" pitchFamily="34" charset="0"/>
                <a:ea typeface="宋体" panose="02010600030101010101" pitchFamily="2" charset="-122"/>
              </a:rPr>
              <a:t>天零</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个小时后才被用上</a:t>
            </a:r>
            <a:endParaRPr lang="zh-CN" altLang="en-US" b="1" dirty="0">
              <a:latin typeface="Arial" panose="020B0604020202020204" pitchFamily="34" charset="0"/>
              <a:ea typeface="宋体" panose="02010600030101010101" pitchFamily="2" charset="-122"/>
            </a:endParaRPr>
          </a:p>
        </p:txBody>
      </p:sp>
      <p:sp>
        <p:nvSpPr>
          <p:cNvPr id="68632" name="矩形 68631"/>
          <p:cNvSpPr/>
          <p:nvPr/>
        </p:nvSpPr>
        <p:spPr>
          <a:xfrm>
            <a:off x="2411413" y="5948363"/>
            <a:ext cx="5184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后道工序对应销售的变化必须</a:t>
            </a:r>
            <a:r>
              <a:rPr lang="en-US" altLang="zh-CN" b="1">
                <a:latin typeface="Arial" panose="020B0604020202020204" pitchFamily="34" charset="0"/>
                <a:ea typeface="宋体" panose="02010600030101010101" pitchFamily="2" charset="-122"/>
              </a:rPr>
              <a:t>10</a:t>
            </a:r>
            <a:r>
              <a:rPr lang="zh-CN" altLang="en-US" b="1" dirty="0">
                <a:latin typeface="Arial" panose="020B0604020202020204" pitchFamily="34" charset="0"/>
                <a:ea typeface="宋体" panose="02010600030101010101" pitchFamily="2" charset="-122"/>
              </a:rPr>
              <a:t>天以上的时间</a:t>
            </a:r>
            <a:endParaRPr lang="zh-CN" altLang="en-US" b="1" dirty="0">
              <a:latin typeface="Arial" panose="020B0604020202020204" pitchFamily="34" charset="0"/>
              <a:ea typeface="宋体" panose="02010600030101010101" pitchFamily="2" charset="-122"/>
            </a:endParaRPr>
          </a:p>
        </p:txBody>
      </p:sp>
      <p:sp>
        <p:nvSpPr>
          <p:cNvPr id="68633" name="下箭头 68632"/>
          <p:cNvSpPr/>
          <p:nvPr/>
        </p:nvSpPr>
        <p:spPr>
          <a:xfrm>
            <a:off x="4716463" y="4508500"/>
            <a:ext cx="431800" cy="360363"/>
          </a:xfrm>
          <a:prstGeom prst="downArrow">
            <a:avLst>
              <a:gd name="adj1" fmla="val 50000"/>
              <a:gd name="adj2"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68634" name="下箭头 68633"/>
          <p:cNvSpPr/>
          <p:nvPr/>
        </p:nvSpPr>
        <p:spPr>
          <a:xfrm>
            <a:off x="4716463" y="5445125"/>
            <a:ext cx="431800" cy="360363"/>
          </a:xfrm>
          <a:prstGeom prst="downArrow">
            <a:avLst>
              <a:gd name="adj1" fmla="val 50000"/>
              <a:gd name="adj2"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62" name="右箭头 70661"/>
          <p:cNvSpPr/>
          <p:nvPr/>
        </p:nvSpPr>
        <p:spPr>
          <a:xfrm>
            <a:off x="1547813" y="2824163"/>
            <a:ext cx="2295525" cy="328612"/>
          </a:xfrm>
          <a:prstGeom prst="rightArrow">
            <a:avLst>
              <a:gd name="adj1" fmla="val 50000"/>
              <a:gd name="adj2" fmla="val 174637"/>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70663" name="矩形 70662"/>
          <p:cNvSpPr/>
          <p:nvPr/>
        </p:nvSpPr>
        <p:spPr>
          <a:xfrm>
            <a:off x="1843088" y="2743200"/>
            <a:ext cx="1111250" cy="4921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加工</a:t>
            </a:r>
            <a:endParaRPr lang="zh-CN" altLang="en-US" dirty="0">
              <a:latin typeface="Arial" panose="020B0604020202020204" pitchFamily="34" charset="0"/>
              <a:ea typeface="宋体" panose="02010600030101010101" pitchFamily="2" charset="-122"/>
            </a:endParaRPr>
          </a:p>
        </p:txBody>
      </p:sp>
      <p:sp>
        <p:nvSpPr>
          <p:cNvPr id="70666" name="任意多边形 70665"/>
          <p:cNvSpPr/>
          <p:nvPr/>
        </p:nvSpPr>
        <p:spPr>
          <a:xfrm>
            <a:off x="3924300" y="2492375"/>
            <a:ext cx="755650" cy="365125"/>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70668" name="任意多边形 70667"/>
          <p:cNvSpPr/>
          <p:nvPr/>
        </p:nvSpPr>
        <p:spPr>
          <a:xfrm>
            <a:off x="5508625" y="2565400"/>
            <a:ext cx="1295400" cy="368300"/>
          </a:xfrm>
          <a:custGeom>
            <a:avLst/>
            <a:gdLst/>
            <a:ahLst/>
            <a:cxnLst/>
            <a:pathLst>
              <a:path w="544" h="204">
                <a:moveTo>
                  <a:pt x="0" y="204"/>
                </a:moveTo>
                <a:cubicBezTo>
                  <a:pt x="113" y="125"/>
                  <a:pt x="226" y="46"/>
                  <a:pt x="317" y="23"/>
                </a:cubicBezTo>
                <a:cubicBezTo>
                  <a:pt x="408" y="0"/>
                  <a:pt x="476" y="34"/>
                  <a:pt x="544" y="68"/>
                </a:cubicBez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70669" name="任意多边形 70668"/>
          <p:cNvSpPr/>
          <p:nvPr/>
        </p:nvSpPr>
        <p:spPr>
          <a:xfrm>
            <a:off x="5292725" y="2133600"/>
            <a:ext cx="1628775" cy="342900"/>
          </a:xfrm>
          <a:custGeom>
            <a:avLst/>
            <a:gdLst/>
            <a:ahLst/>
            <a:cxnLst/>
            <a:pathLst>
              <a:path w="1044" h="189">
                <a:moveTo>
                  <a:pt x="0" y="144"/>
                </a:moveTo>
                <a:cubicBezTo>
                  <a:pt x="321" y="72"/>
                  <a:pt x="643" y="0"/>
                  <a:pt x="817" y="7"/>
                </a:cubicBezTo>
                <a:cubicBezTo>
                  <a:pt x="991" y="14"/>
                  <a:pt x="1017" y="101"/>
                  <a:pt x="1044" y="189"/>
                </a:cubicBezTo>
              </a:path>
            </a:pathLst>
          </a:custGeom>
          <a:noFill/>
          <a:ln w="25400" cap="flat" cmpd="sng">
            <a:solidFill>
              <a:schemeClr val="tx1"/>
            </a:solidFill>
            <a:prstDash val="solid"/>
            <a:headEnd type="none" w="med" len="med"/>
            <a:tailEnd type="triangle" w="lg" len="lg"/>
          </a:ln>
        </p:spPr>
        <p:txBody>
          <a:bodyPr/>
          <a:p>
            <a:endParaRPr lang="zh-CN" altLang="en-US"/>
          </a:p>
        </p:txBody>
      </p:sp>
      <p:sp>
        <p:nvSpPr>
          <p:cNvPr id="70670" name="直接连接符 70669"/>
          <p:cNvSpPr/>
          <p:nvPr/>
        </p:nvSpPr>
        <p:spPr>
          <a:xfrm>
            <a:off x="1843088" y="3317875"/>
            <a:ext cx="0" cy="327025"/>
          </a:xfrm>
          <a:prstGeom prst="line">
            <a:avLst/>
          </a:prstGeom>
          <a:ln w="25400" cap="flat" cmpd="sng">
            <a:solidFill>
              <a:schemeClr val="tx1"/>
            </a:solidFill>
            <a:prstDash val="solid"/>
            <a:headEnd type="none" w="med" len="med"/>
            <a:tailEnd type="none" w="med" len="med"/>
          </a:ln>
        </p:spPr>
      </p:sp>
      <p:sp>
        <p:nvSpPr>
          <p:cNvPr id="70671" name="直接连接符 70670"/>
          <p:cNvSpPr/>
          <p:nvPr/>
        </p:nvSpPr>
        <p:spPr>
          <a:xfrm>
            <a:off x="2952750" y="3317875"/>
            <a:ext cx="0" cy="327025"/>
          </a:xfrm>
          <a:prstGeom prst="line">
            <a:avLst/>
          </a:prstGeom>
          <a:ln w="25400" cap="flat" cmpd="sng">
            <a:solidFill>
              <a:schemeClr val="tx1"/>
            </a:solidFill>
            <a:prstDash val="solid"/>
            <a:headEnd type="none" w="med" len="med"/>
            <a:tailEnd type="none" w="med" len="med"/>
          </a:ln>
        </p:spPr>
      </p:sp>
      <p:sp>
        <p:nvSpPr>
          <p:cNvPr id="70672" name="直接连接符 70671"/>
          <p:cNvSpPr/>
          <p:nvPr/>
        </p:nvSpPr>
        <p:spPr>
          <a:xfrm>
            <a:off x="1843088" y="3400425"/>
            <a:ext cx="1109662" cy="0"/>
          </a:xfrm>
          <a:prstGeom prst="line">
            <a:avLst/>
          </a:prstGeom>
          <a:ln w="25400" cap="flat" cmpd="sng">
            <a:solidFill>
              <a:schemeClr val="tx1"/>
            </a:solidFill>
            <a:prstDash val="solid"/>
            <a:headEnd type="triangle" w="lg" len="lg"/>
            <a:tailEnd type="triangle" w="lg" len="lg"/>
          </a:ln>
        </p:spPr>
      </p:sp>
      <p:sp>
        <p:nvSpPr>
          <p:cNvPr id="70673" name="矩形 70672"/>
          <p:cNvSpPr/>
          <p:nvPr/>
        </p:nvSpPr>
        <p:spPr>
          <a:xfrm>
            <a:off x="2065338" y="3482975"/>
            <a:ext cx="665162" cy="246063"/>
          </a:xfrm>
          <a:prstGeom prst="rect">
            <a:avLst/>
          </a:prstGeom>
          <a:noFill/>
          <a:ln w="25400">
            <a:noFill/>
          </a:ln>
        </p:spPr>
        <p:txBody>
          <a:bodyPr wrap="none" anchor="ctr" anchorCtr="0"/>
          <a:p>
            <a:r>
              <a:rPr lang="en-US" altLang="zh-CN">
                <a:latin typeface="Arial" panose="020B0604020202020204" pitchFamily="34" charset="0"/>
                <a:ea typeface="宋体" panose="02010600030101010101" pitchFamily="2" charset="-122"/>
              </a:rPr>
              <a:t>1</a:t>
            </a:r>
            <a:r>
              <a:rPr lang="zh-CN" altLang="en-US" dirty="0">
                <a:latin typeface="Arial" panose="020B0604020202020204" pitchFamily="34" charset="0"/>
                <a:ea typeface="宋体" panose="02010600030101010101" pitchFamily="2" charset="-122"/>
              </a:rPr>
              <a:t>小时</a:t>
            </a:r>
            <a:endParaRPr lang="zh-CN" altLang="en-US" dirty="0">
              <a:latin typeface="Arial" panose="020B0604020202020204" pitchFamily="34" charset="0"/>
              <a:ea typeface="宋体" panose="02010600030101010101" pitchFamily="2" charset="-122"/>
            </a:endParaRPr>
          </a:p>
        </p:txBody>
      </p:sp>
      <p:sp>
        <p:nvSpPr>
          <p:cNvPr id="70674" name="任意多边形 70673"/>
          <p:cNvSpPr/>
          <p:nvPr/>
        </p:nvSpPr>
        <p:spPr>
          <a:xfrm>
            <a:off x="4787900" y="2420938"/>
            <a:ext cx="755650" cy="365125"/>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70675" name="任意多边形 70674"/>
          <p:cNvSpPr/>
          <p:nvPr/>
        </p:nvSpPr>
        <p:spPr>
          <a:xfrm>
            <a:off x="4284663" y="2852738"/>
            <a:ext cx="755650" cy="365125"/>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70676" name="任意多边形 70675"/>
          <p:cNvSpPr/>
          <p:nvPr/>
        </p:nvSpPr>
        <p:spPr>
          <a:xfrm>
            <a:off x="4932363" y="2924175"/>
            <a:ext cx="755650" cy="365125"/>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70677" name="矩形 70676"/>
          <p:cNvSpPr/>
          <p:nvPr/>
        </p:nvSpPr>
        <p:spPr>
          <a:xfrm>
            <a:off x="6804025" y="2205038"/>
            <a:ext cx="2160588" cy="863600"/>
          </a:xfrm>
          <a:prstGeom prst="rect">
            <a:avLst/>
          </a:prstGeom>
          <a:noFill/>
          <a:ln w="9525">
            <a:noFill/>
          </a:ln>
        </p:spPr>
        <p:txBody>
          <a:bodyPr wrap="none" anchor="ctr" anchorCtr="0"/>
          <a:p>
            <a:r>
              <a:rPr lang="en-US" altLang="zh-CN">
                <a:latin typeface="Arial" panose="020B0604020202020204" pitchFamily="34" charset="0"/>
                <a:ea typeface="宋体" panose="02010600030101010101" pitchFamily="2" charset="-122"/>
              </a:rPr>
              <a:t>1</a:t>
            </a:r>
            <a:r>
              <a:rPr lang="zh-CN" altLang="en-US" dirty="0">
                <a:latin typeface="Arial" panose="020B0604020202020204" pitchFamily="34" charset="0"/>
                <a:ea typeface="宋体" panose="02010600030101010101" pitchFamily="2" charset="-122"/>
              </a:rPr>
              <a:t>小时的批量</a:t>
            </a:r>
            <a:endParaRPr lang="zh-CN" altLang="en-US" dirty="0">
              <a:latin typeface="Arial" panose="020B0604020202020204" pitchFamily="34" charset="0"/>
              <a:ea typeface="宋体" panose="02010600030101010101" pitchFamily="2" charset="-122"/>
            </a:endParaRPr>
          </a:p>
          <a:p>
            <a:r>
              <a:rPr lang="zh-CN" altLang="en-US" dirty="0">
                <a:latin typeface="Arial" panose="020B0604020202020204" pitchFamily="34" charset="0"/>
                <a:ea typeface="宋体" panose="02010600030101010101" pitchFamily="2" charset="-122"/>
              </a:rPr>
              <a:t>（换产时间极短）</a:t>
            </a:r>
            <a:endParaRPr lang="zh-CN" altLang="en-US" dirty="0">
              <a:latin typeface="Arial" panose="020B0604020202020204" pitchFamily="34" charset="0"/>
              <a:ea typeface="宋体" panose="02010600030101010101" pitchFamily="2" charset="-122"/>
            </a:endParaRPr>
          </a:p>
        </p:txBody>
      </p:sp>
      <p:sp>
        <p:nvSpPr>
          <p:cNvPr id="70678" name="矩形 70677"/>
          <p:cNvSpPr/>
          <p:nvPr/>
        </p:nvSpPr>
        <p:spPr>
          <a:xfrm>
            <a:off x="1547813" y="4005263"/>
            <a:ext cx="69119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生产的过程周期时间</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加工时间（</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小时）</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批量（</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小时）</a:t>
            </a:r>
            <a:endParaRPr lang="zh-CN" altLang="en-US" b="1" dirty="0">
              <a:latin typeface="Arial" panose="020B0604020202020204" pitchFamily="34" charset="0"/>
              <a:ea typeface="宋体" panose="02010600030101010101" pitchFamily="2" charset="-122"/>
            </a:endParaRPr>
          </a:p>
        </p:txBody>
      </p:sp>
      <p:sp>
        <p:nvSpPr>
          <p:cNvPr id="70679" name="矩形 70678"/>
          <p:cNvSpPr/>
          <p:nvPr/>
        </p:nvSpPr>
        <p:spPr>
          <a:xfrm>
            <a:off x="2124075" y="4797425"/>
            <a:ext cx="5832475"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生产出的最后一个产品</a:t>
            </a:r>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小时后就可以用上</a:t>
            </a:r>
            <a:endParaRPr lang="zh-CN" altLang="en-US" b="1" dirty="0">
              <a:latin typeface="Arial" panose="020B0604020202020204" pitchFamily="34" charset="0"/>
              <a:ea typeface="宋体" panose="02010600030101010101" pitchFamily="2" charset="-122"/>
            </a:endParaRPr>
          </a:p>
        </p:txBody>
      </p:sp>
      <p:sp>
        <p:nvSpPr>
          <p:cNvPr id="70680" name="矩形 70679"/>
          <p:cNvSpPr/>
          <p:nvPr/>
        </p:nvSpPr>
        <p:spPr>
          <a:xfrm>
            <a:off x="2411413" y="5589588"/>
            <a:ext cx="5184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后道工序有</a:t>
            </a:r>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个小时就可以对应销售的变化</a:t>
            </a:r>
            <a:endParaRPr lang="zh-CN" altLang="en-US" b="1" dirty="0">
              <a:latin typeface="Arial" panose="020B0604020202020204" pitchFamily="34" charset="0"/>
              <a:ea typeface="宋体" panose="02010600030101010101" pitchFamily="2" charset="-122"/>
            </a:endParaRPr>
          </a:p>
        </p:txBody>
      </p:sp>
      <p:sp>
        <p:nvSpPr>
          <p:cNvPr id="70681" name="矩形 70680"/>
          <p:cNvSpPr/>
          <p:nvPr/>
        </p:nvSpPr>
        <p:spPr>
          <a:xfrm>
            <a:off x="1476375" y="6308725"/>
            <a:ext cx="5184775" cy="360363"/>
          </a:xfrm>
          <a:prstGeom prst="rect">
            <a:avLst/>
          </a:prstGeom>
          <a:solidFill>
            <a:schemeClr val="bg1"/>
          </a:solidFill>
          <a:ln w="25400">
            <a:noFill/>
          </a:ln>
        </p:spPr>
        <p:txBody>
          <a:bodyPr wrap="none" anchor="ctr" anchorCtr="0"/>
          <a:p>
            <a:r>
              <a:rPr lang="zh-CN" altLang="en-US" sz="2400" b="1" dirty="0">
                <a:solidFill>
                  <a:srgbClr val="FF0000"/>
                </a:solidFill>
                <a:latin typeface="Arial" panose="020B0604020202020204" pitchFamily="34" charset="0"/>
                <a:ea typeface="宋体" panose="02010600030101010101" pitchFamily="2" charset="-122"/>
              </a:rPr>
              <a:t>★缩短换产时间就可以缩短过程周期时间</a:t>
            </a:r>
            <a:endParaRPr lang="zh-CN" altLang="en-US" sz="2400" b="1" dirty="0">
              <a:solidFill>
                <a:srgbClr val="FF0000"/>
              </a:solidFill>
              <a:latin typeface="Arial" panose="020B0604020202020204" pitchFamily="34" charset="0"/>
              <a:ea typeface="宋体" panose="02010600030101010101" pitchFamily="2" charset="-122"/>
            </a:endParaRPr>
          </a:p>
        </p:txBody>
      </p:sp>
      <p:sp>
        <p:nvSpPr>
          <p:cNvPr id="70682" name="下箭头 70681"/>
          <p:cNvSpPr/>
          <p:nvPr/>
        </p:nvSpPr>
        <p:spPr>
          <a:xfrm>
            <a:off x="4716463" y="4437063"/>
            <a:ext cx="431800" cy="287337"/>
          </a:xfrm>
          <a:prstGeom prst="downArrow">
            <a:avLst>
              <a:gd name="adj1" fmla="val 50000"/>
              <a:gd name="adj2"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70683" name="下箭头 70682"/>
          <p:cNvSpPr/>
          <p:nvPr/>
        </p:nvSpPr>
        <p:spPr>
          <a:xfrm>
            <a:off x="4716463" y="5229225"/>
            <a:ext cx="431800" cy="287338"/>
          </a:xfrm>
          <a:prstGeom prst="downArrow">
            <a:avLst>
              <a:gd name="adj1" fmla="val 50000"/>
              <a:gd name="adj2"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70684" name="圆角矩形 70683"/>
          <p:cNvSpPr/>
          <p:nvPr/>
        </p:nvSpPr>
        <p:spPr>
          <a:xfrm>
            <a:off x="1547813" y="1557338"/>
            <a:ext cx="1152525" cy="504825"/>
          </a:xfrm>
          <a:prstGeom prst="roundRect">
            <a:avLst>
              <a:gd name="adj" fmla="val 16667"/>
            </a:avLst>
          </a:prstGeom>
          <a:noFill/>
          <a:ln w="25400" cap="flat" cmpd="sng">
            <a:solidFill>
              <a:srgbClr val="0000FF"/>
            </a:solidFill>
            <a:prstDash val="solid"/>
            <a:headEnd type="none" w="med" len="med"/>
            <a:tailEnd type="none" w="med" len="med"/>
          </a:ln>
        </p:spPr>
        <p:txBody>
          <a:bodyPr wrap="none" anchor="ctr" anchorCtr="0"/>
          <a:p>
            <a:r>
              <a:rPr lang="zh-CN" altLang="en-US" sz="2800" b="1" dirty="0">
                <a:solidFill>
                  <a:srgbClr val="FF0000"/>
                </a:solidFill>
                <a:latin typeface="Arial" panose="020B0604020202020204" pitchFamily="34" charset="0"/>
                <a:ea typeface="宋体" panose="02010600030101010101" pitchFamily="2" charset="-122"/>
              </a:rPr>
              <a:t>改善</a:t>
            </a:r>
            <a:endParaRPr lang="zh-CN" altLang="en-US" sz="2800" b="1" dirty="0">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7" name="圆角矩形 71686"/>
          <p:cNvSpPr/>
          <p:nvPr/>
        </p:nvSpPr>
        <p:spPr>
          <a:xfrm>
            <a:off x="1331913" y="1628775"/>
            <a:ext cx="2232025"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）流动过于复杂</a:t>
            </a:r>
            <a:endParaRPr lang="zh-CN" altLang="en-US" b="1" dirty="0">
              <a:latin typeface="Arial" panose="020B0604020202020204" pitchFamily="34" charset="0"/>
              <a:ea typeface="宋体" panose="02010600030101010101" pitchFamily="2" charset="-122"/>
            </a:endParaRPr>
          </a:p>
        </p:txBody>
      </p:sp>
      <p:sp>
        <p:nvSpPr>
          <p:cNvPr id="71688" name="圆角矩形 71687"/>
          <p:cNvSpPr/>
          <p:nvPr/>
        </p:nvSpPr>
        <p:spPr>
          <a:xfrm>
            <a:off x="1547813" y="2420938"/>
            <a:ext cx="2736850" cy="431800"/>
          </a:xfrm>
          <a:prstGeom prst="roundRect">
            <a:avLst>
              <a:gd name="adj" fmla="val 45954"/>
            </a:avLst>
          </a:prstGeom>
          <a:solidFill>
            <a:schemeClr val="bg1"/>
          </a:solid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中间工序外包的弊端</a:t>
            </a:r>
            <a:endParaRPr lang="zh-CN" altLang="en-US" b="1" dirty="0">
              <a:latin typeface="Arial" panose="020B0604020202020204" pitchFamily="34" charset="0"/>
              <a:ea typeface="黑体" panose="02010609060101010101" pitchFamily="2" charset="-122"/>
            </a:endParaRPr>
          </a:p>
        </p:txBody>
      </p:sp>
      <p:sp>
        <p:nvSpPr>
          <p:cNvPr id="71689" name="圆角矩形 71688"/>
          <p:cNvSpPr/>
          <p:nvPr/>
        </p:nvSpPr>
        <p:spPr>
          <a:xfrm>
            <a:off x="5148263" y="2420938"/>
            <a:ext cx="2952750" cy="431800"/>
          </a:xfrm>
          <a:prstGeom prst="roundRect">
            <a:avLst>
              <a:gd name="adj" fmla="val 45954"/>
            </a:avLst>
          </a:prstGeom>
          <a:solidFill>
            <a:schemeClr val="bg1"/>
          </a:solid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使用廉价设备进行自产</a:t>
            </a:r>
            <a:endParaRPr lang="zh-CN" altLang="en-US" b="1" dirty="0">
              <a:latin typeface="Arial" panose="020B0604020202020204" pitchFamily="34" charset="0"/>
              <a:ea typeface="黑体" panose="02010609060101010101" pitchFamily="2" charset="-122"/>
            </a:endParaRPr>
          </a:p>
        </p:txBody>
      </p:sp>
      <p:sp>
        <p:nvSpPr>
          <p:cNvPr id="71690" name="圆角矩形 71689"/>
          <p:cNvSpPr/>
          <p:nvPr/>
        </p:nvSpPr>
        <p:spPr>
          <a:xfrm>
            <a:off x="1763713" y="2060575"/>
            <a:ext cx="2232025" cy="360363"/>
          </a:xfrm>
          <a:prstGeom prst="roundRect">
            <a:avLst>
              <a:gd name="adj" fmla="val 16667"/>
            </a:avLst>
          </a:prstGeom>
          <a:no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）宏观流动</a:t>
            </a:r>
            <a:endParaRPr lang="zh-CN" altLang="en-US" b="1" dirty="0">
              <a:latin typeface="Arial" panose="020B0604020202020204" pitchFamily="34" charset="0"/>
              <a:ea typeface="宋体" panose="02010600030101010101" pitchFamily="2" charset="-122"/>
            </a:endParaRPr>
          </a:p>
        </p:txBody>
      </p:sp>
      <p:grpSp>
        <p:nvGrpSpPr>
          <p:cNvPr id="71787" name="组合 71786"/>
          <p:cNvGrpSpPr/>
          <p:nvPr/>
        </p:nvGrpSpPr>
        <p:grpSpPr>
          <a:xfrm>
            <a:off x="1331913" y="2997200"/>
            <a:ext cx="3311525" cy="3673475"/>
            <a:chOff x="839" y="1888"/>
            <a:chExt cx="2086" cy="2314"/>
          </a:xfrm>
        </p:grpSpPr>
        <p:sp>
          <p:nvSpPr>
            <p:cNvPr id="71691" name="圆角矩形 71690"/>
            <p:cNvSpPr/>
            <p:nvPr/>
          </p:nvSpPr>
          <p:spPr>
            <a:xfrm>
              <a:off x="929" y="1888"/>
              <a:ext cx="499" cy="227"/>
            </a:xfrm>
            <a:prstGeom prst="roundRect">
              <a:avLst>
                <a:gd name="adj" fmla="val 16667"/>
              </a:avLst>
            </a:prstGeom>
            <a:noFill/>
            <a:ln w="25400">
              <a:noFill/>
            </a:ln>
          </p:spPr>
          <p:txBody>
            <a:bodyPr wrap="none" anchor="ctr" anchorCtr="0"/>
            <a:p>
              <a:r>
                <a:rPr lang="zh-CN" altLang="en-US" sz="1400" b="1" dirty="0">
                  <a:latin typeface="Arial" panose="020B0604020202020204" pitchFamily="34" charset="0"/>
                  <a:ea typeface="宋体" panose="02010600030101010101" pitchFamily="2" charset="-122"/>
                </a:rPr>
                <a:t>自产</a:t>
              </a:r>
              <a:endParaRPr lang="zh-CN" altLang="en-US" sz="1400" b="1" dirty="0">
                <a:latin typeface="Arial" panose="020B0604020202020204" pitchFamily="34" charset="0"/>
                <a:ea typeface="宋体" panose="02010600030101010101" pitchFamily="2" charset="-122"/>
              </a:endParaRPr>
            </a:p>
          </p:txBody>
        </p:sp>
        <p:sp>
          <p:nvSpPr>
            <p:cNvPr id="71692" name="圆角矩形 71691"/>
            <p:cNvSpPr/>
            <p:nvPr/>
          </p:nvSpPr>
          <p:spPr>
            <a:xfrm>
              <a:off x="1700" y="1888"/>
              <a:ext cx="499" cy="227"/>
            </a:xfrm>
            <a:prstGeom prst="roundRect">
              <a:avLst>
                <a:gd name="adj" fmla="val 16667"/>
              </a:avLst>
            </a:prstGeom>
            <a:noFill/>
            <a:ln w="25400">
              <a:noFill/>
            </a:ln>
          </p:spPr>
          <p:txBody>
            <a:bodyPr wrap="none" anchor="ctr" anchorCtr="0"/>
            <a:p>
              <a:r>
                <a:rPr lang="zh-CN" altLang="en-US" sz="1400" b="1" dirty="0">
                  <a:latin typeface="Arial" panose="020B0604020202020204" pitchFamily="34" charset="0"/>
                  <a:ea typeface="宋体" panose="02010600030101010101" pitchFamily="2" charset="-122"/>
                </a:rPr>
                <a:t>外包</a:t>
              </a:r>
              <a:endParaRPr lang="zh-CN" altLang="en-US" sz="1400" b="1" dirty="0">
                <a:latin typeface="Arial" panose="020B0604020202020204" pitchFamily="34" charset="0"/>
                <a:ea typeface="宋体" panose="02010600030101010101" pitchFamily="2" charset="-122"/>
              </a:endParaRPr>
            </a:p>
          </p:txBody>
        </p:sp>
        <p:sp>
          <p:nvSpPr>
            <p:cNvPr id="71693" name="矩形 71692"/>
            <p:cNvSpPr/>
            <p:nvPr/>
          </p:nvSpPr>
          <p:spPr>
            <a:xfrm>
              <a:off x="839" y="2205"/>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机加工</a:t>
              </a:r>
              <a:endParaRPr lang="zh-CN" altLang="en-US" sz="1600" b="1" dirty="0">
                <a:latin typeface="Arial" panose="020B0604020202020204" pitchFamily="34" charset="0"/>
                <a:ea typeface="宋体" panose="02010600030101010101" pitchFamily="2" charset="-122"/>
              </a:endParaRPr>
            </a:p>
          </p:txBody>
        </p:sp>
        <p:sp>
          <p:nvSpPr>
            <p:cNvPr id="71694" name="矩形 71693"/>
            <p:cNvSpPr/>
            <p:nvPr/>
          </p:nvSpPr>
          <p:spPr>
            <a:xfrm>
              <a:off x="1655" y="2568"/>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热处理</a:t>
              </a:r>
              <a:endParaRPr lang="zh-CN" altLang="en-US" sz="1600" b="1" dirty="0">
                <a:latin typeface="Arial" panose="020B0604020202020204" pitchFamily="34" charset="0"/>
                <a:ea typeface="宋体" panose="02010600030101010101" pitchFamily="2" charset="-122"/>
              </a:endParaRPr>
            </a:p>
          </p:txBody>
        </p:sp>
        <p:sp>
          <p:nvSpPr>
            <p:cNvPr id="71695" name="矩形 71694"/>
            <p:cNvSpPr/>
            <p:nvPr/>
          </p:nvSpPr>
          <p:spPr>
            <a:xfrm>
              <a:off x="839" y="2931"/>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打磨抛光</a:t>
              </a:r>
              <a:endParaRPr lang="en-US" altLang="zh-CN" sz="1600" b="1">
                <a:latin typeface="Arial" panose="020B0604020202020204" pitchFamily="34" charset="0"/>
                <a:ea typeface="宋体" panose="02010600030101010101" pitchFamily="2" charset="-122"/>
              </a:endParaRPr>
            </a:p>
          </p:txBody>
        </p:sp>
        <p:sp>
          <p:nvSpPr>
            <p:cNvPr id="71696" name="矩形 71695"/>
            <p:cNvSpPr/>
            <p:nvPr/>
          </p:nvSpPr>
          <p:spPr>
            <a:xfrm>
              <a:off x="1655" y="3293"/>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电镀</a:t>
              </a:r>
              <a:endParaRPr lang="zh-CN" altLang="en-US" sz="1600" b="1" dirty="0">
                <a:latin typeface="Arial" panose="020B0604020202020204" pitchFamily="34" charset="0"/>
                <a:ea typeface="宋体" panose="02010600030101010101" pitchFamily="2" charset="-122"/>
              </a:endParaRPr>
            </a:p>
          </p:txBody>
        </p:sp>
        <p:sp>
          <p:nvSpPr>
            <p:cNvPr id="71697" name="矩形 71696"/>
            <p:cNvSpPr/>
            <p:nvPr/>
          </p:nvSpPr>
          <p:spPr>
            <a:xfrm>
              <a:off x="1655" y="3656"/>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分装</a:t>
              </a:r>
              <a:endParaRPr lang="zh-CN" altLang="en-US" sz="1600" b="1" dirty="0">
                <a:latin typeface="Arial" panose="020B0604020202020204" pitchFamily="34" charset="0"/>
                <a:ea typeface="宋体" panose="02010600030101010101" pitchFamily="2" charset="-122"/>
              </a:endParaRPr>
            </a:p>
          </p:txBody>
        </p:sp>
        <p:sp>
          <p:nvSpPr>
            <p:cNvPr id="71698" name="矩形 71697"/>
            <p:cNvSpPr/>
            <p:nvPr/>
          </p:nvSpPr>
          <p:spPr>
            <a:xfrm>
              <a:off x="839" y="4019"/>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组装</a:t>
              </a:r>
              <a:endParaRPr lang="zh-CN" altLang="en-US" sz="1600" b="1" dirty="0">
                <a:latin typeface="Arial" panose="020B0604020202020204" pitchFamily="34" charset="0"/>
                <a:ea typeface="宋体" panose="02010600030101010101" pitchFamily="2" charset="-122"/>
              </a:endParaRPr>
            </a:p>
          </p:txBody>
        </p:sp>
        <p:sp>
          <p:nvSpPr>
            <p:cNvPr id="71699" name="右箭头 71698"/>
            <p:cNvSpPr/>
            <p:nvPr/>
          </p:nvSpPr>
          <p:spPr>
            <a:xfrm rot="1518364">
              <a:off x="1428" y="2387"/>
              <a:ext cx="227" cy="136"/>
            </a:xfrm>
            <a:prstGeom prst="rightArrow">
              <a:avLst>
                <a:gd name="adj1" fmla="val 50000"/>
                <a:gd name="adj2" fmla="val 41727"/>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1700" name="右箭头 71699"/>
            <p:cNvSpPr/>
            <p:nvPr/>
          </p:nvSpPr>
          <p:spPr>
            <a:xfrm rot="1518364">
              <a:off x="1428" y="3113"/>
              <a:ext cx="227" cy="136"/>
            </a:xfrm>
            <a:prstGeom prst="rightArrow">
              <a:avLst>
                <a:gd name="adj1" fmla="val 50000"/>
                <a:gd name="adj2" fmla="val 41727"/>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1701" name="右箭头 71700"/>
            <p:cNvSpPr/>
            <p:nvPr/>
          </p:nvSpPr>
          <p:spPr>
            <a:xfrm rot="8980954">
              <a:off x="1428" y="2750"/>
              <a:ext cx="227" cy="136"/>
            </a:xfrm>
            <a:prstGeom prst="rightArrow">
              <a:avLst>
                <a:gd name="adj1" fmla="val 50000"/>
                <a:gd name="adj2" fmla="val 41727"/>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1702" name="右箭头 71701"/>
            <p:cNvSpPr/>
            <p:nvPr/>
          </p:nvSpPr>
          <p:spPr>
            <a:xfrm rot="8980954">
              <a:off x="1428" y="3838"/>
              <a:ext cx="227" cy="136"/>
            </a:xfrm>
            <a:prstGeom prst="rightArrow">
              <a:avLst>
                <a:gd name="adj1" fmla="val 50000"/>
                <a:gd name="adj2" fmla="val 41727"/>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1703" name="右箭头 71702"/>
            <p:cNvSpPr/>
            <p:nvPr/>
          </p:nvSpPr>
          <p:spPr>
            <a:xfrm rot="5400000">
              <a:off x="1882" y="3499"/>
              <a:ext cx="136" cy="136"/>
            </a:xfrm>
            <a:prstGeom prst="rightArrow">
              <a:avLst>
                <a:gd name="adj1" fmla="val 50000"/>
                <a:gd name="adj2" fmla="val 25000"/>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grpSp>
          <p:nvGrpSpPr>
            <p:cNvPr id="71741" name="组合 71740"/>
            <p:cNvGrpSpPr/>
            <p:nvPr/>
          </p:nvGrpSpPr>
          <p:grpSpPr>
            <a:xfrm>
              <a:off x="2336" y="2205"/>
              <a:ext cx="589" cy="1997"/>
              <a:chOff x="2336" y="2205"/>
              <a:chExt cx="589" cy="1997"/>
            </a:xfrm>
          </p:grpSpPr>
          <p:grpSp>
            <p:nvGrpSpPr>
              <p:cNvPr id="71729" name="组合 71728"/>
              <p:cNvGrpSpPr/>
              <p:nvPr/>
            </p:nvGrpSpPr>
            <p:grpSpPr>
              <a:xfrm>
                <a:off x="2336" y="2205"/>
                <a:ext cx="453" cy="1997"/>
                <a:chOff x="2336" y="2205"/>
                <a:chExt cx="453" cy="1997"/>
              </a:xfrm>
            </p:grpSpPr>
            <p:grpSp>
              <p:nvGrpSpPr>
                <p:cNvPr id="71717" name="组合 71716"/>
                <p:cNvGrpSpPr/>
                <p:nvPr/>
              </p:nvGrpSpPr>
              <p:grpSpPr>
                <a:xfrm>
                  <a:off x="2336" y="2205"/>
                  <a:ext cx="453" cy="1996"/>
                  <a:chOff x="2563" y="2205"/>
                  <a:chExt cx="453" cy="1996"/>
                </a:xfrm>
              </p:grpSpPr>
              <p:sp>
                <p:nvSpPr>
                  <p:cNvPr id="71704" name="直接连接符 71703"/>
                  <p:cNvSpPr/>
                  <p:nvPr/>
                </p:nvSpPr>
                <p:spPr>
                  <a:xfrm>
                    <a:off x="2563" y="2205"/>
                    <a:ext cx="453" cy="0"/>
                  </a:xfrm>
                  <a:prstGeom prst="line">
                    <a:avLst/>
                  </a:prstGeom>
                  <a:ln w="25400" cap="flat" cmpd="sng">
                    <a:solidFill>
                      <a:schemeClr val="tx1"/>
                    </a:solidFill>
                    <a:prstDash val="solid"/>
                    <a:headEnd type="none" w="med" len="med"/>
                    <a:tailEnd type="none" w="med" len="med"/>
                  </a:ln>
                </p:spPr>
              </p:sp>
              <p:sp>
                <p:nvSpPr>
                  <p:cNvPr id="71705" name="直接连接符 71704"/>
                  <p:cNvSpPr/>
                  <p:nvPr/>
                </p:nvSpPr>
                <p:spPr>
                  <a:xfrm>
                    <a:off x="2563" y="2568"/>
                    <a:ext cx="453" cy="0"/>
                  </a:xfrm>
                  <a:prstGeom prst="line">
                    <a:avLst/>
                  </a:prstGeom>
                  <a:ln w="25400" cap="flat" cmpd="sng">
                    <a:solidFill>
                      <a:schemeClr val="tx1"/>
                    </a:solidFill>
                    <a:prstDash val="solid"/>
                    <a:headEnd type="none" w="med" len="med"/>
                    <a:tailEnd type="none" w="med" len="med"/>
                  </a:ln>
                </p:spPr>
              </p:sp>
              <p:sp>
                <p:nvSpPr>
                  <p:cNvPr id="71706" name="直接连接符 71705"/>
                  <p:cNvSpPr/>
                  <p:nvPr/>
                </p:nvSpPr>
                <p:spPr>
                  <a:xfrm>
                    <a:off x="2563" y="2750"/>
                    <a:ext cx="453" cy="0"/>
                  </a:xfrm>
                  <a:prstGeom prst="line">
                    <a:avLst/>
                  </a:prstGeom>
                  <a:ln w="25400" cap="flat" cmpd="sng">
                    <a:solidFill>
                      <a:schemeClr val="tx1"/>
                    </a:solidFill>
                    <a:prstDash val="solid"/>
                    <a:headEnd type="none" w="med" len="med"/>
                    <a:tailEnd type="none" w="med" len="med"/>
                  </a:ln>
                </p:spPr>
              </p:sp>
              <p:sp>
                <p:nvSpPr>
                  <p:cNvPr id="71707" name="直接连接符 71706"/>
                  <p:cNvSpPr/>
                  <p:nvPr/>
                </p:nvSpPr>
                <p:spPr>
                  <a:xfrm>
                    <a:off x="2563" y="2387"/>
                    <a:ext cx="453" cy="0"/>
                  </a:xfrm>
                  <a:prstGeom prst="line">
                    <a:avLst/>
                  </a:prstGeom>
                  <a:ln w="25400" cap="flat" cmpd="sng">
                    <a:solidFill>
                      <a:schemeClr val="tx1"/>
                    </a:solidFill>
                    <a:prstDash val="solid"/>
                    <a:headEnd type="none" w="med" len="med"/>
                    <a:tailEnd type="none" w="med" len="med"/>
                  </a:ln>
                </p:spPr>
              </p:sp>
              <p:sp>
                <p:nvSpPr>
                  <p:cNvPr id="71708" name="直接连接符 71707"/>
                  <p:cNvSpPr/>
                  <p:nvPr/>
                </p:nvSpPr>
                <p:spPr>
                  <a:xfrm>
                    <a:off x="2563" y="2931"/>
                    <a:ext cx="453" cy="0"/>
                  </a:xfrm>
                  <a:prstGeom prst="line">
                    <a:avLst/>
                  </a:prstGeom>
                  <a:ln w="25400" cap="flat" cmpd="sng">
                    <a:solidFill>
                      <a:schemeClr val="tx1"/>
                    </a:solidFill>
                    <a:prstDash val="solid"/>
                    <a:headEnd type="none" w="med" len="med"/>
                    <a:tailEnd type="none" w="med" len="med"/>
                  </a:ln>
                </p:spPr>
              </p:sp>
              <p:sp>
                <p:nvSpPr>
                  <p:cNvPr id="71709" name="直接连接符 71708"/>
                  <p:cNvSpPr/>
                  <p:nvPr/>
                </p:nvSpPr>
                <p:spPr>
                  <a:xfrm>
                    <a:off x="2563" y="3113"/>
                    <a:ext cx="453" cy="0"/>
                  </a:xfrm>
                  <a:prstGeom prst="line">
                    <a:avLst/>
                  </a:prstGeom>
                  <a:ln w="25400" cap="flat" cmpd="sng">
                    <a:solidFill>
                      <a:schemeClr val="tx1"/>
                    </a:solidFill>
                    <a:prstDash val="solid"/>
                    <a:headEnd type="none" w="med" len="med"/>
                    <a:tailEnd type="none" w="med" len="med"/>
                  </a:ln>
                </p:spPr>
              </p:sp>
              <p:sp>
                <p:nvSpPr>
                  <p:cNvPr id="71710" name="直接连接符 71709"/>
                  <p:cNvSpPr/>
                  <p:nvPr/>
                </p:nvSpPr>
                <p:spPr>
                  <a:xfrm>
                    <a:off x="2563" y="3475"/>
                    <a:ext cx="453" cy="0"/>
                  </a:xfrm>
                  <a:prstGeom prst="line">
                    <a:avLst/>
                  </a:prstGeom>
                  <a:ln w="25400" cap="flat" cmpd="sng">
                    <a:solidFill>
                      <a:schemeClr val="tx1"/>
                    </a:solidFill>
                    <a:prstDash val="solid"/>
                    <a:headEnd type="none" w="med" len="med"/>
                    <a:tailEnd type="none" w="med" len="med"/>
                  </a:ln>
                </p:spPr>
              </p:sp>
              <p:sp>
                <p:nvSpPr>
                  <p:cNvPr id="71711" name="直接连接符 71710"/>
                  <p:cNvSpPr/>
                  <p:nvPr/>
                </p:nvSpPr>
                <p:spPr>
                  <a:xfrm>
                    <a:off x="2563" y="3294"/>
                    <a:ext cx="453" cy="0"/>
                  </a:xfrm>
                  <a:prstGeom prst="line">
                    <a:avLst/>
                  </a:prstGeom>
                  <a:ln w="25400" cap="flat" cmpd="sng">
                    <a:solidFill>
                      <a:schemeClr val="tx1"/>
                    </a:solidFill>
                    <a:prstDash val="solid"/>
                    <a:headEnd type="none" w="med" len="med"/>
                    <a:tailEnd type="none" w="med" len="med"/>
                  </a:ln>
                </p:spPr>
              </p:sp>
              <p:sp>
                <p:nvSpPr>
                  <p:cNvPr id="71712" name="直接连接符 71711"/>
                  <p:cNvSpPr/>
                  <p:nvPr/>
                </p:nvSpPr>
                <p:spPr>
                  <a:xfrm>
                    <a:off x="2563" y="3657"/>
                    <a:ext cx="453" cy="0"/>
                  </a:xfrm>
                  <a:prstGeom prst="line">
                    <a:avLst/>
                  </a:prstGeom>
                  <a:ln w="25400" cap="flat" cmpd="sng">
                    <a:solidFill>
                      <a:schemeClr val="tx1"/>
                    </a:solidFill>
                    <a:prstDash val="solid"/>
                    <a:headEnd type="none" w="med" len="med"/>
                    <a:tailEnd type="none" w="med" len="med"/>
                  </a:ln>
                </p:spPr>
              </p:sp>
              <p:sp>
                <p:nvSpPr>
                  <p:cNvPr id="71713" name="直接连接符 71712"/>
                  <p:cNvSpPr/>
                  <p:nvPr/>
                </p:nvSpPr>
                <p:spPr>
                  <a:xfrm>
                    <a:off x="2563" y="3838"/>
                    <a:ext cx="453" cy="0"/>
                  </a:xfrm>
                  <a:prstGeom prst="line">
                    <a:avLst/>
                  </a:prstGeom>
                  <a:ln w="25400" cap="flat" cmpd="sng">
                    <a:solidFill>
                      <a:schemeClr val="tx1"/>
                    </a:solidFill>
                    <a:prstDash val="solid"/>
                    <a:headEnd type="none" w="med" len="med"/>
                    <a:tailEnd type="none" w="med" len="med"/>
                  </a:ln>
                </p:spPr>
              </p:sp>
              <p:sp>
                <p:nvSpPr>
                  <p:cNvPr id="71714" name="直接连接符 71713"/>
                  <p:cNvSpPr/>
                  <p:nvPr/>
                </p:nvSpPr>
                <p:spPr>
                  <a:xfrm>
                    <a:off x="2563" y="4020"/>
                    <a:ext cx="453" cy="0"/>
                  </a:xfrm>
                  <a:prstGeom prst="line">
                    <a:avLst/>
                  </a:prstGeom>
                  <a:ln w="25400" cap="flat" cmpd="sng">
                    <a:solidFill>
                      <a:schemeClr val="tx1"/>
                    </a:solidFill>
                    <a:prstDash val="solid"/>
                    <a:headEnd type="none" w="med" len="med"/>
                    <a:tailEnd type="none" w="med" len="med"/>
                  </a:ln>
                </p:spPr>
              </p:sp>
              <p:sp>
                <p:nvSpPr>
                  <p:cNvPr id="71715" name="直接连接符 71714"/>
                  <p:cNvSpPr/>
                  <p:nvPr/>
                </p:nvSpPr>
                <p:spPr>
                  <a:xfrm>
                    <a:off x="2563" y="4201"/>
                    <a:ext cx="453" cy="0"/>
                  </a:xfrm>
                  <a:prstGeom prst="line">
                    <a:avLst/>
                  </a:prstGeom>
                  <a:ln w="25400" cap="flat" cmpd="sng">
                    <a:solidFill>
                      <a:schemeClr val="tx1"/>
                    </a:solidFill>
                    <a:prstDash val="solid"/>
                    <a:headEnd type="none" w="med" len="med"/>
                    <a:tailEnd type="none" w="med" len="med"/>
                  </a:ln>
                </p:spPr>
              </p:sp>
            </p:grpSp>
            <p:sp>
              <p:nvSpPr>
                <p:cNvPr id="71718" name="直接连接符 71717"/>
                <p:cNvSpPr/>
                <p:nvPr/>
              </p:nvSpPr>
              <p:spPr>
                <a:xfrm>
                  <a:off x="2517" y="2205"/>
                  <a:ext cx="0" cy="182"/>
                </a:xfrm>
                <a:prstGeom prst="line">
                  <a:avLst/>
                </a:prstGeom>
                <a:ln w="25400" cap="flat" cmpd="sng">
                  <a:solidFill>
                    <a:schemeClr val="tx1"/>
                  </a:solidFill>
                  <a:prstDash val="solid"/>
                  <a:headEnd type="triangle" w="med" len="med"/>
                  <a:tailEnd type="triangle" w="med" len="med"/>
                </a:ln>
              </p:spPr>
            </p:sp>
            <p:sp>
              <p:nvSpPr>
                <p:cNvPr id="71719" name="直接连接符 71718"/>
                <p:cNvSpPr/>
                <p:nvPr/>
              </p:nvSpPr>
              <p:spPr>
                <a:xfrm>
                  <a:off x="2517" y="2387"/>
                  <a:ext cx="0" cy="182"/>
                </a:xfrm>
                <a:prstGeom prst="line">
                  <a:avLst/>
                </a:prstGeom>
                <a:ln w="25400" cap="flat" cmpd="sng">
                  <a:solidFill>
                    <a:schemeClr val="tx1"/>
                  </a:solidFill>
                  <a:prstDash val="solid"/>
                  <a:headEnd type="triangle" w="med" len="med"/>
                  <a:tailEnd type="triangle" w="med" len="med"/>
                </a:ln>
              </p:spPr>
            </p:sp>
            <p:sp>
              <p:nvSpPr>
                <p:cNvPr id="71720" name="直接连接符 71719"/>
                <p:cNvSpPr/>
                <p:nvPr/>
              </p:nvSpPr>
              <p:spPr>
                <a:xfrm>
                  <a:off x="2517" y="2568"/>
                  <a:ext cx="0" cy="182"/>
                </a:xfrm>
                <a:prstGeom prst="line">
                  <a:avLst/>
                </a:prstGeom>
                <a:ln w="25400" cap="flat" cmpd="sng">
                  <a:solidFill>
                    <a:schemeClr val="tx1"/>
                  </a:solidFill>
                  <a:prstDash val="solid"/>
                  <a:headEnd type="triangle" w="med" len="med"/>
                  <a:tailEnd type="triangle" w="med" len="med"/>
                </a:ln>
              </p:spPr>
            </p:sp>
            <p:sp>
              <p:nvSpPr>
                <p:cNvPr id="71721" name="直接连接符 71720"/>
                <p:cNvSpPr/>
                <p:nvPr/>
              </p:nvSpPr>
              <p:spPr>
                <a:xfrm>
                  <a:off x="2517" y="2750"/>
                  <a:ext cx="0" cy="182"/>
                </a:xfrm>
                <a:prstGeom prst="line">
                  <a:avLst/>
                </a:prstGeom>
                <a:ln w="25400" cap="flat" cmpd="sng">
                  <a:solidFill>
                    <a:schemeClr val="tx1"/>
                  </a:solidFill>
                  <a:prstDash val="solid"/>
                  <a:headEnd type="triangle" w="med" len="med"/>
                  <a:tailEnd type="triangle" w="med" len="med"/>
                </a:ln>
              </p:spPr>
            </p:sp>
            <p:sp>
              <p:nvSpPr>
                <p:cNvPr id="71722" name="直接连接符 71721"/>
                <p:cNvSpPr/>
                <p:nvPr/>
              </p:nvSpPr>
              <p:spPr>
                <a:xfrm>
                  <a:off x="2517" y="2931"/>
                  <a:ext cx="0" cy="182"/>
                </a:xfrm>
                <a:prstGeom prst="line">
                  <a:avLst/>
                </a:prstGeom>
                <a:ln w="25400" cap="flat" cmpd="sng">
                  <a:solidFill>
                    <a:schemeClr val="tx1"/>
                  </a:solidFill>
                  <a:prstDash val="solid"/>
                  <a:headEnd type="triangle" w="med" len="med"/>
                  <a:tailEnd type="triangle" w="med" len="med"/>
                </a:ln>
              </p:spPr>
            </p:sp>
            <p:sp>
              <p:nvSpPr>
                <p:cNvPr id="71723" name="直接连接符 71722"/>
                <p:cNvSpPr/>
                <p:nvPr/>
              </p:nvSpPr>
              <p:spPr>
                <a:xfrm>
                  <a:off x="2517" y="3113"/>
                  <a:ext cx="0" cy="182"/>
                </a:xfrm>
                <a:prstGeom prst="line">
                  <a:avLst/>
                </a:prstGeom>
                <a:ln w="25400" cap="flat" cmpd="sng">
                  <a:solidFill>
                    <a:schemeClr val="tx1"/>
                  </a:solidFill>
                  <a:prstDash val="solid"/>
                  <a:headEnd type="triangle" w="med" len="med"/>
                  <a:tailEnd type="triangle" w="med" len="med"/>
                </a:ln>
              </p:spPr>
            </p:sp>
            <p:sp>
              <p:nvSpPr>
                <p:cNvPr id="71724" name="直接连接符 71723"/>
                <p:cNvSpPr/>
                <p:nvPr/>
              </p:nvSpPr>
              <p:spPr>
                <a:xfrm>
                  <a:off x="2517" y="3294"/>
                  <a:ext cx="0" cy="182"/>
                </a:xfrm>
                <a:prstGeom prst="line">
                  <a:avLst/>
                </a:prstGeom>
                <a:ln w="25400" cap="flat" cmpd="sng">
                  <a:solidFill>
                    <a:schemeClr val="tx1"/>
                  </a:solidFill>
                  <a:prstDash val="solid"/>
                  <a:headEnd type="triangle" w="med" len="med"/>
                  <a:tailEnd type="triangle" w="med" len="med"/>
                </a:ln>
              </p:spPr>
            </p:sp>
            <p:sp>
              <p:nvSpPr>
                <p:cNvPr id="71725" name="直接连接符 71724"/>
                <p:cNvSpPr/>
                <p:nvPr/>
              </p:nvSpPr>
              <p:spPr>
                <a:xfrm>
                  <a:off x="2517" y="3476"/>
                  <a:ext cx="0" cy="182"/>
                </a:xfrm>
                <a:prstGeom prst="line">
                  <a:avLst/>
                </a:prstGeom>
                <a:ln w="25400" cap="flat" cmpd="sng">
                  <a:solidFill>
                    <a:schemeClr val="tx1"/>
                  </a:solidFill>
                  <a:prstDash val="solid"/>
                  <a:headEnd type="triangle" w="med" len="med"/>
                  <a:tailEnd type="triangle" w="med" len="med"/>
                </a:ln>
              </p:spPr>
            </p:sp>
            <p:sp>
              <p:nvSpPr>
                <p:cNvPr id="71726" name="直接连接符 71725"/>
                <p:cNvSpPr/>
                <p:nvPr/>
              </p:nvSpPr>
              <p:spPr>
                <a:xfrm>
                  <a:off x="2517" y="3657"/>
                  <a:ext cx="0" cy="182"/>
                </a:xfrm>
                <a:prstGeom prst="line">
                  <a:avLst/>
                </a:prstGeom>
                <a:ln w="25400" cap="flat" cmpd="sng">
                  <a:solidFill>
                    <a:schemeClr val="tx1"/>
                  </a:solidFill>
                  <a:prstDash val="solid"/>
                  <a:headEnd type="triangle" w="med" len="med"/>
                  <a:tailEnd type="triangle" w="med" len="med"/>
                </a:ln>
              </p:spPr>
            </p:sp>
            <p:sp>
              <p:nvSpPr>
                <p:cNvPr id="71727" name="直接连接符 71726"/>
                <p:cNvSpPr/>
                <p:nvPr/>
              </p:nvSpPr>
              <p:spPr>
                <a:xfrm>
                  <a:off x="2517" y="3838"/>
                  <a:ext cx="0" cy="182"/>
                </a:xfrm>
                <a:prstGeom prst="line">
                  <a:avLst/>
                </a:prstGeom>
                <a:ln w="25400" cap="flat" cmpd="sng">
                  <a:solidFill>
                    <a:schemeClr val="tx1"/>
                  </a:solidFill>
                  <a:prstDash val="solid"/>
                  <a:headEnd type="triangle" w="med" len="med"/>
                  <a:tailEnd type="triangle" w="med" len="med"/>
                </a:ln>
              </p:spPr>
            </p:sp>
            <p:sp>
              <p:nvSpPr>
                <p:cNvPr id="71728" name="直接连接符 71727"/>
                <p:cNvSpPr/>
                <p:nvPr/>
              </p:nvSpPr>
              <p:spPr>
                <a:xfrm>
                  <a:off x="2517" y="4020"/>
                  <a:ext cx="0" cy="182"/>
                </a:xfrm>
                <a:prstGeom prst="line">
                  <a:avLst/>
                </a:prstGeom>
                <a:ln w="25400" cap="flat" cmpd="sng">
                  <a:solidFill>
                    <a:schemeClr val="tx1"/>
                  </a:solidFill>
                  <a:prstDash val="solid"/>
                  <a:headEnd type="triangle" w="med" len="med"/>
                  <a:tailEnd type="triangle" w="med" len="med"/>
                </a:ln>
              </p:spPr>
            </p:sp>
          </p:grpSp>
          <p:sp>
            <p:nvSpPr>
              <p:cNvPr id="71730" name="圆角矩形 71729"/>
              <p:cNvSpPr/>
              <p:nvPr/>
            </p:nvSpPr>
            <p:spPr>
              <a:xfrm>
                <a:off x="2426" y="2251"/>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1" name="圆角矩形 71730"/>
              <p:cNvSpPr/>
              <p:nvPr/>
            </p:nvSpPr>
            <p:spPr>
              <a:xfrm>
                <a:off x="2426" y="2432"/>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2" name="圆角矩形 71731"/>
              <p:cNvSpPr/>
              <p:nvPr/>
            </p:nvSpPr>
            <p:spPr>
              <a:xfrm>
                <a:off x="2426" y="2614"/>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3" name="圆角矩形 71732"/>
              <p:cNvSpPr/>
              <p:nvPr/>
            </p:nvSpPr>
            <p:spPr>
              <a:xfrm>
                <a:off x="2426" y="3339"/>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4" name="圆角矩形 71733"/>
              <p:cNvSpPr/>
              <p:nvPr/>
            </p:nvSpPr>
            <p:spPr>
              <a:xfrm>
                <a:off x="2426" y="3520"/>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5" name="圆角矩形 71734"/>
              <p:cNvSpPr/>
              <p:nvPr/>
            </p:nvSpPr>
            <p:spPr>
              <a:xfrm>
                <a:off x="2426" y="3702"/>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6" name="圆角矩形 71735"/>
              <p:cNvSpPr/>
              <p:nvPr/>
            </p:nvSpPr>
            <p:spPr>
              <a:xfrm>
                <a:off x="2426" y="2795"/>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7" name="圆角矩形 71736"/>
              <p:cNvSpPr/>
              <p:nvPr/>
            </p:nvSpPr>
            <p:spPr>
              <a:xfrm>
                <a:off x="2426" y="2976"/>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8" name="圆角矩形 71737"/>
              <p:cNvSpPr/>
              <p:nvPr/>
            </p:nvSpPr>
            <p:spPr>
              <a:xfrm>
                <a:off x="2426" y="3158"/>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39" name="圆角矩形 71738"/>
              <p:cNvSpPr/>
              <p:nvPr/>
            </p:nvSpPr>
            <p:spPr>
              <a:xfrm>
                <a:off x="2426" y="3884"/>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40" name="圆角矩形 71739"/>
              <p:cNvSpPr/>
              <p:nvPr/>
            </p:nvSpPr>
            <p:spPr>
              <a:xfrm>
                <a:off x="2426" y="4066"/>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grpSp>
      </p:grpSp>
      <p:grpSp>
        <p:nvGrpSpPr>
          <p:cNvPr id="71786" name="组合 71785"/>
          <p:cNvGrpSpPr/>
          <p:nvPr/>
        </p:nvGrpSpPr>
        <p:grpSpPr>
          <a:xfrm>
            <a:off x="5797550" y="3500438"/>
            <a:ext cx="1870075" cy="1730375"/>
            <a:chOff x="3470" y="2204"/>
            <a:chExt cx="1178" cy="1090"/>
          </a:xfrm>
        </p:grpSpPr>
        <p:sp>
          <p:nvSpPr>
            <p:cNvPr id="71743" name="矩形 71742"/>
            <p:cNvSpPr/>
            <p:nvPr/>
          </p:nvSpPr>
          <p:spPr>
            <a:xfrm>
              <a:off x="3470" y="2204"/>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机加工</a:t>
              </a:r>
              <a:endParaRPr lang="zh-CN" altLang="en-US" sz="1600" b="1" dirty="0">
                <a:latin typeface="Arial" panose="020B0604020202020204" pitchFamily="34" charset="0"/>
                <a:ea typeface="宋体" panose="02010600030101010101" pitchFamily="2" charset="-122"/>
              </a:endParaRPr>
            </a:p>
          </p:txBody>
        </p:sp>
        <p:sp>
          <p:nvSpPr>
            <p:cNvPr id="71744" name="矩形 71743"/>
            <p:cNvSpPr/>
            <p:nvPr/>
          </p:nvSpPr>
          <p:spPr>
            <a:xfrm>
              <a:off x="3470" y="2385"/>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热处理</a:t>
              </a:r>
              <a:endParaRPr lang="zh-CN" altLang="en-US" sz="1600" b="1" dirty="0">
                <a:latin typeface="Arial" panose="020B0604020202020204" pitchFamily="34" charset="0"/>
                <a:ea typeface="宋体" panose="02010600030101010101" pitchFamily="2" charset="-122"/>
              </a:endParaRPr>
            </a:p>
          </p:txBody>
        </p:sp>
        <p:sp>
          <p:nvSpPr>
            <p:cNvPr id="71745" name="矩形 71744"/>
            <p:cNvSpPr/>
            <p:nvPr/>
          </p:nvSpPr>
          <p:spPr>
            <a:xfrm>
              <a:off x="3470" y="2567"/>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打磨抛光</a:t>
              </a:r>
              <a:endParaRPr lang="en-US" altLang="zh-CN" sz="1600" b="1">
                <a:latin typeface="Arial" panose="020B0604020202020204" pitchFamily="34" charset="0"/>
                <a:ea typeface="宋体" panose="02010600030101010101" pitchFamily="2" charset="-122"/>
              </a:endParaRPr>
            </a:p>
          </p:txBody>
        </p:sp>
        <p:sp>
          <p:nvSpPr>
            <p:cNvPr id="71746" name="矩形 71745"/>
            <p:cNvSpPr/>
            <p:nvPr/>
          </p:nvSpPr>
          <p:spPr>
            <a:xfrm>
              <a:off x="3470" y="2748"/>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电镀</a:t>
              </a:r>
              <a:endParaRPr lang="zh-CN" altLang="en-US" sz="1600" b="1" dirty="0">
                <a:latin typeface="Arial" panose="020B0604020202020204" pitchFamily="34" charset="0"/>
                <a:ea typeface="宋体" panose="02010600030101010101" pitchFamily="2" charset="-122"/>
              </a:endParaRPr>
            </a:p>
          </p:txBody>
        </p:sp>
        <p:sp>
          <p:nvSpPr>
            <p:cNvPr id="71747" name="矩形 71746"/>
            <p:cNvSpPr/>
            <p:nvPr/>
          </p:nvSpPr>
          <p:spPr>
            <a:xfrm>
              <a:off x="3470" y="2930"/>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分装</a:t>
              </a:r>
              <a:endParaRPr lang="zh-CN" altLang="en-US" sz="1600" b="1" dirty="0">
                <a:latin typeface="Arial" panose="020B0604020202020204" pitchFamily="34" charset="0"/>
                <a:ea typeface="宋体" panose="02010600030101010101" pitchFamily="2" charset="-122"/>
              </a:endParaRPr>
            </a:p>
          </p:txBody>
        </p:sp>
        <p:sp>
          <p:nvSpPr>
            <p:cNvPr id="71748" name="矩形 71747"/>
            <p:cNvSpPr/>
            <p:nvPr/>
          </p:nvSpPr>
          <p:spPr>
            <a:xfrm>
              <a:off x="3470" y="3111"/>
              <a:ext cx="589" cy="18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组装</a:t>
              </a:r>
              <a:endParaRPr lang="zh-CN" altLang="en-US" sz="1600" b="1" dirty="0">
                <a:latin typeface="Arial" panose="020B0604020202020204" pitchFamily="34" charset="0"/>
                <a:ea typeface="宋体" panose="02010600030101010101" pitchFamily="2" charset="-122"/>
              </a:endParaRPr>
            </a:p>
          </p:txBody>
        </p:sp>
        <p:sp>
          <p:nvSpPr>
            <p:cNvPr id="71752" name="直接连接符 71751"/>
            <p:cNvSpPr/>
            <p:nvPr/>
          </p:nvSpPr>
          <p:spPr>
            <a:xfrm>
              <a:off x="4059" y="2204"/>
              <a:ext cx="453" cy="0"/>
            </a:xfrm>
            <a:prstGeom prst="line">
              <a:avLst/>
            </a:prstGeom>
            <a:ln w="25400" cap="flat" cmpd="sng">
              <a:solidFill>
                <a:schemeClr val="tx1"/>
              </a:solidFill>
              <a:prstDash val="solid"/>
              <a:headEnd type="none" w="med" len="med"/>
              <a:tailEnd type="none" w="med" len="med"/>
            </a:ln>
          </p:spPr>
        </p:sp>
        <p:sp>
          <p:nvSpPr>
            <p:cNvPr id="71753" name="直接连接符 71752"/>
            <p:cNvSpPr/>
            <p:nvPr/>
          </p:nvSpPr>
          <p:spPr>
            <a:xfrm>
              <a:off x="4059" y="2567"/>
              <a:ext cx="453" cy="0"/>
            </a:xfrm>
            <a:prstGeom prst="line">
              <a:avLst/>
            </a:prstGeom>
            <a:ln w="25400" cap="flat" cmpd="sng">
              <a:solidFill>
                <a:schemeClr val="tx1"/>
              </a:solidFill>
              <a:prstDash val="solid"/>
              <a:headEnd type="none" w="med" len="med"/>
              <a:tailEnd type="none" w="med" len="med"/>
            </a:ln>
          </p:spPr>
        </p:sp>
        <p:sp>
          <p:nvSpPr>
            <p:cNvPr id="71754" name="直接连接符 71753"/>
            <p:cNvSpPr/>
            <p:nvPr/>
          </p:nvSpPr>
          <p:spPr>
            <a:xfrm>
              <a:off x="4059" y="2749"/>
              <a:ext cx="453" cy="0"/>
            </a:xfrm>
            <a:prstGeom prst="line">
              <a:avLst/>
            </a:prstGeom>
            <a:ln w="25400" cap="flat" cmpd="sng">
              <a:solidFill>
                <a:schemeClr val="tx1"/>
              </a:solidFill>
              <a:prstDash val="solid"/>
              <a:headEnd type="none" w="med" len="med"/>
              <a:tailEnd type="none" w="med" len="med"/>
            </a:ln>
          </p:spPr>
        </p:sp>
        <p:sp>
          <p:nvSpPr>
            <p:cNvPr id="71755" name="直接连接符 71754"/>
            <p:cNvSpPr/>
            <p:nvPr/>
          </p:nvSpPr>
          <p:spPr>
            <a:xfrm>
              <a:off x="4059" y="2386"/>
              <a:ext cx="453" cy="0"/>
            </a:xfrm>
            <a:prstGeom prst="line">
              <a:avLst/>
            </a:prstGeom>
            <a:ln w="25400" cap="flat" cmpd="sng">
              <a:solidFill>
                <a:schemeClr val="tx1"/>
              </a:solidFill>
              <a:prstDash val="solid"/>
              <a:headEnd type="none" w="med" len="med"/>
              <a:tailEnd type="none" w="med" len="med"/>
            </a:ln>
          </p:spPr>
        </p:sp>
        <p:sp>
          <p:nvSpPr>
            <p:cNvPr id="71756" name="直接连接符 71755"/>
            <p:cNvSpPr/>
            <p:nvPr/>
          </p:nvSpPr>
          <p:spPr>
            <a:xfrm>
              <a:off x="4059" y="2930"/>
              <a:ext cx="453" cy="0"/>
            </a:xfrm>
            <a:prstGeom prst="line">
              <a:avLst/>
            </a:prstGeom>
            <a:ln w="25400" cap="flat" cmpd="sng">
              <a:solidFill>
                <a:schemeClr val="tx1"/>
              </a:solidFill>
              <a:prstDash val="solid"/>
              <a:headEnd type="none" w="med" len="med"/>
              <a:tailEnd type="none" w="med" len="med"/>
            </a:ln>
          </p:spPr>
        </p:sp>
        <p:sp>
          <p:nvSpPr>
            <p:cNvPr id="71757" name="直接连接符 71756"/>
            <p:cNvSpPr/>
            <p:nvPr/>
          </p:nvSpPr>
          <p:spPr>
            <a:xfrm>
              <a:off x="4059" y="3112"/>
              <a:ext cx="453" cy="0"/>
            </a:xfrm>
            <a:prstGeom prst="line">
              <a:avLst/>
            </a:prstGeom>
            <a:ln w="25400" cap="flat" cmpd="sng">
              <a:solidFill>
                <a:schemeClr val="tx1"/>
              </a:solidFill>
              <a:prstDash val="solid"/>
              <a:headEnd type="none" w="med" len="med"/>
              <a:tailEnd type="none" w="med" len="med"/>
            </a:ln>
          </p:spPr>
        </p:sp>
        <p:sp>
          <p:nvSpPr>
            <p:cNvPr id="71759" name="直接连接符 71758"/>
            <p:cNvSpPr/>
            <p:nvPr/>
          </p:nvSpPr>
          <p:spPr>
            <a:xfrm>
              <a:off x="4059" y="3293"/>
              <a:ext cx="453" cy="0"/>
            </a:xfrm>
            <a:prstGeom prst="line">
              <a:avLst/>
            </a:prstGeom>
            <a:ln w="25400" cap="flat" cmpd="sng">
              <a:solidFill>
                <a:schemeClr val="tx1"/>
              </a:solidFill>
              <a:prstDash val="solid"/>
              <a:headEnd type="none" w="med" len="med"/>
              <a:tailEnd type="none" w="med" len="med"/>
            </a:ln>
          </p:spPr>
        </p:sp>
        <p:sp>
          <p:nvSpPr>
            <p:cNvPr id="71764" name="直接连接符 71763"/>
            <p:cNvSpPr/>
            <p:nvPr/>
          </p:nvSpPr>
          <p:spPr>
            <a:xfrm>
              <a:off x="4240" y="2204"/>
              <a:ext cx="0" cy="182"/>
            </a:xfrm>
            <a:prstGeom prst="line">
              <a:avLst/>
            </a:prstGeom>
            <a:ln w="25400" cap="flat" cmpd="sng">
              <a:solidFill>
                <a:schemeClr val="tx1"/>
              </a:solidFill>
              <a:prstDash val="solid"/>
              <a:headEnd type="triangle" w="med" len="med"/>
              <a:tailEnd type="triangle" w="med" len="med"/>
            </a:ln>
          </p:spPr>
        </p:sp>
        <p:sp>
          <p:nvSpPr>
            <p:cNvPr id="71765" name="直接连接符 71764"/>
            <p:cNvSpPr/>
            <p:nvPr/>
          </p:nvSpPr>
          <p:spPr>
            <a:xfrm>
              <a:off x="4240" y="2386"/>
              <a:ext cx="0" cy="182"/>
            </a:xfrm>
            <a:prstGeom prst="line">
              <a:avLst/>
            </a:prstGeom>
            <a:ln w="25400" cap="flat" cmpd="sng">
              <a:solidFill>
                <a:schemeClr val="tx1"/>
              </a:solidFill>
              <a:prstDash val="solid"/>
              <a:headEnd type="triangle" w="med" len="med"/>
              <a:tailEnd type="triangle" w="med" len="med"/>
            </a:ln>
          </p:spPr>
        </p:sp>
        <p:sp>
          <p:nvSpPr>
            <p:cNvPr id="71766" name="直接连接符 71765"/>
            <p:cNvSpPr/>
            <p:nvPr/>
          </p:nvSpPr>
          <p:spPr>
            <a:xfrm>
              <a:off x="4240" y="2567"/>
              <a:ext cx="0" cy="182"/>
            </a:xfrm>
            <a:prstGeom prst="line">
              <a:avLst/>
            </a:prstGeom>
            <a:ln w="25400" cap="flat" cmpd="sng">
              <a:solidFill>
                <a:schemeClr val="tx1"/>
              </a:solidFill>
              <a:prstDash val="solid"/>
              <a:headEnd type="triangle" w="med" len="med"/>
              <a:tailEnd type="triangle" w="med" len="med"/>
            </a:ln>
          </p:spPr>
        </p:sp>
        <p:sp>
          <p:nvSpPr>
            <p:cNvPr id="71767" name="直接连接符 71766"/>
            <p:cNvSpPr/>
            <p:nvPr/>
          </p:nvSpPr>
          <p:spPr>
            <a:xfrm>
              <a:off x="4240" y="2749"/>
              <a:ext cx="0" cy="182"/>
            </a:xfrm>
            <a:prstGeom prst="line">
              <a:avLst/>
            </a:prstGeom>
            <a:ln w="25400" cap="flat" cmpd="sng">
              <a:solidFill>
                <a:schemeClr val="tx1"/>
              </a:solidFill>
              <a:prstDash val="solid"/>
              <a:headEnd type="triangle" w="med" len="med"/>
              <a:tailEnd type="triangle" w="med" len="med"/>
            </a:ln>
          </p:spPr>
        </p:sp>
        <p:sp>
          <p:nvSpPr>
            <p:cNvPr id="71768" name="直接连接符 71767"/>
            <p:cNvSpPr/>
            <p:nvPr/>
          </p:nvSpPr>
          <p:spPr>
            <a:xfrm>
              <a:off x="4240" y="2930"/>
              <a:ext cx="0" cy="182"/>
            </a:xfrm>
            <a:prstGeom prst="line">
              <a:avLst/>
            </a:prstGeom>
            <a:ln w="25400" cap="flat" cmpd="sng">
              <a:solidFill>
                <a:schemeClr val="tx1"/>
              </a:solidFill>
              <a:prstDash val="solid"/>
              <a:headEnd type="triangle" w="med" len="med"/>
              <a:tailEnd type="triangle" w="med" len="med"/>
            </a:ln>
          </p:spPr>
        </p:sp>
        <p:sp>
          <p:nvSpPr>
            <p:cNvPr id="71769" name="直接连接符 71768"/>
            <p:cNvSpPr/>
            <p:nvPr/>
          </p:nvSpPr>
          <p:spPr>
            <a:xfrm>
              <a:off x="4240" y="3112"/>
              <a:ext cx="0" cy="182"/>
            </a:xfrm>
            <a:prstGeom prst="line">
              <a:avLst/>
            </a:prstGeom>
            <a:ln w="25400" cap="flat" cmpd="sng">
              <a:solidFill>
                <a:schemeClr val="tx1"/>
              </a:solidFill>
              <a:prstDash val="solid"/>
              <a:headEnd type="triangle" w="med" len="med"/>
              <a:tailEnd type="triangle" w="med" len="med"/>
            </a:ln>
          </p:spPr>
        </p:sp>
        <p:sp>
          <p:nvSpPr>
            <p:cNvPr id="71775" name="圆角矩形 71774"/>
            <p:cNvSpPr/>
            <p:nvPr/>
          </p:nvSpPr>
          <p:spPr>
            <a:xfrm>
              <a:off x="4149" y="2250"/>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76" name="圆角矩形 71775"/>
            <p:cNvSpPr/>
            <p:nvPr/>
          </p:nvSpPr>
          <p:spPr>
            <a:xfrm>
              <a:off x="4149" y="2431"/>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77" name="圆角矩形 71776"/>
            <p:cNvSpPr/>
            <p:nvPr/>
          </p:nvSpPr>
          <p:spPr>
            <a:xfrm>
              <a:off x="4149" y="2613"/>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81" name="圆角矩形 71780"/>
            <p:cNvSpPr/>
            <p:nvPr/>
          </p:nvSpPr>
          <p:spPr>
            <a:xfrm>
              <a:off x="4149" y="2794"/>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82" name="圆角矩形 71781"/>
            <p:cNvSpPr/>
            <p:nvPr/>
          </p:nvSpPr>
          <p:spPr>
            <a:xfrm>
              <a:off x="4149" y="2975"/>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sp>
          <p:nvSpPr>
            <p:cNvPr id="71783" name="圆角矩形 71782"/>
            <p:cNvSpPr/>
            <p:nvPr/>
          </p:nvSpPr>
          <p:spPr>
            <a:xfrm>
              <a:off x="4149" y="3157"/>
              <a:ext cx="499" cy="136"/>
            </a:xfrm>
            <a:prstGeom prst="roundRect">
              <a:avLst>
                <a:gd name="adj" fmla="val 16667"/>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1</a:t>
              </a:r>
              <a:r>
                <a:rPr lang="zh-CN" altLang="en-US" sz="1400" b="1" dirty="0">
                  <a:latin typeface="Arial" panose="020B0604020202020204" pitchFamily="34" charset="0"/>
                  <a:ea typeface="宋体" panose="02010600030101010101" pitchFamily="2" charset="-122"/>
                </a:rPr>
                <a:t>日</a:t>
              </a:r>
              <a:endParaRPr lang="zh-CN" altLang="en-US" sz="1400" b="1" dirty="0">
                <a:latin typeface="Arial" panose="020B0604020202020204" pitchFamily="34" charset="0"/>
                <a:ea typeface="宋体" panose="02010600030101010101" pitchFamily="2" charset="-122"/>
              </a:endParaRPr>
            </a:p>
          </p:txBody>
        </p:sp>
      </p:grpSp>
      <p:sp>
        <p:nvSpPr>
          <p:cNvPr id="71788" name="矩形 71787"/>
          <p:cNvSpPr/>
          <p:nvPr/>
        </p:nvSpPr>
        <p:spPr>
          <a:xfrm>
            <a:off x="4932363" y="5732463"/>
            <a:ext cx="1368425" cy="576262"/>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过程周期时间</a:t>
            </a:r>
            <a:r>
              <a:rPr lang="en-US" altLang="zh-CN">
                <a:latin typeface="Arial" panose="020B0604020202020204" pitchFamily="34" charset="0"/>
                <a:ea typeface="宋体" panose="02010600030101010101" pitchFamily="2" charset="-122"/>
              </a:rPr>
              <a:t>11</a:t>
            </a:r>
            <a:r>
              <a:rPr lang="zh-CN" altLang="en-US" dirty="0">
                <a:latin typeface="Arial" panose="020B0604020202020204" pitchFamily="34" charset="0"/>
                <a:ea typeface="宋体" panose="02010600030101010101" pitchFamily="2" charset="-122"/>
              </a:rPr>
              <a:t>天</a:t>
            </a:r>
            <a:endParaRPr lang="zh-CN" altLang="en-US" dirty="0">
              <a:latin typeface="Arial" panose="020B0604020202020204" pitchFamily="34" charset="0"/>
              <a:ea typeface="宋体" panose="02010600030101010101" pitchFamily="2" charset="-122"/>
            </a:endParaRPr>
          </a:p>
        </p:txBody>
      </p:sp>
      <p:sp>
        <p:nvSpPr>
          <p:cNvPr id="71789" name="矩形 71788"/>
          <p:cNvSpPr/>
          <p:nvPr/>
        </p:nvSpPr>
        <p:spPr>
          <a:xfrm>
            <a:off x="7019925" y="5732463"/>
            <a:ext cx="1368425" cy="576262"/>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过程周期时间</a:t>
            </a:r>
            <a:r>
              <a:rPr lang="en-US" altLang="zh-CN">
                <a:latin typeface="Arial" panose="020B0604020202020204" pitchFamily="34" charset="0"/>
                <a:ea typeface="宋体" panose="02010600030101010101" pitchFamily="2" charset="-122"/>
              </a:rPr>
              <a:t>6</a:t>
            </a:r>
            <a:r>
              <a:rPr lang="zh-CN" altLang="en-US" dirty="0">
                <a:latin typeface="Arial" panose="020B0604020202020204" pitchFamily="34" charset="0"/>
                <a:ea typeface="宋体" panose="02010600030101010101" pitchFamily="2" charset="-122"/>
              </a:rPr>
              <a:t>天</a:t>
            </a:r>
            <a:endParaRPr lang="zh-CN" altLang="en-US" dirty="0">
              <a:latin typeface="Arial" panose="020B0604020202020204" pitchFamily="34" charset="0"/>
              <a:ea typeface="宋体" panose="02010600030101010101" pitchFamily="2" charset="-122"/>
            </a:endParaRPr>
          </a:p>
        </p:txBody>
      </p:sp>
      <p:sp>
        <p:nvSpPr>
          <p:cNvPr id="71790" name="矩形 71789"/>
          <p:cNvSpPr/>
          <p:nvPr/>
        </p:nvSpPr>
        <p:spPr>
          <a:xfrm>
            <a:off x="5940425" y="2852738"/>
            <a:ext cx="1368425" cy="576262"/>
          </a:xfrm>
          <a:prstGeom prst="rect">
            <a:avLst/>
          </a:prstGeom>
          <a:noFill/>
          <a:ln w="25400">
            <a:noFill/>
          </a:ln>
        </p:spPr>
        <p:txBody>
          <a:bodyPr anchor="ctr" anchorCtr="0"/>
          <a:p>
            <a:r>
              <a:rPr lang="zh-CN" altLang="en-US" sz="1400" b="1" dirty="0">
                <a:latin typeface="Arial" panose="020B0604020202020204" pitchFamily="34" charset="0"/>
                <a:ea typeface="宋体" panose="02010600030101010101" pitchFamily="2" charset="-122"/>
              </a:rPr>
              <a:t>全过程自产</a:t>
            </a:r>
            <a:endParaRPr lang="zh-CN" altLang="en-US" sz="1400" b="1" dirty="0">
              <a:latin typeface="Arial" panose="020B0604020202020204" pitchFamily="34" charset="0"/>
              <a:ea typeface="宋体" panose="02010600030101010101" pitchFamily="2" charset="-122"/>
            </a:endParaRPr>
          </a:p>
        </p:txBody>
      </p:sp>
      <p:sp>
        <p:nvSpPr>
          <p:cNvPr id="71791" name="右箭头 71790"/>
          <p:cNvSpPr/>
          <p:nvPr/>
        </p:nvSpPr>
        <p:spPr>
          <a:xfrm>
            <a:off x="6516688" y="5876925"/>
            <a:ext cx="360362" cy="288925"/>
          </a:xfrm>
          <a:prstGeom prst="rightArrow">
            <a:avLst>
              <a:gd name="adj1" fmla="val 50000"/>
              <a:gd name="adj2" fmla="val 31181"/>
            </a:avLst>
          </a:prstGeom>
          <a:solidFill>
            <a:srgbClr val="0000FF"/>
          </a:solidFill>
          <a:ln w="25400" cap="flat" cmpd="sng">
            <a:solidFill>
              <a:srgbClr val="0000FF"/>
            </a:solidFill>
            <a:prstDash val="solid"/>
            <a:miter/>
            <a:headEnd type="none" w="med" len="med"/>
            <a:tailEnd type="none" w="med" len="med"/>
          </a:ln>
        </p:spPr>
        <p:txBody>
          <a:bodyPr/>
          <a:p>
            <a:endParaRPr lang="zh-CN" altLang="en-US"/>
          </a:p>
        </p:txBody>
      </p:sp>
      <p:sp>
        <p:nvSpPr>
          <p:cNvPr id="71793" name="矩形 71792"/>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12" name="矩形 72711"/>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72713" name="圆角矩形 72712"/>
          <p:cNvSpPr/>
          <p:nvPr/>
        </p:nvSpPr>
        <p:spPr>
          <a:xfrm>
            <a:off x="1331913" y="1628775"/>
            <a:ext cx="2232025"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）流动过于复杂</a:t>
            </a:r>
            <a:endParaRPr lang="zh-CN" altLang="en-US" b="1" dirty="0">
              <a:latin typeface="Arial" panose="020B0604020202020204" pitchFamily="34" charset="0"/>
              <a:ea typeface="宋体" panose="02010600030101010101" pitchFamily="2" charset="-122"/>
            </a:endParaRPr>
          </a:p>
        </p:txBody>
      </p:sp>
      <p:sp>
        <p:nvSpPr>
          <p:cNvPr id="72714" name="圆角矩形 72713"/>
          <p:cNvSpPr/>
          <p:nvPr/>
        </p:nvSpPr>
        <p:spPr>
          <a:xfrm>
            <a:off x="1763713" y="2060575"/>
            <a:ext cx="5400675" cy="360363"/>
          </a:xfrm>
          <a:prstGeom prst="roundRect">
            <a:avLst>
              <a:gd name="adj" fmla="val 16667"/>
            </a:avLst>
          </a:prstGeom>
          <a:no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）微观流动（公司内部工序的组织方法的弊端）</a:t>
            </a:r>
            <a:endParaRPr lang="zh-CN" altLang="en-US" b="1" dirty="0">
              <a:latin typeface="Arial" panose="020B0604020202020204" pitchFamily="34" charset="0"/>
              <a:ea typeface="宋体" panose="02010600030101010101" pitchFamily="2" charset="-122"/>
            </a:endParaRPr>
          </a:p>
        </p:txBody>
      </p:sp>
      <p:sp>
        <p:nvSpPr>
          <p:cNvPr id="72736" name="矩形 72735"/>
          <p:cNvSpPr/>
          <p:nvPr/>
        </p:nvSpPr>
        <p:spPr>
          <a:xfrm>
            <a:off x="1547813" y="5589588"/>
            <a:ext cx="62642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工序中的分支与合并造成到处产生滞留</a:t>
            </a:r>
            <a:endParaRPr lang="zh-CN" altLang="en-US" b="1" dirty="0">
              <a:latin typeface="Arial" panose="020B0604020202020204" pitchFamily="34" charset="0"/>
              <a:ea typeface="黑体" panose="02010609060101010101" pitchFamily="2" charset="-122"/>
            </a:endParaRPr>
          </a:p>
        </p:txBody>
      </p:sp>
      <p:sp>
        <p:nvSpPr>
          <p:cNvPr id="72737" name="矩形 72736"/>
          <p:cNvSpPr/>
          <p:nvPr/>
        </p:nvSpPr>
        <p:spPr>
          <a:xfrm>
            <a:off x="1547813" y="6308725"/>
            <a:ext cx="6264275"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难以把握计划的产品何时生产出来</a:t>
            </a:r>
            <a:endParaRPr lang="zh-CN" altLang="en-US" b="1" dirty="0">
              <a:latin typeface="Arial" panose="020B0604020202020204" pitchFamily="34" charset="0"/>
              <a:ea typeface="黑体" panose="02010609060101010101" pitchFamily="2" charset="-122"/>
            </a:endParaRPr>
          </a:p>
        </p:txBody>
      </p:sp>
      <p:sp>
        <p:nvSpPr>
          <p:cNvPr id="72715" name="圆角矩形 72714"/>
          <p:cNvSpPr/>
          <p:nvPr/>
        </p:nvSpPr>
        <p:spPr>
          <a:xfrm>
            <a:off x="3563938" y="2420938"/>
            <a:ext cx="2736850" cy="393700"/>
          </a:xfrm>
          <a:prstGeom prst="roundRect">
            <a:avLst>
              <a:gd name="adj" fmla="val 45954"/>
            </a:avLst>
          </a:prstGeom>
          <a:solidFill>
            <a:schemeClr val="bg1"/>
          </a:solid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未被发现的巨大迷宫</a:t>
            </a:r>
            <a:endParaRPr lang="zh-CN" altLang="en-US" b="1" dirty="0">
              <a:latin typeface="Arial" panose="020B0604020202020204" pitchFamily="34" charset="0"/>
              <a:ea typeface="黑体" panose="02010609060101010101" pitchFamily="2" charset="-122"/>
            </a:endParaRPr>
          </a:p>
        </p:txBody>
      </p:sp>
      <p:sp>
        <p:nvSpPr>
          <p:cNvPr id="72716" name="矩形 72715"/>
          <p:cNvSpPr/>
          <p:nvPr/>
        </p:nvSpPr>
        <p:spPr>
          <a:xfrm>
            <a:off x="1403350" y="3333750"/>
            <a:ext cx="792163" cy="330200"/>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17" name="矩形 72716"/>
          <p:cNvSpPr/>
          <p:nvPr/>
        </p:nvSpPr>
        <p:spPr>
          <a:xfrm>
            <a:off x="1403350" y="3927475"/>
            <a:ext cx="792163" cy="328613"/>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18" name="矩形 72717"/>
          <p:cNvSpPr/>
          <p:nvPr/>
        </p:nvSpPr>
        <p:spPr>
          <a:xfrm>
            <a:off x="1403350" y="4518025"/>
            <a:ext cx="792163" cy="328613"/>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19" name="矩形 72718"/>
          <p:cNvSpPr/>
          <p:nvPr/>
        </p:nvSpPr>
        <p:spPr>
          <a:xfrm>
            <a:off x="2916238" y="3005138"/>
            <a:ext cx="792162" cy="328612"/>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20" name="矩形 72719"/>
          <p:cNvSpPr/>
          <p:nvPr/>
        </p:nvSpPr>
        <p:spPr>
          <a:xfrm>
            <a:off x="2916238" y="3663950"/>
            <a:ext cx="792162" cy="328613"/>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21" name="矩形 72720"/>
          <p:cNvSpPr/>
          <p:nvPr/>
        </p:nvSpPr>
        <p:spPr>
          <a:xfrm>
            <a:off x="2916238" y="4254500"/>
            <a:ext cx="792162" cy="328613"/>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22" name="矩形 72721"/>
          <p:cNvSpPr/>
          <p:nvPr/>
        </p:nvSpPr>
        <p:spPr>
          <a:xfrm>
            <a:off x="2916238" y="4846638"/>
            <a:ext cx="792162" cy="328612"/>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23" name="矩形 72722"/>
          <p:cNvSpPr/>
          <p:nvPr/>
        </p:nvSpPr>
        <p:spPr>
          <a:xfrm>
            <a:off x="4572000" y="3333750"/>
            <a:ext cx="792163" cy="330200"/>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24" name="矩形 72723"/>
          <p:cNvSpPr/>
          <p:nvPr/>
        </p:nvSpPr>
        <p:spPr>
          <a:xfrm>
            <a:off x="4572000" y="4451350"/>
            <a:ext cx="792163" cy="328613"/>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29" name="任意多边形 72728"/>
          <p:cNvSpPr/>
          <p:nvPr/>
        </p:nvSpPr>
        <p:spPr>
          <a:xfrm>
            <a:off x="2195513" y="4976813"/>
            <a:ext cx="755650" cy="333375"/>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72730" name="矩形 72729"/>
          <p:cNvSpPr/>
          <p:nvPr/>
        </p:nvSpPr>
        <p:spPr>
          <a:xfrm>
            <a:off x="6011863" y="3006725"/>
            <a:ext cx="792162" cy="328613"/>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31" name="矩形 72730"/>
          <p:cNvSpPr/>
          <p:nvPr/>
        </p:nvSpPr>
        <p:spPr>
          <a:xfrm>
            <a:off x="6011863" y="3663950"/>
            <a:ext cx="792162" cy="330200"/>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32" name="矩形 72731"/>
          <p:cNvSpPr/>
          <p:nvPr/>
        </p:nvSpPr>
        <p:spPr>
          <a:xfrm>
            <a:off x="6011863" y="4256088"/>
            <a:ext cx="792162" cy="328612"/>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33" name="矩形 72732"/>
          <p:cNvSpPr/>
          <p:nvPr/>
        </p:nvSpPr>
        <p:spPr>
          <a:xfrm>
            <a:off x="6011863" y="4848225"/>
            <a:ext cx="792162" cy="328613"/>
          </a:xfrm>
          <a:prstGeom prst="rect">
            <a:avLst/>
          </a:prstGeom>
          <a:pattFill prst="diagBrick">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72734" name="任意多边形 72733"/>
          <p:cNvSpPr/>
          <p:nvPr/>
        </p:nvSpPr>
        <p:spPr>
          <a:xfrm>
            <a:off x="3779838" y="4976813"/>
            <a:ext cx="755650" cy="333375"/>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72735" name="任意多边形 72734"/>
          <p:cNvSpPr/>
          <p:nvPr/>
        </p:nvSpPr>
        <p:spPr>
          <a:xfrm>
            <a:off x="5292725" y="4976813"/>
            <a:ext cx="755650" cy="333375"/>
          </a:xfrm>
          <a:custGeom>
            <a:avLst/>
            <a:gdLst/>
            <a:ahLst/>
            <a:cxnLst/>
            <a:pathLst>
              <a:path w="998" h="552">
                <a:moveTo>
                  <a:pt x="0" y="545"/>
                </a:moveTo>
                <a:cubicBezTo>
                  <a:pt x="64" y="548"/>
                  <a:pt x="129" y="552"/>
                  <a:pt x="182" y="499"/>
                </a:cubicBezTo>
                <a:cubicBezTo>
                  <a:pt x="235" y="446"/>
                  <a:pt x="280" y="302"/>
                  <a:pt x="318" y="227"/>
                </a:cubicBezTo>
                <a:cubicBezTo>
                  <a:pt x="356" y="152"/>
                  <a:pt x="371" y="84"/>
                  <a:pt x="409" y="46"/>
                </a:cubicBezTo>
                <a:cubicBezTo>
                  <a:pt x="447" y="8"/>
                  <a:pt x="507" y="0"/>
                  <a:pt x="545" y="0"/>
                </a:cubicBezTo>
                <a:cubicBezTo>
                  <a:pt x="583" y="0"/>
                  <a:pt x="605" y="1"/>
                  <a:pt x="635" y="46"/>
                </a:cubicBezTo>
                <a:cubicBezTo>
                  <a:pt x="665" y="91"/>
                  <a:pt x="703" y="197"/>
                  <a:pt x="726" y="272"/>
                </a:cubicBezTo>
                <a:cubicBezTo>
                  <a:pt x="749" y="347"/>
                  <a:pt x="726" y="461"/>
                  <a:pt x="771" y="499"/>
                </a:cubicBezTo>
                <a:cubicBezTo>
                  <a:pt x="816" y="537"/>
                  <a:pt x="907" y="518"/>
                  <a:pt x="998" y="499"/>
                </a:cubicBezTo>
              </a:path>
            </a:pathLst>
          </a:custGeom>
          <a:pattFill prst="ltUpDiag">
            <a:fgClr>
              <a:schemeClr val="accent1">
                <a:alpha val="100000"/>
              </a:schemeClr>
            </a:fgClr>
            <a:bgClr>
              <a:schemeClr val="bg1">
                <a:alpha val="100000"/>
              </a:schemeClr>
            </a:bgClr>
          </a:pattFill>
          <a:ln w="9525" cap="flat" cmpd="sng">
            <a:solidFill>
              <a:schemeClr val="tx1"/>
            </a:solidFill>
            <a:prstDash val="solid"/>
            <a:headEnd type="none" w="med" len="med"/>
            <a:tailEnd type="none" w="med" len="med"/>
          </a:ln>
        </p:spPr>
        <p:txBody>
          <a:bodyPr/>
          <a:p>
            <a:endParaRPr lang="zh-CN" altLang="en-US"/>
          </a:p>
        </p:txBody>
      </p:sp>
      <p:sp>
        <p:nvSpPr>
          <p:cNvPr id="72738" name="直接连接符 72737"/>
          <p:cNvSpPr/>
          <p:nvPr/>
        </p:nvSpPr>
        <p:spPr>
          <a:xfrm flipV="1">
            <a:off x="2195513" y="3136900"/>
            <a:ext cx="720725" cy="328613"/>
          </a:xfrm>
          <a:prstGeom prst="line">
            <a:avLst/>
          </a:prstGeom>
          <a:ln w="25400" cap="flat" cmpd="sng">
            <a:solidFill>
              <a:schemeClr val="tx1"/>
            </a:solidFill>
            <a:prstDash val="solid"/>
            <a:headEnd type="none" w="med" len="med"/>
            <a:tailEnd type="triangle" w="med" len="med"/>
          </a:ln>
        </p:spPr>
      </p:sp>
      <p:sp>
        <p:nvSpPr>
          <p:cNvPr id="72739" name="直接连接符 72738"/>
          <p:cNvSpPr/>
          <p:nvPr/>
        </p:nvSpPr>
        <p:spPr>
          <a:xfrm>
            <a:off x="2195513" y="3465513"/>
            <a:ext cx="720725" cy="330200"/>
          </a:xfrm>
          <a:prstGeom prst="line">
            <a:avLst/>
          </a:prstGeom>
          <a:ln w="25400" cap="flat" cmpd="sng">
            <a:solidFill>
              <a:schemeClr val="tx1"/>
            </a:solidFill>
            <a:prstDash val="solid"/>
            <a:headEnd type="none" w="med" len="med"/>
            <a:tailEnd type="triangle" w="med" len="med"/>
          </a:ln>
        </p:spPr>
      </p:sp>
      <p:sp>
        <p:nvSpPr>
          <p:cNvPr id="72740" name="直接连接符 72739"/>
          <p:cNvSpPr/>
          <p:nvPr/>
        </p:nvSpPr>
        <p:spPr>
          <a:xfrm>
            <a:off x="2195513" y="3465513"/>
            <a:ext cx="720725" cy="985837"/>
          </a:xfrm>
          <a:prstGeom prst="line">
            <a:avLst/>
          </a:prstGeom>
          <a:ln w="25400" cap="flat" cmpd="sng">
            <a:solidFill>
              <a:schemeClr val="tx1"/>
            </a:solidFill>
            <a:prstDash val="solid"/>
            <a:headEnd type="none" w="med" len="med"/>
            <a:tailEnd type="triangle" w="med" len="med"/>
          </a:ln>
        </p:spPr>
      </p:sp>
      <p:sp>
        <p:nvSpPr>
          <p:cNvPr id="72741" name="直接连接符 72740"/>
          <p:cNvSpPr/>
          <p:nvPr/>
        </p:nvSpPr>
        <p:spPr>
          <a:xfrm>
            <a:off x="2195513" y="3465513"/>
            <a:ext cx="720725" cy="1577975"/>
          </a:xfrm>
          <a:prstGeom prst="line">
            <a:avLst/>
          </a:prstGeom>
          <a:ln w="25400" cap="flat" cmpd="sng">
            <a:solidFill>
              <a:schemeClr val="tx1"/>
            </a:solidFill>
            <a:prstDash val="solid"/>
            <a:headEnd type="none" w="med" len="med"/>
            <a:tailEnd type="triangle" w="med" len="med"/>
          </a:ln>
        </p:spPr>
      </p:sp>
      <p:sp>
        <p:nvSpPr>
          <p:cNvPr id="72742" name="直接连接符 72741"/>
          <p:cNvSpPr/>
          <p:nvPr/>
        </p:nvSpPr>
        <p:spPr>
          <a:xfrm flipV="1">
            <a:off x="2195513" y="3203575"/>
            <a:ext cx="720725" cy="854075"/>
          </a:xfrm>
          <a:prstGeom prst="line">
            <a:avLst/>
          </a:prstGeom>
          <a:ln w="25400" cap="flat" cmpd="sng">
            <a:solidFill>
              <a:schemeClr val="tx1"/>
            </a:solidFill>
            <a:prstDash val="solid"/>
            <a:headEnd type="none" w="med" len="med"/>
            <a:tailEnd type="triangle" w="med" len="med"/>
          </a:ln>
        </p:spPr>
      </p:sp>
      <p:sp>
        <p:nvSpPr>
          <p:cNvPr id="72743" name="直接连接符 72742"/>
          <p:cNvSpPr/>
          <p:nvPr/>
        </p:nvSpPr>
        <p:spPr>
          <a:xfrm flipV="1">
            <a:off x="2195513" y="3795713"/>
            <a:ext cx="720725" cy="261937"/>
          </a:xfrm>
          <a:prstGeom prst="line">
            <a:avLst/>
          </a:prstGeom>
          <a:ln w="25400" cap="flat" cmpd="sng">
            <a:solidFill>
              <a:schemeClr val="tx1"/>
            </a:solidFill>
            <a:prstDash val="solid"/>
            <a:headEnd type="none" w="med" len="med"/>
            <a:tailEnd type="triangle" w="med" len="med"/>
          </a:ln>
        </p:spPr>
      </p:sp>
      <p:sp>
        <p:nvSpPr>
          <p:cNvPr id="72744" name="直接连接符 72743"/>
          <p:cNvSpPr/>
          <p:nvPr/>
        </p:nvSpPr>
        <p:spPr>
          <a:xfrm>
            <a:off x="2195513" y="4057650"/>
            <a:ext cx="720725" cy="393700"/>
          </a:xfrm>
          <a:prstGeom prst="line">
            <a:avLst/>
          </a:prstGeom>
          <a:ln w="25400" cap="flat" cmpd="sng">
            <a:solidFill>
              <a:schemeClr val="tx1"/>
            </a:solidFill>
            <a:prstDash val="solid"/>
            <a:headEnd type="none" w="med" len="med"/>
            <a:tailEnd type="triangle" w="med" len="med"/>
          </a:ln>
        </p:spPr>
      </p:sp>
      <p:sp>
        <p:nvSpPr>
          <p:cNvPr id="72745" name="直接连接符 72744"/>
          <p:cNvSpPr/>
          <p:nvPr/>
        </p:nvSpPr>
        <p:spPr>
          <a:xfrm flipV="1">
            <a:off x="2195513" y="3795713"/>
            <a:ext cx="720725" cy="854075"/>
          </a:xfrm>
          <a:prstGeom prst="line">
            <a:avLst/>
          </a:prstGeom>
          <a:ln w="25400" cap="flat" cmpd="sng">
            <a:solidFill>
              <a:schemeClr val="tx1"/>
            </a:solidFill>
            <a:prstDash val="solid"/>
            <a:headEnd type="none" w="med" len="med"/>
            <a:tailEnd type="triangle" w="med" len="med"/>
          </a:ln>
        </p:spPr>
      </p:sp>
      <p:sp>
        <p:nvSpPr>
          <p:cNvPr id="72746" name="直接连接符 72745"/>
          <p:cNvSpPr/>
          <p:nvPr/>
        </p:nvSpPr>
        <p:spPr>
          <a:xfrm>
            <a:off x="2195513" y="4649788"/>
            <a:ext cx="720725" cy="393700"/>
          </a:xfrm>
          <a:prstGeom prst="line">
            <a:avLst/>
          </a:prstGeom>
          <a:ln w="25400" cap="flat" cmpd="sng">
            <a:solidFill>
              <a:schemeClr val="tx1"/>
            </a:solidFill>
            <a:prstDash val="solid"/>
            <a:headEnd type="none" w="med" len="med"/>
            <a:tailEnd type="triangle" w="med" len="med"/>
          </a:ln>
        </p:spPr>
      </p:sp>
      <p:sp>
        <p:nvSpPr>
          <p:cNvPr id="72747" name="直接连接符 72746"/>
          <p:cNvSpPr/>
          <p:nvPr/>
        </p:nvSpPr>
        <p:spPr>
          <a:xfrm>
            <a:off x="2195513" y="4649788"/>
            <a:ext cx="2376487" cy="0"/>
          </a:xfrm>
          <a:prstGeom prst="line">
            <a:avLst/>
          </a:prstGeom>
          <a:ln w="25400" cap="flat" cmpd="sng">
            <a:solidFill>
              <a:schemeClr val="tx1"/>
            </a:solidFill>
            <a:prstDash val="solid"/>
            <a:headEnd type="none" w="med" len="med"/>
            <a:tailEnd type="triangle" w="med" len="med"/>
          </a:ln>
        </p:spPr>
      </p:sp>
      <p:sp>
        <p:nvSpPr>
          <p:cNvPr id="72748" name="直接连接符 72747"/>
          <p:cNvSpPr/>
          <p:nvPr/>
        </p:nvSpPr>
        <p:spPr>
          <a:xfrm>
            <a:off x="3708400" y="3136900"/>
            <a:ext cx="863600" cy="328613"/>
          </a:xfrm>
          <a:prstGeom prst="line">
            <a:avLst/>
          </a:prstGeom>
          <a:ln w="25400" cap="flat" cmpd="sng">
            <a:solidFill>
              <a:schemeClr val="tx1"/>
            </a:solidFill>
            <a:prstDash val="solid"/>
            <a:headEnd type="none" w="med" len="med"/>
            <a:tailEnd type="triangle" w="med" len="med"/>
          </a:ln>
        </p:spPr>
      </p:sp>
      <p:sp>
        <p:nvSpPr>
          <p:cNvPr id="72749" name="直接连接符 72748"/>
          <p:cNvSpPr/>
          <p:nvPr/>
        </p:nvSpPr>
        <p:spPr>
          <a:xfrm>
            <a:off x="3708400" y="3136900"/>
            <a:ext cx="863600" cy="1512888"/>
          </a:xfrm>
          <a:prstGeom prst="line">
            <a:avLst/>
          </a:prstGeom>
          <a:ln w="25400" cap="flat" cmpd="sng">
            <a:solidFill>
              <a:schemeClr val="tx1"/>
            </a:solidFill>
            <a:prstDash val="solid"/>
            <a:headEnd type="none" w="med" len="med"/>
            <a:tailEnd type="triangle" w="med" len="med"/>
          </a:ln>
        </p:spPr>
      </p:sp>
      <p:sp>
        <p:nvSpPr>
          <p:cNvPr id="72750" name="直接连接符 72749"/>
          <p:cNvSpPr/>
          <p:nvPr/>
        </p:nvSpPr>
        <p:spPr>
          <a:xfrm flipV="1">
            <a:off x="3708400" y="3465513"/>
            <a:ext cx="863600" cy="330200"/>
          </a:xfrm>
          <a:prstGeom prst="line">
            <a:avLst/>
          </a:prstGeom>
          <a:ln w="25400" cap="flat" cmpd="sng">
            <a:solidFill>
              <a:schemeClr val="tx1"/>
            </a:solidFill>
            <a:prstDash val="solid"/>
            <a:headEnd type="none" w="med" len="med"/>
            <a:tailEnd type="triangle" w="med" len="med"/>
          </a:ln>
        </p:spPr>
      </p:sp>
      <p:sp>
        <p:nvSpPr>
          <p:cNvPr id="72751" name="直接连接符 72750"/>
          <p:cNvSpPr/>
          <p:nvPr/>
        </p:nvSpPr>
        <p:spPr>
          <a:xfrm>
            <a:off x="3708400" y="3795713"/>
            <a:ext cx="863600" cy="854075"/>
          </a:xfrm>
          <a:prstGeom prst="line">
            <a:avLst/>
          </a:prstGeom>
          <a:ln w="25400" cap="flat" cmpd="sng">
            <a:solidFill>
              <a:schemeClr val="tx1"/>
            </a:solidFill>
            <a:prstDash val="solid"/>
            <a:headEnd type="none" w="med" len="med"/>
            <a:tailEnd type="triangle" w="med" len="med"/>
          </a:ln>
        </p:spPr>
      </p:sp>
      <p:sp>
        <p:nvSpPr>
          <p:cNvPr id="72752" name="直接连接符 72751"/>
          <p:cNvSpPr/>
          <p:nvPr/>
        </p:nvSpPr>
        <p:spPr>
          <a:xfrm flipV="1">
            <a:off x="3708400" y="3465513"/>
            <a:ext cx="863600" cy="920750"/>
          </a:xfrm>
          <a:prstGeom prst="line">
            <a:avLst/>
          </a:prstGeom>
          <a:ln w="25400" cap="flat" cmpd="sng">
            <a:solidFill>
              <a:schemeClr val="tx1"/>
            </a:solidFill>
            <a:prstDash val="solid"/>
            <a:headEnd type="none" w="med" len="med"/>
            <a:tailEnd type="triangle" w="med" len="med"/>
          </a:ln>
        </p:spPr>
      </p:sp>
      <p:sp>
        <p:nvSpPr>
          <p:cNvPr id="72753" name="直接连接符 72752"/>
          <p:cNvSpPr/>
          <p:nvPr/>
        </p:nvSpPr>
        <p:spPr>
          <a:xfrm flipV="1">
            <a:off x="3708400" y="3795713"/>
            <a:ext cx="2303463" cy="590550"/>
          </a:xfrm>
          <a:prstGeom prst="line">
            <a:avLst/>
          </a:prstGeom>
          <a:ln w="25400" cap="flat" cmpd="sng">
            <a:solidFill>
              <a:schemeClr val="tx1"/>
            </a:solidFill>
            <a:prstDash val="solid"/>
            <a:headEnd type="none" w="med" len="med"/>
            <a:tailEnd type="triangle" w="med" len="med"/>
          </a:ln>
        </p:spPr>
      </p:sp>
      <p:sp>
        <p:nvSpPr>
          <p:cNvPr id="72754" name="直接连接符 72753"/>
          <p:cNvSpPr/>
          <p:nvPr/>
        </p:nvSpPr>
        <p:spPr>
          <a:xfrm>
            <a:off x="3708400" y="4386263"/>
            <a:ext cx="863600" cy="263525"/>
          </a:xfrm>
          <a:prstGeom prst="line">
            <a:avLst/>
          </a:prstGeom>
          <a:ln w="25400" cap="flat" cmpd="sng">
            <a:solidFill>
              <a:schemeClr val="tx1"/>
            </a:solidFill>
            <a:prstDash val="solid"/>
            <a:headEnd type="none" w="med" len="med"/>
            <a:tailEnd type="triangle" w="med" len="med"/>
          </a:ln>
        </p:spPr>
      </p:sp>
      <p:sp>
        <p:nvSpPr>
          <p:cNvPr id="72755" name="直接连接符 72754"/>
          <p:cNvSpPr/>
          <p:nvPr/>
        </p:nvSpPr>
        <p:spPr>
          <a:xfrm flipV="1">
            <a:off x="5364163" y="3136900"/>
            <a:ext cx="647700" cy="328613"/>
          </a:xfrm>
          <a:prstGeom prst="line">
            <a:avLst/>
          </a:prstGeom>
          <a:ln w="25400" cap="flat" cmpd="sng">
            <a:solidFill>
              <a:schemeClr val="tx1"/>
            </a:solidFill>
            <a:prstDash val="solid"/>
            <a:headEnd type="none" w="med" len="med"/>
            <a:tailEnd type="triangle" w="med" len="med"/>
          </a:ln>
        </p:spPr>
      </p:sp>
      <p:sp>
        <p:nvSpPr>
          <p:cNvPr id="72756" name="直接连接符 72755"/>
          <p:cNvSpPr/>
          <p:nvPr/>
        </p:nvSpPr>
        <p:spPr>
          <a:xfrm>
            <a:off x="5364163" y="3465513"/>
            <a:ext cx="647700" cy="920750"/>
          </a:xfrm>
          <a:prstGeom prst="line">
            <a:avLst/>
          </a:prstGeom>
          <a:ln w="25400" cap="flat" cmpd="sng">
            <a:solidFill>
              <a:schemeClr val="tx1"/>
            </a:solidFill>
            <a:prstDash val="solid"/>
            <a:headEnd type="none" w="med" len="med"/>
            <a:tailEnd type="triangle" w="med" len="med"/>
          </a:ln>
        </p:spPr>
      </p:sp>
      <p:sp>
        <p:nvSpPr>
          <p:cNvPr id="72757" name="直接连接符 72756"/>
          <p:cNvSpPr/>
          <p:nvPr/>
        </p:nvSpPr>
        <p:spPr>
          <a:xfrm>
            <a:off x="5364163" y="3465513"/>
            <a:ext cx="647700" cy="1577975"/>
          </a:xfrm>
          <a:prstGeom prst="line">
            <a:avLst/>
          </a:prstGeom>
          <a:ln w="25400" cap="flat" cmpd="sng">
            <a:solidFill>
              <a:schemeClr val="tx1"/>
            </a:solidFill>
            <a:prstDash val="solid"/>
            <a:headEnd type="none" w="med" len="med"/>
            <a:tailEnd type="triangle" w="med" len="med"/>
          </a:ln>
        </p:spPr>
      </p:sp>
      <p:sp>
        <p:nvSpPr>
          <p:cNvPr id="72758" name="直接连接符 72757"/>
          <p:cNvSpPr/>
          <p:nvPr/>
        </p:nvSpPr>
        <p:spPr>
          <a:xfrm>
            <a:off x="5364163" y="3465513"/>
            <a:ext cx="647700" cy="330200"/>
          </a:xfrm>
          <a:prstGeom prst="line">
            <a:avLst/>
          </a:prstGeom>
          <a:ln w="25400" cap="flat" cmpd="sng">
            <a:solidFill>
              <a:schemeClr val="tx1"/>
            </a:solidFill>
            <a:prstDash val="solid"/>
            <a:headEnd type="none" w="med" len="med"/>
            <a:tailEnd type="triangle" w="med" len="med"/>
          </a:ln>
        </p:spPr>
      </p:sp>
      <p:sp>
        <p:nvSpPr>
          <p:cNvPr id="72759" name="直接连接符 72758"/>
          <p:cNvSpPr/>
          <p:nvPr/>
        </p:nvSpPr>
        <p:spPr>
          <a:xfrm flipV="1">
            <a:off x="5364163" y="3203575"/>
            <a:ext cx="647700" cy="1379538"/>
          </a:xfrm>
          <a:prstGeom prst="line">
            <a:avLst/>
          </a:prstGeom>
          <a:ln w="25400" cap="flat" cmpd="sng">
            <a:solidFill>
              <a:schemeClr val="tx1"/>
            </a:solidFill>
            <a:prstDash val="solid"/>
            <a:headEnd type="none" w="med" len="med"/>
            <a:tailEnd type="triangle" w="med" len="med"/>
          </a:ln>
        </p:spPr>
      </p:sp>
      <p:sp>
        <p:nvSpPr>
          <p:cNvPr id="72760" name="直接连接符 72759"/>
          <p:cNvSpPr/>
          <p:nvPr/>
        </p:nvSpPr>
        <p:spPr>
          <a:xfrm flipV="1">
            <a:off x="5364163" y="3795713"/>
            <a:ext cx="647700" cy="787400"/>
          </a:xfrm>
          <a:prstGeom prst="line">
            <a:avLst/>
          </a:prstGeom>
          <a:ln w="25400" cap="flat" cmpd="sng">
            <a:solidFill>
              <a:schemeClr val="tx1"/>
            </a:solidFill>
            <a:prstDash val="solid"/>
            <a:headEnd type="none" w="med" len="med"/>
            <a:tailEnd type="triangle" w="med" len="med"/>
          </a:ln>
        </p:spPr>
      </p:sp>
      <p:sp>
        <p:nvSpPr>
          <p:cNvPr id="72761" name="直接连接符 72760"/>
          <p:cNvSpPr/>
          <p:nvPr/>
        </p:nvSpPr>
        <p:spPr>
          <a:xfrm flipV="1">
            <a:off x="5364163" y="4386263"/>
            <a:ext cx="647700" cy="196850"/>
          </a:xfrm>
          <a:prstGeom prst="line">
            <a:avLst/>
          </a:prstGeom>
          <a:ln w="25400" cap="flat" cmpd="sng">
            <a:solidFill>
              <a:schemeClr val="tx1"/>
            </a:solidFill>
            <a:prstDash val="solid"/>
            <a:headEnd type="none" w="med" len="med"/>
            <a:tailEnd type="triangle" w="med" len="med"/>
          </a:ln>
        </p:spPr>
      </p:sp>
      <p:sp>
        <p:nvSpPr>
          <p:cNvPr id="72762" name="直接连接符 72761"/>
          <p:cNvSpPr/>
          <p:nvPr/>
        </p:nvSpPr>
        <p:spPr>
          <a:xfrm>
            <a:off x="5364163" y="4583113"/>
            <a:ext cx="647700" cy="460375"/>
          </a:xfrm>
          <a:prstGeom prst="line">
            <a:avLst/>
          </a:prstGeom>
          <a:ln w="25400" cap="flat" cmpd="sng">
            <a:solidFill>
              <a:schemeClr val="tx1"/>
            </a:solidFill>
            <a:prstDash val="solid"/>
            <a:headEnd type="none" w="med" len="med"/>
            <a:tailEnd type="triangle" w="med" len="med"/>
          </a:ln>
        </p:spPr>
      </p:sp>
      <p:grpSp>
        <p:nvGrpSpPr>
          <p:cNvPr id="72767" name="组合 72766"/>
          <p:cNvGrpSpPr/>
          <p:nvPr/>
        </p:nvGrpSpPr>
        <p:grpSpPr>
          <a:xfrm>
            <a:off x="7380288" y="4254500"/>
            <a:ext cx="576262" cy="393700"/>
            <a:chOff x="4830" y="1933"/>
            <a:chExt cx="363" cy="363"/>
          </a:xfrm>
        </p:grpSpPr>
        <p:sp>
          <p:nvSpPr>
            <p:cNvPr id="72763" name="矩形 72762"/>
            <p:cNvSpPr/>
            <p:nvPr/>
          </p:nvSpPr>
          <p:spPr>
            <a:xfrm>
              <a:off x="4921" y="1933"/>
              <a:ext cx="272"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64" name="矩形 72763"/>
            <p:cNvSpPr/>
            <p:nvPr/>
          </p:nvSpPr>
          <p:spPr>
            <a:xfrm>
              <a:off x="4830" y="2024"/>
              <a:ext cx="363"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65" name="矩形 72764"/>
            <p:cNvSpPr/>
            <p:nvPr/>
          </p:nvSpPr>
          <p:spPr>
            <a:xfrm>
              <a:off x="5012" y="2115"/>
              <a:ext cx="181" cy="90"/>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66" name="矩形 72765"/>
            <p:cNvSpPr/>
            <p:nvPr/>
          </p:nvSpPr>
          <p:spPr>
            <a:xfrm>
              <a:off x="4876" y="2205"/>
              <a:ext cx="317"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grpSp>
      <p:grpSp>
        <p:nvGrpSpPr>
          <p:cNvPr id="72768" name="组合 72767"/>
          <p:cNvGrpSpPr/>
          <p:nvPr/>
        </p:nvGrpSpPr>
        <p:grpSpPr>
          <a:xfrm>
            <a:off x="7380288" y="4846638"/>
            <a:ext cx="576262" cy="393700"/>
            <a:chOff x="4830" y="1933"/>
            <a:chExt cx="363" cy="363"/>
          </a:xfrm>
        </p:grpSpPr>
        <p:sp>
          <p:nvSpPr>
            <p:cNvPr id="72769" name="矩形 72768"/>
            <p:cNvSpPr/>
            <p:nvPr/>
          </p:nvSpPr>
          <p:spPr>
            <a:xfrm>
              <a:off x="4921" y="1933"/>
              <a:ext cx="272"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70" name="矩形 72769"/>
            <p:cNvSpPr/>
            <p:nvPr/>
          </p:nvSpPr>
          <p:spPr>
            <a:xfrm>
              <a:off x="4830" y="2024"/>
              <a:ext cx="363"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71" name="矩形 72770"/>
            <p:cNvSpPr/>
            <p:nvPr/>
          </p:nvSpPr>
          <p:spPr>
            <a:xfrm>
              <a:off x="5012" y="2115"/>
              <a:ext cx="181" cy="90"/>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72" name="矩形 72771"/>
            <p:cNvSpPr/>
            <p:nvPr/>
          </p:nvSpPr>
          <p:spPr>
            <a:xfrm>
              <a:off x="4876" y="2205"/>
              <a:ext cx="317"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grpSp>
      <p:grpSp>
        <p:nvGrpSpPr>
          <p:cNvPr id="72773" name="组合 72772"/>
          <p:cNvGrpSpPr/>
          <p:nvPr/>
        </p:nvGrpSpPr>
        <p:grpSpPr>
          <a:xfrm>
            <a:off x="7380288" y="3006725"/>
            <a:ext cx="576262" cy="393700"/>
            <a:chOff x="4830" y="1933"/>
            <a:chExt cx="363" cy="363"/>
          </a:xfrm>
        </p:grpSpPr>
        <p:sp>
          <p:nvSpPr>
            <p:cNvPr id="72774" name="矩形 72773"/>
            <p:cNvSpPr/>
            <p:nvPr/>
          </p:nvSpPr>
          <p:spPr>
            <a:xfrm>
              <a:off x="4921" y="1933"/>
              <a:ext cx="272"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75" name="矩形 72774"/>
            <p:cNvSpPr/>
            <p:nvPr/>
          </p:nvSpPr>
          <p:spPr>
            <a:xfrm>
              <a:off x="4830" y="2024"/>
              <a:ext cx="363"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76" name="矩形 72775"/>
            <p:cNvSpPr/>
            <p:nvPr/>
          </p:nvSpPr>
          <p:spPr>
            <a:xfrm>
              <a:off x="5012" y="2115"/>
              <a:ext cx="181" cy="90"/>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77" name="矩形 72776"/>
            <p:cNvSpPr/>
            <p:nvPr/>
          </p:nvSpPr>
          <p:spPr>
            <a:xfrm>
              <a:off x="4876" y="2205"/>
              <a:ext cx="317"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grpSp>
      <p:grpSp>
        <p:nvGrpSpPr>
          <p:cNvPr id="72778" name="组合 72777"/>
          <p:cNvGrpSpPr/>
          <p:nvPr/>
        </p:nvGrpSpPr>
        <p:grpSpPr>
          <a:xfrm>
            <a:off x="7380288" y="3663950"/>
            <a:ext cx="576262" cy="393700"/>
            <a:chOff x="4830" y="1933"/>
            <a:chExt cx="363" cy="363"/>
          </a:xfrm>
        </p:grpSpPr>
        <p:sp>
          <p:nvSpPr>
            <p:cNvPr id="72779" name="矩形 72778"/>
            <p:cNvSpPr/>
            <p:nvPr/>
          </p:nvSpPr>
          <p:spPr>
            <a:xfrm>
              <a:off x="4921" y="1933"/>
              <a:ext cx="272"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80" name="矩形 72779"/>
            <p:cNvSpPr/>
            <p:nvPr/>
          </p:nvSpPr>
          <p:spPr>
            <a:xfrm>
              <a:off x="4830" y="2024"/>
              <a:ext cx="363"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81" name="矩形 72780"/>
            <p:cNvSpPr/>
            <p:nvPr/>
          </p:nvSpPr>
          <p:spPr>
            <a:xfrm>
              <a:off x="5012" y="2115"/>
              <a:ext cx="181" cy="90"/>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sp>
          <p:nvSpPr>
            <p:cNvPr id="72782" name="矩形 72781"/>
            <p:cNvSpPr/>
            <p:nvPr/>
          </p:nvSpPr>
          <p:spPr>
            <a:xfrm>
              <a:off x="4876" y="2205"/>
              <a:ext cx="317" cy="91"/>
            </a:xfrm>
            <a:prstGeom prst="rect">
              <a:avLst/>
            </a:prstGeom>
            <a:solidFill>
              <a:srgbClr val="808080"/>
            </a:solidFill>
            <a:ln w="12700" cap="flat" cmpd="sng">
              <a:solidFill>
                <a:schemeClr val="tx1"/>
              </a:solidFill>
              <a:prstDash val="solid"/>
              <a:miter/>
              <a:headEnd type="none" w="med" len="med"/>
              <a:tailEnd type="none" w="med" len="med"/>
            </a:ln>
          </p:spPr>
          <p:txBody>
            <a:bodyPr/>
            <a:p>
              <a:endParaRPr lang="zh-CN" altLang="en-US"/>
            </a:p>
          </p:txBody>
        </p:sp>
      </p:grpSp>
      <p:sp>
        <p:nvSpPr>
          <p:cNvPr id="72783" name="矩形 72782"/>
          <p:cNvSpPr/>
          <p:nvPr/>
        </p:nvSpPr>
        <p:spPr>
          <a:xfrm>
            <a:off x="8027988" y="2938463"/>
            <a:ext cx="287337" cy="527050"/>
          </a:xfrm>
          <a:prstGeom prst="rect">
            <a:avLst/>
          </a:prstGeom>
          <a:solidFill>
            <a:schemeClr val="bg1"/>
          </a:solidFill>
          <a:ln w="25400">
            <a:noFill/>
          </a:ln>
        </p:spPr>
        <p:txBody>
          <a:bodyPr anchor="ctr" anchorCtr="0"/>
          <a:p>
            <a:pPr>
              <a:lnSpc>
                <a:spcPct val="60000"/>
              </a:lnSpc>
            </a:pPr>
            <a:r>
              <a:rPr lang="en-US" altLang="zh-CN" sz="1400" b="1" dirty="0" err="1">
                <a:latin typeface="Arial" panose="020B0604020202020204" pitchFamily="34" charset="0"/>
                <a:ea typeface="宋体" panose="02010600030101010101" pitchFamily="2" charset="-122"/>
              </a:rPr>
              <a:t>abcd</a:t>
            </a:r>
            <a:endParaRPr lang="en-US" altLang="zh-CN" sz="1400" b="1">
              <a:latin typeface="Arial" panose="020B0604020202020204" pitchFamily="34" charset="0"/>
              <a:ea typeface="宋体" panose="02010600030101010101" pitchFamily="2" charset="-122"/>
            </a:endParaRPr>
          </a:p>
        </p:txBody>
      </p:sp>
      <p:sp>
        <p:nvSpPr>
          <p:cNvPr id="72784" name="矩形 72783"/>
          <p:cNvSpPr/>
          <p:nvPr/>
        </p:nvSpPr>
        <p:spPr>
          <a:xfrm>
            <a:off x="8027988" y="3597275"/>
            <a:ext cx="287337" cy="528638"/>
          </a:xfrm>
          <a:prstGeom prst="rect">
            <a:avLst/>
          </a:prstGeom>
          <a:solidFill>
            <a:schemeClr val="bg1"/>
          </a:solidFill>
          <a:ln w="25400">
            <a:noFill/>
          </a:ln>
        </p:spPr>
        <p:txBody>
          <a:bodyPr anchor="ctr" anchorCtr="0"/>
          <a:p>
            <a:pPr>
              <a:lnSpc>
                <a:spcPct val="60000"/>
              </a:lnSpc>
            </a:pPr>
            <a:r>
              <a:rPr lang="en-US" altLang="zh-CN" sz="1400" b="1" dirty="0" err="1">
                <a:latin typeface="Arial" panose="020B0604020202020204" pitchFamily="34" charset="0"/>
                <a:ea typeface="宋体" panose="02010600030101010101" pitchFamily="2" charset="-122"/>
              </a:rPr>
              <a:t>efgh</a:t>
            </a:r>
            <a:endParaRPr lang="en-US" altLang="zh-CN" sz="1400" b="1">
              <a:latin typeface="Arial" panose="020B0604020202020204" pitchFamily="34" charset="0"/>
              <a:ea typeface="宋体" panose="02010600030101010101" pitchFamily="2" charset="-122"/>
            </a:endParaRPr>
          </a:p>
        </p:txBody>
      </p:sp>
      <p:sp>
        <p:nvSpPr>
          <p:cNvPr id="72785" name="矩形 72784"/>
          <p:cNvSpPr/>
          <p:nvPr/>
        </p:nvSpPr>
        <p:spPr>
          <a:xfrm>
            <a:off x="8027988" y="4252913"/>
            <a:ext cx="287337" cy="527050"/>
          </a:xfrm>
          <a:prstGeom prst="rect">
            <a:avLst/>
          </a:prstGeom>
          <a:solidFill>
            <a:schemeClr val="bg1"/>
          </a:solidFill>
          <a:ln w="25400">
            <a:noFill/>
          </a:ln>
        </p:spPr>
        <p:txBody>
          <a:bodyPr anchor="ctr" anchorCtr="0"/>
          <a:p>
            <a:pPr>
              <a:lnSpc>
                <a:spcPct val="60000"/>
              </a:lnSpc>
            </a:pPr>
            <a:r>
              <a:rPr lang="en-US" altLang="zh-CN" sz="1400" b="1">
                <a:latin typeface="Arial" panose="020B0604020202020204" pitchFamily="34" charset="0"/>
                <a:ea typeface="宋体" panose="02010600030101010101" pitchFamily="2" charset="-122"/>
              </a:rPr>
              <a:t>I</a:t>
            </a:r>
            <a:endParaRPr lang="en-US" altLang="zh-CN" sz="1400" b="1">
              <a:latin typeface="Arial" panose="020B0604020202020204" pitchFamily="34" charset="0"/>
              <a:ea typeface="宋体" panose="02010600030101010101" pitchFamily="2" charset="-122"/>
            </a:endParaRPr>
          </a:p>
          <a:p>
            <a:pPr>
              <a:lnSpc>
                <a:spcPct val="60000"/>
              </a:lnSpc>
            </a:pPr>
            <a:r>
              <a:rPr lang="en-US" altLang="zh-CN" sz="1400" b="1" dirty="0" err="1">
                <a:latin typeface="Arial" panose="020B0604020202020204" pitchFamily="34" charset="0"/>
                <a:ea typeface="宋体" panose="02010600030101010101" pitchFamily="2" charset="-122"/>
              </a:rPr>
              <a:t>jkl</a:t>
            </a:r>
            <a:endParaRPr lang="en-US" altLang="zh-CN" sz="1400" b="1">
              <a:latin typeface="Arial" panose="020B0604020202020204" pitchFamily="34" charset="0"/>
              <a:ea typeface="宋体" panose="02010600030101010101" pitchFamily="2" charset="-122"/>
            </a:endParaRPr>
          </a:p>
        </p:txBody>
      </p:sp>
      <p:sp>
        <p:nvSpPr>
          <p:cNvPr id="72786" name="矩形 72785"/>
          <p:cNvSpPr/>
          <p:nvPr/>
        </p:nvSpPr>
        <p:spPr>
          <a:xfrm>
            <a:off x="8027988" y="4846638"/>
            <a:ext cx="287337" cy="527050"/>
          </a:xfrm>
          <a:prstGeom prst="rect">
            <a:avLst/>
          </a:prstGeom>
          <a:solidFill>
            <a:schemeClr val="bg1"/>
          </a:solidFill>
          <a:ln w="25400">
            <a:noFill/>
          </a:ln>
        </p:spPr>
        <p:txBody>
          <a:bodyPr anchor="ctr" anchorCtr="0"/>
          <a:p>
            <a:pPr>
              <a:lnSpc>
                <a:spcPct val="60000"/>
              </a:lnSpc>
            </a:pPr>
            <a:r>
              <a:rPr lang="en-US" altLang="zh-CN" sz="1400" b="1" dirty="0" err="1">
                <a:latin typeface="Arial" panose="020B0604020202020204" pitchFamily="34" charset="0"/>
                <a:ea typeface="宋体" panose="02010600030101010101" pitchFamily="2" charset="-122"/>
              </a:rPr>
              <a:t>mnop</a:t>
            </a:r>
            <a:endParaRPr lang="en-US" altLang="zh-CN" sz="1400" b="1">
              <a:latin typeface="Arial" panose="020B0604020202020204" pitchFamily="34" charset="0"/>
              <a:ea typeface="宋体" panose="02010600030101010101" pitchFamily="2" charset="-122"/>
            </a:endParaRPr>
          </a:p>
        </p:txBody>
      </p:sp>
      <p:sp>
        <p:nvSpPr>
          <p:cNvPr id="72788" name="下箭头 72787"/>
          <p:cNvSpPr/>
          <p:nvPr/>
        </p:nvSpPr>
        <p:spPr>
          <a:xfrm>
            <a:off x="4498975" y="5995988"/>
            <a:ext cx="288925" cy="287337"/>
          </a:xfrm>
          <a:prstGeom prst="downArrow">
            <a:avLst>
              <a:gd name="adj1" fmla="val 50000"/>
              <a:gd name="adj2" fmla="val 25000"/>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3" name="矩形 73732"/>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73734" name="圆角矩形 73733"/>
          <p:cNvSpPr/>
          <p:nvPr/>
        </p:nvSpPr>
        <p:spPr>
          <a:xfrm>
            <a:off x="1331913" y="1628775"/>
            <a:ext cx="3671887"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3</a:t>
            </a:r>
            <a:r>
              <a:rPr lang="zh-CN" altLang="en-US" b="1" dirty="0">
                <a:latin typeface="Arial" panose="020B0604020202020204" pitchFamily="34" charset="0"/>
                <a:ea typeface="宋体" panose="02010600030101010101" pitchFamily="2" charset="-122"/>
              </a:rPr>
              <a:t>）按照售出速度销售的概念稀薄</a:t>
            </a:r>
            <a:endParaRPr lang="zh-CN" altLang="en-US" b="1" dirty="0">
              <a:latin typeface="Arial" panose="020B0604020202020204" pitchFamily="34" charset="0"/>
              <a:ea typeface="宋体" panose="02010600030101010101" pitchFamily="2" charset="-122"/>
            </a:endParaRPr>
          </a:p>
        </p:txBody>
      </p:sp>
      <p:sp>
        <p:nvSpPr>
          <p:cNvPr id="73735" name="矩形 73734"/>
          <p:cNvSpPr/>
          <p:nvPr/>
        </p:nvSpPr>
        <p:spPr>
          <a:xfrm>
            <a:off x="1763713" y="2132013"/>
            <a:ext cx="62642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由于生产速度比售出速度快，造成生产过剩和停滞</a:t>
            </a:r>
            <a:endParaRPr lang="zh-CN" altLang="en-US" b="1" dirty="0">
              <a:latin typeface="Arial" panose="020B0604020202020204" pitchFamily="34" charset="0"/>
              <a:ea typeface="黑体" panose="02010609060101010101" pitchFamily="2" charset="-122"/>
            </a:endParaRPr>
          </a:p>
        </p:txBody>
      </p:sp>
      <p:sp>
        <p:nvSpPr>
          <p:cNvPr id="73736" name="矩形 73735"/>
          <p:cNvSpPr/>
          <p:nvPr/>
        </p:nvSpPr>
        <p:spPr>
          <a:xfrm>
            <a:off x="1763713" y="2636838"/>
            <a:ext cx="6264275" cy="10795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节拍时间（</a:t>
            </a:r>
            <a:r>
              <a:rPr lang="en-US" altLang="zh-CN" b="1">
                <a:latin typeface="Arial" panose="020B0604020202020204" pitchFamily="34" charset="0"/>
                <a:ea typeface="黑体" panose="02010609060101010101" pitchFamily="2" charset="-122"/>
              </a:rPr>
              <a:t>T/T</a:t>
            </a:r>
            <a:r>
              <a:rPr lang="zh-CN" altLang="en-US" b="1" dirty="0">
                <a:latin typeface="Arial" panose="020B0604020202020204" pitchFamily="34" charset="0"/>
                <a:ea typeface="黑体" panose="02010609060101010101" pitchFamily="2" charset="-122"/>
              </a:rPr>
              <a:t>）</a:t>
            </a:r>
            <a:r>
              <a:rPr lang="en-US" altLang="zh-CN" b="1">
                <a:latin typeface="Arial" panose="020B0604020202020204" pitchFamily="34" charset="0"/>
                <a:ea typeface="黑体" panose="02010609060101010101" pitchFamily="2" charset="-122"/>
              </a:rPr>
              <a:t>=    ——————————</a:t>
            </a:r>
            <a:endParaRPr lang="en-US" altLang="zh-CN" b="1">
              <a:latin typeface="Arial" panose="020B0604020202020204" pitchFamily="34" charset="0"/>
              <a:ea typeface="黑体" panose="02010609060101010101" pitchFamily="2" charset="-122"/>
            </a:endParaRPr>
          </a:p>
        </p:txBody>
      </p:sp>
      <p:sp>
        <p:nvSpPr>
          <p:cNvPr id="73737" name="矩形 73736"/>
          <p:cNvSpPr/>
          <p:nvPr/>
        </p:nvSpPr>
        <p:spPr>
          <a:xfrm>
            <a:off x="4859338" y="2781300"/>
            <a:ext cx="2233612" cy="287338"/>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每日劳动时间</a:t>
            </a:r>
            <a:endParaRPr lang="zh-CN" altLang="en-US" b="1" dirty="0">
              <a:latin typeface="Arial" panose="020B0604020202020204" pitchFamily="34" charset="0"/>
              <a:ea typeface="宋体" panose="02010600030101010101" pitchFamily="2" charset="-122"/>
            </a:endParaRPr>
          </a:p>
        </p:txBody>
      </p:sp>
      <p:sp>
        <p:nvSpPr>
          <p:cNvPr id="73738" name="矩形 73737"/>
          <p:cNvSpPr/>
          <p:nvPr/>
        </p:nvSpPr>
        <p:spPr>
          <a:xfrm>
            <a:off x="4859338" y="3284538"/>
            <a:ext cx="2233612" cy="287337"/>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每日必要生产数量</a:t>
            </a:r>
            <a:endParaRPr lang="zh-CN" altLang="en-US" b="1" dirty="0">
              <a:latin typeface="Arial" panose="020B0604020202020204" pitchFamily="34" charset="0"/>
              <a:ea typeface="宋体" panose="02010600030101010101" pitchFamily="2" charset="-122"/>
            </a:endParaRPr>
          </a:p>
        </p:txBody>
      </p:sp>
      <p:grpSp>
        <p:nvGrpSpPr>
          <p:cNvPr id="73749" name="组合 73748"/>
          <p:cNvGrpSpPr/>
          <p:nvPr/>
        </p:nvGrpSpPr>
        <p:grpSpPr>
          <a:xfrm>
            <a:off x="1258888" y="4005263"/>
            <a:ext cx="6913562" cy="1944687"/>
            <a:chOff x="793" y="2523"/>
            <a:chExt cx="4355" cy="1225"/>
          </a:xfrm>
        </p:grpSpPr>
        <p:sp>
          <p:nvSpPr>
            <p:cNvPr id="73739" name="矩形 73738"/>
            <p:cNvSpPr/>
            <p:nvPr/>
          </p:nvSpPr>
          <p:spPr>
            <a:xfrm>
              <a:off x="793" y="2523"/>
              <a:ext cx="454" cy="181"/>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例：</a:t>
              </a:r>
              <a:endParaRPr lang="zh-CN" altLang="en-US" b="1" dirty="0">
                <a:latin typeface="Arial" panose="020B0604020202020204" pitchFamily="34" charset="0"/>
                <a:ea typeface="宋体" panose="02010600030101010101" pitchFamily="2" charset="-122"/>
              </a:endParaRPr>
            </a:p>
          </p:txBody>
        </p:sp>
        <p:sp>
          <p:nvSpPr>
            <p:cNvPr id="73740" name="矩形 73739"/>
            <p:cNvSpPr/>
            <p:nvPr/>
          </p:nvSpPr>
          <p:spPr>
            <a:xfrm>
              <a:off x="1111" y="2614"/>
              <a:ext cx="1407" cy="181"/>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每日劳动时间</a:t>
              </a:r>
              <a:endParaRPr lang="zh-CN" altLang="en-US" b="1" dirty="0">
                <a:latin typeface="Arial" panose="020B0604020202020204" pitchFamily="34" charset="0"/>
                <a:ea typeface="宋体" panose="02010600030101010101" pitchFamily="2" charset="-122"/>
              </a:endParaRPr>
            </a:p>
          </p:txBody>
        </p:sp>
        <p:sp>
          <p:nvSpPr>
            <p:cNvPr id="73741" name="矩形 73740"/>
            <p:cNvSpPr/>
            <p:nvPr/>
          </p:nvSpPr>
          <p:spPr>
            <a:xfrm>
              <a:off x="1111" y="2886"/>
              <a:ext cx="1407" cy="181"/>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每日必要生产数量</a:t>
              </a:r>
              <a:endParaRPr lang="zh-CN" altLang="en-US" b="1" dirty="0">
                <a:latin typeface="Arial" panose="020B0604020202020204" pitchFamily="34" charset="0"/>
                <a:ea typeface="宋体" panose="02010600030101010101" pitchFamily="2" charset="-122"/>
              </a:endParaRPr>
            </a:p>
          </p:txBody>
        </p:sp>
        <p:sp>
          <p:nvSpPr>
            <p:cNvPr id="73742" name="矩形 73741"/>
            <p:cNvSpPr/>
            <p:nvPr/>
          </p:nvSpPr>
          <p:spPr>
            <a:xfrm>
              <a:off x="2880" y="2614"/>
              <a:ext cx="1407" cy="181"/>
            </a:xfrm>
            <a:prstGeom prst="rect">
              <a:avLst/>
            </a:prstGeom>
            <a:solidFill>
              <a:schemeClr val="bg1"/>
            </a:solidFill>
            <a:ln w="25400">
              <a:noFill/>
            </a:ln>
          </p:spPr>
          <p:txBody>
            <a:bodyPr wrap="none" anchor="ctr" anchorCtr="0"/>
            <a:p>
              <a:r>
                <a:rPr lang="en-US" altLang="zh-CN" b="1">
                  <a:latin typeface="Arial" panose="020B0604020202020204" pitchFamily="34" charset="0"/>
                  <a:ea typeface="宋体" panose="02010600030101010101" pitchFamily="2" charset="-122"/>
                </a:rPr>
                <a:t>8</a:t>
              </a:r>
              <a:r>
                <a:rPr lang="zh-CN" altLang="en-US" b="1" dirty="0">
                  <a:latin typeface="Arial" panose="020B0604020202020204" pitchFamily="34" charset="0"/>
                  <a:ea typeface="宋体" panose="02010600030101010101" pitchFamily="2" charset="-122"/>
                </a:rPr>
                <a:t>小时    </a:t>
              </a:r>
              <a:r>
                <a:rPr lang="en-US" altLang="zh-CN" b="1">
                  <a:latin typeface="Arial" panose="020B0604020202020204" pitchFamily="34" charset="0"/>
                  <a:ea typeface="宋体" panose="02010600030101010101" pitchFamily="2" charset="-122"/>
                </a:rPr>
                <a:t>480</a:t>
              </a:r>
              <a:r>
                <a:rPr lang="zh-CN" altLang="en-US" b="1" dirty="0">
                  <a:latin typeface="Arial" panose="020B0604020202020204" pitchFamily="34" charset="0"/>
                  <a:ea typeface="宋体" panose="02010600030101010101" pitchFamily="2" charset="-122"/>
                </a:rPr>
                <a:t>分钟</a:t>
              </a:r>
              <a:endParaRPr lang="zh-CN" altLang="en-US" b="1" dirty="0">
                <a:latin typeface="Arial" panose="020B0604020202020204" pitchFamily="34" charset="0"/>
                <a:ea typeface="宋体" panose="02010600030101010101" pitchFamily="2" charset="-122"/>
              </a:endParaRPr>
            </a:p>
          </p:txBody>
        </p:sp>
        <p:sp>
          <p:nvSpPr>
            <p:cNvPr id="73743" name="矩形 73742"/>
            <p:cNvSpPr/>
            <p:nvPr/>
          </p:nvSpPr>
          <p:spPr>
            <a:xfrm>
              <a:off x="2880" y="2886"/>
              <a:ext cx="1407" cy="181"/>
            </a:xfrm>
            <a:prstGeom prst="rect">
              <a:avLst/>
            </a:prstGeom>
            <a:solidFill>
              <a:schemeClr val="bg1"/>
            </a:solidFill>
            <a:ln w="25400">
              <a:noFill/>
            </a:ln>
          </p:spPr>
          <p:txBody>
            <a:bodyPr wrap="none" anchor="ctr" anchorCtr="0"/>
            <a:p>
              <a:r>
                <a:rPr lang="en-US" altLang="zh-CN" b="1">
                  <a:latin typeface="Arial" panose="020B0604020202020204" pitchFamily="34" charset="0"/>
                  <a:ea typeface="宋体" panose="02010600030101010101" pitchFamily="2" charset="-122"/>
                </a:rPr>
                <a:t>480</a:t>
              </a:r>
              <a:r>
                <a:rPr lang="zh-CN" altLang="en-US" b="1" dirty="0">
                  <a:latin typeface="Arial" panose="020B0604020202020204" pitchFamily="34" charset="0"/>
                  <a:ea typeface="宋体" panose="02010600030101010101" pitchFamily="2" charset="-122"/>
                </a:rPr>
                <a:t>个</a:t>
              </a:r>
              <a:endParaRPr lang="zh-CN" altLang="en-US" b="1" dirty="0">
                <a:latin typeface="Arial" panose="020B0604020202020204" pitchFamily="34" charset="0"/>
                <a:ea typeface="宋体" panose="02010600030101010101" pitchFamily="2" charset="-122"/>
              </a:endParaRPr>
            </a:p>
          </p:txBody>
        </p:sp>
        <p:grpSp>
          <p:nvGrpSpPr>
            <p:cNvPr id="73747" name="组合 73746"/>
            <p:cNvGrpSpPr/>
            <p:nvPr/>
          </p:nvGrpSpPr>
          <p:grpSpPr>
            <a:xfrm>
              <a:off x="1202" y="3158"/>
              <a:ext cx="3946" cy="590"/>
              <a:chOff x="1202" y="3158"/>
              <a:chExt cx="3946" cy="680"/>
            </a:xfrm>
          </p:grpSpPr>
          <p:sp>
            <p:nvSpPr>
              <p:cNvPr id="73744" name="矩形 73743"/>
              <p:cNvSpPr/>
              <p:nvPr/>
            </p:nvSpPr>
            <p:spPr>
              <a:xfrm>
                <a:off x="1202" y="3158"/>
                <a:ext cx="3946" cy="680"/>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黑体" panose="02010609060101010101" pitchFamily="2" charset="-122"/>
                  </a:rPr>
                  <a:t>节拍时间（</a:t>
                </a:r>
                <a:r>
                  <a:rPr lang="en-US" altLang="zh-CN" b="1">
                    <a:latin typeface="Arial" panose="020B0604020202020204" pitchFamily="34" charset="0"/>
                    <a:ea typeface="黑体" panose="02010609060101010101" pitchFamily="2" charset="-122"/>
                  </a:rPr>
                  <a:t>T/T</a:t>
                </a:r>
                <a:r>
                  <a:rPr lang="zh-CN" altLang="en-US" b="1" dirty="0">
                    <a:latin typeface="Arial" panose="020B0604020202020204" pitchFamily="34" charset="0"/>
                    <a:ea typeface="黑体" panose="02010609060101010101" pitchFamily="2" charset="-122"/>
                  </a:rPr>
                  <a:t>）</a:t>
                </a:r>
                <a:r>
                  <a:rPr lang="en-US" altLang="zh-CN" b="1">
                    <a:latin typeface="Arial" panose="020B0604020202020204" pitchFamily="34" charset="0"/>
                    <a:ea typeface="黑体" panose="02010609060101010101" pitchFamily="2" charset="-122"/>
                  </a:rPr>
                  <a:t>=    ——————————  =1</a:t>
                </a:r>
                <a:r>
                  <a:rPr lang="zh-CN" altLang="en-US" b="1" dirty="0">
                    <a:latin typeface="Arial" panose="020B0604020202020204" pitchFamily="34" charset="0"/>
                    <a:ea typeface="黑体" panose="02010609060101010101" pitchFamily="2" charset="-122"/>
                  </a:rPr>
                  <a:t>分钟</a:t>
                </a:r>
                <a:r>
                  <a:rPr lang="en-US" altLang="zh-CN" b="1">
                    <a:latin typeface="Arial" panose="020B0604020202020204" pitchFamily="34" charset="0"/>
                    <a:ea typeface="黑体" panose="02010609060101010101" pitchFamily="2" charset="-122"/>
                  </a:rPr>
                  <a:t>/</a:t>
                </a:r>
                <a:r>
                  <a:rPr lang="zh-CN" altLang="en-US" b="1" dirty="0">
                    <a:latin typeface="Arial" panose="020B0604020202020204" pitchFamily="34" charset="0"/>
                    <a:ea typeface="黑体" panose="02010609060101010101" pitchFamily="2" charset="-122"/>
                  </a:rPr>
                  <a:t>个</a:t>
                </a:r>
                <a:endParaRPr lang="zh-CN" altLang="en-US" b="1" dirty="0">
                  <a:latin typeface="Arial" panose="020B0604020202020204" pitchFamily="34" charset="0"/>
                  <a:ea typeface="黑体" panose="02010609060101010101" pitchFamily="2" charset="-122"/>
                </a:endParaRPr>
              </a:p>
            </p:txBody>
          </p:sp>
          <p:sp>
            <p:nvSpPr>
              <p:cNvPr id="73745" name="矩形 73744"/>
              <p:cNvSpPr/>
              <p:nvPr/>
            </p:nvSpPr>
            <p:spPr>
              <a:xfrm>
                <a:off x="2744" y="3249"/>
                <a:ext cx="1407" cy="181"/>
              </a:xfrm>
              <a:prstGeom prst="rect">
                <a:avLst/>
              </a:prstGeom>
              <a:solidFill>
                <a:schemeClr val="bg1"/>
              </a:solidFill>
              <a:ln w="25400">
                <a:noFill/>
              </a:ln>
            </p:spPr>
            <p:txBody>
              <a:bodyPr wrap="none" anchor="ctr" anchorCtr="0"/>
              <a:p>
                <a:r>
                  <a:rPr lang="en-US" altLang="zh-CN" b="1">
                    <a:latin typeface="Arial" panose="020B0604020202020204" pitchFamily="34" charset="0"/>
                    <a:ea typeface="宋体" panose="02010600030101010101" pitchFamily="2" charset="-122"/>
                  </a:rPr>
                  <a:t>480</a:t>
                </a:r>
                <a:r>
                  <a:rPr lang="zh-CN" altLang="en-US" b="1" dirty="0">
                    <a:latin typeface="Arial" panose="020B0604020202020204" pitchFamily="34" charset="0"/>
                    <a:ea typeface="宋体" panose="02010600030101010101" pitchFamily="2" charset="-122"/>
                  </a:rPr>
                  <a:t>分钟</a:t>
                </a:r>
                <a:endParaRPr lang="zh-CN" altLang="en-US" b="1" dirty="0">
                  <a:latin typeface="Arial" panose="020B0604020202020204" pitchFamily="34" charset="0"/>
                  <a:ea typeface="宋体" panose="02010600030101010101" pitchFamily="2" charset="-122"/>
                </a:endParaRPr>
              </a:p>
            </p:txBody>
          </p:sp>
          <p:sp>
            <p:nvSpPr>
              <p:cNvPr id="73746" name="矩形 73745"/>
              <p:cNvSpPr/>
              <p:nvPr/>
            </p:nvSpPr>
            <p:spPr>
              <a:xfrm>
                <a:off x="2744" y="3566"/>
                <a:ext cx="1407" cy="181"/>
              </a:xfrm>
              <a:prstGeom prst="rect">
                <a:avLst/>
              </a:prstGeom>
              <a:solidFill>
                <a:schemeClr val="bg1"/>
              </a:solidFill>
              <a:ln w="25400">
                <a:noFill/>
              </a:ln>
            </p:spPr>
            <p:txBody>
              <a:bodyPr wrap="none" anchor="ctr" anchorCtr="0"/>
              <a:p>
                <a:r>
                  <a:rPr lang="en-US" altLang="zh-CN" b="1">
                    <a:latin typeface="Arial" panose="020B0604020202020204" pitchFamily="34" charset="0"/>
                    <a:ea typeface="宋体" panose="02010600030101010101" pitchFamily="2" charset="-122"/>
                  </a:rPr>
                  <a:t>480</a:t>
                </a:r>
                <a:r>
                  <a:rPr lang="zh-CN" altLang="en-US" b="1" dirty="0">
                    <a:latin typeface="Arial" panose="020B0604020202020204" pitchFamily="34" charset="0"/>
                    <a:ea typeface="宋体" panose="02010600030101010101" pitchFamily="2" charset="-122"/>
                  </a:rPr>
                  <a:t>个</a:t>
                </a:r>
                <a:endParaRPr lang="zh-CN" altLang="en-US" b="1" dirty="0">
                  <a:latin typeface="Arial" panose="020B0604020202020204" pitchFamily="34" charset="0"/>
                  <a:ea typeface="宋体" panose="02010600030101010101" pitchFamily="2" charset="-122"/>
                </a:endParaRPr>
              </a:p>
            </p:txBody>
          </p:sp>
        </p:grpSp>
      </p:grpSp>
      <p:sp>
        <p:nvSpPr>
          <p:cNvPr id="73748" name="矩形 73747"/>
          <p:cNvSpPr/>
          <p:nvPr/>
        </p:nvSpPr>
        <p:spPr>
          <a:xfrm>
            <a:off x="1763713" y="6165850"/>
            <a:ext cx="5618162" cy="360363"/>
          </a:xfrm>
          <a:prstGeom prst="rect">
            <a:avLst/>
          </a:prstGeom>
          <a:solidFill>
            <a:schemeClr val="bg1"/>
          </a:solidFill>
          <a:ln w="25400">
            <a:noFill/>
          </a:ln>
        </p:spPr>
        <p:txBody>
          <a:bodyPr wrap="none" anchor="ctr" anchorCtr="0"/>
          <a:p>
            <a:r>
              <a:rPr lang="zh-CN" altLang="en-US" sz="2400" b="1" dirty="0">
                <a:solidFill>
                  <a:srgbClr val="FF0000"/>
                </a:solidFill>
                <a:latin typeface="Arial" panose="020B0604020202020204" pitchFamily="34" charset="0"/>
                <a:ea typeface="宋体" panose="02010600030101010101" pitchFamily="2" charset="-122"/>
              </a:rPr>
              <a:t>★不能迎合设备和人的能力来进行生产</a:t>
            </a:r>
            <a:endParaRPr lang="zh-CN" altLang="en-US" sz="2400" b="1" dirty="0">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6" name="矩形 74755"/>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74758" name="矩形 74757"/>
          <p:cNvSpPr/>
          <p:nvPr/>
        </p:nvSpPr>
        <p:spPr>
          <a:xfrm>
            <a:off x="2555875" y="1628775"/>
            <a:ext cx="3024188" cy="360363"/>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按照售出速度生产</a:t>
            </a:r>
            <a:endParaRPr lang="zh-CN" altLang="en-US" b="1" dirty="0">
              <a:latin typeface="Arial" panose="020B0604020202020204" pitchFamily="34" charset="0"/>
              <a:ea typeface="宋体" panose="02010600030101010101" pitchFamily="2" charset="-122"/>
            </a:endParaRPr>
          </a:p>
        </p:txBody>
      </p:sp>
      <p:sp>
        <p:nvSpPr>
          <p:cNvPr id="74759" name="矩形 74758"/>
          <p:cNvSpPr/>
          <p:nvPr/>
        </p:nvSpPr>
        <p:spPr>
          <a:xfrm>
            <a:off x="2195513" y="2205038"/>
            <a:ext cx="3744912" cy="360362"/>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由于有了按照节拍时间生产的概念</a:t>
            </a:r>
            <a:endParaRPr lang="zh-CN" altLang="en-US" b="1" dirty="0">
              <a:latin typeface="Arial" panose="020B0604020202020204" pitchFamily="34" charset="0"/>
              <a:ea typeface="宋体" panose="02010600030101010101" pitchFamily="2" charset="-122"/>
            </a:endParaRPr>
          </a:p>
        </p:txBody>
      </p:sp>
      <p:sp>
        <p:nvSpPr>
          <p:cNvPr id="74760" name="矩形 74759"/>
          <p:cNvSpPr/>
          <p:nvPr/>
        </p:nvSpPr>
        <p:spPr>
          <a:xfrm>
            <a:off x="2555875" y="2781300"/>
            <a:ext cx="3024188" cy="360363"/>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作业量得以确定</a:t>
            </a:r>
            <a:endParaRPr lang="zh-CN" altLang="en-US" b="1" dirty="0">
              <a:latin typeface="Arial" panose="020B0604020202020204" pitchFamily="34" charset="0"/>
              <a:ea typeface="宋体" panose="02010600030101010101" pitchFamily="2" charset="-122"/>
            </a:endParaRPr>
          </a:p>
        </p:txBody>
      </p:sp>
      <p:sp>
        <p:nvSpPr>
          <p:cNvPr id="74761" name="矩形 74760"/>
          <p:cNvSpPr/>
          <p:nvPr/>
        </p:nvSpPr>
        <p:spPr>
          <a:xfrm>
            <a:off x="2555875" y="3357563"/>
            <a:ext cx="3024188" cy="360362"/>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标准作业得以制定</a:t>
            </a:r>
            <a:endParaRPr lang="zh-CN" altLang="en-US" b="1" dirty="0">
              <a:latin typeface="Arial" panose="020B0604020202020204" pitchFamily="34" charset="0"/>
              <a:ea typeface="宋体" panose="02010600030101010101" pitchFamily="2" charset="-122"/>
            </a:endParaRPr>
          </a:p>
        </p:txBody>
      </p:sp>
      <p:sp>
        <p:nvSpPr>
          <p:cNvPr id="74762" name="矩形 74761"/>
          <p:cNvSpPr/>
          <p:nvPr/>
        </p:nvSpPr>
        <p:spPr>
          <a:xfrm>
            <a:off x="611188" y="5876925"/>
            <a:ext cx="3240087"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按照售出速度进行生产</a:t>
            </a:r>
            <a:endParaRPr lang="zh-CN" altLang="en-US" b="1" dirty="0">
              <a:latin typeface="Arial" panose="020B0604020202020204" pitchFamily="34" charset="0"/>
              <a:ea typeface="宋体" panose="02010600030101010101" pitchFamily="2" charset="-122"/>
            </a:endParaRPr>
          </a:p>
        </p:txBody>
      </p:sp>
      <p:sp>
        <p:nvSpPr>
          <p:cNvPr id="74763" name="矩形 74762"/>
          <p:cNvSpPr/>
          <p:nvPr/>
        </p:nvSpPr>
        <p:spPr>
          <a:xfrm>
            <a:off x="4427538" y="5876925"/>
            <a:ext cx="3313112"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廉价生产优质产品成为可能</a:t>
            </a:r>
            <a:endParaRPr lang="zh-CN" altLang="en-US" b="1" dirty="0">
              <a:latin typeface="Arial" panose="020B0604020202020204" pitchFamily="34" charset="0"/>
              <a:ea typeface="宋体" panose="02010600030101010101" pitchFamily="2" charset="-122"/>
            </a:endParaRPr>
          </a:p>
        </p:txBody>
      </p:sp>
      <p:pic>
        <p:nvPicPr>
          <p:cNvPr id="74766" name="图片 74765"/>
          <p:cNvPicPr>
            <a:picLocks noChangeAspect="1"/>
          </p:cNvPicPr>
          <p:nvPr/>
        </p:nvPicPr>
        <p:blipFill>
          <a:blip r:embed="rId1">
            <a:clrChange>
              <a:clrFrom>
                <a:srgbClr val="FFFFFF"/>
              </a:clrFrom>
              <a:clrTo>
                <a:srgbClr val="FFFFFF">
                  <a:alpha val="0"/>
                </a:srgbClr>
              </a:clrTo>
            </a:clrChange>
          </a:blip>
          <a:srcRect l="16638" t="42796" r="7903" b="23285"/>
          <a:stretch>
            <a:fillRect/>
          </a:stretch>
        </p:blipFill>
        <p:spPr>
          <a:xfrm>
            <a:off x="1835150" y="3860800"/>
            <a:ext cx="4895850" cy="1655763"/>
          </a:xfrm>
          <a:prstGeom prst="rect">
            <a:avLst/>
          </a:prstGeom>
          <a:noFill/>
          <a:ln w="9525">
            <a:noFill/>
          </a:ln>
        </p:spPr>
      </p:pic>
      <p:sp>
        <p:nvSpPr>
          <p:cNvPr id="74767" name="下箭头 74766"/>
          <p:cNvSpPr/>
          <p:nvPr/>
        </p:nvSpPr>
        <p:spPr>
          <a:xfrm>
            <a:off x="3995738" y="5516563"/>
            <a:ext cx="287337" cy="288925"/>
          </a:xfrm>
          <a:prstGeom prst="downArrow">
            <a:avLst>
              <a:gd name="adj1" fmla="val 50000"/>
              <a:gd name="adj2" fmla="val 25138"/>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4768" name="右箭头 74767"/>
          <p:cNvSpPr/>
          <p:nvPr/>
        </p:nvSpPr>
        <p:spPr>
          <a:xfrm>
            <a:off x="3924300" y="5949950"/>
            <a:ext cx="431800" cy="142875"/>
          </a:xfrm>
          <a:prstGeom prst="rightArrow">
            <a:avLst>
              <a:gd name="adj1" fmla="val 50000"/>
              <a:gd name="adj2" fmla="val 75555"/>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4770" name="下箭头 74769"/>
          <p:cNvSpPr/>
          <p:nvPr/>
        </p:nvSpPr>
        <p:spPr>
          <a:xfrm>
            <a:off x="3924300" y="1987550"/>
            <a:ext cx="287338" cy="288925"/>
          </a:xfrm>
          <a:prstGeom prst="downArrow">
            <a:avLst>
              <a:gd name="adj1" fmla="val 50000"/>
              <a:gd name="adj2" fmla="val 25138"/>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4771" name="下箭头 74770"/>
          <p:cNvSpPr/>
          <p:nvPr/>
        </p:nvSpPr>
        <p:spPr>
          <a:xfrm>
            <a:off x="3924300" y="2565400"/>
            <a:ext cx="287338" cy="288925"/>
          </a:xfrm>
          <a:prstGeom prst="downArrow">
            <a:avLst>
              <a:gd name="adj1" fmla="val 50000"/>
              <a:gd name="adj2" fmla="val 25138"/>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4772" name="下箭头 74771"/>
          <p:cNvSpPr/>
          <p:nvPr/>
        </p:nvSpPr>
        <p:spPr>
          <a:xfrm>
            <a:off x="3924300" y="3140075"/>
            <a:ext cx="287338" cy="288925"/>
          </a:xfrm>
          <a:prstGeom prst="downArrow">
            <a:avLst>
              <a:gd name="adj1" fmla="val 50000"/>
              <a:gd name="adj2" fmla="val 25138"/>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74773" name="右箭头 74772"/>
          <p:cNvSpPr/>
          <p:nvPr/>
        </p:nvSpPr>
        <p:spPr>
          <a:xfrm>
            <a:off x="7307263" y="2997200"/>
            <a:ext cx="504825" cy="1800225"/>
          </a:xfrm>
          <a:prstGeom prst="rightArrow">
            <a:avLst>
              <a:gd name="adj1" fmla="val 49907"/>
              <a:gd name="adj2" fmla="val 57546"/>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74774" name="矩形 74773"/>
          <p:cNvSpPr/>
          <p:nvPr/>
        </p:nvSpPr>
        <p:spPr>
          <a:xfrm rot="5400000">
            <a:off x="6415088" y="3602038"/>
            <a:ext cx="4114800" cy="457200"/>
          </a:xfrm>
          <a:prstGeom prst="rect">
            <a:avLst/>
          </a:prstGeom>
        </p:spPr>
        <p:txBody>
          <a:bodyPr vert="eaVert" wrap="none" fromWordArt="1">
            <a:prstTxWarp prst="textPlain">
              <a:avLst>
                <a:gd name="adj" fmla="val 50000"/>
              </a:avLst>
            </a:prstTxWarp>
            <a:normAutofit/>
          </a:bodyPr>
          <a:p>
            <a:pPr algn="ctr"/>
            <a:r>
              <a:rPr lang="zh-CN" altLang="en-US" sz="3600">
                <a:ln w="9525" cap="flat" cmpd="sng">
                  <a:solidFill>
                    <a:srgbClr val="FF0000"/>
                  </a:solidFill>
                  <a:prstDash val="solid"/>
                  <a:headEnd type="none" w="med" len="med"/>
                  <a:tailEnd type="none" w="med" len="med"/>
                </a:ln>
                <a:solidFill>
                  <a:srgbClr val="FF0000"/>
                </a:solidFill>
                <a:latin typeface="宋体" panose="02010600030101010101" pitchFamily="2" charset="-122"/>
                <a:ea typeface="宋体" panose="02010600030101010101" pitchFamily="2" charset="-122"/>
              </a:rPr>
              <a:t>物品合理的制造方法</a:t>
            </a:r>
            <a:endParaRPr lang="zh-CN" altLang="en-US" sz="3600">
              <a:ln w="9525" cap="flat" cmpd="sng">
                <a:solidFill>
                  <a:srgbClr val="FF0000"/>
                </a:solidFill>
                <a:prstDash val="solid"/>
                <a:headEnd type="none" w="med" len="med"/>
                <a:tailEnd type="none" w="med" len="med"/>
              </a:ln>
              <a:solidFill>
                <a:srgbClr val="FF0000"/>
              </a:solidFill>
              <a:latin typeface="宋体" panose="02010600030101010101" pitchFamily="2" charset="-122"/>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81" name="矩形 75780"/>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75782" name="圆角矩形 75781"/>
          <p:cNvSpPr/>
          <p:nvPr/>
        </p:nvSpPr>
        <p:spPr>
          <a:xfrm>
            <a:off x="1331913" y="1628775"/>
            <a:ext cx="1727200"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4</a:t>
            </a:r>
            <a:r>
              <a:rPr lang="zh-CN" altLang="en-US" b="1" dirty="0">
                <a:latin typeface="Arial" panose="020B0604020202020204" pitchFamily="34" charset="0"/>
                <a:ea typeface="宋体" panose="02010600030101010101" pitchFamily="2" charset="-122"/>
              </a:rPr>
              <a:t>）物流不畅</a:t>
            </a:r>
            <a:endParaRPr lang="zh-CN" altLang="en-US" b="1" dirty="0">
              <a:latin typeface="Arial" panose="020B0604020202020204" pitchFamily="34" charset="0"/>
              <a:ea typeface="宋体" panose="02010600030101010101" pitchFamily="2" charset="-122"/>
            </a:endParaRPr>
          </a:p>
        </p:txBody>
      </p:sp>
      <p:sp>
        <p:nvSpPr>
          <p:cNvPr id="75783" name="矩形 75782"/>
          <p:cNvSpPr/>
          <p:nvPr/>
        </p:nvSpPr>
        <p:spPr>
          <a:xfrm>
            <a:off x="1547813" y="2205038"/>
            <a:ext cx="4608512" cy="360362"/>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）物流本来就是不产生附加价值的环节</a:t>
            </a:r>
            <a:endParaRPr lang="zh-CN" altLang="en-US" b="1" dirty="0">
              <a:latin typeface="Arial" panose="020B0604020202020204" pitchFamily="34" charset="0"/>
              <a:ea typeface="宋体" panose="02010600030101010101" pitchFamily="2" charset="-122"/>
            </a:endParaRPr>
          </a:p>
        </p:txBody>
      </p:sp>
      <p:sp>
        <p:nvSpPr>
          <p:cNvPr id="75784" name="矩形 75783"/>
          <p:cNvSpPr/>
          <p:nvPr/>
        </p:nvSpPr>
        <p:spPr>
          <a:xfrm>
            <a:off x="2124075" y="3357563"/>
            <a:ext cx="4392613" cy="360362"/>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如果需要搬运</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按照</a:t>
            </a:r>
            <a:r>
              <a:rPr lang="en-US" altLang="zh-CN" b="1">
                <a:latin typeface="Arial" panose="020B0604020202020204" pitchFamily="34" charset="0"/>
                <a:ea typeface="宋体" panose="02010600030101010101" pitchFamily="2" charset="-122"/>
              </a:rPr>
              <a:t>JIT</a:t>
            </a:r>
            <a:r>
              <a:rPr lang="zh-CN" altLang="en-US" b="1" dirty="0">
                <a:latin typeface="Arial" panose="020B0604020202020204" pitchFamily="34" charset="0"/>
                <a:ea typeface="宋体" panose="02010600030101010101" pitchFamily="2" charset="-122"/>
              </a:rPr>
              <a:t>进行搬运最为重要</a:t>
            </a:r>
            <a:endParaRPr lang="zh-CN" altLang="en-US" b="1" dirty="0">
              <a:latin typeface="Arial" panose="020B0604020202020204" pitchFamily="34" charset="0"/>
              <a:ea typeface="宋体" panose="02010600030101010101" pitchFamily="2" charset="-122"/>
            </a:endParaRPr>
          </a:p>
        </p:txBody>
      </p:sp>
      <p:sp>
        <p:nvSpPr>
          <p:cNvPr id="75785" name="矩形 75784"/>
          <p:cNvSpPr/>
          <p:nvPr/>
        </p:nvSpPr>
        <p:spPr>
          <a:xfrm>
            <a:off x="2124075" y="2781300"/>
            <a:ext cx="3168650" cy="360363"/>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最好的物流就是无需搬运</a:t>
            </a:r>
            <a:endParaRPr lang="zh-CN" altLang="en-US" b="1" dirty="0">
              <a:latin typeface="Arial" panose="020B0604020202020204" pitchFamily="34" charset="0"/>
              <a:ea typeface="宋体" panose="02010600030101010101" pitchFamily="2" charset="-122"/>
            </a:endParaRPr>
          </a:p>
        </p:txBody>
      </p:sp>
      <p:grpSp>
        <p:nvGrpSpPr>
          <p:cNvPr id="75790" name="组合 75789"/>
          <p:cNvGrpSpPr/>
          <p:nvPr/>
        </p:nvGrpSpPr>
        <p:grpSpPr>
          <a:xfrm>
            <a:off x="1981200" y="4076700"/>
            <a:ext cx="4248150" cy="1944688"/>
            <a:chOff x="1429" y="2704"/>
            <a:chExt cx="2676" cy="1225"/>
          </a:xfrm>
        </p:grpSpPr>
        <p:sp>
          <p:nvSpPr>
            <p:cNvPr id="75786" name="矩形 75785"/>
            <p:cNvSpPr/>
            <p:nvPr/>
          </p:nvSpPr>
          <p:spPr>
            <a:xfrm>
              <a:off x="1746" y="2750"/>
              <a:ext cx="2041" cy="273"/>
            </a:xfrm>
            <a:prstGeom prst="rect">
              <a:avLst/>
            </a:prstGeom>
            <a:noFill/>
            <a:ln w="9525">
              <a:noFill/>
            </a:ln>
          </p:spPr>
          <p:txBody>
            <a:bodyPr wrap="none" anchor="ctr" anchorCtr="0"/>
            <a:p>
              <a:pPr algn="l"/>
              <a:r>
                <a:rPr lang="zh-CN" altLang="en-US" sz="2000" b="1" dirty="0">
                  <a:latin typeface="Arial" panose="020B0604020202020204" pitchFamily="34" charset="0"/>
                  <a:ea typeface="宋体" panose="02010600030101010101" pitchFamily="2" charset="-122"/>
                </a:rPr>
                <a:t>必要的物品</a:t>
              </a:r>
              <a:endParaRPr lang="zh-CN" altLang="en-US" sz="2000" b="1" dirty="0">
                <a:latin typeface="Arial" panose="020B0604020202020204" pitchFamily="34" charset="0"/>
                <a:ea typeface="宋体" panose="02010600030101010101" pitchFamily="2" charset="-122"/>
              </a:endParaRPr>
            </a:p>
          </p:txBody>
        </p:sp>
        <p:sp>
          <p:nvSpPr>
            <p:cNvPr id="75787" name="矩形 75786"/>
            <p:cNvSpPr/>
            <p:nvPr/>
          </p:nvSpPr>
          <p:spPr>
            <a:xfrm>
              <a:off x="1746" y="3113"/>
              <a:ext cx="2041" cy="273"/>
            </a:xfrm>
            <a:prstGeom prst="rect">
              <a:avLst/>
            </a:prstGeom>
            <a:noFill/>
            <a:ln w="9525">
              <a:noFill/>
            </a:ln>
          </p:spPr>
          <p:txBody>
            <a:bodyPr wrap="none" anchor="ctr" anchorCtr="0"/>
            <a:p>
              <a:r>
                <a:rPr lang="zh-CN" altLang="en-US" sz="2000" b="1" dirty="0">
                  <a:latin typeface="Arial" panose="020B0604020202020204" pitchFamily="34" charset="0"/>
                  <a:ea typeface="宋体" panose="02010600030101010101" pitchFamily="2" charset="-122"/>
                </a:rPr>
                <a:t>仅仅必要的数量</a:t>
              </a:r>
              <a:endParaRPr lang="zh-CN" altLang="en-US" sz="2000" b="1" dirty="0">
                <a:latin typeface="Arial" panose="020B0604020202020204" pitchFamily="34" charset="0"/>
                <a:ea typeface="宋体" panose="02010600030101010101" pitchFamily="2" charset="-122"/>
              </a:endParaRPr>
            </a:p>
          </p:txBody>
        </p:sp>
        <p:sp>
          <p:nvSpPr>
            <p:cNvPr id="75788" name="矩形 75787"/>
            <p:cNvSpPr/>
            <p:nvPr/>
          </p:nvSpPr>
          <p:spPr>
            <a:xfrm>
              <a:off x="1746" y="3520"/>
              <a:ext cx="2041" cy="273"/>
            </a:xfrm>
            <a:prstGeom prst="rect">
              <a:avLst/>
            </a:prstGeom>
            <a:noFill/>
            <a:ln w="9525">
              <a:noFill/>
            </a:ln>
          </p:spPr>
          <p:txBody>
            <a:bodyPr wrap="none" anchor="ctr" anchorCtr="0"/>
            <a:p>
              <a:pPr algn="r"/>
              <a:r>
                <a:rPr lang="zh-CN" altLang="en-US" sz="2000" b="1" dirty="0">
                  <a:latin typeface="Arial" panose="020B0604020202020204" pitchFamily="34" charset="0"/>
                  <a:ea typeface="宋体" panose="02010600030101010101" pitchFamily="2" charset="-122"/>
                </a:rPr>
                <a:t>必要的时间</a:t>
              </a:r>
              <a:endParaRPr lang="zh-CN" altLang="en-US" sz="2000" b="1" dirty="0">
                <a:latin typeface="Arial" panose="020B0604020202020204" pitchFamily="34" charset="0"/>
                <a:ea typeface="宋体" panose="02010600030101010101" pitchFamily="2" charset="-122"/>
              </a:endParaRPr>
            </a:p>
          </p:txBody>
        </p:sp>
        <p:sp>
          <p:nvSpPr>
            <p:cNvPr id="75789" name="圆角矩形 75788"/>
            <p:cNvSpPr/>
            <p:nvPr/>
          </p:nvSpPr>
          <p:spPr>
            <a:xfrm>
              <a:off x="1429" y="2704"/>
              <a:ext cx="2676" cy="1225"/>
            </a:xfrm>
            <a:prstGeom prst="roundRect">
              <a:avLst>
                <a:gd name="adj" fmla="val 16667"/>
              </a:avLst>
            </a:prstGeom>
            <a:noFill/>
            <a:ln w="25400" cap="flat" cmpd="sng">
              <a:solidFill>
                <a:schemeClr val="tx1"/>
              </a:solidFill>
              <a:prstDash val="solid"/>
              <a:headEnd type="none" w="med" len="med"/>
              <a:tailEnd type="none" w="med" len="med"/>
            </a:ln>
          </p:spPr>
          <p:txBody>
            <a:bodyPr/>
            <a:p>
              <a:endParaRPr lang="zh-CN" altLang="en-US"/>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5" name="矩形 76804"/>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76806" name="圆角矩形 76805"/>
          <p:cNvSpPr/>
          <p:nvPr/>
        </p:nvSpPr>
        <p:spPr>
          <a:xfrm>
            <a:off x="1331913" y="1628775"/>
            <a:ext cx="1727200"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4</a:t>
            </a:r>
            <a:r>
              <a:rPr lang="zh-CN" altLang="en-US" b="1" dirty="0">
                <a:latin typeface="Arial" panose="020B0604020202020204" pitchFamily="34" charset="0"/>
                <a:ea typeface="宋体" panose="02010600030101010101" pitchFamily="2" charset="-122"/>
              </a:rPr>
              <a:t>）物流不畅</a:t>
            </a:r>
            <a:endParaRPr lang="zh-CN" altLang="en-US" b="1" dirty="0">
              <a:latin typeface="Arial" panose="020B0604020202020204" pitchFamily="34" charset="0"/>
              <a:ea typeface="宋体" panose="02010600030101010101" pitchFamily="2" charset="-122"/>
            </a:endParaRPr>
          </a:p>
        </p:txBody>
      </p:sp>
      <p:sp>
        <p:nvSpPr>
          <p:cNvPr id="76807" name="矩形 76806"/>
          <p:cNvSpPr/>
          <p:nvPr/>
        </p:nvSpPr>
        <p:spPr>
          <a:xfrm>
            <a:off x="1547813" y="2205038"/>
            <a:ext cx="4608512" cy="360362"/>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）物流的目的</a:t>
            </a:r>
            <a:endParaRPr lang="zh-CN" altLang="en-US" b="1" dirty="0">
              <a:latin typeface="Arial" panose="020B0604020202020204" pitchFamily="34" charset="0"/>
              <a:ea typeface="宋体" panose="02010600030101010101" pitchFamily="2" charset="-122"/>
            </a:endParaRPr>
          </a:p>
        </p:txBody>
      </p:sp>
      <p:sp>
        <p:nvSpPr>
          <p:cNvPr id="76808" name="矩形 76807"/>
          <p:cNvSpPr/>
          <p:nvPr/>
        </p:nvSpPr>
        <p:spPr>
          <a:xfrm>
            <a:off x="1763713" y="4724400"/>
            <a:ext cx="1584325" cy="7921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多频度</a:t>
            </a:r>
            <a:endParaRPr lang="zh-CN" altLang="en-US" b="1" dirty="0">
              <a:latin typeface="Arial" panose="020B0604020202020204" pitchFamily="34" charset="0"/>
              <a:ea typeface="宋体" panose="02010600030101010101" pitchFamily="2" charset="-122"/>
            </a:endParaRPr>
          </a:p>
          <a:p>
            <a:r>
              <a:rPr lang="zh-CN" altLang="en-US" b="1" dirty="0">
                <a:latin typeface="Arial" panose="020B0604020202020204" pitchFamily="34" charset="0"/>
                <a:ea typeface="宋体" panose="02010600030101010101" pitchFamily="2" charset="-122"/>
              </a:rPr>
              <a:t>循环式</a:t>
            </a:r>
            <a:endParaRPr lang="zh-CN" altLang="en-US" b="1" dirty="0">
              <a:latin typeface="Arial" panose="020B0604020202020204" pitchFamily="34" charset="0"/>
              <a:ea typeface="宋体" panose="02010600030101010101" pitchFamily="2" charset="-122"/>
            </a:endParaRPr>
          </a:p>
        </p:txBody>
      </p:sp>
      <p:sp>
        <p:nvSpPr>
          <p:cNvPr id="76809" name="矩形 76808"/>
          <p:cNvSpPr/>
          <p:nvPr/>
        </p:nvSpPr>
        <p:spPr>
          <a:xfrm>
            <a:off x="3851275" y="4724400"/>
            <a:ext cx="1584325" cy="7921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停顿短暂</a:t>
            </a:r>
            <a:endParaRPr lang="zh-CN" altLang="en-US" b="1" dirty="0">
              <a:latin typeface="Arial" panose="020B0604020202020204" pitchFamily="34" charset="0"/>
              <a:ea typeface="宋体" panose="02010600030101010101" pitchFamily="2" charset="-122"/>
            </a:endParaRPr>
          </a:p>
        </p:txBody>
      </p:sp>
      <p:sp>
        <p:nvSpPr>
          <p:cNvPr id="76810" name="矩形 76809"/>
          <p:cNvSpPr/>
          <p:nvPr/>
        </p:nvSpPr>
        <p:spPr>
          <a:xfrm>
            <a:off x="5940425" y="4724400"/>
            <a:ext cx="1584325" cy="7921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高装载率</a:t>
            </a:r>
            <a:endParaRPr lang="en-US" altLang="zh-CN" b="1">
              <a:latin typeface="Arial" panose="020B0604020202020204" pitchFamily="34" charset="0"/>
              <a:ea typeface="宋体" panose="02010600030101010101" pitchFamily="2" charset="-122"/>
            </a:endParaRPr>
          </a:p>
        </p:txBody>
      </p:sp>
      <p:sp>
        <p:nvSpPr>
          <p:cNvPr id="76811" name="圆角矩形 76810"/>
          <p:cNvSpPr/>
          <p:nvPr/>
        </p:nvSpPr>
        <p:spPr>
          <a:xfrm>
            <a:off x="3779838" y="5949950"/>
            <a:ext cx="1727200" cy="503238"/>
          </a:xfrm>
          <a:prstGeom prst="roundRect">
            <a:avLst>
              <a:gd name="adj" fmla="val 16667"/>
            </a:avLst>
          </a:prstGeom>
          <a:noFill/>
          <a:ln w="38100" cap="flat" cmpd="sng">
            <a:solidFill>
              <a:srgbClr val="FF0000"/>
            </a:solidFill>
            <a:prstDash val="solid"/>
            <a:headEnd type="none" w="med" len="med"/>
            <a:tailEnd type="none" w="med" len="med"/>
          </a:ln>
        </p:spPr>
        <p:txBody>
          <a:bodyPr wrap="none" anchor="ctr" anchorCtr="0"/>
          <a:p>
            <a:r>
              <a:rPr lang="zh-CN" altLang="en-US" sz="3600" b="1" dirty="0">
                <a:solidFill>
                  <a:srgbClr val="FF0000"/>
                </a:solidFill>
                <a:latin typeface="Arial" panose="020B0604020202020204" pitchFamily="34" charset="0"/>
                <a:ea typeface="宋体" panose="02010600030101010101" pitchFamily="2" charset="-122"/>
              </a:rPr>
              <a:t>智  慧</a:t>
            </a:r>
            <a:endParaRPr lang="zh-CN" altLang="en-US" sz="3600" b="1" dirty="0">
              <a:solidFill>
                <a:srgbClr val="FF0000"/>
              </a:solidFill>
              <a:latin typeface="Arial" panose="020B0604020202020204" pitchFamily="34" charset="0"/>
              <a:ea typeface="宋体" panose="02010600030101010101" pitchFamily="2" charset="-122"/>
            </a:endParaRPr>
          </a:p>
        </p:txBody>
      </p:sp>
      <p:sp>
        <p:nvSpPr>
          <p:cNvPr id="76813" name="任意多边形 76812"/>
          <p:cNvSpPr/>
          <p:nvPr/>
        </p:nvSpPr>
        <p:spPr>
          <a:xfrm>
            <a:off x="5508625" y="5734050"/>
            <a:ext cx="1368425" cy="503238"/>
          </a:xfrm>
          <a:custGeom>
            <a:avLst/>
            <a:gdLst/>
            <a:ahLst/>
            <a:cxnLst/>
            <a:pathLst>
              <a:path w="862" h="317">
                <a:moveTo>
                  <a:pt x="0" y="317"/>
                </a:moveTo>
                <a:lnTo>
                  <a:pt x="862" y="317"/>
                </a:lnTo>
                <a:lnTo>
                  <a:pt x="862" y="0"/>
                </a:lnTo>
              </a:path>
            </a:pathLst>
          </a:custGeom>
          <a:noFill/>
          <a:ln w="53975" cap="flat" cmpd="sng">
            <a:solidFill>
              <a:schemeClr val="tx1">
                <a:alpha val="100000"/>
              </a:schemeClr>
            </a:solidFill>
            <a:prstDash val="solid"/>
            <a:headEnd type="none" w="med" len="med"/>
            <a:tailEnd type="triangle" w="lg" len="lg"/>
          </a:ln>
        </p:spPr>
        <p:txBody>
          <a:bodyPr/>
          <a:p>
            <a:endParaRPr lang="zh-CN" altLang="en-US"/>
          </a:p>
        </p:txBody>
      </p:sp>
      <p:sp>
        <p:nvSpPr>
          <p:cNvPr id="76814" name="任意多边形 76813"/>
          <p:cNvSpPr/>
          <p:nvPr/>
        </p:nvSpPr>
        <p:spPr>
          <a:xfrm flipH="1">
            <a:off x="2266950" y="5734050"/>
            <a:ext cx="1512888" cy="503238"/>
          </a:xfrm>
          <a:custGeom>
            <a:avLst/>
            <a:gdLst/>
            <a:ahLst/>
            <a:cxnLst/>
            <a:pathLst>
              <a:path w="862" h="317">
                <a:moveTo>
                  <a:pt x="0" y="317"/>
                </a:moveTo>
                <a:lnTo>
                  <a:pt x="862" y="317"/>
                </a:lnTo>
                <a:lnTo>
                  <a:pt x="862" y="0"/>
                </a:lnTo>
              </a:path>
            </a:pathLst>
          </a:custGeom>
          <a:noFill/>
          <a:ln w="53975" cap="flat" cmpd="sng">
            <a:solidFill>
              <a:schemeClr val="tx1">
                <a:alpha val="100000"/>
              </a:schemeClr>
            </a:solidFill>
            <a:prstDash val="solid"/>
            <a:headEnd type="none" w="med" len="med"/>
            <a:tailEnd type="triangle" w="lg" len="lg"/>
          </a:ln>
        </p:spPr>
        <p:txBody>
          <a:bodyPr/>
          <a:p>
            <a:endParaRPr lang="zh-CN" altLang="en-US"/>
          </a:p>
        </p:txBody>
      </p:sp>
      <p:grpSp>
        <p:nvGrpSpPr>
          <p:cNvPr id="76821" name="组合 76820"/>
          <p:cNvGrpSpPr/>
          <p:nvPr/>
        </p:nvGrpSpPr>
        <p:grpSpPr>
          <a:xfrm>
            <a:off x="1403350" y="2709863"/>
            <a:ext cx="6624638" cy="1582737"/>
            <a:chOff x="884" y="1707"/>
            <a:chExt cx="4173" cy="997"/>
          </a:xfrm>
        </p:grpSpPr>
        <p:pic>
          <p:nvPicPr>
            <p:cNvPr id="76803" name="图片 76802"/>
            <p:cNvPicPr>
              <a:picLocks noChangeAspect="1"/>
            </p:cNvPicPr>
            <p:nvPr/>
          </p:nvPicPr>
          <p:blipFill>
            <a:blip r:embed="rId1">
              <a:clrChange>
                <a:clrFrom>
                  <a:srgbClr val="FEFEFE"/>
                </a:clrFrom>
                <a:clrTo>
                  <a:srgbClr val="FEFEFE">
                    <a:alpha val="0"/>
                  </a:srgbClr>
                </a:clrTo>
              </a:clrChange>
            </a:blip>
            <a:srcRect l="1080" t="18182" r="1927" b="60115"/>
            <a:stretch>
              <a:fillRect/>
            </a:stretch>
          </p:blipFill>
          <p:spPr>
            <a:xfrm>
              <a:off x="884" y="1707"/>
              <a:ext cx="4173" cy="771"/>
            </a:xfrm>
            <a:prstGeom prst="rect">
              <a:avLst/>
            </a:prstGeom>
            <a:noFill/>
            <a:ln w="9525">
              <a:noFill/>
            </a:ln>
          </p:spPr>
        </p:pic>
        <p:grpSp>
          <p:nvGrpSpPr>
            <p:cNvPr id="76820" name="组合 76819"/>
            <p:cNvGrpSpPr/>
            <p:nvPr/>
          </p:nvGrpSpPr>
          <p:grpSpPr>
            <a:xfrm>
              <a:off x="930" y="2522"/>
              <a:ext cx="4037" cy="182"/>
              <a:chOff x="930" y="2704"/>
              <a:chExt cx="4037" cy="182"/>
            </a:xfrm>
          </p:grpSpPr>
          <p:sp>
            <p:nvSpPr>
              <p:cNvPr id="76815" name="矩形 76814"/>
              <p:cNvSpPr/>
              <p:nvPr/>
            </p:nvSpPr>
            <p:spPr>
              <a:xfrm>
                <a:off x="930" y="2704"/>
                <a:ext cx="499" cy="182"/>
              </a:xfrm>
              <a:prstGeom prst="rect">
                <a:avLst/>
              </a:prstGeom>
              <a:noFill/>
              <a:ln w="25400">
                <a:noFill/>
              </a:ln>
            </p:spPr>
            <p:txBody>
              <a:bodyPr wrap="none" anchor="ctr" anchorCtr="0"/>
              <a:p>
                <a:r>
                  <a:rPr lang="zh-CN" altLang="en-US" sz="1600" dirty="0">
                    <a:latin typeface="Arial" panose="020B0604020202020204" pitchFamily="34" charset="0"/>
                    <a:ea typeface="黑体" panose="02010609060101010101" pitchFamily="2" charset="-122"/>
                  </a:rPr>
                  <a:t>工厂</a:t>
                </a:r>
                <a:endParaRPr lang="zh-CN" altLang="en-US" sz="1600" dirty="0">
                  <a:latin typeface="Arial" panose="020B0604020202020204" pitchFamily="34" charset="0"/>
                  <a:ea typeface="黑体" panose="02010609060101010101" pitchFamily="2" charset="-122"/>
                </a:endParaRPr>
              </a:p>
            </p:txBody>
          </p:sp>
          <p:sp>
            <p:nvSpPr>
              <p:cNvPr id="76816" name="矩形 76815"/>
              <p:cNvSpPr/>
              <p:nvPr/>
            </p:nvSpPr>
            <p:spPr>
              <a:xfrm>
                <a:off x="1701" y="2704"/>
                <a:ext cx="499" cy="182"/>
              </a:xfrm>
              <a:prstGeom prst="rect">
                <a:avLst/>
              </a:prstGeom>
              <a:noFill/>
              <a:ln w="25400">
                <a:noFill/>
              </a:ln>
            </p:spPr>
            <p:txBody>
              <a:bodyPr wrap="none" anchor="ctr" anchorCtr="0"/>
              <a:p>
                <a:r>
                  <a:rPr lang="zh-CN" altLang="en-US" sz="1600" dirty="0">
                    <a:latin typeface="Arial" panose="020B0604020202020204" pitchFamily="34" charset="0"/>
                    <a:ea typeface="黑体" panose="02010609060101010101" pitchFamily="2" charset="-122"/>
                  </a:rPr>
                  <a:t>库存出货</a:t>
                </a:r>
                <a:endParaRPr lang="zh-CN" altLang="en-US" sz="1600" dirty="0">
                  <a:latin typeface="Arial" panose="020B0604020202020204" pitchFamily="34" charset="0"/>
                  <a:ea typeface="黑体" panose="02010609060101010101" pitchFamily="2" charset="-122"/>
                </a:endParaRPr>
              </a:p>
            </p:txBody>
          </p:sp>
          <p:sp>
            <p:nvSpPr>
              <p:cNvPr id="76817" name="矩形 76816"/>
              <p:cNvSpPr/>
              <p:nvPr/>
            </p:nvSpPr>
            <p:spPr>
              <a:xfrm>
                <a:off x="2699" y="2704"/>
                <a:ext cx="499" cy="182"/>
              </a:xfrm>
              <a:prstGeom prst="rect">
                <a:avLst/>
              </a:prstGeom>
              <a:noFill/>
              <a:ln w="25400">
                <a:noFill/>
              </a:ln>
            </p:spPr>
            <p:txBody>
              <a:bodyPr wrap="none" anchor="ctr" anchorCtr="0"/>
              <a:p>
                <a:r>
                  <a:rPr lang="zh-CN" altLang="en-US" sz="1600" dirty="0">
                    <a:latin typeface="Arial" panose="020B0604020202020204" pitchFamily="34" charset="0"/>
                    <a:ea typeface="黑体" panose="02010609060101010101" pitchFamily="2" charset="-122"/>
                  </a:rPr>
                  <a:t>运输</a:t>
                </a:r>
                <a:endParaRPr lang="zh-CN" altLang="en-US" sz="1600" dirty="0">
                  <a:latin typeface="Arial" panose="020B0604020202020204" pitchFamily="34" charset="0"/>
                  <a:ea typeface="黑体" panose="02010609060101010101" pitchFamily="2" charset="-122"/>
                </a:endParaRPr>
              </a:p>
            </p:txBody>
          </p:sp>
          <p:sp>
            <p:nvSpPr>
              <p:cNvPr id="76818" name="矩形 76817"/>
              <p:cNvSpPr/>
              <p:nvPr/>
            </p:nvSpPr>
            <p:spPr>
              <a:xfrm>
                <a:off x="3606" y="2704"/>
                <a:ext cx="499" cy="182"/>
              </a:xfrm>
              <a:prstGeom prst="rect">
                <a:avLst/>
              </a:prstGeom>
              <a:noFill/>
              <a:ln w="25400">
                <a:noFill/>
              </a:ln>
            </p:spPr>
            <p:txBody>
              <a:bodyPr wrap="none" anchor="ctr" anchorCtr="0"/>
              <a:p>
                <a:r>
                  <a:rPr lang="zh-CN" altLang="en-US" sz="1600" dirty="0">
                    <a:latin typeface="Arial" panose="020B0604020202020204" pitchFamily="34" charset="0"/>
                    <a:ea typeface="黑体" panose="02010609060101010101" pitchFamily="2" charset="-122"/>
                  </a:rPr>
                  <a:t>库存配送</a:t>
                </a:r>
                <a:endParaRPr lang="zh-CN" altLang="en-US" sz="1600" dirty="0">
                  <a:latin typeface="Arial" panose="020B0604020202020204" pitchFamily="34" charset="0"/>
                  <a:ea typeface="黑体" panose="02010609060101010101" pitchFamily="2" charset="-122"/>
                </a:endParaRPr>
              </a:p>
            </p:txBody>
          </p:sp>
          <p:sp>
            <p:nvSpPr>
              <p:cNvPr id="76819" name="矩形 76818"/>
              <p:cNvSpPr/>
              <p:nvPr/>
            </p:nvSpPr>
            <p:spPr>
              <a:xfrm>
                <a:off x="4468" y="2704"/>
                <a:ext cx="499" cy="182"/>
              </a:xfrm>
              <a:prstGeom prst="rect">
                <a:avLst/>
              </a:prstGeom>
              <a:noFill/>
              <a:ln w="25400">
                <a:noFill/>
              </a:ln>
            </p:spPr>
            <p:txBody>
              <a:bodyPr wrap="none" anchor="ctr" anchorCtr="0"/>
              <a:p>
                <a:r>
                  <a:rPr lang="zh-CN" altLang="en-US" sz="1600" dirty="0">
                    <a:latin typeface="Arial" panose="020B0604020202020204" pitchFamily="34" charset="0"/>
                    <a:ea typeface="黑体" panose="02010609060101010101" pitchFamily="2" charset="-122"/>
                  </a:rPr>
                  <a:t>工厂</a:t>
                </a:r>
                <a:endParaRPr lang="zh-CN" altLang="en-US" sz="1600" dirty="0">
                  <a:latin typeface="Arial" panose="020B0604020202020204" pitchFamily="34" charset="0"/>
                  <a:ea typeface="黑体" panose="02010609060101010101" pitchFamily="2" charset="-122"/>
                </a:endParaRPr>
              </a:p>
            </p:txBody>
          </p:sp>
        </p:gr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9" name="矩形 69638"/>
          <p:cNvSpPr/>
          <p:nvPr/>
        </p:nvSpPr>
        <p:spPr>
          <a:xfrm>
            <a:off x="1476375" y="1917700"/>
            <a:ext cx="3743325"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zh-CN" altLang="en-US" b="1" dirty="0">
                <a:latin typeface="Arial" panose="020B0604020202020204" pitchFamily="34" charset="0"/>
                <a:ea typeface="宋体" panose="02010600030101010101" pitchFamily="2" charset="-122"/>
              </a:rPr>
              <a:t>由于大量运输造成搬运频度降低</a:t>
            </a:r>
            <a:endParaRPr lang="zh-CN" altLang="en-US" b="1" dirty="0">
              <a:latin typeface="Arial" panose="020B0604020202020204" pitchFamily="34" charset="0"/>
              <a:ea typeface="宋体" panose="02010600030101010101" pitchFamily="2" charset="-122"/>
            </a:endParaRPr>
          </a:p>
        </p:txBody>
      </p:sp>
      <p:sp>
        <p:nvSpPr>
          <p:cNvPr id="69640" name="矩形 69639"/>
          <p:cNvSpPr/>
          <p:nvPr/>
        </p:nvSpPr>
        <p:spPr>
          <a:xfrm>
            <a:off x="1979613" y="2565400"/>
            <a:ext cx="5400675" cy="360363"/>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后道工序的售出状况无法细致地传递到前道工序</a:t>
            </a:r>
            <a:endParaRPr lang="zh-CN" altLang="en-US" b="1" dirty="0">
              <a:latin typeface="Arial" panose="020B0604020202020204" pitchFamily="34" charset="0"/>
              <a:ea typeface="宋体" panose="02010600030101010101" pitchFamily="2" charset="-122"/>
            </a:endParaRPr>
          </a:p>
        </p:txBody>
      </p:sp>
      <p:sp>
        <p:nvSpPr>
          <p:cNvPr id="69641" name="矩形 69640"/>
          <p:cNvSpPr/>
          <p:nvPr/>
        </p:nvSpPr>
        <p:spPr>
          <a:xfrm>
            <a:off x="2700338" y="3214688"/>
            <a:ext cx="1871662" cy="360362"/>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造成生产过剩</a:t>
            </a:r>
            <a:endParaRPr lang="zh-CN" altLang="en-US" b="1" dirty="0">
              <a:latin typeface="Arial" panose="020B0604020202020204" pitchFamily="34" charset="0"/>
              <a:ea typeface="宋体" panose="02010600030101010101" pitchFamily="2" charset="-122"/>
            </a:endParaRPr>
          </a:p>
        </p:txBody>
      </p:sp>
      <p:sp>
        <p:nvSpPr>
          <p:cNvPr id="69642" name="矩形 69641"/>
          <p:cNvSpPr/>
          <p:nvPr/>
        </p:nvSpPr>
        <p:spPr>
          <a:xfrm>
            <a:off x="1474788" y="3717925"/>
            <a:ext cx="4392612"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zh-CN" altLang="en-US" b="1" dirty="0">
                <a:latin typeface="Arial" panose="020B0604020202020204" pitchFamily="34" charset="0"/>
                <a:ea typeface="宋体" panose="02010600030101010101" pitchFamily="2" charset="-122"/>
              </a:rPr>
              <a:t>由于无法把握何时搬运，前后都需要仓库</a:t>
            </a:r>
            <a:endParaRPr lang="zh-CN" altLang="en-US" b="1" dirty="0">
              <a:latin typeface="Arial" panose="020B0604020202020204" pitchFamily="34" charset="0"/>
              <a:ea typeface="宋体" panose="02010600030101010101" pitchFamily="2" charset="-122"/>
            </a:endParaRPr>
          </a:p>
        </p:txBody>
      </p:sp>
      <p:sp>
        <p:nvSpPr>
          <p:cNvPr id="69643" name="椭圆 69642"/>
          <p:cNvSpPr/>
          <p:nvPr/>
        </p:nvSpPr>
        <p:spPr>
          <a:xfrm>
            <a:off x="1547813" y="4581525"/>
            <a:ext cx="6048375" cy="1943100"/>
          </a:xfrm>
          <a:prstGeom prst="ellipse">
            <a:avLst/>
          </a:prstGeom>
          <a:solidFill>
            <a:schemeClr val="bg1"/>
          </a:solidFill>
          <a:ln w="25400" cap="flat" cmpd="sng">
            <a:solidFill>
              <a:schemeClr val="tx1"/>
            </a:solidFill>
            <a:prstDash val="solid"/>
            <a:headEnd type="none" w="med" len="med"/>
            <a:tailEnd type="none" w="med" len="med"/>
          </a:ln>
        </p:spPr>
        <p:txBody>
          <a:bodyPr wrap="none" anchor="ctr" anchorCtr="0"/>
          <a:p>
            <a:r>
              <a:rPr lang="zh-CN" altLang="en-US" sz="2400" b="1" dirty="0">
                <a:solidFill>
                  <a:srgbClr val="FF0000"/>
                </a:solidFill>
                <a:latin typeface="Arial" panose="020B0604020202020204" pitchFamily="34" charset="0"/>
                <a:ea typeface="宋体" panose="02010600030101010101" pitchFamily="2" charset="-122"/>
              </a:rPr>
              <a:t>无论运费多么低廉</a:t>
            </a:r>
            <a:endParaRPr lang="zh-CN" altLang="en-US" sz="2400" b="1" dirty="0">
              <a:solidFill>
                <a:srgbClr val="FF0000"/>
              </a:solidFill>
              <a:latin typeface="Arial" panose="020B0604020202020204" pitchFamily="34" charset="0"/>
              <a:ea typeface="宋体" panose="02010600030101010101" pitchFamily="2" charset="-122"/>
            </a:endParaRPr>
          </a:p>
          <a:p>
            <a:r>
              <a:rPr lang="en-US" altLang="zh-CN" sz="2400" b="1">
                <a:solidFill>
                  <a:srgbClr val="FF0000"/>
                </a:solidFill>
                <a:latin typeface="Arial" panose="020B0604020202020204" pitchFamily="34" charset="0"/>
                <a:ea typeface="宋体" panose="02010600030101010101" pitchFamily="2" charset="-122"/>
              </a:rPr>
              <a:t>JIT</a:t>
            </a:r>
            <a:r>
              <a:rPr lang="zh-CN" altLang="en-US" sz="2400" b="1" dirty="0">
                <a:solidFill>
                  <a:srgbClr val="FF0000"/>
                </a:solidFill>
                <a:latin typeface="Arial" panose="020B0604020202020204" pitchFamily="34" charset="0"/>
                <a:ea typeface="宋体" panose="02010600030101010101" pitchFamily="2" charset="-122"/>
              </a:rPr>
              <a:t>的水平不高的话</a:t>
            </a:r>
            <a:endParaRPr lang="zh-CN" altLang="en-US" sz="2400" b="1" dirty="0">
              <a:solidFill>
                <a:srgbClr val="FF0000"/>
              </a:solidFill>
              <a:latin typeface="Arial" panose="020B0604020202020204" pitchFamily="34" charset="0"/>
              <a:ea typeface="宋体" panose="02010600030101010101" pitchFamily="2" charset="-122"/>
            </a:endParaRPr>
          </a:p>
          <a:p>
            <a:r>
              <a:rPr lang="zh-CN" altLang="en-US" sz="2400" b="1" dirty="0">
                <a:solidFill>
                  <a:srgbClr val="FF0000"/>
                </a:solidFill>
                <a:latin typeface="Arial" panose="020B0604020202020204" pitchFamily="34" charset="0"/>
                <a:ea typeface="宋体" panose="02010600030101010101" pitchFamily="2" charset="-122"/>
              </a:rPr>
              <a:t>前后的总体物流费用决不会减低</a:t>
            </a:r>
            <a:endParaRPr lang="zh-CN" altLang="en-US" sz="2400" b="1" dirty="0">
              <a:solidFill>
                <a:srgbClr val="FF0000"/>
              </a:solidFill>
              <a:latin typeface="Arial" panose="020B0604020202020204" pitchFamily="34" charset="0"/>
              <a:ea typeface="宋体" panose="02010600030101010101" pitchFamily="2" charset="-122"/>
            </a:endParaRPr>
          </a:p>
          <a:p>
            <a:r>
              <a:rPr lang="zh-CN" altLang="en-US" sz="2400" b="1" dirty="0">
                <a:solidFill>
                  <a:srgbClr val="FF0000"/>
                </a:solidFill>
                <a:latin typeface="Arial" panose="020B0604020202020204" pitchFamily="34" charset="0"/>
                <a:ea typeface="宋体" panose="02010600030101010101" pitchFamily="2" charset="-122"/>
              </a:rPr>
              <a:t>也就不能成为良好的物流</a:t>
            </a:r>
            <a:endParaRPr lang="zh-CN" altLang="en-US" sz="2400" b="1" dirty="0">
              <a:solidFill>
                <a:srgbClr val="FF0000"/>
              </a:solidFill>
              <a:latin typeface="Arial" panose="020B0604020202020204" pitchFamily="34" charset="0"/>
              <a:ea typeface="宋体" panose="02010600030101010101" pitchFamily="2" charset="-122"/>
            </a:endParaRPr>
          </a:p>
        </p:txBody>
      </p:sp>
      <p:sp>
        <p:nvSpPr>
          <p:cNvPr id="69644" name="下箭头 69643"/>
          <p:cNvSpPr/>
          <p:nvPr/>
        </p:nvSpPr>
        <p:spPr>
          <a:xfrm>
            <a:off x="3419475" y="2351088"/>
            <a:ext cx="431800" cy="287337"/>
          </a:xfrm>
          <a:prstGeom prst="downArrow">
            <a:avLst>
              <a:gd name="adj1" fmla="val 50000"/>
              <a:gd name="adj2" fmla="val 45953"/>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69645" name="下箭头 69644"/>
          <p:cNvSpPr/>
          <p:nvPr/>
        </p:nvSpPr>
        <p:spPr>
          <a:xfrm>
            <a:off x="3419475" y="2927350"/>
            <a:ext cx="431800" cy="287338"/>
          </a:xfrm>
          <a:prstGeom prst="downArrow">
            <a:avLst>
              <a:gd name="adj1" fmla="val 50000"/>
              <a:gd name="adj2" fmla="val 45953"/>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43" name="矩形 65542"/>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65544" name="圆角矩形 65543"/>
          <p:cNvSpPr/>
          <p:nvPr/>
        </p:nvSpPr>
        <p:spPr>
          <a:xfrm>
            <a:off x="1331913" y="1628775"/>
            <a:ext cx="1727200"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4</a:t>
            </a:r>
            <a:r>
              <a:rPr lang="zh-CN" altLang="en-US" b="1" dirty="0">
                <a:latin typeface="Arial" panose="020B0604020202020204" pitchFamily="34" charset="0"/>
                <a:ea typeface="宋体" panose="02010600030101010101" pitchFamily="2" charset="-122"/>
              </a:rPr>
              <a:t>）物流不畅</a:t>
            </a:r>
            <a:endParaRPr lang="zh-CN" altLang="en-US" b="1" dirty="0">
              <a:latin typeface="Arial" panose="020B0604020202020204" pitchFamily="34" charset="0"/>
              <a:ea typeface="宋体" panose="02010600030101010101" pitchFamily="2" charset="-122"/>
            </a:endParaRPr>
          </a:p>
        </p:txBody>
      </p:sp>
      <p:sp>
        <p:nvSpPr>
          <p:cNvPr id="65545" name="矩形 65544"/>
          <p:cNvSpPr/>
          <p:nvPr/>
        </p:nvSpPr>
        <p:spPr>
          <a:xfrm>
            <a:off x="1547813" y="2205038"/>
            <a:ext cx="2879725" cy="360362"/>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3</a:t>
            </a:r>
            <a:r>
              <a:rPr lang="zh-CN" altLang="en-US" b="1" dirty="0">
                <a:latin typeface="Arial" panose="020B0604020202020204" pitchFamily="34" charset="0"/>
                <a:ea typeface="宋体" panose="02010600030101010101" pitchFamily="2" charset="-122"/>
              </a:rPr>
              <a:t>）物流改善的方法</a:t>
            </a:r>
            <a:endParaRPr lang="zh-CN" altLang="en-US" b="1" dirty="0">
              <a:latin typeface="Arial" panose="020B0604020202020204" pitchFamily="34" charset="0"/>
              <a:ea typeface="宋体" panose="02010600030101010101" pitchFamily="2" charset="-122"/>
            </a:endParaRPr>
          </a:p>
        </p:txBody>
      </p:sp>
      <p:sp>
        <p:nvSpPr>
          <p:cNvPr id="65547" name="矩形 65546"/>
          <p:cNvSpPr/>
          <p:nvPr/>
        </p:nvSpPr>
        <p:spPr>
          <a:xfrm>
            <a:off x="2195513" y="2925763"/>
            <a:ext cx="5905500" cy="14398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lnSpc>
                <a:spcPct val="120000"/>
              </a:lnSpc>
            </a:pPr>
            <a:r>
              <a:rPr lang="zh-CN" altLang="en-US" b="1" dirty="0">
                <a:latin typeface="Arial" panose="020B0604020202020204" pitchFamily="34" charset="0"/>
                <a:ea typeface="宋体" panose="02010600030101010101" pitchFamily="2" charset="-122"/>
              </a:rPr>
              <a:t>搬运：  定量不定时搬运     以消费量（拿取量）为基准</a:t>
            </a:r>
            <a:endParaRPr lang="zh-CN" altLang="en-US" b="1" dirty="0">
              <a:latin typeface="Arial" panose="020B0604020202020204" pitchFamily="34" charset="0"/>
              <a:ea typeface="宋体" panose="02010600030101010101" pitchFamily="2" charset="-122"/>
            </a:endParaRPr>
          </a:p>
          <a:p>
            <a:pPr algn="l">
              <a:lnSpc>
                <a:spcPct val="120000"/>
              </a:lnSpc>
            </a:pPr>
            <a:r>
              <a:rPr lang="zh-CN" altLang="en-US" b="1" dirty="0">
                <a:latin typeface="Arial" panose="020B0604020202020204" pitchFamily="34" charset="0"/>
                <a:ea typeface="宋体" panose="02010600030101010101" pitchFamily="2" charset="-122"/>
              </a:rPr>
              <a:t>                                           采取组合搬运、顺序引取</a:t>
            </a:r>
            <a:endParaRPr lang="zh-CN" altLang="en-US" b="1" dirty="0">
              <a:latin typeface="Arial" panose="020B0604020202020204" pitchFamily="34" charset="0"/>
              <a:ea typeface="宋体" panose="02010600030101010101" pitchFamily="2" charset="-122"/>
            </a:endParaRPr>
          </a:p>
          <a:p>
            <a:pPr algn="l">
              <a:lnSpc>
                <a:spcPct val="120000"/>
              </a:lnSpc>
            </a:pPr>
            <a:r>
              <a:rPr lang="zh-CN" altLang="en-US" b="1" dirty="0">
                <a:latin typeface="Arial" panose="020B0604020202020204" pitchFamily="34" charset="0"/>
                <a:ea typeface="宋体" panose="02010600030101010101" pitchFamily="2" charset="-122"/>
              </a:rPr>
              <a:t>             定时不定量搬运     以经过时间为基准</a:t>
            </a:r>
            <a:endParaRPr lang="zh-CN" altLang="en-US" b="1" dirty="0">
              <a:latin typeface="Arial" panose="020B0604020202020204" pitchFamily="34" charset="0"/>
              <a:ea typeface="宋体" panose="02010600030101010101" pitchFamily="2" charset="-122"/>
            </a:endParaRPr>
          </a:p>
          <a:p>
            <a:pPr algn="l">
              <a:lnSpc>
                <a:spcPct val="120000"/>
              </a:lnSpc>
            </a:pPr>
            <a:r>
              <a:rPr lang="zh-CN" altLang="en-US" b="1" dirty="0">
                <a:latin typeface="Arial" panose="020B0604020202020204" pitchFamily="34" charset="0"/>
                <a:ea typeface="宋体" panose="02010600030101010101" pitchFamily="2" charset="-122"/>
              </a:rPr>
              <a:t>                                           采取中转搬用、巡回搬运</a:t>
            </a:r>
            <a:endParaRPr lang="zh-CN" altLang="en-US" b="1" dirty="0">
              <a:latin typeface="Arial" panose="020B0604020202020204" pitchFamily="34" charset="0"/>
              <a:ea typeface="宋体" panose="02010600030101010101" pitchFamily="2" charset="-122"/>
            </a:endParaRPr>
          </a:p>
        </p:txBody>
      </p:sp>
      <p:sp>
        <p:nvSpPr>
          <p:cNvPr id="65548" name="矩形 65547"/>
          <p:cNvSpPr/>
          <p:nvPr/>
        </p:nvSpPr>
        <p:spPr>
          <a:xfrm>
            <a:off x="323850" y="2997200"/>
            <a:ext cx="1223963" cy="2303463"/>
          </a:xfrm>
          <a:prstGeom prst="rect">
            <a:avLst/>
          </a:prstGeom>
          <a:solidFill>
            <a:schemeClr val="bg1"/>
          </a:solidFill>
          <a:ln w="25400">
            <a:noFill/>
          </a:ln>
        </p:spPr>
        <p:txBody>
          <a:bodyPr vert="eaVert" wrap="none" anchor="ctr" anchorCtr="0"/>
          <a:p>
            <a:pPr algn="l"/>
            <a:r>
              <a:rPr lang="zh-CN" altLang="en-US" b="1" dirty="0">
                <a:latin typeface="Arial" panose="020B0604020202020204" pitchFamily="34" charset="0"/>
                <a:ea typeface="宋体" panose="02010600030101010101" pitchFamily="2" charset="-122"/>
              </a:rPr>
              <a:t>思考：</a:t>
            </a:r>
            <a:endParaRPr lang="zh-CN" altLang="en-US" b="1" dirty="0">
              <a:latin typeface="Arial" panose="020B0604020202020204" pitchFamily="34" charset="0"/>
              <a:ea typeface="宋体" panose="02010600030101010101" pitchFamily="2" charset="-122"/>
            </a:endParaRPr>
          </a:p>
          <a:p>
            <a:pPr algn="l"/>
            <a:r>
              <a:rPr lang="zh-CN" altLang="en-US" b="1" dirty="0">
                <a:latin typeface="Arial" panose="020B0604020202020204" pitchFamily="34" charset="0"/>
                <a:ea typeface="宋体" panose="02010600030101010101" pitchFamily="2" charset="-122"/>
              </a:rPr>
              <a:t>不定时不定量搬运？</a:t>
            </a:r>
            <a:endParaRPr lang="zh-CN" altLang="en-US" b="1" dirty="0">
              <a:latin typeface="Arial" panose="020B0604020202020204" pitchFamily="34" charset="0"/>
              <a:ea typeface="宋体" panose="02010600030101010101" pitchFamily="2" charset="-122"/>
            </a:endParaRPr>
          </a:p>
          <a:p>
            <a:pPr algn="l"/>
            <a:r>
              <a:rPr lang="zh-CN" altLang="en-US" b="1" dirty="0">
                <a:latin typeface="Arial" panose="020B0604020202020204" pitchFamily="34" charset="0"/>
                <a:ea typeface="宋体" panose="02010600030101010101" pitchFamily="2" charset="-122"/>
              </a:rPr>
              <a:t>定时定量搬运？</a:t>
            </a:r>
            <a:endParaRPr lang="zh-CN" altLang="en-US" b="1" dirty="0">
              <a:latin typeface="Arial" panose="020B0604020202020204" pitchFamily="34" charset="0"/>
              <a:ea typeface="宋体" panose="02010600030101010101" pitchFamily="2" charset="-122"/>
            </a:endParaRPr>
          </a:p>
        </p:txBody>
      </p:sp>
      <p:sp>
        <p:nvSpPr>
          <p:cNvPr id="65549" name="矩形 65548"/>
          <p:cNvSpPr/>
          <p:nvPr/>
        </p:nvSpPr>
        <p:spPr>
          <a:xfrm>
            <a:off x="4932363" y="2205038"/>
            <a:ext cx="2879725" cy="360362"/>
          </a:xfrm>
          <a:prstGeom prst="rect">
            <a:avLst/>
          </a:prstGeom>
          <a:solidFill>
            <a:schemeClr val="bg1"/>
          </a:solidFill>
          <a:ln w="25400">
            <a:noFill/>
          </a:ln>
        </p:spPr>
        <p:txBody>
          <a:bodyPr wrap="none" anchor="ctr" anchorCtr="0"/>
          <a:p>
            <a:pPr algn="l"/>
            <a:r>
              <a:rPr lang="zh-CN" altLang="en-US" b="1" dirty="0">
                <a:solidFill>
                  <a:srgbClr val="FF0000"/>
                </a:solidFill>
                <a:latin typeface="Arial" panose="020B0604020202020204" pitchFamily="34" charset="0"/>
                <a:ea typeface="宋体" panose="02010600030101010101" pitchFamily="2" charset="-122"/>
              </a:rPr>
              <a:t>物流作业的标准化</a:t>
            </a:r>
            <a:endParaRPr lang="zh-CN" altLang="en-US" b="1" dirty="0">
              <a:solidFill>
                <a:srgbClr val="FF0000"/>
              </a:solidFill>
              <a:latin typeface="Arial" panose="020B0604020202020204" pitchFamily="34" charset="0"/>
              <a:ea typeface="宋体" panose="02010600030101010101" pitchFamily="2" charset="-122"/>
            </a:endParaRPr>
          </a:p>
        </p:txBody>
      </p:sp>
      <p:sp>
        <p:nvSpPr>
          <p:cNvPr id="65550" name="矩形 65549"/>
          <p:cNvSpPr/>
          <p:nvPr/>
        </p:nvSpPr>
        <p:spPr>
          <a:xfrm>
            <a:off x="2195513" y="4652963"/>
            <a:ext cx="5905500" cy="4318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lnSpc>
                <a:spcPct val="120000"/>
              </a:lnSpc>
            </a:pPr>
            <a:r>
              <a:rPr lang="zh-CN" altLang="en-US" b="1" dirty="0">
                <a:latin typeface="Arial" panose="020B0604020202020204" pitchFamily="34" charset="0"/>
                <a:ea typeface="宋体" panose="02010600030101010101" pitchFamily="2" charset="-122"/>
              </a:rPr>
              <a:t>目标：高装载率和多次交货（降低成本、小批量化）</a:t>
            </a:r>
            <a:endParaRPr lang="zh-CN" altLang="en-US" b="1" dirty="0">
              <a:latin typeface="Arial" panose="020B0604020202020204" pitchFamily="34" charset="0"/>
              <a:ea typeface="宋体" panose="02010600030101010101" pitchFamily="2" charset="-122"/>
            </a:endParaRPr>
          </a:p>
        </p:txBody>
      </p:sp>
      <p:sp>
        <p:nvSpPr>
          <p:cNvPr id="65551" name="矩形 65550"/>
          <p:cNvSpPr/>
          <p:nvPr/>
        </p:nvSpPr>
        <p:spPr>
          <a:xfrm>
            <a:off x="1619250" y="5373688"/>
            <a:ext cx="7200900" cy="1008062"/>
          </a:xfrm>
          <a:prstGeom prst="rect">
            <a:avLst/>
          </a:prstGeom>
          <a:solidFill>
            <a:schemeClr val="bg1"/>
          </a:solidFill>
          <a:ln w="25400" cap="flat" cmpd="sng">
            <a:solidFill>
              <a:schemeClr val="tx1"/>
            </a:solidFill>
            <a:prstDash val="solid"/>
            <a:miter/>
            <a:headEnd type="none" w="med" len="med"/>
            <a:tailEnd type="none" w="med" len="med"/>
          </a:ln>
        </p:spPr>
        <p:txBody>
          <a:bodyPr wrap="none"/>
          <a:p>
            <a:pPr>
              <a:lnSpc>
                <a:spcPct val="120000"/>
              </a:lnSpc>
            </a:pPr>
            <a:r>
              <a:rPr lang="zh-CN" altLang="en-US" b="1" dirty="0">
                <a:latin typeface="黑体" panose="02010609060101010101" pitchFamily="2" charset="-122"/>
                <a:ea typeface="黑体" panose="02010609060101010101" pitchFamily="2" charset="-122"/>
              </a:rPr>
              <a:t>高密度地收集生产信息       多品种少量地混装和拿取不同产品</a:t>
            </a:r>
            <a:endParaRPr lang="zh-CN" altLang="en-US" b="1" dirty="0">
              <a:latin typeface="黑体" panose="02010609060101010101" pitchFamily="2" charset="-122"/>
              <a:ea typeface="黑体" panose="02010609060101010101" pitchFamily="2" charset="-122"/>
            </a:endParaRPr>
          </a:p>
        </p:txBody>
      </p:sp>
      <p:sp>
        <p:nvSpPr>
          <p:cNvPr id="65552" name="矩形 65551"/>
          <p:cNvSpPr/>
          <p:nvPr/>
        </p:nvSpPr>
        <p:spPr>
          <a:xfrm>
            <a:off x="2124075" y="6021388"/>
            <a:ext cx="1871663" cy="360362"/>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多次搬运</a:t>
            </a:r>
            <a:endParaRPr lang="zh-CN" altLang="en-US" b="1" dirty="0">
              <a:latin typeface="Arial" panose="020B0604020202020204" pitchFamily="34" charset="0"/>
              <a:ea typeface="黑体" panose="02010609060101010101" pitchFamily="2" charset="-122"/>
            </a:endParaRPr>
          </a:p>
        </p:txBody>
      </p:sp>
      <p:sp>
        <p:nvSpPr>
          <p:cNvPr id="65553" name="矩形 65552"/>
          <p:cNvSpPr/>
          <p:nvPr/>
        </p:nvSpPr>
        <p:spPr>
          <a:xfrm>
            <a:off x="5076825" y="6021388"/>
            <a:ext cx="1871663" cy="360362"/>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混装搬运</a:t>
            </a:r>
            <a:endParaRPr lang="zh-CN" altLang="en-US" b="1" dirty="0">
              <a:latin typeface="Arial" panose="020B0604020202020204" pitchFamily="34" charset="0"/>
              <a:ea typeface="黑体" panose="02010609060101010101" pitchFamily="2" charset="-122"/>
            </a:endParaRPr>
          </a:p>
        </p:txBody>
      </p:sp>
      <p:sp>
        <p:nvSpPr>
          <p:cNvPr id="65554" name="下箭头 65553"/>
          <p:cNvSpPr/>
          <p:nvPr/>
        </p:nvSpPr>
        <p:spPr>
          <a:xfrm>
            <a:off x="2843213" y="5805488"/>
            <a:ext cx="360362" cy="287337"/>
          </a:xfrm>
          <a:prstGeom prst="downArrow">
            <a:avLst>
              <a:gd name="adj1" fmla="val 42731"/>
              <a:gd name="adj2" fmla="val 43092"/>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65555" name="下箭头 65554"/>
          <p:cNvSpPr/>
          <p:nvPr/>
        </p:nvSpPr>
        <p:spPr>
          <a:xfrm>
            <a:off x="5795963" y="5805488"/>
            <a:ext cx="360362" cy="287337"/>
          </a:xfrm>
          <a:prstGeom prst="downArrow">
            <a:avLst>
              <a:gd name="adj1" fmla="val 42731"/>
              <a:gd name="adj2" fmla="val 43092"/>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10" name="标题 145409"/>
          <p:cNvSpPr>
            <a:spLocks noGrp="1"/>
          </p:cNvSpPr>
          <p:nvPr>
            <p:ph type="title"/>
          </p:nvPr>
        </p:nvSpPr>
        <p:spPr>
          <a:ln/>
        </p:spPr>
        <p:txBody>
          <a:bodyPr anchor="ctr" anchorCtr="0"/>
          <a:p>
            <a:r>
              <a:rPr lang="zh-CN" altLang="en-US" sz="3200" dirty="0">
                <a:ea typeface="宋体" panose="02010600030101010101" pitchFamily="2" charset="-122"/>
              </a:rPr>
              <a:t>讨  论</a:t>
            </a:r>
            <a:endParaRPr lang="zh-CN" altLang="en-US" sz="3200" dirty="0">
              <a:ea typeface="宋体" panose="02010600030101010101" pitchFamily="2" charset="-122"/>
            </a:endParaRPr>
          </a:p>
        </p:txBody>
      </p:sp>
      <p:sp>
        <p:nvSpPr>
          <p:cNvPr id="145411" name="文本占位符 145410"/>
          <p:cNvSpPr>
            <a:spLocks noGrp="1"/>
          </p:cNvSpPr>
          <p:nvPr>
            <p:ph type="body" idx="1"/>
          </p:nvPr>
        </p:nvSpPr>
        <p:spPr>
          <a:xfrm>
            <a:off x="2051050" y="2133600"/>
            <a:ext cx="4906963" cy="2392363"/>
          </a:xfrm>
          <a:ln/>
        </p:spPr>
        <p:txBody>
          <a:bodyPr/>
          <a:p>
            <a:endParaRPr lang="zh-CN" altLang="en-US" sz="5400" b="1" dirty="0">
              <a:ea typeface="宋体" panose="02010600030101010101" pitchFamily="2" charset="-122"/>
            </a:endParaRPr>
          </a:p>
          <a:p>
            <a:r>
              <a:rPr lang="zh-CN" altLang="en-US" sz="5400" b="1" dirty="0">
                <a:ea typeface="宋体" panose="02010600030101010101" pitchFamily="2" charset="-122"/>
              </a:rPr>
              <a:t>什么是</a:t>
            </a:r>
            <a:r>
              <a:rPr lang="en-US" altLang="zh-CN" sz="5400" b="1">
                <a:ea typeface="宋体" panose="02010600030101010101" pitchFamily="2" charset="-122"/>
              </a:rPr>
              <a:t>JIT</a:t>
            </a:r>
            <a:r>
              <a:rPr lang="zh-CN" altLang="en-US" sz="5400" b="1" dirty="0">
                <a:ea typeface="宋体" panose="02010600030101010101" pitchFamily="2" charset="-122"/>
              </a:rPr>
              <a:t>？</a:t>
            </a:r>
            <a:endParaRPr lang="zh-CN" altLang="en-US" sz="5400" b="1" dirty="0">
              <a:ea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7832" name="组合 77831"/>
          <p:cNvGrpSpPr/>
          <p:nvPr/>
        </p:nvGrpSpPr>
        <p:grpSpPr>
          <a:xfrm>
            <a:off x="971550" y="1268413"/>
            <a:ext cx="7416800" cy="5329237"/>
            <a:chOff x="612" y="799"/>
            <a:chExt cx="4672" cy="3357"/>
          </a:xfrm>
        </p:grpSpPr>
        <p:pic>
          <p:nvPicPr>
            <p:cNvPr id="77827" name="图片 77826"/>
            <p:cNvPicPr>
              <a:picLocks noChangeAspect="1"/>
            </p:cNvPicPr>
            <p:nvPr/>
          </p:nvPicPr>
          <p:blipFill>
            <a:blip r:embed="rId1">
              <a:clrChange>
                <a:clrFrom>
                  <a:srgbClr val="FFFFFF"/>
                </a:clrFrom>
                <a:clrTo>
                  <a:srgbClr val="FFFFFF">
                    <a:alpha val="0"/>
                  </a:srgbClr>
                </a:clrTo>
              </a:clrChange>
            </a:blip>
            <a:srcRect l="1222" t="14763" r="1466" b="2315"/>
            <a:stretch>
              <a:fillRect/>
            </a:stretch>
          </p:blipFill>
          <p:spPr>
            <a:xfrm>
              <a:off x="612" y="1253"/>
              <a:ext cx="4491" cy="2874"/>
            </a:xfrm>
            <a:prstGeom prst="rect">
              <a:avLst/>
            </a:prstGeom>
            <a:noFill/>
            <a:ln w="9525">
              <a:noFill/>
            </a:ln>
          </p:spPr>
        </p:pic>
        <p:sp>
          <p:nvSpPr>
            <p:cNvPr id="77829" name="圆角矩形 77828"/>
            <p:cNvSpPr/>
            <p:nvPr/>
          </p:nvSpPr>
          <p:spPr>
            <a:xfrm>
              <a:off x="703" y="981"/>
              <a:ext cx="4581" cy="3175"/>
            </a:xfrm>
            <a:prstGeom prst="roundRect">
              <a:avLst>
                <a:gd name="adj" fmla="val 6681"/>
              </a:avLst>
            </a:prstGeom>
            <a:noFill/>
            <a:ln w="25400" cap="flat" cmpd="sng">
              <a:solidFill>
                <a:schemeClr val="tx1"/>
              </a:solidFill>
              <a:prstDash val="solid"/>
              <a:headEnd type="none" w="med" len="med"/>
              <a:tailEnd type="none" w="med" len="med"/>
            </a:ln>
          </p:spPr>
          <p:txBody>
            <a:bodyPr/>
            <a:p>
              <a:endParaRPr lang="zh-CN" altLang="en-US"/>
            </a:p>
          </p:txBody>
        </p:sp>
        <p:sp>
          <p:nvSpPr>
            <p:cNvPr id="77830" name="矩形 77829"/>
            <p:cNvSpPr/>
            <p:nvPr/>
          </p:nvSpPr>
          <p:spPr>
            <a:xfrm>
              <a:off x="1837" y="799"/>
              <a:ext cx="2132" cy="317"/>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400" b="1" dirty="0">
                  <a:latin typeface="Arial" panose="020B0604020202020204" pitchFamily="34" charset="0"/>
                  <a:ea typeface="黑体" panose="02010609060101010101" pitchFamily="2" charset="-122"/>
                </a:rPr>
                <a:t>多次</a:t>
              </a:r>
              <a:r>
                <a:rPr lang="en-US" altLang="zh-CN" sz="2400" b="1">
                  <a:latin typeface="宋体" panose="02010600030101010101" pitchFamily="2" charset="-122"/>
                  <a:ea typeface="黑体" panose="02010609060101010101" pitchFamily="2" charset="-122"/>
                </a:rPr>
                <a:t>·</a:t>
              </a:r>
              <a:r>
                <a:rPr lang="zh-CN" altLang="en-US" sz="2400" b="1" dirty="0">
                  <a:latin typeface="Arial" panose="020B0604020202020204" pitchFamily="34" charset="0"/>
                  <a:ea typeface="黑体" panose="02010609060101010101" pitchFamily="2" charset="-122"/>
                </a:rPr>
                <a:t>混装搬运</a:t>
              </a:r>
              <a:endParaRPr lang="zh-CN" altLang="en-US" sz="2400" b="1" dirty="0">
                <a:latin typeface="Arial" panose="020B0604020202020204" pitchFamily="34" charset="0"/>
                <a:ea typeface="黑体" panose="02010609060101010101" pitchFamily="2" charset="-122"/>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2" name="矩形 78851"/>
          <p:cNvSpPr>
            <a:spLocks noChangeAspect="1" noTextEdit="1"/>
          </p:cNvSpPr>
          <p:nvPr/>
        </p:nvSpPr>
        <p:spPr>
          <a:xfrm>
            <a:off x="1692275" y="2276475"/>
            <a:ext cx="4318000" cy="3227388"/>
          </a:xfrm>
          <a:prstGeom prst="rect">
            <a:avLst/>
          </a:prstGeom>
          <a:noFill/>
          <a:ln w="9525">
            <a:noFill/>
          </a:ln>
        </p:spPr>
        <p:txBody>
          <a:bodyPr/>
          <a:p>
            <a:endParaRPr lang="zh-CN" altLang="en-US"/>
          </a:p>
        </p:txBody>
      </p:sp>
      <p:pic>
        <p:nvPicPr>
          <p:cNvPr id="78854" name="图片 78853"/>
          <p:cNvPicPr>
            <a:picLocks noChangeAspect="1"/>
          </p:cNvPicPr>
          <p:nvPr/>
        </p:nvPicPr>
        <p:blipFill>
          <a:blip r:embed="rId1">
            <a:clrChange>
              <a:clrFrom>
                <a:srgbClr val="FEFEFE"/>
              </a:clrFrom>
              <a:clrTo>
                <a:srgbClr val="FEFEFE">
                  <a:alpha val="0"/>
                </a:srgbClr>
              </a:clrTo>
            </a:clrChange>
          </a:blip>
          <a:srcRect l="1877" t="2762" r="1877" b="4518"/>
          <a:stretch>
            <a:fillRect/>
          </a:stretch>
        </p:blipFill>
        <p:spPr>
          <a:xfrm>
            <a:off x="827088" y="1125538"/>
            <a:ext cx="7632700" cy="5584825"/>
          </a:xfrm>
          <a:prstGeom prst="rect">
            <a:avLst/>
          </a:prstGeom>
          <a:noFill/>
          <a:ln w="9525">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9878" name="图片 79877"/>
          <p:cNvPicPr>
            <a:picLocks noChangeAspect="1"/>
          </p:cNvPicPr>
          <p:nvPr/>
        </p:nvPicPr>
        <p:blipFill>
          <a:blip r:embed="rId1">
            <a:clrChange>
              <a:clrFrom>
                <a:srgbClr val="FFFFFF"/>
              </a:clrFrom>
              <a:clrTo>
                <a:srgbClr val="FFFFFF">
                  <a:alpha val="0"/>
                </a:srgbClr>
              </a:clrTo>
            </a:clrChange>
          </a:blip>
          <a:srcRect l="1550" t="3069" r="1260" b="2557"/>
          <a:stretch>
            <a:fillRect/>
          </a:stretch>
        </p:blipFill>
        <p:spPr>
          <a:xfrm>
            <a:off x="900113" y="1125538"/>
            <a:ext cx="7343775" cy="5546725"/>
          </a:xfrm>
          <a:prstGeom prst="rect">
            <a:avLst/>
          </a:prstGeom>
          <a:noFill/>
          <a:ln w="9525">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0902" name="图片 80901"/>
          <p:cNvPicPr>
            <a:picLocks noChangeAspect="1"/>
          </p:cNvPicPr>
          <p:nvPr/>
        </p:nvPicPr>
        <p:blipFill>
          <a:blip r:embed="rId1">
            <a:clrChange>
              <a:clrFrom>
                <a:srgbClr val="FFFFFF"/>
              </a:clrFrom>
              <a:clrTo>
                <a:srgbClr val="FFFFFF">
                  <a:alpha val="0"/>
                </a:srgbClr>
              </a:clrTo>
            </a:clrChange>
          </a:blip>
          <a:srcRect l="1636" t="2905" r="1091" b="3485"/>
          <a:stretch>
            <a:fillRect/>
          </a:stretch>
        </p:blipFill>
        <p:spPr>
          <a:xfrm>
            <a:off x="900113" y="1125538"/>
            <a:ext cx="7416800" cy="5360987"/>
          </a:xfrm>
          <a:prstGeom prst="rect">
            <a:avLst/>
          </a:prstGeom>
          <a:noFill/>
          <a:ln w="9525">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23" name="图片 81922"/>
          <p:cNvPicPr>
            <a:picLocks noChangeAspect="1"/>
          </p:cNvPicPr>
          <p:nvPr/>
        </p:nvPicPr>
        <p:blipFill>
          <a:blip r:embed="rId1">
            <a:clrChange>
              <a:clrFrom>
                <a:srgbClr val="FFFFFF"/>
              </a:clrFrom>
              <a:clrTo>
                <a:srgbClr val="FFFFFF">
                  <a:alpha val="0"/>
                </a:srgbClr>
              </a:clrTo>
            </a:clrChange>
          </a:blip>
          <a:srcRect l="784" t="2841" r="1569" b="3616"/>
          <a:stretch>
            <a:fillRect/>
          </a:stretch>
        </p:blipFill>
        <p:spPr>
          <a:xfrm>
            <a:off x="827088" y="1125538"/>
            <a:ext cx="7489825" cy="5446712"/>
          </a:xfrm>
          <a:prstGeom prst="rect">
            <a:avLst/>
          </a:prstGeom>
          <a:noFill/>
          <a:ln w="9525">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52" name="矩形 82951"/>
          <p:cNvSpPr/>
          <p:nvPr/>
        </p:nvSpPr>
        <p:spPr>
          <a:xfrm>
            <a:off x="1258888" y="7651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缩短过程周期时间的活动</a:t>
            </a:r>
            <a:endParaRPr lang="zh-CN" altLang="en-US" sz="2800" b="1" dirty="0">
              <a:latin typeface="宋体" panose="02010600030101010101" pitchFamily="2" charset="-122"/>
              <a:ea typeface="宋体" panose="02010600030101010101" pitchFamily="2" charset="-122"/>
            </a:endParaRPr>
          </a:p>
        </p:txBody>
      </p:sp>
      <p:sp>
        <p:nvSpPr>
          <p:cNvPr id="82953" name="矩形 82952"/>
          <p:cNvSpPr/>
          <p:nvPr/>
        </p:nvSpPr>
        <p:spPr>
          <a:xfrm>
            <a:off x="1331913" y="1700213"/>
            <a:ext cx="6769100" cy="3600450"/>
          </a:xfrm>
          <a:prstGeom prst="rect">
            <a:avLst/>
          </a:prstGeom>
          <a:noFill/>
          <a:ln w="25400">
            <a:noFill/>
          </a:ln>
        </p:spPr>
        <p:txBody>
          <a:bodyPr anchor="ctr" anchorCtr="0"/>
          <a:p>
            <a:pPr algn="l">
              <a:lnSpc>
                <a:spcPct val="150000"/>
              </a:lnSpc>
              <a:buFont typeface="Wingdings" panose="05000000000000000000" pitchFamily="2" charset="2"/>
              <a:buChar char="Ø"/>
            </a:pPr>
            <a:r>
              <a:rPr lang="zh-CN" altLang="en-US" sz="2400" b="1" dirty="0">
                <a:latin typeface="Arial" panose="020B0604020202020204" pitchFamily="34" charset="0"/>
                <a:ea typeface="黑体" panose="02010609060101010101" pitchFamily="2" charset="-122"/>
              </a:rPr>
              <a:t>  通过绘制物料和信息流动图，构筑整体最优化</a:t>
            </a:r>
            <a:endParaRPr lang="zh-CN" altLang="en-US" sz="2400" b="1" dirty="0">
              <a:latin typeface="Arial" panose="020B0604020202020204" pitchFamily="34" charset="0"/>
              <a:ea typeface="黑体" panose="02010609060101010101" pitchFamily="2" charset="-122"/>
            </a:endParaRPr>
          </a:p>
          <a:p>
            <a:pPr algn="l">
              <a:lnSpc>
                <a:spcPct val="150000"/>
              </a:lnSpc>
              <a:buFont typeface="Wingdings" panose="05000000000000000000" pitchFamily="2" charset="2"/>
            </a:pPr>
            <a:r>
              <a:rPr lang="zh-CN" altLang="en-US" sz="2400" b="1" dirty="0">
                <a:latin typeface="Arial" panose="020B0604020202020204" pitchFamily="34" charset="0"/>
                <a:ea typeface="黑体" panose="02010609060101010101" pitchFamily="2" charset="-122"/>
              </a:rPr>
              <a:t>     的组织机制；</a:t>
            </a:r>
            <a:endParaRPr lang="zh-CN" altLang="en-US" sz="2400" b="1" dirty="0">
              <a:latin typeface="Arial" panose="020B0604020202020204" pitchFamily="34" charset="0"/>
              <a:ea typeface="黑体" panose="02010609060101010101" pitchFamily="2" charset="-122"/>
            </a:endParaRPr>
          </a:p>
          <a:p>
            <a:pPr algn="l">
              <a:lnSpc>
                <a:spcPct val="150000"/>
              </a:lnSpc>
              <a:buFont typeface="Wingdings" panose="05000000000000000000" pitchFamily="2" charset="2"/>
              <a:buChar char="Ø"/>
            </a:pPr>
            <a:r>
              <a:rPr lang="zh-CN" altLang="en-US" sz="2400" b="1" dirty="0">
                <a:latin typeface="Arial" panose="020B0604020202020204" pitchFamily="34" charset="0"/>
                <a:ea typeface="黑体" panose="02010609060101010101" pitchFamily="2" charset="-122"/>
              </a:rPr>
              <a:t>  通过库存图将现状表面化；</a:t>
            </a:r>
            <a:endParaRPr lang="zh-CN" altLang="en-US" sz="2400" b="1" dirty="0">
              <a:latin typeface="Arial" panose="020B0604020202020204" pitchFamily="34" charset="0"/>
              <a:ea typeface="黑体" panose="02010609060101010101" pitchFamily="2" charset="-122"/>
            </a:endParaRPr>
          </a:p>
          <a:p>
            <a:pPr algn="l">
              <a:lnSpc>
                <a:spcPct val="150000"/>
              </a:lnSpc>
              <a:buFont typeface="Wingdings" panose="05000000000000000000" pitchFamily="2" charset="2"/>
              <a:buChar char="Ø"/>
            </a:pPr>
            <a:r>
              <a:rPr lang="zh-CN" altLang="en-US" sz="2400" b="1" dirty="0">
                <a:latin typeface="Arial" panose="020B0604020202020204" pitchFamily="34" charset="0"/>
                <a:ea typeface="黑体" panose="02010609060101010101" pitchFamily="2" charset="-122"/>
              </a:rPr>
              <a:t>  根据库存原因分别进行消减；</a:t>
            </a:r>
            <a:endParaRPr lang="zh-CN" altLang="en-US" sz="2400" b="1" dirty="0">
              <a:latin typeface="Arial" panose="020B0604020202020204" pitchFamily="34" charset="0"/>
              <a:ea typeface="黑体" panose="02010609060101010101" pitchFamily="2" charset="-122"/>
            </a:endParaRPr>
          </a:p>
          <a:p>
            <a:pPr algn="l">
              <a:lnSpc>
                <a:spcPct val="150000"/>
              </a:lnSpc>
              <a:buFont typeface="Wingdings" panose="05000000000000000000" pitchFamily="2" charset="2"/>
              <a:buChar char="Ø"/>
            </a:pPr>
            <a:r>
              <a:rPr lang="zh-CN" altLang="en-US" sz="2400" b="1" dirty="0">
                <a:latin typeface="Arial" panose="020B0604020202020204" pitchFamily="34" charset="0"/>
                <a:ea typeface="黑体" panose="02010609060101010101" pitchFamily="2" charset="-122"/>
              </a:rPr>
              <a:t>  选定代表性产品制作过程周期时间图</a:t>
            </a:r>
            <a:endParaRPr lang="zh-CN" altLang="en-US" sz="2400" b="1" dirty="0">
              <a:latin typeface="Arial" panose="020B0604020202020204" pitchFamily="34" charset="0"/>
              <a:ea typeface="黑体" panose="02010609060101010101" pitchFamily="2" charset="-122"/>
            </a:endParaRPr>
          </a:p>
          <a:p>
            <a:pPr algn="l">
              <a:lnSpc>
                <a:spcPct val="150000"/>
              </a:lnSpc>
              <a:buFont typeface="Wingdings" panose="05000000000000000000" pitchFamily="2" charset="2"/>
              <a:buChar char="Ø"/>
            </a:pPr>
            <a:r>
              <a:rPr lang="zh-CN" altLang="en-US" sz="2400" b="1" dirty="0">
                <a:latin typeface="Arial" panose="020B0604020202020204" pitchFamily="34" charset="0"/>
                <a:ea typeface="黑体" panose="02010609060101010101" pitchFamily="2" charset="-122"/>
              </a:rPr>
              <a:t>  消除停滞</a:t>
            </a:r>
            <a:endParaRPr lang="zh-CN" altLang="en-US" sz="2400" b="1" dirty="0">
              <a:latin typeface="Arial" panose="020B0604020202020204" pitchFamily="34" charset="0"/>
              <a:ea typeface="黑体" panose="02010609060101010101"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73" name="标题 83972"/>
          <p:cNvSpPr>
            <a:spLocks noGrp="1"/>
          </p:cNvSpPr>
          <p:nvPr>
            <p:ph type="title"/>
          </p:nvPr>
        </p:nvSpPr>
        <p:spPr>
          <a:xfrm>
            <a:off x="1042988" y="981075"/>
            <a:ext cx="7345362" cy="563563"/>
          </a:xfrm>
          <a:ln/>
        </p:spPr>
        <p:txBody>
          <a:bodyPr anchor="ctr" anchorCtr="0"/>
          <a:p>
            <a:r>
              <a:rPr lang="en-US" altLang="zh-CN">
                <a:ea typeface="宋体" panose="02010600030101010101" pitchFamily="2" charset="-122"/>
              </a:rPr>
              <a:t>[</a:t>
            </a:r>
            <a:r>
              <a:rPr lang="en-US" altLang="en-US"/>
              <a:t>Ⅲ</a:t>
            </a:r>
            <a:r>
              <a:rPr lang="en-US" altLang="zh-CN">
                <a:ea typeface="宋体" panose="02010600030101010101" pitchFamily="2" charset="-122"/>
              </a:rPr>
              <a:t>]</a:t>
            </a:r>
            <a:r>
              <a:rPr lang="zh-CN" altLang="en-US" dirty="0">
                <a:ea typeface="宋体" panose="02010600030101010101" pitchFamily="2" charset="-122"/>
              </a:rPr>
              <a:t>关于过程周期时间的前提</a:t>
            </a:r>
            <a:br>
              <a:rPr lang="zh-CN" altLang="en-US" dirty="0">
                <a:ea typeface="宋体" panose="02010600030101010101" pitchFamily="2" charset="-122"/>
              </a:rPr>
            </a:br>
            <a:r>
              <a:rPr lang="zh-CN" altLang="en-US" dirty="0">
                <a:ea typeface="宋体" panose="02010600030101010101" pitchFamily="2" charset="-122"/>
              </a:rPr>
              <a:t>                               </a:t>
            </a:r>
            <a:r>
              <a:rPr lang="en-US" altLang="zh-CN">
                <a:solidFill>
                  <a:schemeClr val="tx1"/>
                </a:solidFill>
                <a:ea typeface="宋体" panose="02010600030101010101" pitchFamily="2" charset="-122"/>
              </a:rPr>
              <a:t>——</a:t>
            </a:r>
            <a:r>
              <a:rPr lang="zh-CN" altLang="en-US" dirty="0">
                <a:solidFill>
                  <a:schemeClr val="tx1"/>
                </a:solidFill>
                <a:ea typeface="宋体" panose="02010600030101010101" pitchFamily="2" charset="-122"/>
              </a:rPr>
              <a:t>均衡化？</a:t>
            </a:r>
            <a:endParaRPr lang="zh-CN" altLang="en-US" dirty="0">
              <a:solidFill>
                <a:schemeClr val="tx1"/>
              </a:solidFill>
              <a:ea typeface="宋体" panose="02010600030101010101" pitchFamily="2" charset="-122"/>
            </a:endParaRPr>
          </a:p>
        </p:txBody>
      </p:sp>
      <p:sp>
        <p:nvSpPr>
          <p:cNvPr id="83974" name="矩形 83973"/>
          <p:cNvSpPr/>
          <p:nvPr/>
        </p:nvSpPr>
        <p:spPr>
          <a:xfrm>
            <a:off x="1042988" y="2205038"/>
            <a:ext cx="7489825" cy="503237"/>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sz="2000" b="1" dirty="0">
                <a:latin typeface="Arial" panose="020B0604020202020204" pitchFamily="34" charset="0"/>
                <a:ea typeface="黑体" panose="02010609060101010101" pitchFamily="2" charset="-122"/>
              </a:rPr>
              <a:t>将生产产品（和售出相关的生产）的种类和数量进行平均化</a:t>
            </a:r>
            <a:endParaRPr lang="zh-CN" altLang="en-US" sz="2000" b="1" dirty="0">
              <a:latin typeface="Arial" panose="020B0604020202020204" pitchFamily="34" charset="0"/>
              <a:ea typeface="黑体" panose="02010609060101010101" pitchFamily="2" charset="-122"/>
            </a:endParaRPr>
          </a:p>
        </p:txBody>
      </p:sp>
      <p:sp>
        <p:nvSpPr>
          <p:cNvPr id="83975" name="矩形 83974"/>
          <p:cNvSpPr/>
          <p:nvPr/>
        </p:nvSpPr>
        <p:spPr>
          <a:xfrm>
            <a:off x="1258888" y="5876925"/>
            <a:ext cx="6516687" cy="720725"/>
          </a:xfrm>
          <a:prstGeom prst="rect">
            <a:avLst/>
          </a:prstGeom>
          <a:solidFill>
            <a:schemeClr val="bg1"/>
          </a:solidFill>
          <a:ln w="25400">
            <a:noFill/>
          </a:ln>
        </p:spPr>
        <p:txBody>
          <a:bodyPr wrap="none" anchor="ctr" anchorCtr="0"/>
          <a:p>
            <a:pPr algn="l"/>
            <a:r>
              <a:rPr lang="zh-CN" altLang="en-US" sz="2400" b="1" dirty="0">
                <a:solidFill>
                  <a:srgbClr val="FF0000"/>
                </a:solidFill>
                <a:latin typeface="Arial" panose="020B0604020202020204" pitchFamily="34" charset="0"/>
                <a:ea typeface="宋体" panose="02010600030101010101" pitchFamily="2" charset="-122"/>
              </a:rPr>
              <a:t>★不仅是产量的平均化，</a:t>
            </a:r>
            <a:endParaRPr lang="zh-CN" altLang="en-US" sz="2400" b="1" dirty="0">
              <a:solidFill>
                <a:srgbClr val="FF0000"/>
              </a:solidFill>
              <a:latin typeface="Arial" panose="020B0604020202020204" pitchFamily="34" charset="0"/>
              <a:ea typeface="宋体" panose="02010600030101010101" pitchFamily="2" charset="-122"/>
            </a:endParaRPr>
          </a:p>
          <a:p>
            <a:pPr algn="l"/>
            <a:r>
              <a:rPr lang="zh-CN" altLang="en-US" sz="2400" b="1" dirty="0">
                <a:solidFill>
                  <a:srgbClr val="FF0000"/>
                </a:solidFill>
                <a:latin typeface="Arial" panose="020B0604020202020204" pitchFamily="34" charset="0"/>
                <a:ea typeface="宋体" panose="02010600030101010101" pitchFamily="2" charset="-122"/>
              </a:rPr>
              <a:t>    而且是包含生产种类在内的时间的平均化</a:t>
            </a:r>
            <a:endParaRPr lang="zh-CN" altLang="en-US" sz="2400" b="1" dirty="0">
              <a:solidFill>
                <a:srgbClr val="FF0000"/>
              </a:solidFill>
              <a:latin typeface="Arial" panose="020B0604020202020204" pitchFamily="34" charset="0"/>
              <a:ea typeface="宋体" panose="02010600030101010101" pitchFamily="2" charset="-122"/>
            </a:endParaRPr>
          </a:p>
        </p:txBody>
      </p:sp>
      <p:grpSp>
        <p:nvGrpSpPr>
          <p:cNvPr id="83998" name="组合 83997"/>
          <p:cNvGrpSpPr/>
          <p:nvPr/>
        </p:nvGrpSpPr>
        <p:grpSpPr>
          <a:xfrm>
            <a:off x="611188" y="3070225"/>
            <a:ext cx="7850187" cy="2663825"/>
            <a:chOff x="385" y="2115"/>
            <a:chExt cx="4945" cy="1678"/>
          </a:xfrm>
        </p:grpSpPr>
        <p:sp>
          <p:nvSpPr>
            <p:cNvPr id="83976" name="直接连接符 83975"/>
            <p:cNvSpPr/>
            <p:nvPr/>
          </p:nvSpPr>
          <p:spPr>
            <a:xfrm>
              <a:off x="839" y="3566"/>
              <a:ext cx="4354" cy="0"/>
            </a:xfrm>
            <a:prstGeom prst="line">
              <a:avLst/>
            </a:prstGeom>
            <a:ln w="25400" cap="flat" cmpd="sng">
              <a:solidFill>
                <a:schemeClr val="tx1"/>
              </a:solidFill>
              <a:prstDash val="solid"/>
              <a:headEnd type="none" w="med" len="med"/>
              <a:tailEnd type="triangle" w="lg" len="lg"/>
            </a:ln>
          </p:spPr>
        </p:sp>
        <p:sp>
          <p:nvSpPr>
            <p:cNvPr id="83977" name="直接连接符 83976"/>
            <p:cNvSpPr/>
            <p:nvPr/>
          </p:nvSpPr>
          <p:spPr>
            <a:xfrm flipV="1">
              <a:off x="839" y="2115"/>
              <a:ext cx="0" cy="1451"/>
            </a:xfrm>
            <a:prstGeom prst="line">
              <a:avLst/>
            </a:prstGeom>
            <a:ln w="25400" cap="flat" cmpd="sng">
              <a:solidFill>
                <a:schemeClr val="tx1"/>
              </a:solidFill>
              <a:prstDash val="solid"/>
              <a:headEnd type="none" w="med" len="med"/>
              <a:tailEnd type="triangle" w="lg" len="lg"/>
            </a:ln>
          </p:spPr>
        </p:sp>
        <p:sp>
          <p:nvSpPr>
            <p:cNvPr id="83978" name="矩形 83977"/>
            <p:cNvSpPr/>
            <p:nvPr/>
          </p:nvSpPr>
          <p:spPr>
            <a:xfrm>
              <a:off x="385" y="2296"/>
              <a:ext cx="408" cy="408"/>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数量</a:t>
              </a:r>
              <a:endParaRPr lang="zh-CN" altLang="en-US" b="1" dirty="0">
                <a:latin typeface="Arial" panose="020B0604020202020204" pitchFamily="34" charset="0"/>
                <a:ea typeface="黑体" panose="02010609060101010101" pitchFamily="2" charset="-122"/>
              </a:endParaRPr>
            </a:p>
            <a:p>
              <a:r>
                <a:rPr lang="zh-CN" altLang="en-US" b="1" dirty="0">
                  <a:latin typeface="Arial" panose="020B0604020202020204" pitchFamily="34" charset="0"/>
                  <a:ea typeface="黑体" panose="02010609060101010101" pitchFamily="2" charset="-122"/>
                </a:rPr>
                <a:t>种类</a:t>
              </a:r>
              <a:endParaRPr lang="zh-CN" altLang="en-US" b="1" dirty="0">
                <a:latin typeface="Arial" panose="020B0604020202020204" pitchFamily="34" charset="0"/>
                <a:ea typeface="黑体" panose="02010609060101010101" pitchFamily="2" charset="-122"/>
              </a:endParaRPr>
            </a:p>
          </p:txBody>
        </p:sp>
        <p:sp>
          <p:nvSpPr>
            <p:cNvPr id="83979" name="矩形 83978"/>
            <p:cNvSpPr/>
            <p:nvPr/>
          </p:nvSpPr>
          <p:spPr>
            <a:xfrm>
              <a:off x="4603" y="3558"/>
              <a:ext cx="454" cy="235"/>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时间</a:t>
              </a:r>
              <a:endParaRPr lang="zh-CN" altLang="en-US" b="1" dirty="0">
                <a:latin typeface="Arial" panose="020B0604020202020204" pitchFamily="34" charset="0"/>
                <a:ea typeface="黑体" panose="02010609060101010101" pitchFamily="2" charset="-122"/>
              </a:endParaRPr>
            </a:p>
          </p:txBody>
        </p:sp>
        <p:sp>
          <p:nvSpPr>
            <p:cNvPr id="83982" name="直接连接符 83981"/>
            <p:cNvSpPr/>
            <p:nvPr/>
          </p:nvSpPr>
          <p:spPr>
            <a:xfrm>
              <a:off x="839" y="2840"/>
              <a:ext cx="4082" cy="0"/>
            </a:xfrm>
            <a:prstGeom prst="line">
              <a:avLst/>
            </a:prstGeom>
            <a:ln w="25400" cap="flat" cmpd="sng">
              <a:solidFill>
                <a:schemeClr val="tx1"/>
              </a:solidFill>
              <a:prstDash val="solid"/>
              <a:headEnd type="none" w="med" len="med"/>
              <a:tailEnd type="none" w="med" len="med"/>
            </a:ln>
          </p:spPr>
        </p:sp>
        <p:grpSp>
          <p:nvGrpSpPr>
            <p:cNvPr id="83988" name="组合 83987"/>
            <p:cNvGrpSpPr/>
            <p:nvPr/>
          </p:nvGrpSpPr>
          <p:grpSpPr>
            <a:xfrm>
              <a:off x="1066" y="2432"/>
              <a:ext cx="3810" cy="816"/>
              <a:chOff x="1474" y="2432"/>
              <a:chExt cx="3810" cy="816"/>
            </a:xfrm>
          </p:grpSpPr>
          <p:sp>
            <p:nvSpPr>
              <p:cNvPr id="83981" name="任意多边形 83980"/>
              <p:cNvSpPr/>
              <p:nvPr/>
            </p:nvSpPr>
            <p:spPr>
              <a:xfrm>
                <a:off x="1474" y="2432"/>
                <a:ext cx="635" cy="408"/>
              </a:xfrm>
              <a:custGeom>
                <a:avLst/>
                <a:gdLst/>
                <a:ahLst/>
                <a:cxnLst/>
                <a:pathLst>
                  <a:path w="635" h="862">
                    <a:moveTo>
                      <a:pt x="0" y="862"/>
                    </a:moveTo>
                    <a:cubicBezTo>
                      <a:pt x="106" y="431"/>
                      <a:pt x="212" y="0"/>
                      <a:pt x="318" y="0"/>
                    </a:cubicBezTo>
                    <a:cubicBezTo>
                      <a:pt x="424" y="0"/>
                      <a:pt x="529" y="431"/>
                      <a:pt x="635" y="862"/>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83983" name="任意多边形 83982"/>
              <p:cNvSpPr/>
              <p:nvPr/>
            </p:nvSpPr>
            <p:spPr>
              <a:xfrm rot="10800000">
                <a:off x="2109" y="2840"/>
                <a:ext cx="635" cy="408"/>
              </a:xfrm>
              <a:custGeom>
                <a:avLst/>
                <a:gdLst/>
                <a:ahLst/>
                <a:cxnLst/>
                <a:pathLst>
                  <a:path w="635" h="862">
                    <a:moveTo>
                      <a:pt x="0" y="862"/>
                    </a:moveTo>
                    <a:cubicBezTo>
                      <a:pt x="106" y="431"/>
                      <a:pt x="212" y="0"/>
                      <a:pt x="318" y="0"/>
                    </a:cubicBezTo>
                    <a:cubicBezTo>
                      <a:pt x="424" y="0"/>
                      <a:pt x="529" y="431"/>
                      <a:pt x="635" y="862"/>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83984" name="任意多边形 83983"/>
              <p:cNvSpPr/>
              <p:nvPr/>
            </p:nvSpPr>
            <p:spPr>
              <a:xfrm>
                <a:off x="2744" y="2432"/>
                <a:ext cx="635" cy="408"/>
              </a:xfrm>
              <a:custGeom>
                <a:avLst/>
                <a:gdLst/>
                <a:ahLst/>
                <a:cxnLst/>
                <a:pathLst>
                  <a:path w="635" h="862">
                    <a:moveTo>
                      <a:pt x="0" y="862"/>
                    </a:moveTo>
                    <a:cubicBezTo>
                      <a:pt x="106" y="431"/>
                      <a:pt x="212" y="0"/>
                      <a:pt x="318" y="0"/>
                    </a:cubicBezTo>
                    <a:cubicBezTo>
                      <a:pt x="424" y="0"/>
                      <a:pt x="529" y="431"/>
                      <a:pt x="635" y="862"/>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83985" name="任意多边形 83984"/>
              <p:cNvSpPr/>
              <p:nvPr/>
            </p:nvSpPr>
            <p:spPr>
              <a:xfrm>
                <a:off x="4014" y="2432"/>
                <a:ext cx="635" cy="408"/>
              </a:xfrm>
              <a:custGeom>
                <a:avLst/>
                <a:gdLst/>
                <a:ahLst/>
                <a:cxnLst/>
                <a:pathLst>
                  <a:path w="635" h="862">
                    <a:moveTo>
                      <a:pt x="0" y="862"/>
                    </a:moveTo>
                    <a:cubicBezTo>
                      <a:pt x="106" y="431"/>
                      <a:pt x="212" y="0"/>
                      <a:pt x="318" y="0"/>
                    </a:cubicBezTo>
                    <a:cubicBezTo>
                      <a:pt x="424" y="0"/>
                      <a:pt x="529" y="431"/>
                      <a:pt x="635" y="862"/>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83986" name="任意多边形 83985"/>
              <p:cNvSpPr/>
              <p:nvPr/>
            </p:nvSpPr>
            <p:spPr>
              <a:xfrm rot="10800000">
                <a:off x="3379" y="2840"/>
                <a:ext cx="635" cy="408"/>
              </a:xfrm>
              <a:custGeom>
                <a:avLst/>
                <a:gdLst/>
                <a:ahLst/>
                <a:cxnLst/>
                <a:pathLst>
                  <a:path w="635" h="862">
                    <a:moveTo>
                      <a:pt x="0" y="862"/>
                    </a:moveTo>
                    <a:cubicBezTo>
                      <a:pt x="106" y="431"/>
                      <a:pt x="212" y="0"/>
                      <a:pt x="318" y="0"/>
                    </a:cubicBezTo>
                    <a:cubicBezTo>
                      <a:pt x="424" y="0"/>
                      <a:pt x="529" y="431"/>
                      <a:pt x="635" y="862"/>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83987" name="任意多边形 83986"/>
              <p:cNvSpPr/>
              <p:nvPr/>
            </p:nvSpPr>
            <p:spPr>
              <a:xfrm rot="10800000">
                <a:off x="4649" y="2840"/>
                <a:ext cx="635" cy="408"/>
              </a:xfrm>
              <a:custGeom>
                <a:avLst/>
                <a:gdLst/>
                <a:ahLst/>
                <a:cxnLst/>
                <a:pathLst>
                  <a:path w="635" h="862">
                    <a:moveTo>
                      <a:pt x="0" y="862"/>
                    </a:moveTo>
                    <a:cubicBezTo>
                      <a:pt x="106" y="431"/>
                      <a:pt x="212" y="0"/>
                      <a:pt x="318" y="0"/>
                    </a:cubicBezTo>
                    <a:cubicBezTo>
                      <a:pt x="424" y="0"/>
                      <a:pt x="529" y="431"/>
                      <a:pt x="635" y="862"/>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grpSp>
        <p:sp>
          <p:nvSpPr>
            <p:cNvPr id="83989" name="直接连接符 83988"/>
            <p:cNvSpPr/>
            <p:nvPr/>
          </p:nvSpPr>
          <p:spPr>
            <a:xfrm>
              <a:off x="1066" y="3249"/>
              <a:ext cx="3538" cy="0"/>
            </a:xfrm>
            <a:prstGeom prst="line">
              <a:avLst/>
            </a:prstGeom>
            <a:ln w="25400" cap="flat" cmpd="sng">
              <a:solidFill>
                <a:schemeClr val="tx1"/>
              </a:solidFill>
              <a:prstDash val="dashDot"/>
              <a:headEnd type="none" w="med" len="med"/>
              <a:tailEnd type="none" w="med" len="med"/>
            </a:ln>
          </p:spPr>
        </p:sp>
        <p:sp>
          <p:nvSpPr>
            <p:cNvPr id="83990" name="直接连接符 83989"/>
            <p:cNvSpPr/>
            <p:nvPr/>
          </p:nvSpPr>
          <p:spPr>
            <a:xfrm>
              <a:off x="1066" y="2432"/>
              <a:ext cx="3538" cy="0"/>
            </a:xfrm>
            <a:prstGeom prst="line">
              <a:avLst/>
            </a:prstGeom>
            <a:ln w="25400" cap="flat" cmpd="sng">
              <a:solidFill>
                <a:schemeClr val="tx1"/>
              </a:solidFill>
              <a:prstDash val="dashDot"/>
              <a:headEnd type="none" w="med" len="med"/>
              <a:tailEnd type="none" w="med" len="med"/>
            </a:ln>
          </p:spPr>
        </p:sp>
        <p:sp>
          <p:nvSpPr>
            <p:cNvPr id="83991" name="矩形 83990"/>
            <p:cNvSpPr/>
            <p:nvPr/>
          </p:nvSpPr>
          <p:spPr>
            <a:xfrm>
              <a:off x="4377" y="3249"/>
              <a:ext cx="454" cy="235"/>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最小值</a:t>
              </a:r>
              <a:endParaRPr lang="zh-CN" altLang="en-US" b="1" dirty="0">
                <a:latin typeface="Arial" panose="020B0604020202020204" pitchFamily="34" charset="0"/>
                <a:ea typeface="黑体" panose="02010609060101010101" pitchFamily="2" charset="-122"/>
              </a:endParaRPr>
            </a:p>
          </p:txBody>
        </p:sp>
        <p:sp>
          <p:nvSpPr>
            <p:cNvPr id="83992" name="矩形 83991"/>
            <p:cNvSpPr/>
            <p:nvPr/>
          </p:nvSpPr>
          <p:spPr>
            <a:xfrm>
              <a:off x="1202" y="2160"/>
              <a:ext cx="454" cy="235"/>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最大值</a:t>
              </a:r>
              <a:endParaRPr lang="zh-CN" altLang="en-US" b="1" dirty="0">
                <a:latin typeface="Arial" panose="020B0604020202020204" pitchFamily="34" charset="0"/>
                <a:ea typeface="黑体" panose="02010609060101010101" pitchFamily="2" charset="-122"/>
              </a:endParaRPr>
            </a:p>
          </p:txBody>
        </p:sp>
        <p:sp>
          <p:nvSpPr>
            <p:cNvPr id="83993" name="直接连接符 83992"/>
            <p:cNvSpPr/>
            <p:nvPr/>
          </p:nvSpPr>
          <p:spPr>
            <a:xfrm>
              <a:off x="2653" y="2432"/>
              <a:ext cx="0" cy="817"/>
            </a:xfrm>
            <a:prstGeom prst="line">
              <a:avLst/>
            </a:prstGeom>
            <a:ln w="25400" cap="flat" cmpd="sng">
              <a:solidFill>
                <a:schemeClr val="tx1"/>
              </a:solidFill>
              <a:prstDash val="solid"/>
              <a:headEnd type="triangle" w="lg" len="lg"/>
              <a:tailEnd type="triangle" w="lg" len="lg"/>
            </a:ln>
          </p:spPr>
        </p:sp>
        <p:sp>
          <p:nvSpPr>
            <p:cNvPr id="83994" name="矩形 83993"/>
            <p:cNvSpPr/>
            <p:nvPr/>
          </p:nvSpPr>
          <p:spPr>
            <a:xfrm>
              <a:off x="2426" y="2886"/>
              <a:ext cx="454" cy="235"/>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黑体" panose="02010609060101010101" pitchFamily="2" charset="-122"/>
                </a:rPr>
                <a:t>波动</a:t>
              </a:r>
              <a:endParaRPr lang="zh-CN" altLang="en-US" b="1" dirty="0">
                <a:latin typeface="Arial" panose="020B0604020202020204" pitchFamily="34" charset="0"/>
                <a:ea typeface="黑体" panose="02010609060101010101" pitchFamily="2" charset="-122"/>
              </a:endParaRPr>
            </a:p>
          </p:txBody>
        </p:sp>
        <p:sp>
          <p:nvSpPr>
            <p:cNvPr id="83995" name="直接连接符 83994"/>
            <p:cNvSpPr/>
            <p:nvPr/>
          </p:nvSpPr>
          <p:spPr>
            <a:xfrm flipV="1">
              <a:off x="1383" y="2432"/>
              <a:ext cx="0" cy="227"/>
            </a:xfrm>
            <a:prstGeom prst="line">
              <a:avLst/>
            </a:prstGeom>
            <a:ln w="25400" cap="flat" cmpd="sng">
              <a:solidFill>
                <a:schemeClr val="tx1"/>
              </a:solidFill>
              <a:prstDash val="solid"/>
              <a:headEnd type="none" w="med" len="med"/>
              <a:tailEnd type="triangle" w="lg" len="lg"/>
            </a:ln>
          </p:spPr>
        </p:sp>
        <p:sp>
          <p:nvSpPr>
            <p:cNvPr id="83996" name="直接连接符 83995"/>
            <p:cNvSpPr/>
            <p:nvPr/>
          </p:nvSpPr>
          <p:spPr>
            <a:xfrm>
              <a:off x="4558" y="3022"/>
              <a:ext cx="0" cy="227"/>
            </a:xfrm>
            <a:prstGeom prst="line">
              <a:avLst/>
            </a:prstGeom>
            <a:ln w="25400" cap="flat" cmpd="sng">
              <a:solidFill>
                <a:schemeClr val="tx1"/>
              </a:solidFill>
              <a:prstDash val="solid"/>
              <a:headEnd type="none" w="med" len="med"/>
              <a:tailEnd type="triangle" w="lg" len="lg"/>
            </a:ln>
          </p:spPr>
        </p:sp>
        <p:sp>
          <p:nvSpPr>
            <p:cNvPr id="83997" name="矩形 83996"/>
            <p:cNvSpPr/>
            <p:nvPr/>
          </p:nvSpPr>
          <p:spPr>
            <a:xfrm>
              <a:off x="4876" y="2614"/>
              <a:ext cx="454" cy="235"/>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均衡化</a:t>
              </a:r>
              <a:endParaRPr lang="zh-CN" altLang="en-US" b="1" dirty="0">
                <a:latin typeface="Arial" panose="020B0604020202020204" pitchFamily="34" charset="0"/>
                <a:ea typeface="黑体" panose="02010609060101010101" pitchFamily="2" charset="-122"/>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5000" name="矩形 84999"/>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什么叫做均衡化生产</a:t>
            </a:r>
            <a:endParaRPr lang="zh-CN" altLang="en-US" sz="2800" b="1" dirty="0">
              <a:latin typeface="宋体" panose="02010600030101010101" pitchFamily="2" charset="-122"/>
              <a:ea typeface="宋体" panose="02010600030101010101" pitchFamily="2" charset="-122"/>
            </a:endParaRPr>
          </a:p>
        </p:txBody>
      </p:sp>
      <p:sp>
        <p:nvSpPr>
          <p:cNvPr id="85001" name="矩形 85000"/>
          <p:cNvSpPr/>
          <p:nvPr/>
        </p:nvSpPr>
        <p:spPr>
          <a:xfrm>
            <a:off x="1331913" y="1557338"/>
            <a:ext cx="863600" cy="503237"/>
          </a:xfrm>
          <a:prstGeom prst="rect">
            <a:avLst/>
          </a:prstGeom>
          <a:noFill/>
          <a:ln w="25400">
            <a:noFill/>
          </a:ln>
        </p:spPr>
        <p:txBody>
          <a:bodyPr wrap="none" anchor="ctr" anchorCtr="0"/>
          <a:p>
            <a:r>
              <a:rPr lang="zh-CN" altLang="en-US" sz="2400" b="1" dirty="0">
                <a:latin typeface="Arial" panose="020B0604020202020204" pitchFamily="34" charset="0"/>
                <a:ea typeface="黑体" panose="02010609060101010101" pitchFamily="2" charset="-122"/>
              </a:rPr>
              <a:t>例：</a:t>
            </a:r>
            <a:endParaRPr lang="zh-CN" altLang="en-US" sz="2400" b="1" dirty="0">
              <a:latin typeface="Arial" panose="020B0604020202020204" pitchFamily="34" charset="0"/>
              <a:ea typeface="黑体" panose="02010609060101010101" pitchFamily="2" charset="-122"/>
            </a:endParaRPr>
          </a:p>
        </p:txBody>
      </p:sp>
      <p:graphicFrame>
        <p:nvGraphicFramePr>
          <p:cNvPr id="85124" name="内容占位符 85123"/>
          <p:cNvGraphicFramePr/>
          <p:nvPr>
            <p:ph/>
          </p:nvPr>
        </p:nvGraphicFramePr>
        <p:xfrm>
          <a:off x="971550" y="2205038"/>
          <a:ext cx="7499350" cy="2016125"/>
        </p:xfrm>
        <a:graphic>
          <a:graphicData uri="http://schemas.openxmlformats.org/drawingml/2006/table">
            <a:tbl>
              <a:tblPr/>
              <a:tblGrid>
                <a:gridCol w="431800"/>
                <a:gridCol w="649288"/>
                <a:gridCol w="1079500"/>
                <a:gridCol w="1079500"/>
                <a:gridCol w="649287"/>
                <a:gridCol w="3609975"/>
              </a:tblGrid>
              <a:tr h="4032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车型</a:t>
                      </a: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每月产量</a:t>
                      </a: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每班产量</a:t>
                      </a: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节拍</a:t>
                      </a: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必要生产频度</a:t>
                      </a: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r h="403225">
                <a:tc row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前工序</a:t>
                      </a: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A</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6000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150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3’</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r h="403225">
                <a:tc vMerge="1">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B</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6000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150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3’</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r h="403225">
                <a:tc vMerge="1">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C</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6000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150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3’</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r h="403225">
                <a:tc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后工序</a:t>
                      </a: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18000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450</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600" b="1">
                          <a:latin typeface="黑体" panose="02010609060101010101" pitchFamily="2" charset="-122"/>
                          <a:ea typeface="黑体" panose="02010609060101010101" pitchFamily="2" charset="-122"/>
                        </a:rPr>
                        <a:t>1’</a:t>
                      </a:r>
                      <a:endParaRPr lang="en-US" altLang="zh-CN" sz="16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85125" name="椭圆 85124"/>
          <p:cNvSpPr/>
          <p:nvPr/>
        </p:nvSpPr>
        <p:spPr>
          <a:xfrm>
            <a:off x="5292725" y="2636838"/>
            <a:ext cx="287338" cy="287337"/>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85126" name="椭圆 85125"/>
          <p:cNvSpPr/>
          <p:nvPr/>
        </p:nvSpPr>
        <p:spPr>
          <a:xfrm>
            <a:off x="6229350" y="2636838"/>
            <a:ext cx="287338" cy="287337"/>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85127" name="椭圆 85126"/>
          <p:cNvSpPr/>
          <p:nvPr/>
        </p:nvSpPr>
        <p:spPr>
          <a:xfrm>
            <a:off x="7092950" y="2636838"/>
            <a:ext cx="287338" cy="287337"/>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85128" name="等腰三角形 85127"/>
          <p:cNvSpPr/>
          <p:nvPr/>
        </p:nvSpPr>
        <p:spPr>
          <a:xfrm>
            <a:off x="5580063" y="3068638"/>
            <a:ext cx="288925" cy="2889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85129" name="等腰三角形 85128"/>
          <p:cNvSpPr/>
          <p:nvPr/>
        </p:nvSpPr>
        <p:spPr>
          <a:xfrm>
            <a:off x="6443663" y="3068638"/>
            <a:ext cx="288925" cy="2889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85130" name="等腰三角形 85129"/>
          <p:cNvSpPr/>
          <p:nvPr/>
        </p:nvSpPr>
        <p:spPr>
          <a:xfrm>
            <a:off x="7307263" y="3068638"/>
            <a:ext cx="288925" cy="2889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nvGrpSpPr>
          <p:cNvPr id="85133" name="组合 85132"/>
          <p:cNvGrpSpPr/>
          <p:nvPr/>
        </p:nvGrpSpPr>
        <p:grpSpPr>
          <a:xfrm>
            <a:off x="6011863" y="3500438"/>
            <a:ext cx="215900" cy="215900"/>
            <a:chOff x="657" y="3113"/>
            <a:chExt cx="91" cy="136"/>
          </a:xfrm>
        </p:grpSpPr>
        <p:sp>
          <p:nvSpPr>
            <p:cNvPr id="85131" name="直接连接符 85130"/>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32" name="直接连接符 85131"/>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grpSp>
        <p:nvGrpSpPr>
          <p:cNvPr id="85134" name="组合 85133"/>
          <p:cNvGrpSpPr/>
          <p:nvPr/>
        </p:nvGrpSpPr>
        <p:grpSpPr>
          <a:xfrm>
            <a:off x="6804025" y="3500438"/>
            <a:ext cx="215900" cy="215900"/>
            <a:chOff x="657" y="3113"/>
            <a:chExt cx="91" cy="136"/>
          </a:xfrm>
        </p:grpSpPr>
        <p:sp>
          <p:nvSpPr>
            <p:cNvPr id="85135" name="直接连接符 85134"/>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36" name="直接连接符 85135"/>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grpSp>
        <p:nvGrpSpPr>
          <p:cNvPr id="85137" name="组合 85136"/>
          <p:cNvGrpSpPr/>
          <p:nvPr/>
        </p:nvGrpSpPr>
        <p:grpSpPr>
          <a:xfrm>
            <a:off x="7667625" y="3500438"/>
            <a:ext cx="215900" cy="215900"/>
            <a:chOff x="657" y="3113"/>
            <a:chExt cx="91" cy="136"/>
          </a:xfrm>
        </p:grpSpPr>
        <p:sp>
          <p:nvSpPr>
            <p:cNvPr id="85138" name="直接连接符 85137"/>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39" name="直接连接符 85138"/>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
        <p:nvSpPr>
          <p:cNvPr id="85140" name="矩形 85139"/>
          <p:cNvSpPr/>
          <p:nvPr/>
        </p:nvSpPr>
        <p:spPr>
          <a:xfrm>
            <a:off x="3779838" y="1700213"/>
            <a:ext cx="4679950" cy="503237"/>
          </a:xfrm>
          <a:prstGeom prst="rect">
            <a:avLst/>
          </a:prstGeom>
          <a:noFill/>
          <a:ln w="25400">
            <a:noFill/>
          </a:ln>
        </p:spPr>
        <p:txBody>
          <a:bodyPr wrap="none" anchor="ctr" anchorCtr="0"/>
          <a:p>
            <a:r>
              <a:rPr lang="zh-CN" altLang="en-US" b="1" dirty="0">
                <a:latin typeface="Arial" panose="020B0604020202020204" pitchFamily="34" charset="0"/>
                <a:ea typeface="黑体" panose="02010609060101010101" pitchFamily="2" charset="-122"/>
              </a:rPr>
              <a:t>前提：</a:t>
            </a:r>
            <a:r>
              <a:rPr lang="en-US" altLang="zh-CN" b="1">
                <a:latin typeface="Arial" panose="020B0604020202020204" pitchFamily="34" charset="0"/>
                <a:ea typeface="黑体" panose="02010609060101010101" pitchFamily="2" charset="-122"/>
              </a:rPr>
              <a:t>20</a:t>
            </a:r>
            <a:r>
              <a:rPr lang="zh-CN" altLang="en-US" b="1" dirty="0">
                <a:latin typeface="Arial" panose="020B0604020202020204" pitchFamily="34" charset="0"/>
                <a:ea typeface="黑体" panose="02010609060101010101" pitchFamily="2" charset="-122"/>
              </a:rPr>
              <a:t>天</a:t>
            </a:r>
            <a:r>
              <a:rPr lang="en-US" altLang="zh-CN" b="1">
                <a:latin typeface="Arial" panose="020B0604020202020204" pitchFamily="34" charset="0"/>
                <a:ea typeface="黑体" panose="02010609060101010101" pitchFamily="2" charset="-122"/>
              </a:rPr>
              <a:t>/</a:t>
            </a:r>
            <a:r>
              <a:rPr lang="zh-CN" altLang="en-US" b="1" dirty="0">
                <a:latin typeface="Arial" panose="020B0604020202020204" pitchFamily="34" charset="0"/>
                <a:ea typeface="黑体" panose="02010609060101010101" pitchFamily="2" charset="-122"/>
              </a:rPr>
              <a:t>月，</a:t>
            </a:r>
            <a:r>
              <a:rPr lang="en-US" altLang="zh-CN" b="1">
                <a:latin typeface="Arial" panose="020B0604020202020204" pitchFamily="34" charset="0"/>
                <a:ea typeface="黑体" panose="02010609060101010101" pitchFamily="2" charset="-122"/>
              </a:rPr>
              <a:t>2</a:t>
            </a:r>
            <a:r>
              <a:rPr lang="zh-CN" altLang="en-US" b="1" dirty="0">
                <a:latin typeface="Arial" panose="020B0604020202020204" pitchFamily="34" charset="0"/>
                <a:ea typeface="黑体" panose="02010609060101010101" pitchFamily="2" charset="-122"/>
              </a:rPr>
              <a:t>班倒生产，每班</a:t>
            </a:r>
            <a:r>
              <a:rPr lang="en-US" altLang="zh-CN" b="1">
                <a:latin typeface="Arial" panose="020B0604020202020204" pitchFamily="34" charset="0"/>
                <a:ea typeface="黑体" panose="02010609060101010101" pitchFamily="2" charset="-122"/>
              </a:rPr>
              <a:t>450</a:t>
            </a:r>
            <a:r>
              <a:rPr lang="zh-CN" altLang="en-US" b="1" dirty="0">
                <a:latin typeface="Arial" panose="020B0604020202020204" pitchFamily="34" charset="0"/>
                <a:ea typeface="黑体" panose="02010609060101010101" pitchFamily="2" charset="-122"/>
              </a:rPr>
              <a:t>分钟</a:t>
            </a:r>
            <a:endParaRPr lang="zh-CN" altLang="en-US" b="1" dirty="0">
              <a:latin typeface="Arial" panose="020B0604020202020204" pitchFamily="34" charset="0"/>
              <a:ea typeface="黑体" panose="02010609060101010101" pitchFamily="2" charset="-122"/>
            </a:endParaRPr>
          </a:p>
        </p:txBody>
      </p:sp>
      <p:sp>
        <p:nvSpPr>
          <p:cNvPr id="85143" name="圆角矩形 85142"/>
          <p:cNvSpPr/>
          <p:nvPr/>
        </p:nvSpPr>
        <p:spPr>
          <a:xfrm>
            <a:off x="900113" y="4652963"/>
            <a:ext cx="3744912" cy="2016125"/>
          </a:xfrm>
          <a:prstGeom prst="roundRect">
            <a:avLst>
              <a:gd name="adj" fmla="val 16667"/>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85141" name="矩形 85140"/>
          <p:cNvSpPr/>
          <p:nvPr/>
        </p:nvSpPr>
        <p:spPr>
          <a:xfrm>
            <a:off x="1692275" y="4437063"/>
            <a:ext cx="2232025" cy="4318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000" b="1" dirty="0">
                <a:latin typeface="Arial" panose="020B0604020202020204" pitchFamily="34" charset="0"/>
                <a:ea typeface="黑体" panose="02010609060101010101" pitchFamily="2" charset="-122"/>
              </a:rPr>
              <a:t>均衡化生产</a:t>
            </a:r>
            <a:endParaRPr lang="zh-CN" altLang="en-US" sz="2000" b="1" dirty="0">
              <a:latin typeface="Arial" panose="020B0604020202020204" pitchFamily="34" charset="0"/>
              <a:ea typeface="黑体" panose="02010609060101010101" pitchFamily="2" charset="-122"/>
            </a:endParaRPr>
          </a:p>
        </p:txBody>
      </p:sp>
      <p:sp>
        <p:nvSpPr>
          <p:cNvPr id="85144" name="圆角矩形 85143"/>
          <p:cNvSpPr/>
          <p:nvPr/>
        </p:nvSpPr>
        <p:spPr>
          <a:xfrm>
            <a:off x="4787900" y="4652963"/>
            <a:ext cx="3744913" cy="2016125"/>
          </a:xfrm>
          <a:prstGeom prst="roundRect">
            <a:avLst>
              <a:gd name="adj" fmla="val 16667"/>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85142" name="矩形 85141"/>
          <p:cNvSpPr/>
          <p:nvPr/>
        </p:nvSpPr>
        <p:spPr>
          <a:xfrm>
            <a:off x="5508625" y="4437063"/>
            <a:ext cx="2232025" cy="4318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000" b="1" dirty="0">
                <a:latin typeface="Arial" panose="020B0604020202020204" pitchFamily="34" charset="0"/>
                <a:ea typeface="黑体" panose="02010609060101010101" pitchFamily="2" charset="-122"/>
              </a:rPr>
              <a:t>大批量生产</a:t>
            </a:r>
            <a:endParaRPr lang="zh-CN" altLang="en-US" sz="2000" b="1" dirty="0">
              <a:latin typeface="Arial" panose="020B0604020202020204" pitchFamily="34" charset="0"/>
              <a:ea typeface="黑体" panose="02010609060101010101" pitchFamily="2" charset="-122"/>
            </a:endParaRPr>
          </a:p>
        </p:txBody>
      </p:sp>
      <p:sp>
        <p:nvSpPr>
          <p:cNvPr id="85145" name="直接连接符 85144"/>
          <p:cNvSpPr/>
          <p:nvPr/>
        </p:nvSpPr>
        <p:spPr>
          <a:xfrm>
            <a:off x="1042988" y="5734050"/>
            <a:ext cx="3457575" cy="0"/>
          </a:xfrm>
          <a:prstGeom prst="line">
            <a:avLst/>
          </a:prstGeom>
          <a:ln w="25400" cap="flat" cmpd="sng">
            <a:solidFill>
              <a:schemeClr val="tx1"/>
            </a:solidFill>
            <a:prstDash val="solid"/>
            <a:headEnd type="none" w="med" len="med"/>
            <a:tailEnd type="none" w="med" len="med"/>
          </a:ln>
        </p:spPr>
      </p:sp>
      <p:sp>
        <p:nvSpPr>
          <p:cNvPr id="85146" name="直接连接符 85145"/>
          <p:cNvSpPr/>
          <p:nvPr/>
        </p:nvSpPr>
        <p:spPr>
          <a:xfrm flipH="1" flipV="1">
            <a:off x="1187450" y="5013325"/>
            <a:ext cx="1081088" cy="720725"/>
          </a:xfrm>
          <a:prstGeom prst="line">
            <a:avLst/>
          </a:prstGeom>
          <a:ln w="25400" cap="flat" cmpd="sng">
            <a:solidFill>
              <a:schemeClr val="tx1"/>
            </a:solidFill>
            <a:prstDash val="solid"/>
            <a:headEnd type="none" w="med" len="med"/>
            <a:tailEnd type="none" w="med" len="med"/>
          </a:ln>
        </p:spPr>
      </p:sp>
      <p:sp>
        <p:nvSpPr>
          <p:cNvPr id="85147" name="直接连接符 85146"/>
          <p:cNvSpPr/>
          <p:nvPr/>
        </p:nvSpPr>
        <p:spPr>
          <a:xfrm flipH="1">
            <a:off x="1116013" y="5734050"/>
            <a:ext cx="1152525" cy="719138"/>
          </a:xfrm>
          <a:prstGeom prst="line">
            <a:avLst/>
          </a:prstGeom>
          <a:ln w="25400" cap="flat" cmpd="sng">
            <a:solidFill>
              <a:schemeClr val="tx1"/>
            </a:solidFill>
            <a:prstDash val="solid"/>
            <a:headEnd type="none" w="med" len="med"/>
            <a:tailEnd type="none" w="med" len="med"/>
          </a:ln>
        </p:spPr>
      </p:sp>
      <p:sp>
        <p:nvSpPr>
          <p:cNvPr id="85152" name="椭圆 85151"/>
          <p:cNvSpPr/>
          <p:nvPr/>
        </p:nvSpPr>
        <p:spPr>
          <a:xfrm>
            <a:off x="1908175" y="5445125"/>
            <a:ext cx="214313"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53" name="椭圆 85152"/>
          <p:cNvSpPr/>
          <p:nvPr/>
        </p:nvSpPr>
        <p:spPr>
          <a:xfrm>
            <a:off x="1604963" y="5257800"/>
            <a:ext cx="214312"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54" name="椭圆 85153"/>
          <p:cNvSpPr/>
          <p:nvPr/>
        </p:nvSpPr>
        <p:spPr>
          <a:xfrm>
            <a:off x="1301750" y="5056188"/>
            <a:ext cx="214313"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55" name="等腰三角形 85154"/>
          <p:cNvSpPr/>
          <p:nvPr/>
        </p:nvSpPr>
        <p:spPr>
          <a:xfrm>
            <a:off x="1116013" y="5589588"/>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85156" name="等腰三角形 85155"/>
          <p:cNvSpPr/>
          <p:nvPr/>
        </p:nvSpPr>
        <p:spPr>
          <a:xfrm>
            <a:off x="1403350" y="5589588"/>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85157" name="等腰三角形 85156"/>
          <p:cNvSpPr/>
          <p:nvPr/>
        </p:nvSpPr>
        <p:spPr>
          <a:xfrm>
            <a:off x="1692275" y="5589588"/>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85158" name="组合 85157"/>
          <p:cNvGrpSpPr/>
          <p:nvPr/>
        </p:nvGrpSpPr>
        <p:grpSpPr>
          <a:xfrm>
            <a:off x="1260475" y="6237288"/>
            <a:ext cx="142875" cy="144462"/>
            <a:chOff x="657" y="3113"/>
            <a:chExt cx="91" cy="136"/>
          </a:xfrm>
        </p:grpSpPr>
        <p:sp>
          <p:nvSpPr>
            <p:cNvPr id="85159" name="直接连接符 85158"/>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60" name="直接连接符 85159"/>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grpSp>
        <p:nvGrpSpPr>
          <p:cNvPr id="85167" name="组合 85166"/>
          <p:cNvGrpSpPr/>
          <p:nvPr/>
        </p:nvGrpSpPr>
        <p:grpSpPr>
          <a:xfrm>
            <a:off x="1549400" y="6064250"/>
            <a:ext cx="142875" cy="144463"/>
            <a:chOff x="657" y="3113"/>
            <a:chExt cx="91" cy="136"/>
          </a:xfrm>
        </p:grpSpPr>
        <p:sp>
          <p:nvSpPr>
            <p:cNvPr id="85168" name="直接连接符 85167"/>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69" name="直接连接符 85168"/>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grpSp>
        <p:nvGrpSpPr>
          <p:cNvPr id="85170" name="组合 85169"/>
          <p:cNvGrpSpPr/>
          <p:nvPr/>
        </p:nvGrpSpPr>
        <p:grpSpPr>
          <a:xfrm>
            <a:off x="1836738" y="5876925"/>
            <a:ext cx="142875" cy="144463"/>
            <a:chOff x="657" y="3113"/>
            <a:chExt cx="91" cy="136"/>
          </a:xfrm>
        </p:grpSpPr>
        <p:sp>
          <p:nvSpPr>
            <p:cNvPr id="85171" name="直接连接符 85170"/>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72" name="直接连接符 85171"/>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
        <p:nvSpPr>
          <p:cNvPr id="85173" name="椭圆 85172"/>
          <p:cNvSpPr/>
          <p:nvPr/>
        </p:nvSpPr>
        <p:spPr>
          <a:xfrm>
            <a:off x="2341563" y="5618163"/>
            <a:ext cx="214312"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74" name="等腰三角形 85173"/>
          <p:cNvSpPr/>
          <p:nvPr/>
        </p:nvSpPr>
        <p:spPr>
          <a:xfrm>
            <a:off x="2625725" y="5589588"/>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85175" name="组合 85174"/>
          <p:cNvGrpSpPr/>
          <p:nvPr/>
        </p:nvGrpSpPr>
        <p:grpSpPr>
          <a:xfrm>
            <a:off x="2844800" y="5661025"/>
            <a:ext cx="142875" cy="144463"/>
            <a:chOff x="657" y="3113"/>
            <a:chExt cx="91" cy="136"/>
          </a:xfrm>
        </p:grpSpPr>
        <p:sp>
          <p:nvSpPr>
            <p:cNvPr id="85176" name="直接连接符 85175"/>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77" name="直接连接符 85176"/>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
        <p:nvSpPr>
          <p:cNvPr id="85178" name="椭圆 85177"/>
          <p:cNvSpPr/>
          <p:nvPr/>
        </p:nvSpPr>
        <p:spPr>
          <a:xfrm>
            <a:off x="3062288" y="5618163"/>
            <a:ext cx="214312"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79" name="等腰三角形 85178"/>
          <p:cNvSpPr/>
          <p:nvPr/>
        </p:nvSpPr>
        <p:spPr>
          <a:xfrm>
            <a:off x="3346450" y="5589588"/>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85180" name="组合 85179"/>
          <p:cNvGrpSpPr/>
          <p:nvPr/>
        </p:nvGrpSpPr>
        <p:grpSpPr>
          <a:xfrm>
            <a:off x="3565525" y="5661025"/>
            <a:ext cx="142875" cy="144463"/>
            <a:chOff x="657" y="3113"/>
            <a:chExt cx="91" cy="136"/>
          </a:xfrm>
        </p:grpSpPr>
        <p:sp>
          <p:nvSpPr>
            <p:cNvPr id="85181" name="直接连接符 85180"/>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82" name="直接连接符 85181"/>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
        <p:nvSpPr>
          <p:cNvPr id="85183" name="椭圆 85182"/>
          <p:cNvSpPr/>
          <p:nvPr/>
        </p:nvSpPr>
        <p:spPr>
          <a:xfrm>
            <a:off x="3781425" y="5618163"/>
            <a:ext cx="214313"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84" name="等腰三角形 85183"/>
          <p:cNvSpPr/>
          <p:nvPr/>
        </p:nvSpPr>
        <p:spPr>
          <a:xfrm>
            <a:off x="4065588" y="5589588"/>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85185" name="组合 85184"/>
          <p:cNvGrpSpPr/>
          <p:nvPr/>
        </p:nvGrpSpPr>
        <p:grpSpPr>
          <a:xfrm>
            <a:off x="4284663" y="5661025"/>
            <a:ext cx="142875" cy="144463"/>
            <a:chOff x="657" y="3113"/>
            <a:chExt cx="91" cy="136"/>
          </a:xfrm>
        </p:grpSpPr>
        <p:sp>
          <p:nvSpPr>
            <p:cNvPr id="85186" name="直接连接符 85185"/>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87" name="直接连接符 85186"/>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
        <p:nvSpPr>
          <p:cNvPr id="85188" name="直接连接符 85187"/>
          <p:cNvSpPr/>
          <p:nvPr/>
        </p:nvSpPr>
        <p:spPr>
          <a:xfrm>
            <a:off x="4929188" y="5776913"/>
            <a:ext cx="3457575" cy="0"/>
          </a:xfrm>
          <a:prstGeom prst="line">
            <a:avLst/>
          </a:prstGeom>
          <a:ln w="25400" cap="flat" cmpd="sng">
            <a:solidFill>
              <a:schemeClr val="tx1"/>
            </a:solidFill>
            <a:prstDash val="solid"/>
            <a:headEnd type="none" w="med" len="med"/>
            <a:tailEnd type="none" w="med" len="med"/>
          </a:ln>
        </p:spPr>
      </p:sp>
      <p:sp>
        <p:nvSpPr>
          <p:cNvPr id="85189" name="直接连接符 85188"/>
          <p:cNvSpPr/>
          <p:nvPr/>
        </p:nvSpPr>
        <p:spPr>
          <a:xfrm flipH="1" flipV="1">
            <a:off x="5073650" y="5056188"/>
            <a:ext cx="1081088" cy="720725"/>
          </a:xfrm>
          <a:prstGeom prst="line">
            <a:avLst/>
          </a:prstGeom>
          <a:ln w="25400" cap="flat" cmpd="sng">
            <a:solidFill>
              <a:schemeClr val="tx1"/>
            </a:solidFill>
            <a:prstDash val="solid"/>
            <a:headEnd type="none" w="med" len="med"/>
            <a:tailEnd type="none" w="med" len="med"/>
          </a:ln>
        </p:spPr>
      </p:sp>
      <p:sp>
        <p:nvSpPr>
          <p:cNvPr id="85190" name="直接连接符 85189"/>
          <p:cNvSpPr/>
          <p:nvPr/>
        </p:nvSpPr>
        <p:spPr>
          <a:xfrm flipH="1">
            <a:off x="5002213" y="5776913"/>
            <a:ext cx="1152525" cy="719137"/>
          </a:xfrm>
          <a:prstGeom prst="line">
            <a:avLst/>
          </a:prstGeom>
          <a:ln w="25400" cap="flat" cmpd="sng">
            <a:solidFill>
              <a:schemeClr val="tx1"/>
            </a:solidFill>
            <a:prstDash val="solid"/>
            <a:headEnd type="none" w="med" len="med"/>
            <a:tailEnd type="none" w="med" len="med"/>
          </a:ln>
        </p:spPr>
      </p:sp>
      <p:sp>
        <p:nvSpPr>
          <p:cNvPr id="85191" name="椭圆 85190"/>
          <p:cNvSpPr/>
          <p:nvPr/>
        </p:nvSpPr>
        <p:spPr>
          <a:xfrm>
            <a:off x="5351463" y="5186363"/>
            <a:ext cx="214312"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92" name="椭圆 85191"/>
          <p:cNvSpPr/>
          <p:nvPr/>
        </p:nvSpPr>
        <p:spPr>
          <a:xfrm>
            <a:off x="5178425" y="5070475"/>
            <a:ext cx="214313"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93" name="椭圆 85192"/>
          <p:cNvSpPr/>
          <p:nvPr/>
        </p:nvSpPr>
        <p:spPr>
          <a:xfrm>
            <a:off x="5003800" y="4941888"/>
            <a:ext cx="214313"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194" name="等腰三角形 85193"/>
          <p:cNvSpPr/>
          <p:nvPr/>
        </p:nvSpPr>
        <p:spPr>
          <a:xfrm>
            <a:off x="5289550" y="5632450"/>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85195" name="等腰三角形 85194"/>
          <p:cNvSpPr/>
          <p:nvPr/>
        </p:nvSpPr>
        <p:spPr>
          <a:xfrm>
            <a:off x="5435600" y="5632450"/>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85196" name="等腰三角形 85195"/>
          <p:cNvSpPr/>
          <p:nvPr/>
        </p:nvSpPr>
        <p:spPr>
          <a:xfrm>
            <a:off x="5578475" y="5632450"/>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85197" name="组合 85196"/>
          <p:cNvGrpSpPr/>
          <p:nvPr/>
        </p:nvGrpSpPr>
        <p:grpSpPr>
          <a:xfrm>
            <a:off x="5797550" y="5876925"/>
            <a:ext cx="142875" cy="144463"/>
            <a:chOff x="657" y="3113"/>
            <a:chExt cx="91" cy="136"/>
          </a:xfrm>
        </p:grpSpPr>
        <p:sp>
          <p:nvSpPr>
            <p:cNvPr id="85198" name="直接连接符 85197"/>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199" name="直接连接符 85198"/>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grpSp>
        <p:nvGrpSpPr>
          <p:cNvPr id="85200" name="组合 85199"/>
          <p:cNvGrpSpPr/>
          <p:nvPr/>
        </p:nvGrpSpPr>
        <p:grpSpPr>
          <a:xfrm>
            <a:off x="5942013" y="5805488"/>
            <a:ext cx="142875" cy="144462"/>
            <a:chOff x="657" y="3113"/>
            <a:chExt cx="91" cy="136"/>
          </a:xfrm>
        </p:grpSpPr>
        <p:sp>
          <p:nvSpPr>
            <p:cNvPr id="85201" name="直接连接符 85200"/>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202" name="直接连接符 85201"/>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grpSp>
        <p:nvGrpSpPr>
          <p:cNvPr id="85203" name="组合 85202"/>
          <p:cNvGrpSpPr/>
          <p:nvPr/>
        </p:nvGrpSpPr>
        <p:grpSpPr>
          <a:xfrm>
            <a:off x="6013450" y="5734050"/>
            <a:ext cx="142875" cy="144463"/>
            <a:chOff x="657" y="3113"/>
            <a:chExt cx="91" cy="136"/>
          </a:xfrm>
        </p:grpSpPr>
        <p:sp>
          <p:nvSpPr>
            <p:cNvPr id="85204" name="直接连接符 85203"/>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205" name="直接连接符 85204"/>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
        <p:nvSpPr>
          <p:cNvPr id="85206" name="椭圆 85205"/>
          <p:cNvSpPr/>
          <p:nvPr/>
        </p:nvSpPr>
        <p:spPr>
          <a:xfrm>
            <a:off x="6227763" y="5661025"/>
            <a:ext cx="214312"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207" name="等腰三角形 85206"/>
          <p:cNvSpPr/>
          <p:nvPr/>
        </p:nvSpPr>
        <p:spPr>
          <a:xfrm>
            <a:off x="7019925" y="5632450"/>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85208" name="组合 85207"/>
          <p:cNvGrpSpPr/>
          <p:nvPr/>
        </p:nvGrpSpPr>
        <p:grpSpPr>
          <a:xfrm>
            <a:off x="7669213" y="5703888"/>
            <a:ext cx="142875" cy="144462"/>
            <a:chOff x="657" y="3113"/>
            <a:chExt cx="91" cy="136"/>
          </a:xfrm>
        </p:grpSpPr>
        <p:sp>
          <p:nvSpPr>
            <p:cNvPr id="85209" name="直接连接符 85208"/>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210" name="直接连接符 85209"/>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
        <p:nvSpPr>
          <p:cNvPr id="85221" name="椭圆 85220"/>
          <p:cNvSpPr/>
          <p:nvPr/>
        </p:nvSpPr>
        <p:spPr>
          <a:xfrm>
            <a:off x="6443663" y="5661025"/>
            <a:ext cx="214312"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222" name="椭圆 85221"/>
          <p:cNvSpPr/>
          <p:nvPr/>
        </p:nvSpPr>
        <p:spPr>
          <a:xfrm>
            <a:off x="6662738" y="5661025"/>
            <a:ext cx="214312" cy="215900"/>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85223" name="等腰三角形 85222"/>
          <p:cNvSpPr/>
          <p:nvPr/>
        </p:nvSpPr>
        <p:spPr>
          <a:xfrm>
            <a:off x="7235825" y="5632450"/>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85224" name="等腰三角形 85223"/>
          <p:cNvSpPr/>
          <p:nvPr/>
        </p:nvSpPr>
        <p:spPr>
          <a:xfrm>
            <a:off x="7451725" y="5632450"/>
            <a:ext cx="146050" cy="215900"/>
          </a:xfrm>
          <a:prstGeom prst="triangle">
            <a:avLst>
              <a:gd name="adj" fmla="val 50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85225" name="组合 85224"/>
          <p:cNvGrpSpPr/>
          <p:nvPr/>
        </p:nvGrpSpPr>
        <p:grpSpPr>
          <a:xfrm>
            <a:off x="7885113" y="5703888"/>
            <a:ext cx="142875" cy="144462"/>
            <a:chOff x="657" y="3113"/>
            <a:chExt cx="91" cy="136"/>
          </a:xfrm>
        </p:grpSpPr>
        <p:sp>
          <p:nvSpPr>
            <p:cNvPr id="85226" name="直接连接符 85225"/>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227" name="直接连接符 85226"/>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grpSp>
        <p:nvGrpSpPr>
          <p:cNvPr id="85228" name="组合 85227"/>
          <p:cNvGrpSpPr/>
          <p:nvPr/>
        </p:nvGrpSpPr>
        <p:grpSpPr>
          <a:xfrm>
            <a:off x="8101013" y="5703888"/>
            <a:ext cx="142875" cy="144462"/>
            <a:chOff x="657" y="3113"/>
            <a:chExt cx="91" cy="136"/>
          </a:xfrm>
        </p:grpSpPr>
        <p:sp>
          <p:nvSpPr>
            <p:cNvPr id="85229" name="直接连接符 85228"/>
            <p:cNvSpPr/>
            <p:nvPr/>
          </p:nvSpPr>
          <p:spPr>
            <a:xfrm>
              <a:off x="657" y="3113"/>
              <a:ext cx="91" cy="136"/>
            </a:xfrm>
            <a:prstGeom prst="line">
              <a:avLst/>
            </a:prstGeom>
            <a:ln w="25400" cap="flat" cmpd="sng">
              <a:solidFill>
                <a:schemeClr val="tx1"/>
              </a:solidFill>
              <a:prstDash val="solid"/>
              <a:headEnd type="none" w="med" len="med"/>
              <a:tailEnd type="none" w="med" len="med"/>
            </a:ln>
          </p:spPr>
        </p:sp>
        <p:sp>
          <p:nvSpPr>
            <p:cNvPr id="85230" name="直接连接符 85229"/>
            <p:cNvSpPr/>
            <p:nvPr/>
          </p:nvSpPr>
          <p:spPr>
            <a:xfrm flipH="1">
              <a:off x="657" y="3113"/>
              <a:ext cx="91" cy="136"/>
            </a:xfrm>
            <a:prstGeom prst="line">
              <a:avLst/>
            </a:prstGeom>
            <a:ln w="25400" cap="flat" cmpd="sng">
              <a:solidFill>
                <a:schemeClr val="tx1"/>
              </a:solidFill>
              <a:prstDash val="solid"/>
              <a:headEnd type="none" w="med" len="med"/>
              <a:tailEnd type="none" w="med" len="med"/>
            </a:ln>
          </p:spPr>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标题 86017"/>
          <p:cNvSpPr>
            <a:spLocks noGrp="1"/>
          </p:cNvSpPr>
          <p:nvPr>
            <p:ph type="title"/>
          </p:nvPr>
        </p:nvSpPr>
        <p:spPr>
          <a:ln/>
        </p:spPr>
        <p:txBody>
          <a:bodyPr anchor="ctr" anchorCtr="0"/>
          <a:p>
            <a:r>
              <a:rPr lang="en-US" altLang="zh-CN">
                <a:ea typeface="宋体" panose="02010600030101010101" pitchFamily="2" charset="-122"/>
              </a:rPr>
              <a:t>Marketing Diagram</a:t>
            </a:r>
            <a:endParaRPr lang="en-US" altLang="zh-CN">
              <a:ea typeface="宋体" panose="02010600030101010101" pitchFamily="2" charset="-122"/>
            </a:endParaRPr>
          </a:p>
        </p:txBody>
      </p:sp>
      <p:sp>
        <p:nvSpPr>
          <p:cNvPr id="86023" name="矩形 86022"/>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均衡化的两个含义</a:t>
            </a:r>
            <a:endParaRPr lang="zh-CN" altLang="en-US" sz="2800" b="1" dirty="0">
              <a:latin typeface="宋体" panose="02010600030101010101" pitchFamily="2" charset="-122"/>
              <a:ea typeface="宋体" panose="02010600030101010101" pitchFamily="2" charset="-122"/>
            </a:endParaRPr>
          </a:p>
        </p:txBody>
      </p:sp>
      <p:sp>
        <p:nvSpPr>
          <p:cNvPr id="86024" name="圆角矩形 86023"/>
          <p:cNvSpPr/>
          <p:nvPr/>
        </p:nvSpPr>
        <p:spPr>
          <a:xfrm>
            <a:off x="1331913" y="1628775"/>
            <a:ext cx="4319587"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）后工序把工件拢在一起拿走会怎样？</a:t>
            </a:r>
            <a:endParaRPr lang="zh-CN" altLang="en-US" b="1" dirty="0">
              <a:latin typeface="Arial" panose="020B0604020202020204" pitchFamily="34" charset="0"/>
              <a:ea typeface="宋体" panose="02010600030101010101" pitchFamily="2" charset="-122"/>
            </a:endParaRPr>
          </a:p>
        </p:txBody>
      </p:sp>
      <p:sp>
        <p:nvSpPr>
          <p:cNvPr id="86025" name="圆角矩形 86024"/>
          <p:cNvSpPr/>
          <p:nvPr/>
        </p:nvSpPr>
        <p:spPr>
          <a:xfrm>
            <a:off x="5795963" y="1628775"/>
            <a:ext cx="2951162" cy="360363"/>
          </a:xfrm>
          <a:prstGeom prst="roundRect">
            <a:avLst>
              <a:gd name="adj" fmla="val 16667"/>
            </a:avLst>
          </a:prstGeom>
          <a:noFill/>
          <a:ln w="25400">
            <a:noFill/>
          </a:ln>
        </p:spPr>
        <p:txBody>
          <a:bodyPr wrap="none" anchor="ctr" anchorCtr="0"/>
          <a:p>
            <a:pPr algn="l"/>
            <a:r>
              <a:rPr lang="zh-CN" altLang="en-US" b="1" dirty="0">
                <a:solidFill>
                  <a:srgbClr val="FF0000"/>
                </a:solidFill>
                <a:latin typeface="Arial" panose="020B0604020202020204" pitchFamily="34" charset="0"/>
                <a:ea typeface="宋体" panose="02010600030101010101" pitchFamily="2" charset="-122"/>
              </a:rPr>
              <a:t>对前道工序有不良影响</a:t>
            </a:r>
            <a:endParaRPr lang="zh-CN" altLang="en-US" b="1" dirty="0">
              <a:solidFill>
                <a:srgbClr val="FF0000"/>
              </a:solidFill>
              <a:latin typeface="Arial" panose="020B0604020202020204" pitchFamily="34" charset="0"/>
              <a:ea typeface="宋体" panose="02010600030101010101" pitchFamily="2" charset="-122"/>
            </a:endParaRPr>
          </a:p>
        </p:txBody>
      </p:sp>
      <p:sp>
        <p:nvSpPr>
          <p:cNvPr id="86026" name="五边形 86025"/>
          <p:cNvSpPr/>
          <p:nvPr/>
        </p:nvSpPr>
        <p:spPr>
          <a:xfrm>
            <a:off x="973138" y="2349500"/>
            <a:ext cx="1152525" cy="358775"/>
          </a:xfrm>
          <a:prstGeom prst="homePlate">
            <a:avLst>
              <a:gd name="adj" fmla="val 80309"/>
            </a:avLst>
          </a:prstGeom>
          <a:solidFill>
            <a:srgbClr val="0000FF"/>
          </a:solidFill>
          <a:ln w="25400" cap="flat" cmpd="sng">
            <a:solidFill>
              <a:srgbClr val="FFFF00"/>
            </a:solidFill>
            <a:prstDash val="solid"/>
            <a:miter/>
            <a:headEnd type="none" w="med" len="med"/>
            <a:tailEnd type="none" w="med" len="med"/>
          </a:ln>
        </p:spPr>
        <p:txBody>
          <a:bodyPr wrap="none" anchor="ctr" anchorCtr="0"/>
          <a:p>
            <a:r>
              <a:rPr lang="zh-CN" altLang="en-US" b="1" dirty="0">
                <a:solidFill>
                  <a:schemeClr val="bg1"/>
                </a:solidFill>
                <a:latin typeface="黑体" panose="02010609060101010101" pitchFamily="2" charset="-122"/>
                <a:ea typeface="黑体" panose="02010609060101010101" pitchFamily="2" charset="-122"/>
              </a:rPr>
              <a:t>案例</a:t>
            </a:r>
            <a:r>
              <a:rPr lang="en-US" altLang="zh-CN" b="1">
                <a:solidFill>
                  <a:schemeClr val="bg1"/>
                </a:solidFill>
                <a:latin typeface="黑体" panose="02010609060101010101" pitchFamily="2" charset="-122"/>
                <a:ea typeface="黑体" panose="02010609060101010101" pitchFamily="2" charset="-122"/>
              </a:rPr>
              <a:t>1</a:t>
            </a:r>
            <a:r>
              <a:rPr lang="zh-CN" altLang="en-US" b="1" dirty="0">
                <a:solidFill>
                  <a:schemeClr val="bg1"/>
                </a:solidFill>
                <a:latin typeface="黑体" panose="02010609060101010101" pitchFamily="2" charset="-122"/>
                <a:ea typeface="黑体" panose="02010609060101010101" pitchFamily="2" charset="-122"/>
              </a:rPr>
              <a:t>：</a:t>
            </a:r>
            <a:endParaRPr lang="zh-CN" altLang="en-US" b="1" dirty="0">
              <a:solidFill>
                <a:schemeClr val="bg1"/>
              </a:solidFill>
              <a:latin typeface="黑体" panose="02010609060101010101" pitchFamily="2" charset="-122"/>
              <a:ea typeface="黑体" panose="02010609060101010101" pitchFamily="2" charset="-122"/>
            </a:endParaRPr>
          </a:p>
        </p:txBody>
      </p:sp>
      <p:sp>
        <p:nvSpPr>
          <p:cNvPr id="86040" name="矩形 86039"/>
          <p:cNvSpPr/>
          <p:nvPr/>
        </p:nvSpPr>
        <p:spPr>
          <a:xfrm>
            <a:off x="900113" y="3357563"/>
            <a:ext cx="1438275" cy="433387"/>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加工工序</a:t>
            </a:r>
            <a:endParaRPr lang="zh-CN" altLang="en-US" sz="1600" b="1" dirty="0">
              <a:latin typeface="黑体" panose="02010609060101010101" pitchFamily="2" charset="-122"/>
              <a:ea typeface="黑体" panose="02010609060101010101" pitchFamily="2" charset="-122"/>
            </a:endParaRPr>
          </a:p>
          <a:p>
            <a:r>
              <a:rPr lang="zh-CN" altLang="en-US" sz="1600" b="1" dirty="0">
                <a:latin typeface="黑体" panose="02010609060101010101" pitchFamily="2" charset="-122"/>
                <a:ea typeface="黑体" panose="02010609060101010101" pitchFamily="2" charset="-122"/>
              </a:rPr>
              <a:t>（前工序）</a:t>
            </a:r>
            <a:endParaRPr lang="zh-CN" altLang="en-US" sz="1600" b="1" dirty="0">
              <a:latin typeface="黑体" panose="02010609060101010101" pitchFamily="2" charset="-122"/>
              <a:ea typeface="黑体" panose="02010609060101010101" pitchFamily="2" charset="-122"/>
            </a:endParaRPr>
          </a:p>
        </p:txBody>
      </p:sp>
      <p:sp>
        <p:nvSpPr>
          <p:cNvPr id="86041" name="矩形 86040"/>
          <p:cNvSpPr/>
          <p:nvPr/>
        </p:nvSpPr>
        <p:spPr>
          <a:xfrm>
            <a:off x="1042988" y="5229225"/>
            <a:ext cx="2879725" cy="10795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b="1" dirty="0">
                <a:latin typeface="Arial" panose="020B0604020202020204" pitchFamily="34" charset="0"/>
                <a:ea typeface="宋体" panose="02010600030101010101" pitchFamily="2" charset="-122"/>
              </a:rPr>
              <a:t>是将生产线（</a:t>
            </a:r>
            <a:r>
              <a:rPr lang="en-US" altLang="zh-CN" b="1">
                <a:latin typeface="Arial" panose="020B0604020202020204" pitchFamily="34" charset="0"/>
                <a:ea typeface="宋体" panose="02010600030101010101" pitchFamily="2" charset="-122"/>
              </a:rPr>
              <a:t>A</a:t>
            </a:r>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B</a:t>
            </a:r>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C</a:t>
            </a:r>
            <a:r>
              <a:rPr lang="zh-CN" altLang="en-US" b="1" dirty="0">
                <a:latin typeface="Arial" panose="020B0604020202020204" pitchFamily="34" charset="0"/>
                <a:ea typeface="宋体" panose="02010600030101010101" pitchFamily="2" charset="-122"/>
              </a:rPr>
              <a:t>）的生产节拍都定为</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分钟？</a:t>
            </a:r>
            <a:endParaRPr lang="zh-CN" altLang="en-US" b="1" dirty="0">
              <a:latin typeface="Arial" panose="020B0604020202020204" pitchFamily="34" charset="0"/>
              <a:ea typeface="宋体" panose="02010600030101010101" pitchFamily="2" charset="-122"/>
            </a:endParaRPr>
          </a:p>
        </p:txBody>
      </p:sp>
      <p:sp>
        <p:nvSpPr>
          <p:cNvPr id="86042" name="矩形 86041"/>
          <p:cNvSpPr/>
          <p:nvPr/>
        </p:nvSpPr>
        <p:spPr>
          <a:xfrm>
            <a:off x="5075238" y="5229225"/>
            <a:ext cx="3529012" cy="10795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b="1" dirty="0">
                <a:latin typeface="Arial" panose="020B0604020202020204" pitchFamily="34" charset="0"/>
                <a:ea typeface="宋体" panose="02010600030101010101" pitchFamily="2" charset="-122"/>
              </a:rPr>
              <a:t>在加工工序和组装工序之间保有组装工序集中取件所需的库存？</a:t>
            </a:r>
            <a:endParaRPr lang="zh-CN" altLang="en-US" b="1" dirty="0">
              <a:latin typeface="Arial" panose="020B0604020202020204" pitchFamily="34" charset="0"/>
              <a:ea typeface="宋体" panose="02010600030101010101" pitchFamily="2" charset="-122"/>
            </a:endParaRPr>
          </a:p>
        </p:txBody>
      </p:sp>
      <p:sp>
        <p:nvSpPr>
          <p:cNvPr id="86043" name="直接连接符 86042"/>
          <p:cNvSpPr/>
          <p:nvPr/>
        </p:nvSpPr>
        <p:spPr>
          <a:xfrm>
            <a:off x="3995738" y="5734050"/>
            <a:ext cx="1081087" cy="0"/>
          </a:xfrm>
          <a:prstGeom prst="line">
            <a:avLst/>
          </a:prstGeom>
          <a:ln w="25400" cap="flat" cmpd="sng">
            <a:solidFill>
              <a:schemeClr val="tx1"/>
            </a:solidFill>
            <a:prstDash val="solid"/>
            <a:headEnd type="none" w="med" len="med"/>
            <a:tailEnd type="triangle" w="lg" len="lg"/>
          </a:ln>
        </p:spPr>
      </p:sp>
      <p:sp>
        <p:nvSpPr>
          <p:cNvPr id="86044" name="矩形 86043"/>
          <p:cNvSpPr/>
          <p:nvPr/>
        </p:nvSpPr>
        <p:spPr>
          <a:xfrm>
            <a:off x="4140200" y="5372100"/>
            <a:ext cx="720725" cy="433388"/>
          </a:xfrm>
          <a:prstGeom prst="rect">
            <a:avLst/>
          </a:prstGeom>
          <a:noFill/>
          <a:ln w="25400">
            <a:noFill/>
          </a:ln>
        </p:spPr>
        <p:txBody>
          <a:bodyPr wrap="none" anchor="ctr" anchorCtr="0"/>
          <a:p>
            <a:r>
              <a:rPr lang="zh-CN" altLang="en-US" sz="1600" b="1" dirty="0">
                <a:latin typeface="黑体" panose="02010609060101010101" pitchFamily="2" charset="-122"/>
                <a:ea typeface="黑体" panose="02010609060101010101" pitchFamily="2" charset="-122"/>
              </a:rPr>
              <a:t>还是</a:t>
            </a:r>
            <a:endParaRPr lang="zh-CN" altLang="en-US" sz="1600" b="1" dirty="0">
              <a:latin typeface="黑体" panose="02010609060101010101" pitchFamily="2" charset="-122"/>
              <a:ea typeface="黑体" panose="02010609060101010101" pitchFamily="2" charset="-122"/>
            </a:endParaRPr>
          </a:p>
        </p:txBody>
      </p:sp>
      <p:sp>
        <p:nvSpPr>
          <p:cNvPr id="86045" name="直接连接符 86044"/>
          <p:cNvSpPr/>
          <p:nvPr/>
        </p:nvSpPr>
        <p:spPr>
          <a:xfrm flipV="1">
            <a:off x="2771775" y="4292600"/>
            <a:ext cx="0" cy="936625"/>
          </a:xfrm>
          <a:prstGeom prst="line">
            <a:avLst/>
          </a:prstGeom>
          <a:ln w="25400" cap="flat" cmpd="sng">
            <a:solidFill>
              <a:schemeClr val="tx1"/>
            </a:solidFill>
            <a:prstDash val="solid"/>
            <a:headEnd type="none" w="med" len="med"/>
            <a:tailEnd type="triangle" w="med" len="med"/>
          </a:ln>
        </p:spPr>
      </p:sp>
      <p:sp>
        <p:nvSpPr>
          <p:cNvPr id="86062" name="直接连接符 86061"/>
          <p:cNvSpPr/>
          <p:nvPr/>
        </p:nvSpPr>
        <p:spPr>
          <a:xfrm flipV="1">
            <a:off x="5292725" y="4292600"/>
            <a:ext cx="0" cy="936625"/>
          </a:xfrm>
          <a:prstGeom prst="line">
            <a:avLst/>
          </a:prstGeom>
          <a:ln w="25400" cap="flat" cmpd="sng">
            <a:solidFill>
              <a:schemeClr val="tx1"/>
            </a:solidFill>
            <a:prstDash val="solid"/>
            <a:headEnd type="none" w="med" len="med"/>
            <a:tailEnd type="triangle" w="med" len="med"/>
          </a:ln>
        </p:spPr>
      </p:sp>
      <p:grpSp>
        <p:nvGrpSpPr>
          <p:cNvPr id="86065" name="组合 86064"/>
          <p:cNvGrpSpPr/>
          <p:nvPr/>
        </p:nvGrpSpPr>
        <p:grpSpPr>
          <a:xfrm>
            <a:off x="2557463" y="2349500"/>
            <a:ext cx="6407150" cy="2171700"/>
            <a:chOff x="1611" y="1480"/>
            <a:chExt cx="4036" cy="1368"/>
          </a:xfrm>
        </p:grpSpPr>
        <p:grpSp>
          <p:nvGrpSpPr>
            <p:cNvPr id="86061" name="组合 86060"/>
            <p:cNvGrpSpPr/>
            <p:nvPr/>
          </p:nvGrpSpPr>
          <p:grpSpPr>
            <a:xfrm>
              <a:off x="3379" y="1843"/>
              <a:ext cx="227" cy="408"/>
              <a:chOff x="3288" y="1752"/>
              <a:chExt cx="227" cy="408"/>
            </a:xfrm>
          </p:grpSpPr>
          <p:sp>
            <p:nvSpPr>
              <p:cNvPr id="86055" name="立方体 86054"/>
              <p:cNvSpPr/>
              <p:nvPr/>
            </p:nvSpPr>
            <p:spPr>
              <a:xfrm>
                <a:off x="3288" y="2024"/>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C</a:t>
                </a:r>
                <a:endParaRPr lang="en-US" altLang="zh-CN" b="1">
                  <a:latin typeface="Arial" panose="020B0604020202020204" pitchFamily="34" charset="0"/>
                  <a:ea typeface="宋体" panose="02010600030101010101" pitchFamily="2" charset="-122"/>
                </a:endParaRPr>
              </a:p>
            </p:txBody>
          </p:sp>
          <p:sp>
            <p:nvSpPr>
              <p:cNvPr id="86056" name="立方体 86055"/>
              <p:cNvSpPr/>
              <p:nvPr/>
            </p:nvSpPr>
            <p:spPr>
              <a:xfrm>
                <a:off x="3288" y="1933"/>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C</a:t>
                </a:r>
                <a:endParaRPr lang="en-US" altLang="zh-CN" b="1">
                  <a:latin typeface="Arial" panose="020B0604020202020204" pitchFamily="34" charset="0"/>
                  <a:ea typeface="宋体" panose="02010600030101010101" pitchFamily="2" charset="-122"/>
                </a:endParaRPr>
              </a:p>
            </p:txBody>
          </p:sp>
          <p:sp>
            <p:nvSpPr>
              <p:cNvPr id="86057" name="立方体 86056"/>
              <p:cNvSpPr/>
              <p:nvPr/>
            </p:nvSpPr>
            <p:spPr>
              <a:xfrm>
                <a:off x="3288" y="1843"/>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C</a:t>
                </a:r>
                <a:endParaRPr lang="en-US" altLang="zh-CN" b="1">
                  <a:latin typeface="Arial" panose="020B0604020202020204" pitchFamily="34" charset="0"/>
                  <a:ea typeface="宋体" panose="02010600030101010101" pitchFamily="2" charset="-122"/>
                </a:endParaRPr>
              </a:p>
            </p:txBody>
          </p:sp>
          <p:sp>
            <p:nvSpPr>
              <p:cNvPr id="86058" name="立方体 86057"/>
              <p:cNvSpPr/>
              <p:nvPr/>
            </p:nvSpPr>
            <p:spPr>
              <a:xfrm>
                <a:off x="3288" y="1752"/>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C</a:t>
                </a:r>
                <a:endParaRPr lang="en-US" altLang="zh-CN" b="1">
                  <a:latin typeface="Arial" panose="020B0604020202020204" pitchFamily="34" charset="0"/>
                  <a:ea typeface="宋体" panose="02010600030101010101" pitchFamily="2" charset="-122"/>
                </a:endParaRPr>
              </a:p>
            </p:txBody>
          </p:sp>
        </p:grpSp>
        <p:sp>
          <p:nvSpPr>
            <p:cNvPr id="86027" name="立方体 86026"/>
            <p:cNvSpPr/>
            <p:nvPr/>
          </p:nvSpPr>
          <p:spPr>
            <a:xfrm>
              <a:off x="2064" y="1480"/>
              <a:ext cx="272" cy="680"/>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C</a:t>
              </a:r>
              <a:endParaRPr lang="en-US" altLang="zh-CN" b="1">
                <a:latin typeface="Arial" panose="020B0604020202020204" pitchFamily="34" charset="0"/>
                <a:ea typeface="宋体" panose="02010600030101010101" pitchFamily="2" charset="-122"/>
              </a:endParaRPr>
            </a:p>
          </p:txBody>
        </p:sp>
        <p:sp>
          <p:nvSpPr>
            <p:cNvPr id="86028" name="立方体 86027"/>
            <p:cNvSpPr/>
            <p:nvPr/>
          </p:nvSpPr>
          <p:spPr>
            <a:xfrm>
              <a:off x="1838" y="1661"/>
              <a:ext cx="272" cy="680"/>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B</a:t>
              </a:r>
              <a:endParaRPr lang="en-US" altLang="zh-CN" b="1">
                <a:latin typeface="Arial" panose="020B0604020202020204" pitchFamily="34" charset="0"/>
                <a:ea typeface="宋体" panose="02010600030101010101" pitchFamily="2" charset="-122"/>
              </a:endParaRPr>
            </a:p>
          </p:txBody>
        </p:sp>
        <p:sp>
          <p:nvSpPr>
            <p:cNvPr id="86029" name="立方体 86028"/>
            <p:cNvSpPr/>
            <p:nvPr/>
          </p:nvSpPr>
          <p:spPr>
            <a:xfrm>
              <a:off x="1611" y="1888"/>
              <a:ext cx="272" cy="680"/>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A</a:t>
              </a:r>
              <a:endParaRPr lang="en-US" altLang="zh-CN" b="1">
                <a:latin typeface="Arial" panose="020B0604020202020204" pitchFamily="34" charset="0"/>
                <a:ea typeface="宋体" panose="02010600030101010101" pitchFamily="2" charset="-122"/>
              </a:endParaRPr>
            </a:p>
          </p:txBody>
        </p:sp>
        <p:grpSp>
          <p:nvGrpSpPr>
            <p:cNvPr id="86036" name="组合 86035"/>
            <p:cNvGrpSpPr/>
            <p:nvPr/>
          </p:nvGrpSpPr>
          <p:grpSpPr>
            <a:xfrm>
              <a:off x="2245" y="2296"/>
              <a:ext cx="589" cy="362"/>
              <a:chOff x="2653" y="2160"/>
              <a:chExt cx="589" cy="362"/>
            </a:xfrm>
          </p:grpSpPr>
          <p:grpSp>
            <p:nvGrpSpPr>
              <p:cNvPr id="86034" name="组合 86033"/>
              <p:cNvGrpSpPr/>
              <p:nvPr/>
            </p:nvGrpSpPr>
            <p:grpSpPr>
              <a:xfrm>
                <a:off x="2653" y="2160"/>
                <a:ext cx="589" cy="362"/>
                <a:chOff x="2653" y="2160"/>
                <a:chExt cx="589" cy="362"/>
              </a:xfrm>
            </p:grpSpPr>
            <p:sp>
              <p:nvSpPr>
                <p:cNvPr id="86031" name="任意多边形 86030"/>
                <p:cNvSpPr/>
                <p:nvPr/>
              </p:nvSpPr>
              <p:spPr>
                <a:xfrm>
                  <a:off x="2653" y="2160"/>
                  <a:ext cx="589" cy="273"/>
                </a:xfrm>
                <a:custGeom>
                  <a:avLst/>
                  <a:gdLst/>
                  <a:ahLst/>
                  <a:cxnLst/>
                  <a:pathLst>
                    <a:path w="1587" h="862">
                      <a:moveTo>
                        <a:pt x="0" y="0"/>
                      </a:moveTo>
                      <a:lnTo>
                        <a:pt x="272" y="91"/>
                      </a:lnTo>
                      <a:lnTo>
                        <a:pt x="272" y="862"/>
                      </a:lnTo>
                      <a:lnTo>
                        <a:pt x="1587" y="862"/>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86032" name="流程图: 汇总连接 86031"/>
                <p:cNvSpPr/>
                <p:nvPr/>
              </p:nvSpPr>
              <p:spPr>
                <a:xfrm>
                  <a:off x="2789" y="2432"/>
                  <a:ext cx="91" cy="90"/>
                </a:xfrm>
                <a:prstGeom prst="flowChartSummingJunction">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86033" name="流程图: 汇总连接 86032"/>
                <p:cNvSpPr/>
                <p:nvPr/>
              </p:nvSpPr>
              <p:spPr>
                <a:xfrm>
                  <a:off x="3107" y="2432"/>
                  <a:ext cx="91" cy="90"/>
                </a:xfrm>
                <a:prstGeom prst="flowChartSummingJunction">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86035" name="矩形 86034"/>
              <p:cNvSpPr/>
              <p:nvPr/>
            </p:nvSpPr>
            <p:spPr>
              <a:xfrm>
                <a:off x="2789" y="2251"/>
                <a:ext cx="409" cy="13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sp>
          <p:nvSpPr>
            <p:cNvPr id="86037" name="立方体 86036"/>
            <p:cNvSpPr/>
            <p:nvPr/>
          </p:nvSpPr>
          <p:spPr>
            <a:xfrm>
              <a:off x="3560" y="2205"/>
              <a:ext cx="2087" cy="318"/>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A  A  A  B  B  B  C  C  C</a:t>
              </a:r>
              <a:endParaRPr lang="en-US" altLang="zh-CN" b="1">
                <a:latin typeface="Arial" panose="020B0604020202020204" pitchFamily="34" charset="0"/>
                <a:ea typeface="宋体" panose="02010600030101010101" pitchFamily="2" charset="-122"/>
              </a:endParaRPr>
            </a:p>
          </p:txBody>
        </p:sp>
        <p:sp>
          <p:nvSpPr>
            <p:cNvPr id="86038" name="直接连接符 86037"/>
            <p:cNvSpPr/>
            <p:nvPr/>
          </p:nvSpPr>
          <p:spPr>
            <a:xfrm>
              <a:off x="5329" y="2387"/>
              <a:ext cx="182" cy="0"/>
            </a:xfrm>
            <a:prstGeom prst="line">
              <a:avLst/>
            </a:prstGeom>
            <a:ln w="25400" cap="flat" cmpd="sng">
              <a:solidFill>
                <a:schemeClr val="tx1"/>
              </a:solidFill>
              <a:prstDash val="solid"/>
              <a:headEnd type="none" w="med" len="med"/>
              <a:tailEnd type="triangle" w="med" len="med"/>
            </a:ln>
          </p:spPr>
        </p:sp>
        <p:sp>
          <p:nvSpPr>
            <p:cNvPr id="86039" name="矩形 86038"/>
            <p:cNvSpPr/>
            <p:nvPr/>
          </p:nvSpPr>
          <p:spPr>
            <a:xfrm>
              <a:off x="3606" y="1842"/>
              <a:ext cx="2041" cy="273"/>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组装工序（后工序）</a:t>
              </a:r>
              <a:r>
                <a:rPr lang="en-US" altLang="zh-CN" sz="1600" b="1">
                  <a:latin typeface="黑体" panose="02010609060101010101" pitchFamily="2" charset="-122"/>
                  <a:ea typeface="黑体" panose="02010609060101010101" pitchFamily="2" charset="-122"/>
                </a:rPr>
                <a:t>1</a:t>
              </a:r>
              <a:r>
                <a:rPr lang="zh-CN" altLang="en-US" sz="1600" b="1" dirty="0">
                  <a:latin typeface="黑体" panose="02010609060101010101" pitchFamily="2" charset="-122"/>
                  <a:ea typeface="黑体" panose="02010609060101010101" pitchFamily="2" charset="-122"/>
                </a:rPr>
                <a:t>分钟节拍</a:t>
              </a:r>
              <a:endParaRPr lang="zh-CN" altLang="en-US" sz="1600" b="1" dirty="0">
                <a:latin typeface="黑体" panose="02010609060101010101" pitchFamily="2" charset="-122"/>
                <a:ea typeface="黑体" panose="02010609060101010101" pitchFamily="2" charset="-122"/>
              </a:endParaRPr>
            </a:p>
          </p:txBody>
        </p:sp>
        <p:grpSp>
          <p:nvGrpSpPr>
            <p:cNvPr id="86059" name="组合 86058"/>
            <p:cNvGrpSpPr/>
            <p:nvPr/>
          </p:nvGrpSpPr>
          <p:grpSpPr>
            <a:xfrm>
              <a:off x="3243" y="2025"/>
              <a:ext cx="227" cy="406"/>
              <a:chOff x="3061" y="2025"/>
              <a:chExt cx="227" cy="406"/>
            </a:xfrm>
          </p:grpSpPr>
          <p:sp>
            <p:nvSpPr>
              <p:cNvPr id="86050" name="立方体 86049"/>
              <p:cNvSpPr/>
              <p:nvPr/>
            </p:nvSpPr>
            <p:spPr>
              <a:xfrm>
                <a:off x="3061" y="2295"/>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B</a:t>
                </a:r>
                <a:endParaRPr lang="en-US" altLang="zh-CN" b="1">
                  <a:latin typeface="Arial" panose="020B0604020202020204" pitchFamily="34" charset="0"/>
                  <a:ea typeface="宋体" panose="02010600030101010101" pitchFamily="2" charset="-122"/>
                </a:endParaRPr>
              </a:p>
            </p:txBody>
          </p:sp>
          <p:sp>
            <p:nvSpPr>
              <p:cNvPr id="86051" name="立方体 86050"/>
              <p:cNvSpPr/>
              <p:nvPr/>
            </p:nvSpPr>
            <p:spPr>
              <a:xfrm>
                <a:off x="3061" y="2205"/>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B</a:t>
                </a:r>
                <a:endParaRPr lang="en-US" altLang="zh-CN" b="1">
                  <a:latin typeface="Arial" panose="020B0604020202020204" pitchFamily="34" charset="0"/>
                  <a:ea typeface="宋体" panose="02010600030101010101" pitchFamily="2" charset="-122"/>
                </a:endParaRPr>
              </a:p>
            </p:txBody>
          </p:sp>
          <p:sp>
            <p:nvSpPr>
              <p:cNvPr id="86052" name="立方体 86051"/>
              <p:cNvSpPr/>
              <p:nvPr/>
            </p:nvSpPr>
            <p:spPr>
              <a:xfrm>
                <a:off x="3061" y="2115"/>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B</a:t>
                </a:r>
                <a:endParaRPr lang="en-US" altLang="zh-CN" b="1">
                  <a:latin typeface="Arial" panose="020B0604020202020204" pitchFamily="34" charset="0"/>
                  <a:ea typeface="宋体" panose="02010600030101010101" pitchFamily="2" charset="-122"/>
                </a:endParaRPr>
              </a:p>
            </p:txBody>
          </p:sp>
          <p:sp>
            <p:nvSpPr>
              <p:cNvPr id="86053" name="立方体 86052"/>
              <p:cNvSpPr/>
              <p:nvPr/>
            </p:nvSpPr>
            <p:spPr>
              <a:xfrm>
                <a:off x="3061" y="2025"/>
                <a:ext cx="227" cy="13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B</a:t>
                </a:r>
                <a:endParaRPr lang="en-US" altLang="zh-CN" b="1">
                  <a:latin typeface="Arial" panose="020B0604020202020204" pitchFamily="34" charset="0"/>
                  <a:ea typeface="宋体" panose="02010600030101010101" pitchFamily="2" charset="-122"/>
                </a:endParaRPr>
              </a:p>
            </p:txBody>
          </p:sp>
        </p:grpSp>
        <p:grpSp>
          <p:nvGrpSpPr>
            <p:cNvPr id="86060" name="组合 86059"/>
            <p:cNvGrpSpPr/>
            <p:nvPr/>
          </p:nvGrpSpPr>
          <p:grpSpPr>
            <a:xfrm>
              <a:off x="3016" y="2205"/>
              <a:ext cx="272" cy="408"/>
              <a:chOff x="2835" y="2205"/>
              <a:chExt cx="272" cy="408"/>
            </a:xfrm>
          </p:grpSpPr>
          <p:sp>
            <p:nvSpPr>
              <p:cNvPr id="86046" name="立方体 86045"/>
              <p:cNvSpPr/>
              <p:nvPr/>
            </p:nvSpPr>
            <p:spPr>
              <a:xfrm>
                <a:off x="2835" y="2478"/>
                <a:ext cx="272" cy="135"/>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A</a:t>
                </a:r>
                <a:endParaRPr lang="en-US" altLang="zh-CN" b="1">
                  <a:latin typeface="Arial" panose="020B0604020202020204" pitchFamily="34" charset="0"/>
                  <a:ea typeface="宋体" panose="02010600030101010101" pitchFamily="2" charset="-122"/>
                </a:endParaRPr>
              </a:p>
            </p:txBody>
          </p:sp>
          <p:sp>
            <p:nvSpPr>
              <p:cNvPr id="86047" name="立方体 86046"/>
              <p:cNvSpPr/>
              <p:nvPr/>
            </p:nvSpPr>
            <p:spPr>
              <a:xfrm>
                <a:off x="2835" y="2387"/>
                <a:ext cx="272" cy="135"/>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A</a:t>
                </a:r>
                <a:endParaRPr lang="en-US" altLang="zh-CN" b="1">
                  <a:latin typeface="Arial" panose="020B0604020202020204" pitchFamily="34" charset="0"/>
                  <a:ea typeface="宋体" panose="02010600030101010101" pitchFamily="2" charset="-122"/>
                </a:endParaRPr>
              </a:p>
            </p:txBody>
          </p:sp>
          <p:sp>
            <p:nvSpPr>
              <p:cNvPr id="86048" name="立方体 86047"/>
              <p:cNvSpPr/>
              <p:nvPr/>
            </p:nvSpPr>
            <p:spPr>
              <a:xfrm>
                <a:off x="2835" y="2296"/>
                <a:ext cx="272" cy="135"/>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A</a:t>
                </a:r>
                <a:endParaRPr lang="en-US" altLang="zh-CN" b="1">
                  <a:latin typeface="Arial" panose="020B0604020202020204" pitchFamily="34" charset="0"/>
                  <a:ea typeface="宋体" panose="02010600030101010101" pitchFamily="2" charset="-122"/>
                </a:endParaRPr>
              </a:p>
            </p:txBody>
          </p:sp>
          <p:sp>
            <p:nvSpPr>
              <p:cNvPr id="86049" name="立方体 86048"/>
              <p:cNvSpPr/>
              <p:nvPr/>
            </p:nvSpPr>
            <p:spPr>
              <a:xfrm>
                <a:off x="2835" y="2205"/>
                <a:ext cx="272" cy="135"/>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A</a:t>
                </a:r>
                <a:endParaRPr lang="en-US" altLang="zh-CN" b="1">
                  <a:latin typeface="Arial" panose="020B0604020202020204" pitchFamily="34" charset="0"/>
                  <a:ea typeface="宋体" panose="02010600030101010101" pitchFamily="2" charset="-122"/>
                </a:endParaRPr>
              </a:p>
            </p:txBody>
          </p:sp>
        </p:grpSp>
        <p:sp>
          <p:nvSpPr>
            <p:cNvPr id="86063" name="任意多边形 86062"/>
            <p:cNvSpPr/>
            <p:nvPr/>
          </p:nvSpPr>
          <p:spPr>
            <a:xfrm rot="736805">
              <a:off x="2245" y="2024"/>
              <a:ext cx="953" cy="325"/>
            </a:xfrm>
            <a:custGeom>
              <a:avLst/>
              <a:gdLst/>
              <a:ahLst/>
              <a:cxnLst/>
              <a:pathLst>
                <a:path w="1044" h="370">
                  <a:moveTo>
                    <a:pt x="0" y="370"/>
                  </a:moveTo>
                  <a:cubicBezTo>
                    <a:pt x="162" y="238"/>
                    <a:pt x="325" y="106"/>
                    <a:pt x="499" y="53"/>
                  </a:cubicBezTo>
                  <a:cubicBezTo>
                    <a:pt x="673" y="0"/>
                    <a:pt x="858" y="26"/>
                    <a:pt x="1044" y="53"/>
                  </a:cubicBez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86064" name="任意多边形 86063"/>
            <p:cNvSpPr/>
            <p:nvPr/>
          </p:nvSpPr>
          <p:spPr>
            <a:xfrm rot="12046277">
              <a:off x="2109" y="2478"/>
              <a:ext cx="1044" cy="370"/>
            </a:xfrm>
            <a:custGeom>
              <a:avLst/>
              <a:gdLst/>
              <a:ahLst/>
              <a:cxnLst/>
              <a:pathLst>
                <a:path w="1044" h="370">
                  <a:moveTo>
                    <a:pt x="0" y="370"/>
                  </a:moveTo>
                  <a:cubicBezTo>
                    <a:pt x="162" y="238"/>
                    <a:pt x="325" y="106"/>
                    <a:pt x="499" y="53"/>
                  </a:cubicBezTo>
                  <a:cubicBezTo>
                    <a:pt x="673" y="0"/>
                    <a:pt x="858" y="26"/>
                    <a:pt x="1044" y="53"/>
                  </a:cubicBez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7" name="五边形 87046"/>
          <p:cNvSpPr/>
          <p:nvPr/>
        </p:nvSpPr>
        <p:spPr>
          <a:xfrm>
            <a:off x="973138" y="2349500"/>
            <a:ext cx="1152525" cy="358775"/>
          </a:xfrm>
          <a:prstGeom prst="homePlate">
            <a:avLst>
              <a:gd name="adj" fmla="val 80309"/>
            </a:avLst>
          </a:prstGeom>
          <a:solidFill>
            <a:srgbClr val="0000FF"/>
          </a:solidFill>
          <a:ln w="25400" cap="flat" cmpd="sng">
            <a:solidFill>
              <a:srgbClr val="FFFF00"/>
            </a:solidFill>
            <a:prstDash val="solid"/>
            <a:miter/>
            <a:headEnd type="none" w="med" len="med"/>
            <a:tailEnd type="none" w="med" len="med"/>
          </a:ln>
        </p:spPr>
        <p:txBody>
          <a:bodyPr wrap="none" anchor="ctr" anchorCtr="0"/>
          <a:p>
            <a:r>
              <a:rPr lang="zh-CN" altLang="en-US" b="1" dirty="0">
                <a:solidFill>
                  <a:schemeClr val="bg1"/>
                </a:solidFill>
                <a:latin typeface="黑体" panose="02010609060101010101" pitchFamily="2" charset="-122"/>
                <a:ea typeface="黑体" panose="02010609060101010101" pitchFamily="2" charset="-122"/>
              </a:rPr>
              <a:t>案例</a:t>
            </a:r>
            <a:r>
              <a:rPr lang="en-US" altLang="zh-CN" b="1">
                <a:solidFill>
                  <a:schemeClr val="bg1"/>
                </a:solidFill>
                <a:latin typeface="黑体" panose="02010609060101010101" pitchFamily="2" charset="-122"/>
                <a:ea typeface="黑体" panose="02010609060101010101" pitchFamily="2" charset="-122"/>
              </a:rPr>
              <a:t>2</a:t>
            </a:r>
            <a:r>
              <a:rPr lang="zh-CN" altLang="en-US" b="1" dirty="0">
                <a:solidFill>
                  <a:schemeClr val="bg1"/>
                </a:solidFill>
                <a:latin typeface="黑体" panose="02010609060101010101" pitchFamily="2" charset="-122"/>
                <a:ea typeface="黑体" panose="02010609060101010101" pitchFamily="2" charset="-122"/>
              </a:rPr>
              <a:t>：</a:t>
            </a:r>
            <a:endParaRPr lang="zh-CN" altLang="en-US" b="1" dirty="0">
              <a:solidFill>
                <a:schemeClr val="bg1"/>
              </a:solidFill>
              <a:latin typeface="黑体" panose="02010609060101010101" pitchFamily="2" charset="-122"/>
              <a:ea typeface="黑体" panose="02010609060101010101" pitchFamily="2" charset="-122"/>
            </a:endParaRPr>
          </a:p>
        </p:txBody>
      </p:sp>
      <p:sp>
        <p:nvSpPr>
          <p:cNvPr id="87048" name="矩形 87047"/>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均衡化的两个含义</a:t>
            </a:r>
            <a:endParaRPr lang="zh-CN" altLang="en-US" sz="2800" b="1" dirty="0">
              <a:latin typeface="宋体" panose="02010600030101010101" pitchFamily="2" charset="-122"/>
              <a:ea typeface="宋体" panose="02010600030101010101" pitchFamily="2" charset="-122"/>
            </a:endParaRPr>
          </a:p>
        </p:txBody>
      </p:sp>
      <p:sp>
        <p:nvSpPr>
          <p:cNvPr id="87049" name="圆角矩形 87048"/>
          <p:cNvSpPr/>
          <p:nvPr/>
        </p:nvSpPr>
        <p:spPr>
          <a:xfrm>
            <a:off x="1331913" y="1628775"/>
            <a:ext cx="4319587"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）后工序把工件拢在一起拿走会怎样？</a:t>
            </a:r>
            <a:endParaRPr lang="zh-CN" altLang="en-US" b="1" dirty="0">
              <a:latin typeface="Arial" panose="020B0604020202020204" pitchFamily="34" charset="0"/>
              <a:ea typeface="宋体" panose="02010600030101010101" pitchFamily="2" charset="-122"/>
            </a:endParaRPr>
          </a:p>
        </p:txBody>
      </p:sp>
      <p:sp>
        <p:nvSpPr>
          <p:cNvPr id="87050" name="圆角矩形 87049"/>
          <p:cNvSpPr/>
          <p:nvPr/>
        </p:nvSpPr>
        <p:spPr>
          <a:xfrm>
            <a:off x="5795963" y="1628775"/>
            <a:ext cx="2951162" cy="360363"/>
          </a:xfrm>
          <a:prstGeom prst="roundRect">
            <a:avLst>
              <a:gd name="adj" fmla="val 16667"/>
            </a:avLst>
          </a:prstGeom>
          <a:noFill/>
          <a:ln w="25400">
            <a:noFill/>
          </a:ln>
        </p:spPr>
        <p:txBody>
          <a:bodyPr wrap="none" anchor="ctr" anchorCtr="0"/>
          <a:p>
            <a:pPr algn="l"/>
            <a:r>
              <a:rPr lang="zh-CN" altLang="en-US" b="1" dirty="0">
                <a:solidFill>
                  <a:srgbClr val="FF0000"/>
                </a:solidFill>
                <a:latin typeface="Arial" panose="020B0604020202020204" pitchFamily="34" charset="0"/>
                <a:ea typeface="宋体" panose="02010600030101010101" pitchFamily="2" charset="-122"/>
              </a:rPr>
              <a:t>对前道工序有不良影响</a:t>
            </a:r>
            <a:endParaRPr lang="zh-CN" altLang="en-US" b="1" dirty="0">
              <a:solidFill>
                <a:srgbClr val="FF0000"/>
              </a:solidFill>
              <a:latin typeface="Arial" panose="020B0604020202020204" pitchFamily="34" charset="0"/>
              <a:ea typeface="宋体" panose="02010600030101010101" pitchFamily="2" charset="-122"/>
            </a:endParaRPr>
          </a:p>
        </p:txBody>
      </p:sp>
      <p:sp>
        <p:nvSpPr>
          <p:cNvPr id="87058" name="立方体 87057"/>
          <p:cNvSpPr/>
          <p:nvPr/>
        </p:nvSpPr>
        <p:spPr>
          <a:xfrm>
            <a:off x="2987675" y="2349500"/>
            <a:ext cx="431800" cy="1079500"/>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C</a:t>
            </a:r>
            <a:endParaRPr lang="en-US" altLang="zh-CN" b="1">
              <a:latin typeface="Arial" panose="020B0604020202020204" pitchFamily="34" charset="0"/>
              <a:ea typeface="宋体" panose="02010600030101010101" pitchFamily="2" charset="-122"/>
            </a:endParaRPr>
          </a:p>
        </p:txBody>
      </p:sp>
      <p:sp>
        <p:nvSpPr>
          <p:cNvPr id="87059" name="立方体 87058"/>
          <p:cNvSpPr/>
          <p:nvPr/>
        </p:nvSpPr>
        <p:spPr>
          <a:xfrm>
            <a:off x="2628900" y="2636838"/>
            <a:ext cx="431800" cy="1079500"/>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B</a:t>
            </a:r>
            <a:endParaRPr lang="en-US" altLang="zh-CN" b="1">
              <a:latin typeface="Arial" panose="020B0604020202020204" pitchFamily="34" charset="0"/>
              <a:ea typeface="宋体" panose="02010600030101010101" pitchFamily="2" charset="-122"/>
            </a:endParaRPr>
          </a:p>
        </p:txBody>
      </p:sp>
      <p:sp>
        <p:nvSpPr>
          <p:cNvPr id="87060" name="立方体 87059"/>
          <p:cNvSpPr/>
          <p:nvPr/>
        </p:nvSpPr>
        <p:spPr>
          <a:xfrm>
            <a:off x="2268538" y="2997200"/>
            <a:ext cx="431800" cy="1079500"/>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Arial" panose="020B0604020202020204" pitchFamily="34" charset="0"/>
                <a:ea typeface="宋体" panose="02010600030101010101" pitchFamily="2" charset="-122"/>
              </a:rPr>
              <a:t>A</a:t>
            </a:r>
            <a:endParaRPr lang="en-US" altLang="zh-CN" b="1">
              <a:latin typeface="Arial" panose="020B0604020202020204" pitchFamily="34" charset="0"/>
              <a:ea typeface="宋体" panose="02010600030101010101" pitchFamily="2" charset="-122"/>
            </a:endParaRPr>
          </a:p>
        </p:txBody>
      </p:sp>
      <p:grpSp>
        <p:nvGrpSpPr>
          <p:cNvPr id="87061" name="组合 87060"/>
          <p:cNvGrpSpPr/>
          <p:nvPr/>
        </p:nvGrpSpPr>
        <p:grpSpPr>
          <a:xfrm>
            <a:off x="3635375" y="3500438"/>
            <a:ext cx="935038" cy="574675"/>
            <a:chOff x="2653" y="2160"/>
            <a:chExt cx="589" cy="362"/>
          </a:xfrm>
        </p:grpSpPr>
        <p:grpSp>
          <p:nvGrpSpPr>
            <p:cNvPr id="87062" name="组合 87061"/>
            <p:cNvGrpSpPr/>
            <p:nvPr/>
          </p:nvGrpSpPr>
          <p:grpSpPr>
            <a:xfrm>
              <a:off x="2653" y="2160"/>
              <a:ext cx="589" cy="362"/>
              <a:chOff x="2653" y="2160"/>
              <a:chExt cx="589" cy="362"/>
            </a:xfrm>
          </p:grpSpPr>
          <p:sp>
            <p:nvSpPr>
              <p:cNvPr id="87063" name="任意多边形 87062"/>
              <p:cNvSpPr/>
              <p:nvPr/>
            </p:nvSpPr>
            <p:spPr>
              <a:xfrm>
                <a:off x="2653" y="2160"/>
                <a:ext cx="589" cy="273"/>
              </a:xfrm>
              <a:custGeom>
                <a:avLst/>
                <a:gdLst/>
                <a:ahLst/>
                <a:cxnLst/>
                <a:pathLst>
                  <a:path w="1587" h="862">
                    <a:moveTo>
                      <a:pt x="0" y="0"/>
                    </a:moveTo>
                    <a:lnTo>
                      <a:pt x="272" y="91"/>
                    </a:lnTo>
                    <a:lnTo>
                      <a:pt x="272" y="862"/>
                    </a:lnTo>
                    <a:lnTo>
                      <a:pt x="1587" y="862"/>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87064" name="流程图: 汇总连接 87063"/>
              <p:cNvSpPr/>
              <p:nvPr/>
            </p:nvSpPr>
            <p:spPr>
              <a:xfrm>
                <a:off x="2789" y="2432"/>
                <a:ext cx="91" cy="90"/>
              </a:xfrm>
              <a:prstGeom prst="flowChartSummingJunction">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87065" name="流程图: 汇总连接 87064"/>
              <p:cNvSpPr/>
              <p:nvPr/>
            </p:nvSpPr>
            <p:spPr>
              <a:xfrm>
                <a:off x="3107" y="2432"/>
                <a:ext cx="91" cy="90"/>
              </a:xfrm>
              <a:prstGeom prst="flowChartSummingJunction">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87066" name="矩形 87065"/>
            <p:cNvSpPr/>
            <p:nvPr/>
          </p:nvSpPr>
          <p:spPr>
            <a:xfrm>
              <a:off x="2789" y="2251"/>
              <a:ext cx="409" cy="13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sp>
        <p:nvSpPr>
          <p:cNvPr id="87067" name="立方体 87066"/>
          <p:cNvSpPr/>
          <p:nvPr/>
        </p:nvSpPr>
        <p:spPr>
          <a:xfrm>
            <a:off x="5362575" y="3500438"/>
            <a:ext cx="3313113" cy="504825"/>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A  B  C  A  B  C  A  B  C</a:t>
            </a:r>
            <a:endParaRPr lang="en-US" altLang="zh-CN" b="1">
              <a:latin typeface="Arial" panose="020B0604020202020204" pitchFamily="34" charset="0"/>
              <a:ea typeface="宋体" panose="02010600030101010101" pitchFamily="2" charset="-122"/>
            </a:endParaRPr>
          </a:p>
        </p:txBody>
      </p:sp>
      <p:sp>
        <p:nvSpPr>
          <p:cNvPr id="87068" name="直接连接符 87067"/>
          <p:cNvSpPr/>
          <p:nvPr/>
        </p:nvSpPr>
        <p:spPr>
          <a:xfrm>
            <a:off x="8170863" y="3789363"/>
            <a:ext cx="288925" cy="0"/>
          </a:xfrm>
          <a:prstGeom prst="line">
            <a:avLst/>
          </a:prstGeom>
          <a:ln w="25400" cap="flat" cmpd="sng">
            <a:solidFill>
              <a:schemeClr val="tx1"/>
            </a:solidFill>
            <a:prstDash val="solid"/>
            <a:headEnd type="none" w="med" len="med"/>
            <a:tailEnd type="triangle" w="med" len="med"/>
          </a:ln>
        </p:spPr>
      </p:sp>
      <p:sp>
        <p:nvSpPr>
          <p:cNvPr id="87069" name="矩形 87068"/>
          <p:cNvSpPr/>
          <p:nvPr/>
        </p:nvSpPr>
        <p:spPr>
          <a:xfrm>
            <a:off x="5435600" y="2924175"/>
            <a:ext cx="3240088" cy="433388"/>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组装工序（后工序）</a:t>
            </a:r>
            <a:r>
              <a:rPr lang="en-US" altLang="zh-CN" sz="1600" b="1">
                <a:latin typeface="黑体" panose="02010609060101010101" pitchFamily="2" charset="-122"/>
                <a:ea typeface="黑体" panose="02010609060101010101" pitchFamily="2" charset="-122"/>
              </a:rPr>
              <a:t>1</a:t>
            </a:r>
            <a:r>
              <a:rPr lang="zh-CN" altLang="en-US" sz="1600" b="1" dirty="0">
                <a:latin typeface="黑体" panose="02010609060101010101" pitchFamily="2" charset="-122"/>
                <a:ea typeface="黑体" panose="02010609060101010101" pitchFamily="2" charset="-122"/>
              </a:rPr>
              <a:t>分钟节拍</a:t>
            </a:r>
            <a:endParaRPr lang="zh-CN" altLang="en-US" sz="1600" b="1" dirty="0">
              <a:latin typeface="黑体" panose="02010609060101010101" pitchFamily="2" charset="-122"/>
              <a:ea typeface="黑体" panose="02010609060101010101" pitchFamily="2" charset="-122"/>
            </a:endParaRPr>
          </a:p>
        </p:txBody>
      </p:sp>
      <p:sp>
        <p:nvSpPr>
          <p:cNvPr id="87080" name="任意多边形 87079"/>
          <p:cNvSpPr/>
          <p:nvPr/>
        </p:nvSpPr>
        <p:spPr>
          <a:xfrm rot="736805">
            <a:off x="3268663" y="3257550"/>
            <a:ext cx="1944687" cy="515938"/>
          </a:xfrm>
          <a:custGeom>
            <a:avLst/>
            <a:gdLst/>
            <a:ahLst/>
            <a:cxnLst/>
            <a:pathLst>
              <a:path w="1044" h="370">
                <a:moveTo>
                  <a:pt x="0" y="370"/>
                </a:moveTo>
                <a:cubicBezTo>
                  <a:pt x="162" y="238"/>
                  <a:pt x="325" y="106"/>
                  <a:pt x="499" y="53"/>
                </a:cubicBezTo>
                <a:cubicBezTo>
                  <a:pt x="673" y="0"/>
                  <a:pt x="858" y="26"/>
                  <a:pt x="1044" y="53"/>
                </a:cubicBez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87081" name="任意多边形 87080"/>
          <p:cNvSpPr/>
          <p:nvPr/>
        </p:nvSpPr>
        <p:spPr>
          <a:xfrm rot="12046277">
            <a:off x="3151188" y="3582988"/>
            <a:ext cx="2017712" cy="858837"/>
          </a:xfrm>
          <a:custGeom>
            <a:avLst/>
            <a:gdLst/>
            <a:ahLst/>
            <a:cxnLst/>
            <a:pathLst>
              <a:path w="1044" h="370">
                <a:moveTo>
                  <a:pt x="0" y="370"/>
                </a:moveTo>
                <a:cubicBezTo>
                  <a:pt x="162" y="238"/>
                  <a:pt x="325" y="106"/>
                  <a:pt x="499" y="53"/>
                </a:cubicBezTo>
                <a:cubicBezTo>
                  <a:pt x="673" y="0"/>
                  <a:pt x="858" y="26"/>
                  <a:pt x="1044" y="53"/>
                </a:cubicBez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87082" name="矩形 87081"/>
          <p:cNvSpPr/>
          <p:nvPr/>
        </p:nvSpPr>
        <p:spPr>
          <a:xfrm>
            <a:off x="755650" y="3357563"/>
            <a:ext cx="1438275" cy="433387"/>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加工工序</a:t>
            </a:r>
            <a:endParaRPr lang="zh-CN" altLang="en-US" sz="1600" b="1" dirty="0">
              <a:latin typeface="黑体" panose="02010609060101010101" pitchFamily="2" charset="-122"/>
              <a:ea typeface="黑体" panose="02010609060101010101" pitchFamily="2" charset="-122"/>
            </a:endParaRPr>
          </a:p>
          <a:p>
            <a:r>
              <a:rPr lang="zh-CN" altLang="en-US" sz="1600" b="1" dirty="0">
                <a:latin typeface="黑体" panose="02010609060101010101" pitchFamily="2" charset="-122"/>
                <a:ea typeface="黑体" panose="02010609060101010101" pitchFamily="2" charset="-122"/>
              </a:rPr>
              <a:t>（前工序）</a:t>
            </a:r>
            <a:endParaRPr lang="zh-CN" altLang="en-US" sz="1600" b="1" dirty="0">
              <a:latin typeface="黑体" panose="02010609060101010101" pitchFamily="2" charset="-122"/>
              <a:ea typeface="黑体" panose="02010609060101010101" pitchFamily="2" charset="-122"/>
            </a:endParaRPr>
          </a:p>
        </p:txBody>
      </p:sp>
      <p:sp>
        <p:nvSpPr>
          <p:cNvPr id="87083" name="直接连接符 87082"/>
          <p:cNvSpPr/>
          <p:nvPr/>
        </p:nvSpPr>
        <p:spPr>
          <a:xfrm>
            <a:off x="6300788" y="3789363"/>
            <a:ext cx="0" cy="503237"/>
          </a:xfrm>
          <a:prstGeom prst="line">
            <a:avLst/>
          </a:prstGeom>
          <a:ln w="25400" cap="flat" cmpd="sng">
            <a:solidFill>
              <a:schemeClr val="tx1"/>
            </a:solidFill>
            <a:prstDash val="solid"/>
            <a:headEnd type="none" w="med" len="med"/>
            <a:tailEnd type="none" w="med" len="med"/>
          </a:ln>
        </p:spPr>
      </p:sp>
      <p:sp>
        <p:nvSpPr>
          <p:cNvPr id="87084" name="直接连接符 87083"/>
          <p:cNvSpPr/>
          <p:nvPr/>
        </p:nvSpPr>
        <p:spPr>
          <a:xfrm>
            <a:off x="5435600" y="3789363"/>
            <a:ext cx="0" cy="503237"/>
          </a:xfrm>
          <a:prstGeom prst="line">
            <a:avLst/>
          </a:prstGeom>
          <a:ln w="25400" cap="flat" cmpd="sng">
            <a:solidFill>
              <a:schemeClr val="tx1"/>
            </a:solidFill>
            <a:prstDash val="solid"/>
            <a:headEnd type="none" w="med" len="med"/>
            <a:tailEnd type="none" w="med" len="med"/>
          </a:ln>
        </p:spPr>
      </p:sp>
      <p:sp>
        <p:nvSpPr>
          <p:cNvPr id="87085" name="直接连接符 87084"/>
          <p:cNvSpPr/>
          <p:nvPr/>
        </p:nvSpPr>
        <p:spPr>
          <a:xfrm>
            <a:off x="5435600" y="4149725"/>
            <a:ext cx="865188" cy="0"/>
          </a:xfrm>
          <a:prstGeom prst="line">
            <a:avLst/>
          </a:prstGeom>
          <a:ln w="25400" cap="flat" cmpd="sng">
            <a:solidFill>
              <a:schemeClr val="tx1"/>
            </a:solidFill>
            <a:prstDash val="solid"/>
            <a:headEnd type="triangle" w="med" len="med"/>
            <a:tailEnd type="triangle" w="med" len="med"/>
          </a:ln>
        </p:spPr>
      </p:sp>
      <p:sp>
        <p:nvSpPr>
          <p:cNvPr id="87086" name="矩形 87085"/>
          <p:cNvSpPr/>
          <p:nvPr/>
        </p:nvSpPr>
        <p:spPr>
          <a:xfrm>
            <a:off x="5508625" y="4221163"/>
            <a:ext cx="719138" cy="215900"/>
          </a:xfrm>
          <a:prstGeom prst="rect">
            <a:avLst/>
          </a:prstGeom>
          <a:noFill/>
          <a:ln w="25400">
            <a:noFill/>
          </a:ln>
        </p:spPr>
        <p:txBody>
          <a:bodyPr wrap="none" anchor="ctr" anchorCtr="0"/>
          <a:p>
            <a:r>
              <a:rPr lang="en-US" altLang="zh-CN" sz="1600" b="1">
                <a:latin typeface="黑体" panose="02010609060101010101" pitchFamily="2" charset="-122"/>
                <a:ea typeface="黑体" panose="02010609060101010101" pitchFamily="2" charset="-122"/>
              </a:rPr>
              <a:t>3</a:t>
            </a:r>
            <a:r>
              <a:rPr lang="zh-CN" altLang="en-US" sz="1600" b="1" dirty="0">
                <a:latin typeface="黑体" panose="02010609060101010101" pitchFamily="2" charset="-122"/>
                <a:ea typeface="黑体" panose="02010609060101010101" pitchFamily="2" charset="-122"/>
              </a:rPr>
              <a:t>分钟</a:t>
            </a:r>
            <a:endParaRPr lang="zh-CN" altLang="en-US" sz="1600" b="1" dirty="0">
              <a:latin typeface="黑体" panose="02010609060101010101" pitchFamily="2" charset="-122"/>
              <a:ea typeface="黑体" panose="02010609060101010101" pitchFamily="2" charset="-122"/>
            </a:endParaRPr>
          </a:p>
        </p:txBody>
      </p:sp>
      <p:sp>
        <p:nvSpPr>
          <p:cNvPr id="87087" name="矩形 87086"/>
          <p:cNvSpPr/>
          <p:nvPr/>
        </p:nvSpPr>
        <p:spPr>
          <a:xfrm>
            <a:off x="3419475" y="5661025"/>
            <a:ext cx="4537075" cy="431800"/>
          </a:xfrm>
          <a:prstGeom prst="rect">
            <a:avLst/>
          </a:prstGeom>
          <a:solidFill>
            <a:schemeClr val="bg1"/>
          </a:solidFill>
          <a:ln w="25400">
            <a:noFill/>
          </a:ln>
        </p:spPr>
        <p:txBody>
          <a:bodyPr anchor="ctr" anchorCtr="0"/>
          <a:p>
            <a:r>
              <a:rPr lang="zh-CN" altLang="en-US" b="1" dirty="0">
                <a:latin typeface="Arial" panose="020B0604020202020204" pitchFamily="34" charset="0"/>
                <a:ea typeface="宋体" panose="02010600030101010101" pitchFamily="2" charset="-122"/>
              </a:rPr>
              <a:t>前工序的数量、种类、时机都非常安定</a:t>
            </a:r>
            <a:endParaRPr lang="zh-CN" altLang="en-US" b="1" dirty="0">
              <a:latin typeface="Arial" panose="020B0604020202020204" pitchFamily="34" charset="0"/>
              <a:ea typeface="宋体" panose="02010600030101010101" pitchFamily="2" charset="-122"/>
            </a:endParaRPr>
          </a:p>
        </p:txBody>
      </p:sp>
      <p:sp>
        <p:nvSpPr>
          <p:cNvPr id="87088" name="矩形 87087"/>
          <p:cNvSpPr/>
          <p:nvPr/>
        </p:nvSpPr>
        <p:spPr>
          <a:xfrm>
            <a:off x="3708400" y="4868863"/>
            <a:ext cx="3816350" cy="6477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b="1" dirty="0">
                <a:latin typeface="Arial" panose="020B0604020202020204" pitchFamily="34" charset="0"/>
                <a:ea typeface="宋体" panose="02010600030101010101" pitchFamily="2" charset="-122"/>
              </a:rPr>
              <a:t>加工工序生产线（</a:t>
            </a:r>
            <a:r>
              <a:rPr lang="en-US" altLang="zh-CN" b="1">
                <a:latin typeface="Arial" panose="020B0604020202020204" pitchFamily="34" charset="0"/>
                <a:ea typeface="宋体" panose="02010600030101010101" pitchFamily="2" charset="-122"/>
              </a:rPr>
              <a:t>A</a:t>
            </a:r>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B</a:t>
            </a:r>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C</a:t>
            </a:r>
            <a:r>
              <a:rPr lang="zh-CN" altLang="en-US" b="1" dirty="0">
                <a:latin typeface="Arial" panose="020B0604020202020204" pitchFamily="34" charset="0"/>
                <a:ea typeface="宋体" panose="02010600030101010101" pitchFamily="2" charset="-122"/>
              </a:rPr>
              <a:t>）可以都按照</a:t>
            </a:r>
            <a:r>
              <a:rPr lang="en-US" altLang="zh-CN" b="1">
                <a:latin typeface="Arial" panose="020B0604020202020204" pitchFamily="34" charset="0"/>
                <a:ea typeface="宋体" panose="02010600030101010101" pitchFamily="2" charset="-122"/>
              </a:rPr>
              <a:t>3</a:t>
            </a:r>
            <a:r>
              <a:rPr lang="zh-CN" altLang="en-US" b="1" dirty="0">
                <a:latin typeface="Arial" panose="020B0604020202020204" pitchFamily="34" charset="0"/>
                <a:ea typeface="宋体" panose="02010600030101010101" pitchFamily="2" charset="-122"/>
              </a:rPr>
              <a:t>分钟的节拍时间进行生产</a:t>
            </a:r>
            <a:endParaRPr lang="zh-CN" altLang="en-US" b="1" dirty="0">
              <a:latin typeface="Arial" panose="020B0604020202020204" pitchFamily="34" charset="0"/>
              <a:ea typeface="宋体" panose="02010600030101010101" pitchFamily="2" charset="-122"/>
            </a:endParaRPr>
          </a:p>
        </p:txBody>
      </p:sp>
      <p:sp>
        <p:nvSpPr>
          <p:cNvPr id="87089" name="任意多边形 87088"/>
          <p:cNvSpPr/>
          <p:nvPr/>
        </p:nvSpPr>
        <p:spPr>
          <a:xfrm>
            <a:off x="2484438" y="4149725"/>
            <a:ext cx="1150937" cy="1079500"/>
          </a:xfrm>
          <a:custGeom>
            <a:avLst/>
            <a:gdLst/>
            <a:ahLst/>
            <a:cxnLst/>
            <a:pathLst>
              <a:path w="725" h="680">
                <a:moveTo>
                  <a:pt x="725" y="680"/>
                </a:moveTo>
                <a:lnTo>
                  <a:pt x="0" y="680"/>
                </a:lnTo>
                <a:lnTo>
                  <a:pt x="0" y="0"/>
                </a:ln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6440" name="矩形 146439"/>
          <p:cNvSpPr/>
          <p:nvPr/>
        </p:nvSpPr>
        <p:spPr>
          <a:xfrm>
            <a:off x="971550" y="1628775"/>
            <a:ext cx="7391400" cy="563563"/>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3600" b="1" u="none" kern="1200" baseline="0">
                <a:solidFill>
                  <a:schemeClr val="bg1"/>
                </a:solidFill>
                <a:latin typeface="Arial" panose="020B0604020202020204" pitchFamily="34" charset="0"/>
              </a:defRPr>
            </a:lvl1pPr>
          </a:lstStyle>
          <a:p>
            <a:pPr lvl="0" algn="l"/>
            <a:r>
              <a:rPr lang="en-US" altLang="zh-CN">
                <a:solidFill>
                  <a:schemeClr val="tx1"/>
                </a:solidFill>
                <a:ea typeface="宋体" panose="02010600030101010101" pitchFamily="2" charset="-122"/>
              </a:rPr>
              <a:t>[</a:t>
            </a:r>
            <a:r>
              <a:rPr lang="en-US" altLang="en-US">
                <a:solidFill>
                  <a:schemeClr val="tx1"/>
                </a:solidFill>
              </a:rPr>
              <a:t>Ⅰ</a:t>
            </a:r>
            <a:r>
              <a:rPr lang="en-US" altLang="zh-CN">
                <a:solidFill>
                  <a:schemeClr val="tx1"/>
                </a:solidFill>
                <a:ea typeface="宋体" panose="02010600030101010101" pitchFamily="2" charset="-122"/>
              </a:rPr>
              <a:t>]</a:t>
            </a:r>
            <a:r>
              <a:rPr lang="zh-CN" altLang="en-US" dirty="0">
                <a:solidFill>
                  <a:schemeClr val="tx1"/>
                </a:solidFill>
                <a:ea typeface="宋体" panose="02010600030101010101" pitchFamily="2" charset="-122"/>
              </a:rPr>
              <a:t>什么是 </a:t>
            </a:r>
            <a:r>
              <a:rPr lang="en-US" altLang="zh-CN">
                <a:solidFill>
                  <a:schemeClr val="tx1"/>
                </a:solidFill>
                <a:ea typeface="宋体" panose="02010600030101010101" pitchFamily="2" charset="-122"/>
              </a:rPr>
              <a:t>J I T</a:t>
            </a:r>
            <a:r>
              <a:rPr lang="zh-CN" altLang="en-US" dirty="0">
                <a:solidFill>
                  <a:schemeClr val="tx1"/>
                </a:solidFill>
                <a:ea typeface="宋体" panose="02010600030101010101" pitchFamily="2" charset="-122"/>
              </a:rPr>
              <a:t>？</a:t>
            </a:r>
            <a:endParaRPr lang="zh-CN" altLang="en-US" dirty="0">
              <a:solidFill>
                <a:schemeClr val="tx1"/>
              </a:solidFill>
              <a:ea typeface="宋体" panose="02010600030101010101" pitchFamily="2" charset="-122"/>
            </a:endParaRPr>
          </a:p>
        </p:txBody>
      </p:sp>
      <p:sp>
        <p:nvSpPr>
          <p:cNvPr id="146441" name="矩形 146440"/>
          <p:cNvSpPr/>
          <p:nvPr/>
        </p:nvSpPr>
        <p:spPr>
          <a:xfrm>
            <a:off x="971550" y="2349500"/>
            <a:ext cx="7391400" cy="563563"/>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3600" b="1" u="none" kern="1200" baseline="0">
                <a:solidFill>
                  <a:schemeClr val="bg1"/>
                </a:solidFill>
                <a:latin typeface="Arial" panose="020B0604020202020204" pitchFamily="34" charset="0"/>
              </a:defRPr>
            </a:lvl1pPr>
          </a:lstStyle>
          <a:p>
            <a:pPr lvl="0" algn="l"/>
            <a:r>
              <a:rPr lang="en-US" altLang="zh-CN">
                <a:solidFill>
                  <a:schemeClr val="tx1"/>
                </a:solidFill>
                <a:ea typeface="宋体" panose="02010600030101010101" pitchFamily="2" charset="-122"/>
              </a:rPr>
              <a:t>[</a:t>
            </a:r>
            <a:r>
              <a:rPr lang="en-US" altLang="en-US">
                <a:solidFill>
                  <a:schemeClr val="tx1"/>
                </a:solidFill>
              </a:rPr>
              <a:t>Ⅱ</a:t>
            </a:r>
            <a:r>
              <a:rPr lang="en-US" altLang="zh-CN">
                <a:solidFill>
                  <a:schemeClr val="tx1"/>
                </a:solidFill>
                <a:ea typeface="宋体" panose="02010600030101010101" pitchFamily="2" charset="-122"/>
              </a:rPr>
              <a:t>]</a:t>
            </a:r>
            <a:r>
              <a:rPr lang="zh-CN" altLang="en-US" dirty="0">
                <a:solidFill>
                  <a:schemeClr val="tx1"/>
                </a:solidFill>
                <a:ea typeface="宋体" panose="02010600030101010101" pitchFamily="2" charset="-122"/>
              </a:rPr>
              <a:t>什么是 过程周期时间？</a:t>
            </a:r>
            <a:endParaRPr lang="zh-CN" altLang="en-US" dirty="0">
              <a:solidFill>
                <a:schemeClr val="tx1"/>
              </a:solidFill>
              <a:ea typeface="宋体" panose="02010600030101010101" pitchFamily="2" charset="-122"/>
            </a:endParaRPr>
          </a:p>
        </p:txBody>
      </p:sp>
      <p:sp>
        <p:nvSpPr>
          <p:cNvPr id="146442" name="矩形 146441"/>
          <p:cNvSpPr/>
          <p:nvPr/>
        </p:nvSpPr>
        <p:spPr>
          <a:xfrm>
            <a:off x="971550" y="3141663"/>
            <a:ext cx="7777163" cy="1068387"/>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3600" b="1" u="none" kern="1200" baseline="0">
                <a:solidFill>
                  <a:schemeClr val="bg1"/>
                </a:solidFill>
                <a:latin typeface="Arial" panose="020B0604020202020204" pitchFamily="34" charset="0"/>
              </a:defRPr>
            </a:lvl1pPr>
          </a:lstStyle>
          <a:p>
            <a:pPr lvl="0" algn="l"/>
            <a:r>
              <a:rPr lang="en-US" altLang="zh-CN">
                <a:solidFill>
                  <a:schemeClr val="tx1"/>
                </a:solidFill>
                <a:ea typeface="宋体" panose="02010600030101010101" pitchFamily="2" charset="-122"/>
              </a:rPr>
              <a:t>[</a:t>
            </a:r>
            <a:r>
              <a:rPr lang="en-US" altLang="en-US">
                <a:solidFill>
                  <a:schemeClr val="tx1"/>
                </a:solidFill>
              </a:rPr>
              <a:t>Ⅲ</a:t>
            </a:r>
            <a:r>
              <a:rPr lang="en-US" altLang="zh-CN">
                <a:solidFill>
                  <a:schemeClr val="tx1"/>
                </a:solidFill>
                <a:ea typeface="宋体" panose="02010600030101010101" pitchFamily="2" charset="-122"/>
              </a:rPr>
              <a:t>]</a:t>
            </a:r>
            <a:r>
              <a:rPr lang="zh-CN" altLang="en-US" dirty="0">
                <a:solidFill>
                  <a:schemeClr val="tx1"/>
                </a:solidFill>
                <a:ea typeface="宋体" panose="02010600030101010101" pitchFamily="2" charset="-122"/>
              </a:rPr>
              <a:t>关于过程周期时间的前提</a:t>
            </a:r>
            <a:br>
              <a:rPr lang="zh-CN" altLang="en-US" dirty="0">
                <a:solidFill>
                  <a:schemeClr val="tx1"/>
                </a:solidFill>
                <a:ea typeface="宋体" panose="02010600030101010101" pitchFamily="2" charset="-122"/>
              </a:rPr>
            </a:br>
            <a:r>
              <a:rPr lang="en-US" altLang="zh-CN">
                <a:solidFill>
                  <a:schemeClr val="tx1"/>
                </a:solidFill>
                <a:ea typeface="宋体" panose="02010600030101010101" pitchFamily="2" charset="-122"/>
              </a:rPr>
              <a:t>                                        ——</a:t>
            </a:r>
            <a:r>
              <a:rPr lang="zh-CN" altLang="en-US" dirty="0">
                <a:solidFill>
                  <a:schemeClr val="tx1"/>
                </a:solidFill>
                <a:ea typeface="宋体" panose="02010600030101010101" pitchFamily="2" charset="-122"/>
              </a:rPr>
              <a:t>均衡化</a:t>
            </a:r>
            <a:endParaRPr lang="zh-CN" altLang="en-US" dirty="0">
              <a:solidFill>
                <a:schemeClr val="tx1"/>
              </a:solidFill>
              <a:ea typeface="宋体" panose="02010600030101010101" pitchFamily="2" charset="-122"/>
            </a:endParaRPr>
          </a:p>
        </p:txBody>
      </p:sp>
      <p:sp>
        <p:nvSpPr>
          <p:cNvPr id="146443" name="矩形 146442"/>
          <p:cNvSpPr/>
          <p:nvPr/>
        </p:nvSpPr>
        <p:spPr>
          <a:xfrm>
            <a:off x="971550" y="4292600"/>
            <a:ext cx="7391400" cy="563563"/>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3600" b="1" u="none" kern="1200" baseline="0">
                <a:solidFill>
                  <a:schemeClr val="bg1"/>
                </a:solidFill>
                <a:latin typeface="Arial" panose="020B0604020202020204" pitchFamily="34" charset="0"/>
              </a:defRPr>
            </a:lvl1pPr>
          </a:lstStyle>
          <a:p>
            <a:pPr lvl="0" algn="l"/>
            <a:r>
              <a:rPr lang="en-US" altLang="zh-CN">
                <a:solidFill>
                  <a:schemeClr val="tx1"/>
                </a:solidFill>
                <a:ea typeface="宋体" panose="02010600030101010101" pitchFamily="2" charset="-122"/>
              </a:rPr>
              <a:t>[</a:t>
            </a:r>
            <a:r>
              <a:rPr lang="en-US" altLang="en-US">
                <a:solidFill>
                  <a:schemeClr val="tx1"/>
                </a:solidFill>
              </a:rPr>
              <a:t>Ⅳ</a:t>
            </a:r>
            <a:r>
              <a:rPr lang="en-US" altLang="zh-CN">
                <a:solidFill>
                  <a:schemeClr val="tx1"/>
                </a:solidFill>
                <a:ea typeface="宋体" panose="02010600030101010101" pitchFamily="2" charset="-122"/>
              </a:rPr>
              <a:t>]</a:t>
            </a:r>
            <a:r>
              <a:rPr lang="zh-CN" altLang="en-US" dirty="0">
                <a:solidFill>
                  <a:schemeClr val="tx1"/>
                </a:solidFill>
                <a:ea typeface="宋体" panose="02010600030101010101" pitchFamily="2" charset="-122"/>
              </a:rPr>
              <a:t> 总  结</a:t>
            </a:r>
            <a:endParaRPr lang="zh-CN" altLang="en-US" dirty="0">
              <a:solidFill>
                <a:schemeClr val="tx1"/>
              </a:solidFill>
              <a:ea typeface="宋体" panose="02010600030101010101" pitchFamily="2" charset="-122"/>
            </a:endParaRPr>
          </a:p>
        </p:txBody>
      </p:sp>
      <p:sp>
        <p:nvSpPr>
          <p:cNvPr id="146444" name="矩形 146443"/>
          <p:cNvSpPr/>
          <p:nvPr/>
        </p:nvSpPr>
        <p:spPr>
          <a:xfrm>
            <a:off x="900113" y="5084763"/>
            <a:ext cx="7391400" cy="563562"/>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3600" b="1" u="none" kern="1200" baseline="0">
                <a:solidFill>
                  <a:schemeClr val="bg1"/>
                </a:solidFill>
                <a:latin typeface="Arial" panose="020B0604020202020204" pitchFamily="34" charset="0"/>
              </a:defRPr>
            </a:lvl1pPr>
          </a:lstStyle>
          <a:p>
            <a:pPr lvl="0" algn="l"/>
            <a:r>
              <a:rPr lang="zh-CN" altLang="en-US" dirty="0">
                <a:solidFill>
                  <a:schemeClr val="tx1"/>
                </a:solidFill>
                <a:ea typeface="宋体" panose="02010600030101010101" pitchFamily="2" charset="-122"/>
              </a:rPr>
              <a:t>流动化</a:t>
            </a:r>
            <a:endParaRPr lang="zh-CN" altLang="en-US" dirty="0">
              <a:solidFill>
                <a:schemeClr val="tx1"/>
              </a:solidFill>
              <a:ea typeface="宋体" panose="0201060003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71" name="矩形 88070"/>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均衡化的两个含义</a:t>
            </a:r>
            <a:endParaRPr lang="zh-CN" altLang="en-US" sz="2800" b="1" dirty="0">
              <a:latin typeface="宋体" panose="02010600030101010101" pitchFamily="2" charset="-122"/>
              <a:ea typeface="宋体" panose="02010600030101010101" pitchFamily="2" charset="-122"/>
            </a:endParaRPr>
          </a:p>
        </p:txBody>
      </p:sp>
      <p:sp>
        <p:nvSpPr>
          <p:cNvPr id="88072" name="圆角矩形 88071"/>
          <p:cNvSpPr/>
          <p:nvPr/>
        </p:nvSpPr>
        <p:spPr>
          <a:xfrm>
            <a:off x="1331913" y="1628775"/>
            <a:ext cx="4752975"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）自己工序是否将工件拢在一起向下传递？</a:t>
            </a:r>
            <a:endParaRPr lang="zh-CN" altLang="en-US" b="1" dirty="0">
              <a:latin typeface="Arial" panose="020B0604020202020204" pitchFamily="34" charset="0"/>
              <a:ea typeface="宋体" panose="02010600030101010101" pitchFamily="2" charset="-122"/>
            </a:endParaRPr>
          </a:p>
        </p:txBody>
      </p:sp>
      <p:sp>
        <p:nvSpPr>
          <p:cNvPr id="88073" name="圆角矩形 88072"/>
          <p:cNvSpPr/>
          <p:nvPr/>
        </p:nvSpPr>
        <p:spPr>
          <a:xfrm>
            <a:off x="6300788" y="1628775"/>
            <a:ext cx="2374900" cy="360363"/>
          </a:xfrm>
          <a:prstGeom prst="roundRect">
            <a:avLst>
              <a:gd name="adj" fmla="val 16667"/>
            </a:avLst>
          </a:prstGeom>
          <a:noFill/>
          <a:ln w="25400">
            <a:noFill/>
          </a:ln>
        </p:spPr>
        <p:txBody>
          <a:bodyPr wrap="none" anchor="ctr" anchorCtr="0"/>
          <a:p>
            <a:pPr algn="l"/>
            <a:r>
              <a:rPr lang="zh-CN" altLang="en-US" b="1" dirty="0">
                <a:solidFill>
                  <a:srgbClr val="FF0000"/>
                </a:solidFill>
                <a:latin typeface="Arial" panose="020B0604020202020204" pitchFamily="34" charset="0"/>
                <a:ea typeface="宋体" panose="02010600030101010101" pitchFamily="2" charset="-122"/>
              </a:rPr>
              <a:t>对自己的不良影响</a:t>
            </a:r>
            <a:endParaRPr lang="zh-CN" altLang="en-US" b="1" dirty="0">
              <a:solidFill>
                <a:srgbClr val="FF0000"/>
              </a:solidFill>
              <a:latin typeface="Arial" panose="020B0604020202020204" pitchFamily="34" charset="0"/>
              <a:ea typeface="宋体" panose="02010600030101010101" pitchFamily="2" charset="-122"/>
            </a:endParaRPr>
          </a:p>
        </p:txBody>
      </p:sp>
      <p:sp>
        <p:nvSpPr>
          <p:cNvPr id="88074" name="五边形 88073"/>
          <p:cNvSpPr/>
          <p:nvPr/>
        </p:nvSpPr>
        <p:spPr>
          <a:xfrm>
            <a:off x="973138" y="2349500"/>
            <a:ext cx="1152525" cy="358775"/>
          </a:xfrm>
          <a:prstGeom prst="homePlate">
            <a:avLst>
              <a:gd name="adj" fmla="val 80309"/>
            </a:avLst>
          </a:prstGeom>
          <a:solidFill>
            <a:srgbClr val="0000FF"/>
          </a:solidFill>
          <a:ln w="25400" cap="flat" cmpd="sng">
            <a:solidFill>
              <a:srgbClr val="FFFF00"/>
            </a:solidFill>
            <a:prstDash val="solid"/>
            <a:miter/>
            <a:headEnd type="none" w="med" len="med"/>
            <a:tailEnd type="none" w="med" len="med"/>
          </a:ln>
        </p:spPr>
        <p:txBody>
          <a:bodyPr wrap="none" anchor="ctr" anchorCtr="0"/>
          <a:p>
            <a:r>
              <a:rPr lang="zh-CN" altLang="en-US" b="1" dirty="0">
                <a:solidFill>
                  <a:schemeClr val="bg1"/>
                </a:solidFill>
                <a:latin typeface="黑体" panose="02010609060101010101" pitchFamily="2" charset="-122"/>
                <a:ea typeface="黑体" panose="02010609060101010101" pitchFamily="2" charset="-122"/>
              </a:rPr>
              <a:t>案例</a:t>
            </a:r>
            <a:r>
              <a:rPr lang="en-US" altLang="zh-CN" b="1">
                <a:solidFill>
                  <a:schemeClr val="bg1"/>
                </a:solidFill>
                <a:latin typeface="黑体" panose="02010609060101010101" pitchFamily="2" charset="-122"/>
                <a:ea typeface="黑体" panose="02010609060101010101" pitchFamily="2" charset="-122"/>
              </a:rPr>
              <a:t>1</a:t>
            </a:r>
            <a:r>
              <a:rPr lang="zh-CN" altLang="en-US" b="1" dirty="0">
                <a:solidFill>
                  <a:schemeClr val="bg1"/>
                </a:solidFill>
                <a:latin typeface="黑体" panose="02010609060101010101" pitchFamily="2" charset="-122"/>
                <a:ea typeface="黑体" panose="02010609060101010101" pitchFamily="2" charset="-122"/>
              </a:rPr>
              <a:t>：</a:t>
            </a:r>
            <a:endParaRPr lang="zh-CN" altLang="en-US" b="1" dirty="0">
              <a:solidFill>
                <a:schemeClr val="bg1"/>
              </a:solidFill>
              <a:latin typeface="黑体" panose="02010609060101010101" pitchFamily="2" charset="-122"/>
              <a:ea typeface="黑体" panose="02010609060101010101" pitchFamily="2" charset="-122"/>
            </a:endParaRPr>
          </a:p>
        </p:txBody>
      </p:sp>
      <p:sp>
        <p:nvSpPr>
          <p:cNvPr id="88075" name="立方体 88074"/>
          <p:cNvSpPr/>
          <p:nvPr/>
        </p:nvSpPr>
        <p:spPr>
          <a:xfrm>
            <a:off x="1331913" y="3429000"/>
            <a:ext cx="3313112" cy="504825"/>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A  A  A  B  B  B  C  C  C</a:t>
            </a:r>
            <a:endParaRPr lang="en-US" altLang="zh-CN" b="1">
              <a:latin typeface="Arial" panose="020B0604020202020204" pitchFamily="34" charset="0"/>
              <a:ea typeface="宋体" panose="02010600030101010101" pitchFamily="2" charset="-122"/>
            </a:endParaRPr>
          </a:p>
        </p:txBody>
      </p:sp>
      <p:sp>
        <p:nvSpPr>
          <p:cNvPr id="88076" name="直接连接符 88075"/>
          <p:cNvSpPr/>
          <p:nvPr/>
        </p:nvSpPr>
        <p:spPr>
          <a:xfrm>
            <a:off x="4140200" y="3717925"/>
            <a:ext cx="288925" cy="0"/>
          </a:xfrm>
          <a:prstGeom prst="line">
            <a:avLst/>
          </a:prstGeom>
          <a:ln w="25400" cap="flat" cmpd="sng">
            <a:solidFill>
              <a:schemeClr val="tx1"/>
            </a:solidFill>
            <a:prstDash val="solid"/>
            <a:headEnd type="none" w="med" len="med"/>
            <a:tailEnd type="triangle" w="med" len="med"/>
          </a:ln>
        </p:spPr>
      </p:sp>
      <p:sp>
        <p:nvSpPr>
          <p:cNvPr id="88077" name="矩形 88076"/>
          <p:cNvSpPr/>
          <p:nvPr/>
        </p:nvSpPr>
        <p:spPr>
          <a:xfrm>
            <a:off x="1404938" y="2852738"/>
            <a:ext cx="3240087" cy="433387"/>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组装工序（后工序）</a:t>
            </a:r>
            <a:r>
              <a:rPr lang="en-US" altLang="zh-CN" sz="1600" b="1">
                <a:latin typeface="黑体" panose="02010609060101010101" pitchFamily="2" charset="-122"/>
                <a:ea typeface="黑体" panose="02010609060101010101" pitchFamily="2" charset="-122"/>
              </a:rPr>
              <a:t>1</a:t>
            </a:r>
            <a:r>
              <a:rPr lang="zh-CN" altLang="en-US" sz="1600" b="1" dirty="0">
                <a:latin typeface="黑体" panose="02010609060101010101" pitchFamily="2" charset="-122"/>
                <a:ea typeface="黑体" panose="02010609060101010101" pitchFamily="2" charset="-122"/>
              </a:rPr>
              <a:t>分钟节拍</a:t>
            </a:r>
            <a:endParaRPr lang="zh-CN" altLang="en-US" sz="1600" b="1" dirty="0">
              <a:latin typeface="黑体" panose="02010609060101010101" pitchFamily="2" charset="-122"/>
              <a:ea typeface="黑体" panose="02010609060101010101" pitchFamily="2" charset="-122"/>
            </a:endParaRPr>
          </a:p>
        </p:txBody>
      </p:sp>
      <p:sp>
        <p:nvSpPr>
          <p:cNvPr id="88082" name="矩形 88081"/>
          <p:cNvSpPr/>
          <p:nvPr/>
        </p:nvSpPr>
        <p:spPr>
          <a:xfrm>
            <a:off x="1187450" y="4076700"/>
            <a:ext cx="3600450" cy="433388"/>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（为了保证高峰期在</a:t>
            </a:r>
            <a:r>
              <a:rPr lang="en-US" altLang="zh-CN" sz="1600" b="1">
                <a:latin typeface="黑体" panose="02010609060101010101" pitchFamily="2" charset="-122"/>
                <a:ea typeface="黑体" panose="02010609060101010101" pitchFamily="2" charset="-122"/>
              </a:rPr>
              <a:t>60</a:t>
            </a:r>
            <a:r>
              <a:rPr lang="zh-CN" altLang="en-US" sz="1600" b="1" dirty="0">
                <a:latin typeface="黑体" panose="02010609060101010101" pitchFamily="2" charset="-122"/>
                <a:ea typeface="黑体" panose="02010609060101010101" pitchFamily="2" charset="-122"/>
              </a:rPr>
              <a:t>秒内完成作业）</a:t>
            </a:r>
            <a:endParaRPr lang="zh-CN" altLang="en-US" sz="1600" b="1" dirty="0">
              <a:latin typeface="黑体" panose="02010609060101010101" pitchFamily="2" charset="-122"/>
              <a:ea typeface="黑体" panose="02010609060101010101" pitchFamily="2" charset="-122"/>
            </a:endParaRPr>
          </a:p>
        </p:txBody>
      </p:sp>
      <p:sp>
        <p:nvSpPr>
          <p:cNvPr id="88083" name="任意多边形 88082"/>
          <p:cNvSpPr/>
          <p:nvPr/>
        </p:nvSpPr>
        <p:spPr>
          <a:xfrm>
            <a:off x="1547813" y="4437063"/>
            <a:ext cx="215900" cy="360362"/>
          </a:xfrm>
          <a:custGeom>
            <a:avLst/>
            <a:gdLst/>
            <a:ahLst/>
            <a:cxnLst/>
            <a:pathLst>
              <a:path w="136" h="227">
                <a:moveTo>
                  <a:pt x="0" y="0"/>
                </a:moveTo>
                <a:lnTo>
                  <a:pt x="0" y="227"/>
                </a:lnTo>
                <a:lnTo>
                  <a:pt x="136" y="227"/>
                </a:ln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88084" name="矩形 88083"/>
          <p:cNvSpPr/>
          <p:nvPr/>
        </p:nvSpPr>
        <p:spPr>
          <a:xfrm>
            <a:off x="1763713" y="4581525"/>
            <a:ext cx="1800225" cy="10795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buFont typeface="Wingdings" panose="05000000000000000000" pitchFamily="2" charset="2"/>
              <a:buChar char="l"/>
            </a:pPr>
            <a:r>
              <a:rPr lang="zh-CN" altLang="en-US" dirty="0">
                <a:latin typeface="Arial" panose="020B0604020202020204" pitchFamily="34" charset="0"/>
                <a:ea typeface="宋体" panose="02010600030101010101" pitchFamily="2" charset="-122"/>
              </a:rPr>
              <a:t>增加人员</a:t>
            </a:r>
            <a:endParaRPr lang="zh-CN" altLang="en-US" dirty="0">
              <a:latin typeface="Arial" panose="020B0604020202020204" pitchFamily="34" charset="0"/>
              <a:ea typeface="宋体" panose="02010600030101010101" pitchFamily="2" charset="-122"/>
            </a:endParaRPr>
          </a:p>
          <a:p>
            <a:pPr algn="l">
              <a:buFont typeface="Wingdings" panose="05000000000000000000" pitchFamily="2" charset="2"/>
              <a:buChar char="l"/>
            </a:pPr>
            <a:r>
              <a:rPr lang="zh-CN" altLang="en-US" dirty="0">
                <a:latin typeface="Arial" panose="020B0604020202020204" pitchFamily="34" charset="0"/>
                <a:ea typeface="宋体" panose="02010600030101010101" pitchFamily="2" charset="-122"/>
              </a:rPr>
              <a:t>增强设备能力</a:t>
            </a:r>
            <a:endParaRPr lang="zh-CN" altLang="en-US" dirty="0">
              <a:latin typeface="Arial" panose="020B0604020202020204" pitchFamily="34" charset="0"/>
              <a:ea typeface="宋体" panose="02010600030101010101" pitchFamily="2" charset="-122"/>
            </a:endParaRPr>
          </a:p>
          <a:p>
            <a:pPr algn="l"/>
            <a:r>
              <a:rPr lang="zh-CN" altLang="en-US" dirty="0">
                <a:latin typeface="Arial" panose="020B0604020202020204" pitchFamily="34" charset="0"/>
                <a:ea typeface="宋体" panose="02010600030101010101" pitchFamily="2" charset="-122"/>
              </a:rPr>
              <a:t>   成为必要</a:t>
            </a:r>
            <a:endParaRPr lang="zh-CN" altLang="en-US" dirty="0">
              <a:latin typeface="Arial" panose="020B0604020202020204" pitchFamily="34" charset="0"/>
              <a:ea typeface="宋体" panose="02010600030101010101" pitchFamily="2" charset="-122"/>
            </a:endParaRPr>
          </a:p>
        </p:txBody>
      </p:sp>
      <p:sp>
        <p:nvSpPr>
          <p:cNvPr id="88085" name="矩形 88084"/>
          <p:cNvSpPr/>
          <p:nvPr/>
        </p:nvSpPr>
        <p:spPr>
          <a:xfrm>
            <a:off x="1042988" y="5734050"/>
            <a:ext cx="3816350" cy="431800"/>
          </a:xfrm>
          <a:prstGeom prst="rect">
            <a:avLst/>
          </a:prstGeom>
          <a:solidFill>
            <a:schemeClr val="bg1"/>
          </a:solidFill>
          <a:ln w="25400">
            <a:noFill/>
          </a:ln>
        </p:spPr>
        <p:txBody>
          <a:bodyPr wrap="none" anchor="ctr" anchorCtr="0"/>
          <a:p>
            <a:r>
              <a:rPr lang="zh-CN" altLang="en-US" sz="2000" b="1" dirty="0">
                <a:solidFill>
                  <a:srgbClr val="FF0000"/>
                </a:solidFill>
                <a:latin typeface="黑体" panose="02010609060101010101" pitchFamily="2" charset="-122"/>
                <a:ea typeface="黑体" panose="02010609060101010101" pitchFamily="2" charset="-122"/>
              </a:rPr>
              <a:t>频繁发生人员和设备的浪费！！</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88086" name="矩形 88085"/>
          <p:cNvSpPr/>
          <p:nvPr/>
        </p:nvSpPr>
        <p:spPr>
          <a:xfrm>
            <a:off x="3924300" y="4724400"/>
            <a:ext cx="1727200" cy="6477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r">
              <a:buFont typeface="Wingdings" panose="05000000000000000000" pitchFamily="2" charset="2"/>
            </a:pPr>
            <a:r>
              <a:rPr lang="zh-CN" altLang="en-US" b="1" dirty="0">
                <a:latin typeface="Arial" panose="020B0604020202020204" pitchFamily="34" charset="0"/>
                <a:ea typeface="宋体" panose="02010600030101010101" pitchFamily="2" charset="-122"/>
              </a:rPr>
              <a:t>不可采用平均值</a:t>
            </a:r>
            <a:endParaRPr lang="zh-CN" altLang="en-US" b="1" dirty="0">
              <a:latin typeface="Arial" panose="020B0604020202020204" pitchFamily="34" charset="0"/>
              <a:ea typeface="宋体" panose="02010600030101010101" pitchFamily="2" charset="-122"/>
            </a:endParaRPr>
          </a:p>
          <a:p>
            <a:pPr algn="r">
              <a:buFont typeface="Wingdings" panose="05000000000000000000" pitchFamily="2" charset="2"/>
            </a:pPr>
            <a:r>
              <a:rPr lang="zh-CN" altLang="en-US" b="1" dirty="0">
                <a:latin typeface="Arial" panose="020B0604020202020204" pitchFamily="34" charset="0"/>
                <a:ea typeface="宋体" panose="02010600030101010101" pitchFamily="2" charset="-122"/>
              </a:rPr>
              <a:t>只能采用最高值</a:t>
            </a:r>
            <a:endParaRPr lang="zh-CN" altLang="en-US" b="1" dirty="0">
              <a:latin typeface="Arial" panose="020B0604020202020204" pitchFamily="34" charset="0"/>
              <a:ea typeface="宋体" panose="02010600030101010101" pitchFamily="2" charset="-122"/>
            </a:endParaRPr>
          </a:p>
        </p:txBody>
      </p:sp>
      <p:sp>
        <p:nvSpPr>
          <p:cNvPr id="88087" name="右箭头 88086"/>
          <p:cNvSpPr/>
          <p:nvPr/>
        </p:nvSpPr>
        <p:spPr>
          <a:xfrm>
            <a:off x="3635375" y="4941888"/>
            <a:ext cx="215900" cy="215900"/>
          </a:xfrm>
          <a:prstGeom prst="rightArrow">
            <a:avLst>
              <a:gd name="adj1" fmla="val 50000"/>
              <a:gd name="adj2" fmla="val 25000"/>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grpSp>
        <p:nvGrpSpPr>
          <p:cNvPr id="88102" name="组合 88101"/>
          <p:cNvGrpSpPr/>
          <p:nvPr/>
        </p:nvGrpSpPr>
        <p:grpSpPr>
          <a:xfrm>
            <a:off x="6156325" y="2924175"/>
            <a:ext cx="2592388" cy="2520950"/>
            <a:chOff x="3878" y="1842"/>
            <a:chExt cx="1633" cy="1588"/>
          </a:xfrm>
        </p:grpSpPr>
        <p:sp>
          <p:nvSpPr>
            <p:cNvPr id="88088" name="矩形 88087"/>
            <p:cNvSpPr/>
            <p:nvPr/>
          </p:nvSpPr>
          <p:spPr>
            <a:xfrm>
              <a:off x="3969" y="2069"/>
              <a:ext cx="136" cy="1361"/>
            </a:xfrm>
            <a:prstGeom prst="rect">
              <a:avLst/>
            </a:prstGeom>
            <a:solidFill>
              <a:srgbClr val="339966"/>
            </a:solidFill>
            <a:ln w="25400" cap="flat" cmpd="sng">
              <a:solidFill>
                <a:schemeClr val="tx1"/>
              </a:solidFill>
              <a:prstDash val="solid"/>
              <a:miter/>
              <a:headEnd type="none" w="med" len="med"/>
              <a:tailEnd type="none" w="med" len="med"/>
            </a:ln>
          </p:spPr>
          <p:txBody>
            <a:bodyPr/>
            <a:p>
              <a:endParaRPr lang="zh-CN" altLang="en-US"/>
            </a:p>
          </p:txBody>
        </p:sp>
        <p:sp>
          <p:nvSpPr>
            <p:cNvPr id="88089" name="矩形 88088"/>
            <p:cNvSpPr/>
            <p:nvPr/>
          </p:nvSpPr>
          <p:spPr>
            <a:xfrm>
              <a:off x="4105" y="2069"/>
              <a:ext cx="136" cy="1361"/>
            </a:xfrm>
            <a:prstGeom prst="rect">
              <a:avLst/>
            </a:prstGeom>
            <a:solidFill>
              <a:srgbClr val="339966"/>
            </a:solidFill>
            <a:ln w="25400" cap="flat" cmpd="sng">
              <a:solidFill>
                <a:schemeClr val="tx1"/>
              </a:solidFill>
              <a:prstDash val="solid"/>
              <a:miter/>
              <a:headEnd type="none" w="med" len="med"/>
              <a:tailEnd type="none" w="med" len="med"/>
            </a:ln>
          </p:spPr>
          <p:txBody>
            <a:bodyPr/>
            <a:p>
              <a:endParaRPr lang="zh-CN" altLang="en-US"/>
            </a:p>
          </p:txBody>
        </p:sp>
        <p:sp>
          <p:nvSpPr>
            <p:cNvPr id="88090" name="矩形 88089"/>
            <p:cNvSpPr/>
            <p:nvPr/>
          </p:nvSpPr>
          <p:spPr>
            <a:xfrm>
              <a:off x="4241" y="2069"/>
              <a:ext cx="136" cy="1361"/>
            </a:xfrm>
            <a:prstGeom prst="rect">
              <a:avLst/>
            </a:prstGeom>
            <a:solidFill>
              <a:srgbClr val="339966"/>
            </a:solidFill>
            <a:ln w="25400" cap="flat" cmpd="sng">
              <a:solidFill>
                <a:schemeClr val="tx1"/>
              </a:solidFill>
              <a:prstDash val="solid"/>
              <a:miter/>
              <a:headEnd type="none" w="med" len="med"/>
              <a:tailEnd type="none" w="med" len="med"/>
            </a:ln>
          </p:spPr>
          <p:txBody>
            <a:bodyPr/>
            <a:p>
              <a:endParaRPr lang="zh-CN" altLang="en-US"/>
            </a:p>
          </p:txBody>
        </p:sp>
        <p:sp>
          <p:nvSpPr>
            <p:cNvPr id="88091" name="矩形 88090"/>
            <p:cNvSpPr/>
            <p:nvPr/>
          </p:nvSpPr>
          <p:spPr>
            <a:xfrm>
              <a:off x="4377" y="2568"/>
              <a:ext cx="136" cy="862"/>
            </a:xfrm>
            <a:prstGeom prst="rect">
              <a:avLst/>
            </a:prstGeom>
            <a:solidFill>
              <a:srgbClr val="FF0000">
                <a:alpha val="70000"/>
              </a:srgbClr>
            </a:solidFill>
            <a:ln w="25400" cap="flat" cmpd="sng">
              <a:solidFill>
                <a:schemeClr val="tx1"/>
              </a:solidFill>
              <a:prstDash val="solid"/>
              <a:miter/>
              <a:headEnd type="none" w="med" len="med"/>
              <a:tailEnd type="none" w="med" len="med"/>
            </a:ln>
          </p:spPr>
          <p:txBody>
            <a:bodyPr/>
            <a:p>
              <a:endParaRPr lang="zh-CN" altLang="en-US"/>
            </a:p>
          </p:txBody>
        </p:sp>
        <p:sp>
          <p:nvSpPr>
            <p:cNvPr id="88093" name="矩形 88092"/>
            <p:cNvSpPr/>
            <p:nvPr/>
          </p:nvSpPr>
          <p:spPr>
            <a:xfrm>
              <a:off x="4513" y="2568"/>
              <a:ext cx="136" cy="862"/>
            </a:xfrm>
            <a:prstGeom prst="rect">
              <a:avLst/>
            </a:prstGeom>
            <a:solidFill>
              <a:srgbClr val="FF0000">
                <a:alpha val="70000"/>
              </a:srgbClr>
            </a:solidFill>
            <a:ln w="25400" cap="flat" cmpd="sng">
              <a:solidFill>
                <a:schemeClr val="tx1"/>
              </a:solidFill>
              <a:prstDash val="solid"/>
              <a:miter/>
              <a:headEnd type="none" w="med" len="med"/>
              <a:tailEnd type="none" w="med" len="med"/>
            </a:ln>
          </p:spPr>
          <p:txBody>
            <a:bodyPr/>
            <a:p>
              <a:endParaRPr lang="zh-CN" altLang="en-US"/>
            </a:p>
          </p:txBody>
        </p:sp>
        <p:sp>
          <p:nvSpPr>
            <p:cNvPr id="88094" name="矩形 88093"/>
            <p:cNvSpPr/>
            <p:nvPr/>
          </p:nvSpPr>
          <p:spPr>
            <a:xfrm>
              <a:off x="4649" y="2568"/>
              <a:ext cx="136" cy="862"/>
            </a:xfrm>
            <a:prstGeom prst="rect">
              <a:avLst/>
            </a:prstGeom>
            <a:solidFill>
              <a:srgbClr val="FF0000">
                <a:alpha val="70000"/>
              </a:srgbClr>
            </a:solidFill>
            <a:ln w="25400" cap="flat" cmpd="sng">
              <a:solidFill>
                <a:schemeClr val="tx1"/>
              </a:solidFill>
              <a:prstDash val="solid"/>
              <a:miter/>
              <a:headEnd type="none" w="med" len="med"/>
              <a:tailEnd type="none" w="med" len="med"/>
            </a:ln>
          </p:spPr>
          <p:txBody>
            <a:bodyPr/>
            <a:p>
              <a:endParaRPr lang="zh-CN" altLang="en-US"/>
            </a:p>
          </p:txBody>
        </p:sp>
        <p:sp>
          <p:nvSpPr>
            <p:cNvPr id="88095" name="矩形 88094"/>
            <p:cNvSpPr/>
            <p:nvPr/>
          </p:nvSpPr>
          <p:spPr>
            <a:xfrm>
              <a:off x="4785" y="2341"/>
              <a:ext cx="136" cy="1089"/>
            </a:xfrm>
            <a:prstGeom prst="rect">
              <a:avLst/>
            </a:prstGeom>
            <a:solidFill>
              <a:srgbClr val="FFFF00"/>
            </a:solidFill>
            <a:ln w="25400" cap="flat" cmpd="sng">
              <a:solidFill>
                <a:schemeClr val="tx1"/>
              </a:solidFill>
              <a:prstDash val="solid"/>
              <a:miter/>
              <a:headEnd type="none" w="med" len="med"/>
              <a:tailEnd type="none" w="med" len="med"/>
            </a:ln>
          </p:spPr>
          <p:txBody>
            <a:bodyPr/>
            <a:p>
              <a:endParaRPr lang="zh-CN" altLang="en-US"/>
            </a:p>
          </p:txBody>
        </p:sp>
        <p:sp>
          <p:nvSpPr>
            <p:cNvPr id="88097" name="矩形 88096"/>
            <p:cNvSpPr/>
            <p:nvPr/>
          </p:nvSpPr>
          <p:spPr>
            <a:xfrm>
              <a:off x="4921" y="2341"/>
              <a:ext cx="136" cy="1089"/>
            </a:xfrm>
            <a:prstGeom prst="rect">
              <a:avLst/>
            </a:prstGeom>
            <a:solidFill>
              <a:srgbClr val="FFFF00"/>
            </a:solidFill>
            <a:ln w="25400" cap="flat" cmpd="sng">
              <a:solidFill>
                <a:schemeClr val="tx1"/>
              </a:solidFill>
              <a:prstDash val="solid"/>
              <a:miter/>
              <a:headEnd type="none" w="med" len="med"/>
              <a:tailEnd type="none" w="med" len="med"/>
            </a:ln>
          </p:spPr>
          <p:txBody>
            <a:bodyPr/>
            <a:p>
              <a:endParaRPr lang="zh-CN" altLang="en-US"/>
            </a:p>
          </p:txBody>
        </p:sp>
        <p:sp>
          <p:nvSpPr>
            <p:cNvPr id="88098" name="矩形 88097"/>
            <p:cNvSpPr/>
            <p:nvPr/>
          </p:nvSpPr>
          <p:spPr>
            <a:xfrm>
              <a:off x="5057" y="2341"/>
              <a:ext cx="136" cy="1089"/>
            </a:xfrm>
            <a:prstGeom prst="rect">
              <a:avLst/>
            </a:prstGeom>
            <a:solidFill>
              <a:srgbClr val="FFFF00"/>
            </a:solidFill>
            <a:ln w="25400" cap="flat" cmpd="sng">
              <a:solidFill>
                <a:schemeClr val="tx1"/>
              </a:solidFill>
              <a:prstDash val="solid"/>
              <a:miter/>
              <a:headEnd type="none" w="med" len="med"/>
              <a:tailEnd type="none" w="med" len="med"/>
            </a:ln>
          </p:spPr>
          <p:txBody>
            <a:bodyPr/>
            <a:p>
              <a:endParaRPr lang="zh-CN" altLang="en-US"/>
            </a:p>
          </p:txBody>
        </p:sp>
        <p:sp>
          <p:nvSpPr>
            <p:cNvPr id="88100" name="直接连接符 88099"/>
            <p:cNvSpPr/>
            <p:nvPr/>
          </p:nvSpPr>
          <p:spPr>
            <a:xfrm>
              <a:off x="3878" y="3430"/>
              <a:ext cx="1633" cy="0"/>
            </a:xfrm>
            <a:prstGeom prst="line">
              <a:avLst/>
            </a:prstGeom>
            <a:ln w="25400" cap="flat" cmpd="sng">
              <a:solidFill>
                <a:schemeClr val="tx1"/>
              </a:solidFill>
              <a:prstDash val="solid"/>
              <a:headEnd type="none" w="med" len="med"/>
              <a:tailEnd type="triangle" w="med" len="med"/>
            </a:ln>
          </p:spPr>
        </p:sp>
        <p:sp>
          <p:nvSpPr>
            <p:cNvPr id="88101" name="直接连接符 88100"/>
            <p:cNvSpPr/>
            <p:nvPr/>
          </p:nvSpPr>
          <p:spPr>
            <a:xfrm flipV="1">
              <a:off x="3878" y="1842"/>
              <a:ext cx="0" cy="1588"/>
            </a:xfrm>
            <a:prstGeom prst="line">
              <a:avLst/>
            </a:prstGeom>
            <a:ln w="25400" cap="flat" cmpd="sng">
              <a:solidFill>
                <a:schemeClr val="tx1"/>
              </a:solidFill>
              <a:prstDash val="solid"/>
              <a:headEnd type="none" w="med" len="med"/>
              <a:tailEnd type="triangle" w="med" len="med"/>
            </a:ln>
          </p:spPr>
        </p:sp>
      </p:grpSp>
      <p:sp>
        <p:nvSpPr>
          <p:cNvPr id="88103" name="矩形 88102"/>
          <p:cNvSpPr/>
          <p:nvPr/>
        </p:nvSpPr>
        <p:spPr>
          <a:xfrm>
            <a:off x="6300788" y="2492375"/>
            <a:ext cx="2374900" cy="360363"/>
          </a:xfrm>
          <a:prstGeom prst="rect">
            <a:avLst/>
          </a:prstGeom>
          <a:solidFill>
            <a:schemeClr val="bg1"/>
          </a:solidFill>
          <a:ln w="25400">
            <a:noFill/>
          </a:ln>
        </p:spPr>
        <p:txBody>
          <a:bodyPr wrap="none" anchor="ctr" anchorCtr="0"/>
          <a:p>
            <a:r>
              <a:rPr lang="zh-CN" altLang="en-US" sz="1400" b="1" dirty="0">
                <a:latin typeface="Arial" panose="020B0604020202020204" pitchFamily="34" charset="0"/>
                <a:ea typeface="宋体" panose="02010600030101010101" pitchFamily="2" charset="-122"/>
              </a:rPr>
              <a:t>每个车型的作业循环时间</a:t>
            </a:r>
            <a:endParaRPr lang="zh-CN" altLang="en-US" sz="1400" b="1" dirty="0">
              <a:latin typeface="Arial" panose="020B0604020202020204" pitchFamily="34" charset="0"/>
              <a:ea typeface="宋体" panose="02010600030101010101" pitchFamily="2" charset="-122"/>
            </a:endParaRPr>
          </a:p>
        </p:txBody>
      </p:sp>
      <p:sp>
        <p:nvSpPr>
          <p:cNvPr id="88104" name="矩形 88103"/>
          <p:cNvSpPr/>
          <p:nvPr/>
        </p:nvSpPr>
        <p:spPr>
          <a:xfrm>
            <a:off x="6300788" y="2852738"/>
            <a:ext cx="647700" cy="360362"/>
          </a:xfrm>
          <a:prstGeom prst="rect">
            <a:avLst/>
          </a:prstGeom>
          <a:solidFill>
            <a:schemeClr val="bg1"/>
          </a:solidFill>
          <a:ln w="25400">
            <a:noFill/>
          </a:ln>
        </p:spPr>
        <p:txBody>
          <a:bodyPr wrap="none" anchor="ctr" anchorCtr="0"/>
          <a:p>
            <a:r>
              <a:rPr lang="en-US" altLang="zh-CN" sz="1400" b="1">
                <a:latin typeface="Arial" panose="020B0604020202020204" pitchFamily="34" charset="0"/>
                <a:ea typeface="宋体" panose="02010600030101010101" pitchFamily="2" charset="-122"/>
              </a:rPr>
              <a:t>70”</a:t>
            </a:r>
            <a:endParaRPr lang="en-US" altLang="zh-CN" sz="1400" b="1">
              <a:latin typeface="Arial" panose="020B0604020202020204" pitchFamily="34" charset="0"/>
              <a:ea typeface="宋体" panose="02010600030101010101" pitchFamily="2" charset="-122"/>
            </a:endParaRPr>
          </a:p>
        </p:txBody>
      </p:sp>
      <p:sp>
        <p:nvSpPr>
          <p:cNvPr id="88105" name="矩形 88104"/>
          <p:cNvSpPr/>
          <p:nvPr/>
        </p:nvSpPr>
        <p:spPr>
          <a:xfrm>
            <a:off x="6877050" y="3716338"/>
            <a:ext cx="647700" cy="360362"/>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50”</a:t>
            </a:r>
            <a:endParaRPr lang="en-US" altLang="zh-CN" sz="1400" b="1">
              <a:latin typeface="Arial" panose="020B0604020202020204" pitchFamily="34" charset="0"/>
              <a:ea typeface="宋体" panose="02010600030101010101" pitchFamily="2" charset="-122"/>
            </a:endParaRPr>
          </a:p>
        </p:txBody>
      </p:sp>
      <p:sp>
        <p:nvSpPr>
          <p:cNvPr id="88106" name="矩形 88105"/>
          <p:cNvSpPr/>
          <p:nvPr/>
        </p:nvSpPr>
        <p:spPr>
          <a:xfrm>
            <a:off x="7596188" y="3357563"/>
            <a:ext cx="647700" cy="360362"/>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60”</a:t>
            </a:r>
            <a:endParaRPr lang="en-US" altLang="zh-CN" sz="1400" b="1">
              <a:latin typeface="Arial" panose="020B0604020202020204" pitchFamily="34" charset="0"/>
              <a:ea typeface="宋体" panose="02010600030101010101" pitchFamily="2" charset="-122"/>
            </a:endParaRPr>
          </a:p>
        </p:txBody>
      </p:sp>
      <p:sp>
        <p:nvSpPr>
          <p:cNvPr id="88107" name="矩形 88106"/>
          <p:cNvSpPr/>
          <p:nvPr/>
        </p:nvSpPr>
        <p:spPr>
          <a:xfrm>
            <a:off x="6156325" y="5373688"/>
            <a:ext cx="2374900" cy="360362"/>
          </a:xfrm>
          <a:prstGeom prst="rect">
            <a:avLst/>
          </a:prstGeom>
          <a:noFill/>
          <a:ln w="25400">
            <a:noFill/>
          </a:ln>
        </p:spPr>
        <p:txBody>
          <a:bodyPr wrap="none" anchor="ctr" anchorCtr="0"/>
          <a:p>
            <a:r>
              <a:rPr lang="en-US" altLang="zh-CN" b="1">
                <a:latin typeface="Arial" panose="020B0604020202020204" pitchFamily="34" charset="0"/>
                <a:ea typeface="宋体" panose="02010600030101010101" pitchFamily="2" charset="-122"/>
              </a:rPr>
              <a:t>A A A B B B C C C</a:t>
            </a:r>
            <a:endParaRPr lang="zh-CN" altLang="en-US" b="1" dirty="0">
              <a:latin typeface="Arial" panose="020B0604020202020204" pitchFamily="34" charset="0"/>
              <a:ea typeface="宋体" panose="02010600030101010101" pitchFamily="2" charset="-122"/>
            </a:endParaRPr>
          </a:p>
        </p:txBody>
      </p:sp>
      <p:sp>
        <p:nvSpPr>
          <p:cNvPr id="88108" name="直接连接符 88107"/>
          <p:cNvSpPr/>
          <p:nvPr/>
        </p:nvSpPr>
        <p:spPr>
          <a:xfrm flipH="1">
            <a:off x="6156325" y="3716338"/>
            <a:ext cx="2519363" cy="0"/>
          </a:xfrm>
          <a:prstGeom prst="line">
            <a:avLst/>
          </a:prstGeom>
          <a:ln w="25400" cap="flat" cmpd="sng">
            <a:solidFill>
              <a:schemeClr val="tx1"/>
            </a:solidFill>
            <a:prstDash val="dash"/>
            <a:headEnd type="none" w="med" len="med"/>
            <a:tailEnd type="none" w="med" len="med"/>
          </a:ln>
        </p:spPr>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5" name="五边形 89094"/>
          <p:cNvSpPr/>
          <p:nvPr/>
        </p:nvSpPr>
        <p:spPr>
          <a:xfrm>
            <a:off x="973138" y="2349500"/>
            <a:ext cx="1152525" cy="358775"/>
          </a:xfrm>
          <a:prstGeom prst="homePlate">
            <a:avLst>
              <a:gd name="adj" fmla="val 80309"/>
            </a:avLst>
          </a:prstGeom>
          <a:solidFill>
            <a:srgbClr val="0000FF"/>
          </a:solidFill>
          <a:ln w="25400" cap="flat" cmpd="sng">
            <a:solidFill>
              <a:srgbClr val="FFFF00"/>
            </a:solidFill>
            <a:prstDash val="solid"/>
            <a:miter/>
            <a:headEnd type="none" w="med" len="med"/>
            <a:tailEnd type="none" w="med" len="med"/>
          </a:ln>
        </p:spPr>
        <p:txBody>
          <a:bodyPr wrap="none" anchor="ctr" anchorCtr="0"/>
          <a:p>
            <a:r>
              <a:rPr lang="zh-CN" altLang="en-US" b="1" dirty="0">
                <a:solidFill>
                  <a:schemeClr val="bg1"/>
                </a:solidFill>
                <a:latin typeface="黑体" panose="02010609060101010101" pitchFamily="2" charset="-122"/>
                <a:ea typeface="黑体" panose="02010609060101010101" pitchFamily="2" charset="-122"/>
              </a:rPr>
              <a:t>案例</a:t>
            </a:r>
            <a:r>
              <a:rPr lang="en-US" altLang="zh-CN" b="1">
                <a:solidFill>
                  <a:schemeClr val="bg1"/>
                </a:solidFill>
                <a:latin typeface="黑体" panose="02010609060101010101" pitchFamily="2" charset="-122"/>
                <a:ea typeface="黑体" panose="02010609060101010101" pitchFamily="2" charset="-122"/>
              </a:rPr>
              <a:t>2</a:t>
            </a:r>
            <a:r>
              <a:rPr lang="zh-CN" altLang="en-US" b="1" dirty="0">
                <a:solidFill>
                  <a:schemeClr val="bg1"/>
                </a:solidFill>
                <a:latin typeface="黑体" panose="02010609060101010101" pitchFamily="2" charset="-122"/>
                <a:ea typeface="黑体" panose="02010609060101010101" pitchFamily="2" charset="-122"/>
              </a:rPr>
              <a:t>：</a:t>
            </a:r>
            <a:endParaRPr lang="zh-CN" altLang="en-US" b="1" dirty="0">
              <a:solidFill>
                <a:schemeClr val="bg1"/>
              </a:solidFill>
              <a:latin typeface="黑体" panose="02010609060101010101" pitchFamily="2" charset="-122"/>
              <a:ea typeface="黑体" panose="02010609060101010101" pitchFamily="2" charset="-122"/>
            </a:endParaRPr>
          </a:p>
        </p:txBody>
      </p:sp>
      <p:sp>
        <p:nvSpPr>
          <p:cNvPr id="89096" name="立方体 89095"/>
          <p:cNvSpPr/>
          <p:nvPr/>
        </p:nvSpPr>
        <p:spPr>
          <a:xfrm>
            <a:off x="1331913" y="3429000"/>
            <a:ext cx="3313112" cy="504825"/>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A  B  C  A  B  C  A  B  C</a:t>
            </a:r>
            <a:endParaRPr lang="en-US" altLang="zh-CN" b="1">
              <a:latin typeface="Arial" panose="020B0604020202020204" pitchFamily="34" charset="0"/>
              <a:ea typeface="宋体" panose="02010600030101010101" pitchFamily="2" charset="-122"/>
            </a:endParaRPr>
          </a:p>
        </p:txBody>
      </p:sp>
      <p:sp>
        <p:nvSpPr>
          <p:cNvPr id="89097" name="矩形 89096"/>
          <p:cNvSpPr/>
          <p:nvPr/>
        </p:nvSpPr>
        <p:spPr>
          <a:xfrm>
            <a:off x="1404938" y="2852738"/>
            <a:ext cx="3240087" cy="433387"/>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组装工序（后工序）</a:t>
            </a:r>
            <a:r>
              <a:rPr lang="en-US" altLang="zh-CN" sz="1600" b="1">
                <a:latin typeface="黑体" panose="02010609060101010101" pitchFamily="2" charset="-122"/>
                <a:ea typeface="黑体" panose="02010609060101010101" pitchFamily="2" charset="-122"/>
              </a:rPr>
              <a:t>1</a:t>
            </a:r>
            <a:r>
              <a:rPr lang="zh-CN" altLang="en-US" sz="1600" b="1" dirty="0">
                <a:latin typeface="黑体" panose="02010609060101010101" pitchFamily="2" charset="-122"/>
                <a:ea typeface="黑体" panose="02010609060101010101" pitchFamily="2" charset="-122"/>
              </a:rPr>
              <a:t>分钟节拍</a:t>
            </a:r>
            <a:endParaRPr lang="zh-CN" altLang="en-US" sz="1600" b="1" dirty="0">
              <a:latin typeface="黑体" panose="02010609060101010101" pitchFamily="2" charset="-122"/>
              <a:ea typeface="黑体" panose="02010609060101010101" pitchFamily="2" charset="-122"/>
            </a:endParaRPr>
          </a:p>
        </p:txBody>
      </p:sp>
      <p:sp>
        <p:nvSpPr>
          <p:cNvPr id="89098" name="矩形 89097"/>
          <p:cNvSpPr/>
          <p:nvPr/>
        </p:nvSpPr>
        <p:spPr>
          <a:xfrm>
            <a:off x="468313" y="4076700"/>
            <a:ext cx="4679950" cy="433388"/>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（平均</a:t>
            </a:r>
            <a:r>
              <a:rPr lang="en-US" altLang="zh-CN" sz="1600" b="1">
                <a:latin typeface="黑体" panose="02010609060101010101" pitchFamily="2" charset="-122"/>
                <a:ea typeface="黑体" panose="02010609060101010101" pitchFamily="2" charset="-122"/>
              </a:rPr>
              <a:t>60</a:t>
            </a:r>
            <a:r>
              <a:rPr lang="zh-CN" altLang="en-US" sz="1600" b="1" dirty="0">
                <a:latin typeface="黑体" panose="02010609060101010101" pitchFamily="2" charset="-122"/>
                <a:ea typeface="黑体" panose="02010609060101010101" pitchFamily="2" charset="-122"/>
              </a:rPr>
              <a:t>秒就可以向下传送，人员配置合理）</a:t>
            </a:r>
            <a:endParaRPr lang="zh-CN" altLang="en-US" sz="1600" b="1" dirty="0">
              <a:latin typeface="黑体" panose="02010609060101010101" pitchFamily="2" charset="-122"/>
              <a:ea typeface="黑体" panose="02010609060101010101" pitchFamily="2" charset="-122"/>
            </a:endParaRPr>
          </a:p>
        </p:txBody>
      </p:sp>
      <p:sp>
        <p:nvSpPr>
          <p:cNvPr id="89100" name="矩形 89099"/>
          <p:cNvSpPr/>
          <p:nvPr/>
        </p:nvSpPr>
        <p:spPr>
          <a:xfrm>
            <a:off x="5580063" y="3717925"/>
            <a:ext cx="215900" cy="2160588"/>
          </a:xfrm>
          <a:prstGeom prst="rect">
            <a:avLst/>
          </a:prstGeom>
          <a:solidFill>
            <a:srgbClr val="339966"/>
          </a:solidFill>
          <a:ln w="25400" cap="flat" cmpd="sng">
            <a:solidFill>
              <a:schemeClr val="tx1"/>
            </a:solidFill>
            <a:prstDash val="solid"/>
            <a:miter/>
            <a:headEnd type="none" w="med" len="med"/>
            <a:tailEnd type="none" w="med" len="med"/>
          </a:ln>
        </p:spPr>
        <p:txBody>
          <a:bodyPr/>
          <a:p>
            <a:endParaRPr lang="zh-CN" altLang="en-US"/>
          </a:p>
        </p:txBody>
      </p:sp>
      <p:sp>
        <p:nvSpPr>
          <p:cNvPr id="89101" name="矩形 89100"/>
          <p:cNvSpPr/>
          <p:nvPr/>
        </p:nvSpPr>
        <p:spPr>
          <a:xfrm>
            <a:off x="6877050" y="3717925"/>
            <a:ext cx="215900" cy="2160588"/>
          </a:xfrm>
          <a:prstGeom prst="rect">
            <a:avLst/>
          </a:prstGeom>
          <a:solidFill>
            <a:srgbClr val="339966"/>
          </a:solidFill>
          <a:ln w="25400" cap="flat" cmpd="sng">
            <a:solidFill>
              <a:schemeClr val="tx1"/>
            </a:solidFill>
            <a:prstDash val="solid"/>
            <a:miter/>
            <a:headEnd type="none" w="med" len="med"/>
            <a:tailEnd type="none" w="med" len="med"/>
          </a:ln>
        </p:spPr>
        <p:txBody>
          <a:bodyPr/>
          <a:p>
            <a:endParaRPr lang="zh-CN" altLang="en-US"/>
          </a:p>
        </p:txBody>
      </p:sp>
      <p:sp>
        <p:nvSpPr>
          <p:cNvPr id="89102" name="矩形 89101"/>
          <p:cNvSpPr/>
          <p:nvPr/>
        </p:nvSpPr>
        <p:spPr>
          <a:xfrm>
            <a:off x="6227763" y="3717925"/>
            <a:ext cx="215900" cy="2160588"/>
          </a:xfrm>
          <a:prstGeom prst="rect">
            <a:avLst/>
          </a:prstGeom>
          <a:solidFill>
            <a:srgbClr val="339966"/>
          </a:solidFill>
          <a:ln w="25400" cap="flat" cmpd="sng">
            <a:solidFill>
              <a:schemeClr val="tx1"/>
            </a:solidFill>
            <a:prstDash val="solid"/>
            <a:miter/>
            <a:headEnd type="none" w="med" len="med"/>
            <a:tailEnd type="none" w="med" len="med"/>
          </a:ln>
        </p:spPr>
        <p:txBody>
          <a:bodyPr/>
          <a:p>
            <a:endParaRPr lang="zh-CN" altLang="en-US"/>
          </a:p>
        </p:txBody>
      </p:sp>
      <p:sp>
        <p:nvSpPr>
          <p:cNvPr id="89103" name="矩形 89102"/>
          <p:cNvSpPr/>
          <p:nvPr/>
        </p:nvSpPr>
        <p:spPr>
          <a:xfrm>
            <a:off x="5795963" y="4510088"/>
            <a:ext cx="215900" cy="1368425"/>
          </a:xfrm>
          <a:prstGeom prst="rect">
            <a:avLst/>
          </a:prstGeom>
          <a:solidFill>
            <a:srgbClr val="FF0000">
              <a:alpha val="70000"/>
            </a:srgbClr>
          </a:solidFill>
          <a:ln w="25400" cap="flat" cmpd="sng">
            <a:solidFill>
              <a:schemeClr val="tx1"/>
            </a:solidFill>
            <a:prstDash val="solid"/>
            <a:miter/>
            <a:headEnd type="none" w="med" len="med"/>
            <a:tailEnd type="none" w="med" len="med"/>
          </a:ln>
        </p:spPr>
        <p:txBody>
          <a:bodyPr/>
          <a:p>
            <a:endParaRPr lang="zh-CN" altLang="en-US"/>
          </a:p>
        </p:txBody>
      </p:sp>
      <p:sp>
        <p:nvSpPr>
          <p:cNvPr id="89104" name="矩形 89103"/>
          <p:cNvSpPr/>
          <p:nvPr/>
        </p:nvSpPr>
        <p:spPr>
          <a:xfrm>
            <a:off x="7092950" y="4510088"/>
            <a:ext cx="215900" cy="1368425"/>
          </a:xfrm>
          <a:prstGeom prst="rect">
            <a:avLst/>
          </a:prstGeom>
          <a:solidFill>
            <a:srgbClr val="FF0000">
              <a:alpha val="70000"/>
            </a:srgbClr>
          </a:solidFill>
          <a:ln w="25400" cap="flat" cmpd="sng">
            <a:solidFill>
              <a:schemeClr val="tx1"/>
            </a:solidFill>
            <a:prstDash val="solid"/>
            <a:miter/>
            <a:headEnd type="none" w="med" len="med"/>
            <a:tailEnd type="none" w="med" len="med"/>
          </a:ln>
        </p:spPr>
        <p:txBody>
          <a:bodyPr/>
          <a:p>
            <a:endParaRPr lang="zh-CN" altLang="en-US"/>
          </a:p>
        </p:txBody>
      </p:sp>
      <p:sp>
        <p:nvSpPr>
          <p:cNvPr id="89105" name="矩形 89104"/>
          <p:cNvSpPr/>
          <p:nvPr/>
        </p:nvSpPr>
        <p:spPr>
          <a:xfrm>
            <a:off x="6443663" y="4510088"/>
            <a:ext cx="215900" cy="1368425"/>
          </a:xfrm>
          <a:prstGeom prst="rect">
            <a:avLst/>
          </a:prstGeom>
          <a:solidFill>
            <a:srgbClr val="FF0000">
              <a:alpha val="70000"/>
            </a:srgbClr>
          </a:solidFill>
          <a:ln w="25400" cap="flat" cmpd="sng">
            <a:solidFill>
              <a:schemeClr val="tx1"/>
            </a:solidFill>
            <a:prstDash val="solid"/>
            <a:miter/>
            <a:headEnd type="none" w="med" len="med"/>
            <a:tailEnd type="none" w="med" len="med"/>
          </a:ln>
        </p:spPr>
        <p:txBody>
          <a:bodyPr/>
          <a:p>
            <a:endParaRPr lang="zh-CN" altLang="en-US"/>
          </a:p>
        </p:txBody>
      </p:sp>
      <p:sp>
        <p:nvSpPr>
          <p:cNvPr id="89106" name="矩形 89105"/>
          <p:cNvSpPr/>
          <p:nvPr/>
        </p:nvSpPr>
        <p:spPr>
          <a:xfrm>
            <a:off x="6659563" y="4149725"/>
            <a:ext cx="215900" cy="1728788"/>
          </a:xfrm>
          <a:prstGeom prst="rect">
            <a:avLst/>
          </a:prstGeom>
          <a:solidFill>
            <a:srgbClr val="FFFF00"/>
          </a:solidFill>
          <a:ln w="25400" cap="flat" cmpd="sng">
            <a:solidFill>
              <a:schemeClr val="tx1"/>
            </a:solidFill>
            <a:prstDash val="solid"/>
            <a:miter/>
            <a:headEnd type="none" w="med" len="med"/>
            <a:tailEnd type="none" w="med" len="med"/>
          </a:ln>
        </p:spPr>
        <p:txBody>
          <a:bodyPr/>
          <a:p>
            <a:endParaRPr lang="zh-CN" altLang="en-US"/>
          </a:p>
        </p:txBody>
      </p:sp>
      <p:sp>
        <p:nvSpPr>
          <p:cNvPr id="89107" name="矩形 89106"/>
          <p:cNvSpPr/>
          <p:nvPr/>
        </p:nvSpPr>
        <p:spPr>
          <a:xfrm>
            <a:off x="6011863" y="4149725"/>
            <a:ext cx="215900" cy="1728788"/>
          </a:xfrm>
          <a:prstGeom prst="rect">
            <a:avLst/>
          </a:prstGeom>
          <a:solidFill>
            <a:srgbClr val="FFFF00"/>
          </a:solidFill>
          <a:ln w="25400" cap="flat" cmpd="sng">
            <a:solidFill>
              <a:schemeClr val="tx1"/>
            </a:solidFill>
            <a:prstDash val="solid"/>
            <a:miter/>
            <a:headEnd type="none" w="med" len="med"/>
            <a:tailEnd type="none" w="med" len="med"/>
          </a:ln>
        </p:spPr>
        <p:txBody>
          <a:bodyPr/>
          <a:p>
            <a:endParaRPr lang="zh-CN" altLang="en-US"/>
          </a:p>
        </p:txBody>
      </p:sp>
      <p:sp>
        <p:nvSpPr>
          <p:cNvPr id="89108" name="矩形 89107"/>
          <p:cNvSpPr/>
          <p:nvPr/>
        </p:nvSpPr>
        <p:spPr>
          <a:xfrm>
            <a:off x="7307263" y="4149725"/>
            <a:ext cx="215900" cy="1728788"/>
          </a:xfrm>
          <a:prstGeom prst="rect">
            <a:avLst/>
          </a:prstGeom>
          <a:solidFill>
            <a:srgbClr val="FFFF00"/>
          </a:solidFill>
          <a:ln w="25400" cap="flat" cmpd="sng">
            <a:solidFill>
              <a:schemeClr val="tx1"/>
            </a:solidFill>
            <a:prstDash val="solid"/>
            <a:miter/>
            <a:headEnd type="none" w="med" len="med"/>
            <a:tailEnd type="none" w="med" len="med"/>
          </a:ln>
        </p:spPr>
        <p:txBody>
          <a:bodyPr/>
          <a:p>
            <a:endParaRPr lang="zh-CN" altLang="en-US"/>
          </a:p>
        </p:txBody>
      </p:sp>
      <p:sp>
        <p:nvSpPr>
          <p:cNvPr id="89109" name="直接连接符 89108"/>
          <p:cNvSpPr/>
          <p:nvPr/>
        </p:nvSpPr>
        <p:spPr>
          <a:xfrm>
            <a:off x="5435600" y="5878513"/>
            <a:ext cx="2592388" cy="0"/>
          </a:xfrm>
          <a:prstGeom prst="line">
            <a:avLst/>
          </a:prstGeom>
          <a:ln w="25400" cap="flat" cmpd="sng">
            <a:solidFill>
              <a:schemeClr val="tx1"/>
            </a:solidFill>
            <a:prstDash val="solid"/>
            <a:headEnd type="none" w="med" len="med"/>
            <a:tailEnd type="triangle" w="med" len="med"/>
          </a:ln>
        </p:spPr>
      </p:sp>
      <p:sp>
        <p:nvSpPr>
          <p:cNvPr id="89110" name="直接连接符 89109"/>
          <p:cNvSpPr/>
          <p:nvPr/>
        </p:nvSpPr>
        <p:spPr>
          <a:xfrm flipV="1">
            <a:off x="5435600" y="3357563"/>
            <a:ext cx="0" cy="2520950"/>
          </a:xfrm>
          <a:prstGeom prst="line">
            <a:avLst/>
          </a:prstGeom>
          <a:ln w="25400" cap="flat" cmpd="sng">
            <a:solidFill>
              <a:schemeClr val="tx1"/>
            </a:solidFill>
            <a:prstDash val="solid"/>
            <a:headEnd type="none" w="med" len="med"/>
            <a:tailEnd type="triangle" w="med" len="med"/>
          </a:ln>
        </p:spPr>
      </p:sp>
      <p:sp>
        <p:nvSpPr>
          <p:cNvPr id="89111" name="矩形 89110"/>
          <p:cNvSpPr/>
          <p:nvPr/>
        </p:nvSpPr>
        <p:spPr>
          <a:xfrm>
            <a:off x="5364163" y="5876925"/>
            <a:ext cx="2374900" cy="360363"/>
          </a:xfrm>
          <a:prstGeom prst="rect">
            <a:avLst/>
          </a:prstGeom>
          <a:noFill/>
          <a:ln w="25400">
            <a:noFill/>
          </a:ln>
        </p:spPr>
        <p:txBody>
          <a:bodyPr wrap="none" anchor="ctr" anchorCtr="0"/>
          <a:p>
            <a:r>
              <a:rPr lang="en-US" altLang="zh-CN" b="1">
                <a:latin typeface="Arial" panose="020B0604020202020204" pitchFamily="34" charset="0"/>
                <a:ea typeface="宋体" panose="02010600030101010101" pitchFamily="2" charset="-122"/>
              </a:rPr>
              <a:t>A B C A B C A B C</a:t>
            </a:r>
            <a:endParaRPr lang="zh-CN" altLang="en-US" b="1" dirty="0">
              <a:latin typeface="Arial" panose="020B0604020202020204" pitchFamily="34" charset="0"/>
              <a:ea typeface="宋体" panose="02010600030101010101" pitchFamily="2" charset="-122"/>
            </a:endParaRPr>
          </a:p>
        </p:txBody>
      </p:sp>
      <p:sp>
        <p:nvSpPr>
          <p:cNvPr id="89112" name="直接连接符 89111"/>
          <p:cNvSpPr/>
          <p:nvPr/>
        </p:nvSpPr>
        <p:spPr>
          <a:xfrm>
            <a:off x="5435600" y="4149725"/>
            <a:ext cx="2520950" cy="0"/>
          </a:xfrm>
          <a:prstGeom prst="line">
            <a:avLst/>
          </a:prstGeom>
          <a:ln w="25400" cap="flat" cmpd="sng">
            <a:solidFill>
              <a:schemeClr val="tx1"/>
            </a:solidFill>
            <a:prstDash val="dash"/>
            <a:headEnd type="none" w="med" len="med"/>
            <a:tailEnd type="none" w="med" len="med"/>
          </a:ln>
        </p:spPr>
      </p:sp>
      <p:sp>
        <p:nvSpPr>
          <p:cNvPr id="89113" name="矩形 89112"/>
          <p:cNvSpPr/>
          <p:nvPr/>
        </p:nvSpPr>
        <p:spPr>
          <a:xfrm>
            <a:off x="7956550" y="4005263"/>
            <a:ext cx="936625" cy="433387"/>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平均</a:t>
            </a:r>
            <a:r>
              <a:rPr lang="en-US" altLang="zh-CN" sz="1600" b="1">
                <a:latin typeface="黑体" panose="02010609060101010101" pitchFamily="2" charset="-122"/>
                <a:ea typeface="黑体" panose="02010609060101010101" pitchFamily="2" charset="-122"/>
              </a:rPr>
              <a:t>60</a:t>
            </a:r>
            <a:r>
              <a:rPr lang="zh-CN" altLang="en-US" sz="1600" b="1" dirty="0">
                <a:latin typeface="黑体" panose="02010609060101010101" pitchFamily="2" charset="-122"/>
                <a:ea typeface="黑体" panose="02010609060101010101" pitchFamily="2" charset="-122"/>
              </a:rPr>
              <a:t>秒</a:t>
            </a:r>
            <a:endParaRPr lang="zh-CN" altLang="en-US" sz="1600" b="1" dirty="0">
              <a:latin typeface="黑体" panose="02010609060101010101" pitchFamily="2" charset="-122"/>
              <a:ea typeface="黑体" panose="02010609060101010101" pitchFamily="2" charset="-122"/>
            </a:endParaRPr>
          </a:p>
        </p:txBody>
      </p:sp>
      <p:sp>
        <p:nvSpPr>
          <p:cNvPr id="89114" name="矩形 89113"/>
          <p:cNvSpPr/>
          <p:nvPr/>
        </p:nvSpPr>
        <p:spPr>
          <a:xfrm>
            <a:off x="5508625" y="3357563"/>
            <a:ext cx="431800" cy="360362"/>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70”</a:t>
            </a:r>
            <a:endParaRPr lang="en-US" altLang="zh-CN" sz="1400" b="1">
              <a:latin typeface="Arial" panose="020B0604020202020204" pitchFamily="34" charset="0"/>
              <a:ea typeface="宋体" panose="02010600030101010101" pitchFamily="2" charset="-122"/>
            </a:endParaRPr>
          </a:p>
        </p:txBody>
      </p:sp>
      <p:sp>
        <p:nvSpPr>
          <p:cNvPr id="89115" name="矩形 89114"/>
          <p:cNvSpPr/>
          <p:nvPr/>
        </p:nvSpPr>
        <p:spPr>
          <a:xfrm>
            <a:off x="6156325" y="3357563"/>
            <a:ext cx="431800" cy="360362"/>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70”</a:t>
            </a:r>
            <a:endParaRPr lang="en-US" altLang="zh-CN" sz="1400" b="1">
              <a:latin typeface="Arial" panose="020B0604020202020204" pitchFamily="34" charset="0"/>
              <a:ea typeface="宋体" panose="02010600030101010101" pitchFamily="2" charset="-122"/>
            </a:endParaRPr>
          </a:p>
        </p:txBody>
      </p:sp>
      <p:sp>
        <p:nvSpPr>
          <p:cNvPr id="89116" name="矩形 89115"/>
          <p:cNvSpPr/>
          <p:nvPr/>
        </p:nvSpPr>
        <p:spPr>
          <a:xfrm>
            <a:off x="6804025" y="3355975"/>
            <a:ext cx="431800" cy="360363"/>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70”</a:t>
            </a:r>
            <a:endParaRPr lang="en-US" altLang="zh-CN" sz="1400" b="1">
              <a:latin typeface="Arial" panose="020B0604020202020204" pitchFamily="34" charset="0"/>
              <a:ea typeface="宋体" panose="02010600030101010101" pitchFamily="2" charset="-122"/>
            </a:endParaRPr>
          </a:p>
        </p:txBody>
      </p:sp>
      <p:sp>
        <p:nvSpPr>
          <p:cNvPr id="89117" name="矩形 89116"/>
          <p:cNvSpPr/>
          <p:nvPr/>
        </p:nvSpPr>
        <p:spPr>
          <a:xfrm>
            <a:off x="5724525" y="4149725"/>
            <a:ext cx="431800" cy="360363"/>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50”</a:t>
            </a:r>
            <a:endParaRPr lang="en-US" altLang="zh-CN" sz="1400" b="1">
              <a:latin typeface="Arial" panose="020B0604020202020204" pitchFamily="34" charset="0"/>
              <a:ea typeface="宋体" panose="02010600030101010101" pitchFamily="2" charset="-122"/>
            </a:endParaRPr>
          </a:p>
        </p:txBody>
      </p:sp>
      <p:sp>
        <p:nvSpPr>
          <p:cNvPr id="89118" name="矩形 89117"/>
          <p:cNvSpPr/>
          <p:nvPr/>
        </p:nvSpPr>
        <p:spPr>
          <a:xfrm>
            <a:off x="5940425" y="3860800"/>
            <a:ext cx="431800" cy="360363"/>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60”</a:t>
            </a:r>
            <a:endParaRPr lang="en-US" altLang="zh-CN" sz="1400" b="1">
              <a:latin typeface="Arial" panose="020B0604020202020204" pitchFamily="34" charset="0"/>
              <a:ea typeface="宋体" panose="02010600030101010101" pitchFamily="2" charset="-122"/>
            </a:endParaRPr>
          </a:p>
        </p:txBody>
      </p:sp>
      <p:sp>
        <p:nvSpPr>
          <p:cNvPr id="89119" name="矩形 89118"/>
          <p:cNvSpPr/>
          <p:nvPr/>
        </p:nvSpPr>
        <p:spPr>
          <a:xfrm>
            <a:off x="6372225" y="4149725"/>
            <a:ext cx="431800" cy="360363"/>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50”</a:t>
            </a:r>
            <a:endParaRPr lang="en-US" altLang="zh-CN" sz="1400" b="1">
              <a:latin typeface="Arial" panose="020B0604020202020204" pitchFamily="34" charset="0"/>
              <a:ea typeface="宋体" panose="02010600030101010101" pitchFamily="2" charset="-122"/>
            </a:endParaRPr>
          </a:p>
        </p:txBody>
      </p:sp>
      <p:sp>
        <p:nvSpPr>
          <p:cNvPr id="89120" name="矩形 89119"/>
          <p:cNvSpPr/>
          <p:nvPr/>
        </p:nvSpPr>
        <p:spPr>
          <a:xfrm>
            <a:off x="6588125" y="3860800"/>
            <a:ext cx="431800" cy="360363"/>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60”</a:t>
            </a:r>
            <a:endParaRPr lang="en-US" altLang="zh-CN" sz="1400" b="1">
              <a:latin typeface="Arial" panose="020B0604020202020204" pitchFamily="34" charset="0"/>
              <a:ea typeface="宋体" panose="02010600030101010101" pitchFamily="2" charset="-122"/>
            </a:endParaRPr>
          </a:p>
        </p:txBody>
      </p:sp>
      <p:sp>
        <p:nvSpPr>
          <p:cNvPr id="89121" name="矩形 89120"/>
          <p:cNvSpPr/>
          <p:nvPr/>
        </p:nvSpPr>
        <p:spPr>
          <a:xfrm>
            <a:off x="7019925" y="4149725"/>
            <a:ext cx="431800" cy="360363"/>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50”</a:t>
            </a:r>
            <a:endParaRPr lang="en-US" altLang="zh-CN" sz="1400" b="1">
              <a:latin typeface="Arial" panose="020B0604020202020204" pitchFamily="34" charset="0"/>
              <a:ea typeface="宋体" panose="02010600030101010101" pitchFamily="2" charset="-122"/>
            </a:endParaRPr>
          </a:p>
        </p:txBody>
      </p:sp>
      <p:sp>
        <p:nvSpPr>
          <p:cNvPr id="89122" name="矩形 89121"/>
          <p:cNvSpPr/>
          <p:nvPr/>
        </p:nvSpPr>
        <p:spPr>
          <a:xfrm>
            <a:off x="7235825" y="3860800"/>
            <a:ext cx="431800" cy="360363"/>
          </a:xfrm>
          <a:prstGeom prst="rect">
            <a:avLst/>
          </a:prstGeom>
          <a:noFill/>
          <a:ln w="25400">
            <a:noFill/>
          </a:ln>
        </p:spPr>
        <p:txBody>
          <a:bodyPr wrap="none" anchor="ctr" anchorCtr="0"/>
          <a:p>
            <a:r>
              <a:rPr lang="en-US" altLang="zh-CN" sz="1400" b="1">
                <a:latin typeface="Arial" panose="020B0604020202020204" pitchFamily="34" charset="0"/>
                <a:ea typeface="宋体" panose="02010600030101010101" pitchFamily="2" charset="-122"/>
              </a:rPr>
              <a:t>60”</a:t>
            </a:r>
            <a:endParaRPr lang="en-US" altLang="zh-CN" sz="1400" b="1">
              <a:latin typeface="Arial" panose="020B0604020202020204" pitchFamily="34" charset="0"/>
              <a:ea typeface="宋体" panose="02010600030101010101" pitchFamily="2" charset="-122"/>
            </a:endParaRPr>
          </a:p>
        </p:txBody>
      </p:sp>
      <p:sp>
        <p:nvSpPr>
          <p:cNvPr id="89123" name="直接连接符 89122"/>
          <p:cNvSpPr/>
          <p:nvPr/>
        </p:nvSpPr>
        <p:spPr>
          <a:xfrm>
            <a:off x="3995738" y="3716338"/>
            <a:ext cx="431800" cy="0"/>
          </a:xfrm>
          <a:prstGeom prst="line">
            <a:avLst/>
          </a:prstGeom>
          <a:ln w="25400" cap="flat" cmpd="sng">
            <a:solidFill>
              <a:schemeClr val="tx1"/>
            </a:solidFill>
            <a:prstDash val="solid"/>
            <a:headEnd type="none" w="med" len="med"/>
            <a:tailEnd type="triangle" w="med" len="med"/>
          </a:ln>
        </p:spPr>
      </p:sp>
      <p:sp>
        <p:nvSpPr>
          <p:cNvPr id="89124" name="矩形 89123"/>
          <p:cNvSpPr/>
          <p:nvPr/>
        </p:nvSpPr>
        <p:spPr>
          <a:xfrm>
            <a:off x="5508625" y="2924175"/>
            <a:ext cx="2374900" cy="360363"/>
          </a:xfrm>
          <a:prstGeom prst="rect">
            <a:avLst/>
          </a:prstGeom>
          <a:solidFill>
            <a:schemeClr val="bg1"/>
          </a:solidFill>
          <a:ln w="25400">
            <a:noFill/>
          </a:ln>
        </p:spPr>
        <p:txBody>
          <a:bodyPr wrap="none" anchor="ctr" anchorCtr="0"/>
          <a:p>
            <a:r>
              <a:rPr lang="zh-CN" altLang="en-US" sz="1400" b="1" dirty="0">
                <a:latin typeface="Arial" panose="020B0604020202020204" pitchFamily="34" charset="0"/>
                <a:ea typeface="宋体" panose="02010600030101010101" pitchFamily="2" charset="-122"/>
              </a:rPr>
              <a:t>每个车型的作业循环时间</a:t>
            </a:r>
            <a:endParaRPr lang="zh-CN" altLang="en-US" sz="1400" b="1" dirty="0">
              <a:latin typeface="Arial" panose="020B0604020202020204" pitchFamily="34" charset="0"/>
              <a:ea typeface="宋体" panose="02010600030101010101" pitchFamily="2" charset="-122"/>
            </a:endParaRPr>
          </a:p>
        </p:txBody>
      </p:sp>
      <p:sp>
        <p:nvSpPr>
          <p:cNvPr id="89126" name="矩形 89125"/>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均衡化的两个含义</a:t>
            </a:r>
            <a:endParaRPr lang="zh-CN" altLang="en-US" sz="2800" b="1" dirty="0">
              <a:latin typeface="宋体" panose="02010600030101010101" pitchFamily="2" charset="-122"/>
              <a:ea typeface="宋体" panose="02010600030101010101" pitchFamily="2" charset="-122"/>
            </a:endParaRPr>
          </a:p>
        </p:txBody>
      </p:sp>
      <p:sp>
        <p:nvSpPr>
          <p:cNvPr id="89127" name="圆角矩形 89126"/>
          <p:cNvSpPr/>
          <p:nvPr/>
        </p:nvSpPr>
        <p:spPr>
          <a:xfrm>
            <a:off x="1331913" y="1628775"/>
            <a:ext cx="4752975"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）自己工序是否将工件拢在一起向下传递？</a:t>
            </a:r>
            <a:endParaRPr lang="zh-CN" altLang="en-US" b="1" dirty="0">
              <a:latin typeface="Arial" panose="020B0604020202020204" pitchFamily="34" charset="0"/>
              <a:ea typeface="宋体" panose="02010600030101010101" pitchFamily="2" charset="-122"/>
            </a:endParaRPr>
          </a:p>
        </p:txBody>
      </p:sp>
      <p:sp>
        <p:nvSpPr>
          <p:cNvPr id="89128" name="圆角矩形 89127"/>
          <p:cNvSpPr/>
          <p:nvPr/>
        </p:nvSpPr>
        <p:spPr>
          <a:xfrm>
            <a:off x="6300788" y="1628775"/>
            <a:ext cx="2374900" cy="360363"/>
          </a:xfrm>
          <a:prstGeom prst="roundRect">
            <a:avLst>
              <a:gd name="adj" fmla="val 16667"/>
            </a:avLst>
          </a:prstGeom>
          <a:noFill/>
          <a:ln w="25400">
            <a:noFill/>
          </a:ln>
        </p:spPr>
        <p:txBody>
          <a:bodyPr wrap="none" anchor="ctr" anchorCtr="0"/>
          <a:p>
            <a:pPr algn="l"/>
            <a:r>
              <a:rPr lang="zh-CN" altLang="en-US" b="1" dirty="0">
                <a:solidFill>
                  <a:srgbClr val="FF0000"/>
                </a:solidFill>
                <a:latin typeface="Arial" panose="020B0604020202020204" pitchFamily="34" charset="0"/>
                <a:ea typeface="宋体" panose="02010600030101010101" pitchFamily="2" charset="-122"/>
              </a:rPr>
              <a:t>对自己的不良影响</a:t>
            </a:r>
            <a:endParaRPr lang="zh-CN" altLang="en-US" b="1" dirty="0">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20" name="标题 90119"/>
          <p:cNvSpPr>
            <a:spLocks noGrp="1"/>
          </p:cNvSpPr>
          <p:nvPr>
            <p:ph type="title"/>
          </p:nvPr>
        </p:nvSpPr>
        <p:spPr>
          <a:ln/>
        </p:spPr>
        <p:txBody>
          <a:bodyPr anchor="ctr" anchorCtr="0"/>
          <a:p>
            <a:r>
              <a:rPr lang="en-US" altLang="zh-CN">
                <a:ea typeface="宋体" panose="02010600030101010101" pitchFamily="2" charset="-122"/>
              </a:rPr>
              <a:t>[</a:t>
            </a:r>
            <a:r>
              <a:rPr lang="en-US" altLang="en-US"/>
              <a:t>Ⅳ</a:t>
            </a:r>
            <a:r>
              <a:rPr lang="en-US" altLang="zh-CN">
                <a:ea typeface="宋体" panose="02010600030101010101" pitchFamily="2" charset="-122"/>
              </a:rPr>
              <a:t>]</a:t>
            </a:r>
            <a:r>
              <a:rPr lang="zh-CN" altLang="en-US" dirty="0">
                <a:ea typeface="宋体" panose="02010600030101010101" pitchFamily="2" charset="-122"/>
              </a:rPr>
              <a:t> 总  结</a:t>
            </a:r>
            <a:endParaRPr lang="zh-CN" altLang="en-US" dirty="0">
              <a:ea typeface="宋体" panose="02010600030101010101" pitchFamily="2" charset="-122"/>
            </a:endParaRPr>
          </a:p>
        </p:txBody>
      </p:sp>
      <p:sp>
        <p:nvSpPr>
          <p:cNvPr id="90121" name="圆角矩形 90120"/>
          <p:cNvSpPr/>
          <p:nvPr/>
        </p:nvSpPr>
        <p:spPr>
          <a:xfrm>
            <a:off x="900113" y="2060575"/>
            <a:ext cx="2447925" cy="936625"/>
          </a:xfrm>
          <a:prstGeom prst="roundRect">
            <a:avLst>
              <a:gd name="adj" fmla="val 16667"/>
            </a:avLst>
          </a:prstGeom>
          <a:solidFill>
            <a:schemeClr val="bg1"/>
          </a:solidFill>
          <a:ln w="25400" cap="flat" cmpd="sng">
            <a:solidFill>
              <a:schemeClr val="tx1"/>
            </a:solidFill>
            <a:prstDash val="solid"/>
            <a:headEnd type="none" w="med" len="med"/>
            <a:tailEnd type="none" w="med" len="med"/>
          </a:ln>
        </p:spPr>
        <p:txBody>
          <a:bodyPr anchor="ctr" anchorCtr="0"/>
          <a:p>
            <a:r>
              <a:rPr lang="zh-CN" altLang="en-US" b="1" dirty="0">
                <a:latin typeface="Arial" panose="020B0604020202020204" pitchFamily="34" charset="0"/>
                <a:ea typeface="宋体" panose="02010600030101010101" pitchFamily="2" charset="-122"/>
              </a:rPr>
              <a:t>②按照售出顺序逐个生产仅仅售出数量的售出产品</a:t>
            </a:r>
            <a:endParaRPr lang="zh-CN" altLang="en-US" b="1" dirty="0">
              <a:latin typeface="Arial" panose="020B0604020202020204" pitchFamily="34" charset="0"/>
              <a:ea typeface="宋体" panose="02010600030101010101" pitchFamily="2" charset="-122"/>
            </a:endParaRPr>
          </a:p>
        </p:txBody>
      </p:sp>
      <p:sp>
        <p:nvSpPr>
          <p:cNvPr id="90122" name="圆角矩形 90121"/>
          <p:cNvSpPr/>
          <p:nvPr/>
        </p:nvSpPr>
        <p:spPr>
          <a:xfrm>
            <a:off x="6156325" y="2060575"/>
            <a:ext cx="2160588" cy="936625"/>
          </a:xfrm>
          <a:prstGeom prst="roundRect">
            <a:avLst>
              <a:gd name="adj" fmla="val 16667"/>
            </a:avLst>
          </a:prstGeom>
          <a:solidFill>
            <a:schemeClr val="bg1"/>
          </a:solidFill>
          <a:ln w="25400" cap="flat" cmpd="sng">
            <a:solidFill>
              <a:schemeClr val="tx1"/>
            </a:solidFill>
            <a:prstDash val="solid"/>
            <a:headEnd type="none" w="med" len="med"/>
            <a:tailEnd type="none" w="med" len="med"/>
          </a:ln>
        </p:spPr>
        <p:txBody>
          <a:bodyPr anchor="ctr" anchorCtr="0"/>
          <a:p>
            <a:r>
              <a:rPr lang="zh-CN" altLang="en-US" b="1" dirty="0">
                <a:latin typeface="Arial" panose="020B0604020202020204" pitchFamily="34" charset="0"/>
                <a:ea typeface="宋体" panose="02010600030101010101" pitchFamily="2" charset="-122"/>
              </a:rPr>
              <a:t>①将生产出来的产品放在生产出来的地方</a:t>
            </a:r>
            <a:endParaRPr lang="zh-CN" altLang="en-US" b="1" dirty="0">
              <a:latin typeface="Arial" panose="020B0604020202020204" pitchFamily="34" charset="0"/>
              <a:ea typeface="宋体" panose="02010600030101010101" pitchFamily="2" charset="-122"/>
            </a:endParaRPr>
          </a:p>
        </p:txBody>
      </p:sp>
      <p:sp>
        <p:nvSpPr>
          <p:cNvPr id="90123" name="矩形 90122"/>
          <p:cNvSpPr/>
          <p:nvPr/>
        </p:nvSpPr>
        <p:spPr>
          <a:xfrm>
            <a:off x="3419475" y="2565400"/>
            <a:ext cx="2087563" cy="433388"/>
          </a:xfrm>
          <a:prstGeom prst="rect">
            <a:avLst/>
          </a:prstGeom>
          <a:solidFill>
            <a:schemeClr val="bg1"/>
          </a:solidFill>
          <a:ln w="25400">
            <a:noFill/>
          </a:ln>
        </p:spPr>
        <p:txBody>
          <a:bodyPr wrap="none" anchor="ctr" anchorCtr="0"/>
          <a:p>
            <a:r>
              <a:rPr lang="zh-CN" altLang="en-US" sz="1600" b="1" dirty="0">
                <a:latin typeface="黑体" panose="02010609060101010101" pitchFamily="2" charset="-122"/>
                <a:ea typeface="黑体" panose="02010609060101010101" pitchFamily="2" charset="-122"/>
              </a:rPr>
              <a:t>后补充生产</a:t>
            </a:r>
            <a:endParaRPr lang="zh-CN" altLang="en-US" sz="1600" b="1" dirty="0">
              <a:latin typeface="黑体" panose="02010609060101010101" pitchFamily="2" charset="-122"/>
              <a:ea typeface="黑体" panose="02010609060101010101" pitchFamily="2" charset="-122"/>
            </a:endParaRPr>
          </a:p>
          <a:p>
            <a:r>
              <a:rPr lang="zh-CN" altLang="en-US" sz="1600" b="1" dirty="0">
                <a:latin typeface="黑体" panose="02010609060101010101" pitchFamily="2" charset="-122"/>
                <a:ea typeface="黑体" panose="02010609060101010101" pitchFamily="2" charset="-122"/>
              </a:rPr>
              <a:t>（拉动式）</a:t>
            </a:r>
            <a:endParaRPr lang="zh-CN" altLang="en-US" sz="1600" b="1" dirty="0">
              <a:latin typeface="黑体" panose="02010609060101010101" pitchFamily="2" charset="-122"/>
              <a:ea typeface="黑体" panose="02010609060101010101" pitchFamily="2" charset="-122"/>
            </a:endParaRPr>
          </a:p>
        </p:txBody>
      </p:sp>
      <p:sp>
        <p:nvSpPr>
          <p:cNvPr id="90124" name="爆炸形 1 90123"/>
          <p:cNvSpPr/>
          <p:nvPr/>
        </p:nvSpPr>
        <p:spPr>
          <a:xfrm>
            <a:off x="2411413" y="5273675"/>
            <a:ext cx="4105275" cy="1584325"/>
          </a:xfrm>
          <a:prstGeom prst="irregularSeal1">
            <a:avLst/>
          </a:prstGeom>
          <a:solidFill>
            <a:schemeClr val="bg1"/>
          </a:solidFill>
          <a:ln w="25400" cap="flat" cmpd="sng">
            <a:solidFill>
              <a:srgbClr val="FF0000"/>
            </a:solidFill>
            <a:prstDash val="solid"/>
            <a:miter/>
            <a:headEnd type="none" w="med" len="med"/>
            <a:tailEnd type="none" w="med" len="med"/>
          </a:ln>
        </p:spPr>
        <p:txBody>
          <a:bodyPr/>
          <a:p>
            <a:endParaRPr lang="zh-CN" altLang="en-US"/>
          </a:p>
        </p:txBody>
      </p:sp>
      <p:sp>
        <p:nvSpPr>
          <p:cNvPr id="90125" name="矩形 90124"/>
          <p:cNvSpPr/>
          <p:nvPr/>
        </p:nvSpPr>
        <p:spPr>
          <a:xfrm>
            <a:off x="3492500" y="5805488"/>
            <a:ext cx="1828800" cy="457200"/>
          </a:xfrm>
          <a:prstGeom prst="rect">
            <a:avLst/>
          </a:prstGeom>
        </p:spPr>
        <p:txBody>
          <a:bodyPr wrap="none" fromWordArt="1">
            <a:prstTxWarp prst="textPlain">
              <a:avLst>
                <a:gd name="adj" fmla="val 50000"/>
              </a:avLst>
            </a:prstTxWarp>
            <a:normAutofit/>
          </a:bodyPr>
          <a:p>
            <a:pPr algn="ctr"/>
            <a:r>
              <a:rPr lang="zh-CN" altLang="en-US" sz="3600">
                <a:ln w="9525" cap="flat" cmpd="sng">
                  <a:solidFill>
                    <a:schemeClr val="tx1"/>
                  </a:solidFill>
                  <a:prstDash val="solid"/>
                  <a:headEnd type="none" w="med" len="med"/>
                  <a:tailEnd type="none" w="med" len="med"/>
                </a:ln>
                <a:solidFill>
                  <a:srgbClr val="000000"/>
                </a:solidFill>
                <a:latin typeface="黑体" panose="02010609060101010101" pitchFamily="2" charset="-122"/>
                <a:ea typeface="黑体" panose="02010609060101010101" pitchFamily="2" charset="-122"/>
              </a:rPr>
              <a:t>消减库存</a:t>
            </a:r>
            <a:endParaRPr lang="zh-CN" altLang="en-US" sz="3600">
              <a:ln w="9525" cap="flat" cmpd="sng">
                <a:solidFill>
                  <a:schemeClr val="tx1"/>
                </a:solidFill>
                <a:prstDash val="solid"/>
                <a:headEnd type="none" w="med" len="med"/>
                <a:tailEnd type="none" w="med" len="med"/>
              </a:ln>
              <a:solidFill>
                <a:srgbClr val="000000"/>
              </a:solidFill>
              <a:latin typeface="黑体" panose="02010609060101010101" pitchFamily="2" charset="-122"/>
              <a:ea typeface="黑体" panose="02010609060101010101" pitchFamily="2" charset="-122"/>
            </a:endParaRPr>
          </a:p>
        </p:txBody>
      </p:sp>
      <p:sp>
        <p:nvSpPr>
          <p:cNvPr id="90126" name="下箭头 90125"/>
          <p:cNvSpPr/>
          <p:nvPr/>
        </p:nvSpPr>
        <p:spPr>
          <a:xfrm>
            <a:off x="3781425" y="5013325"/>
            <a:ext cx="1150938" cy="431800"/>
          </a:xfrm>
          <a:prstGeom prst="downArrow">
            <a:avLst>
              <a:gd name="adj1" fmla="val 54759"/>
              <a:gd name="adj2" fmla="val 40074"/>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pic>
        <p:nvPicPr>
          <p:cNvPr id="90127" name="图片 90126" descr="图片1"/>
          <p:cNvPicPr>
            <a:picLocks noChangeAspect="1"/>
          </p:cNvPicPr>
          <p:nvPr/>
        </p:nvPicPr>
        <p:blipFill>
          <a:blip r:embed="rId1">
            <a:clrChange>
              <a:clrFrom>
                <a:srgbClr val="818181"/>
              </a:clrFrom>
              <a:clrTo>
                <a:srgbClr val="818181">
                  <a:alpha val="0"/>
                </a:srgbClr>
              </a:clrTo>
            </a:clrChange>
          </a:blip>
          <a:stretch>
            <a:fillRect/>
          </a:stretch>
        </p:blipFill>
        <p:spPr>
          <a:xfrm>
            <a:off x="1763713" y="3213100"/>
            <a:ext cx="5976937" cy="1824038"/>
          </a:xfrm>
          <a:prstGeom prst="rect">
            <a:avLst/>
          </a:prstGeom>
          <a:noFill/>
          <a:ln w="9525">
            <a:noFill/>
          </a:ln>
        </p:spPr>
      </p:pic>
      <p:sp>
        <p:nvSpPr>
          <p:cNvPr id="90128" name="下箭头 90127"/>
          <p:cNvSpPr/>
          <p:nvPr/>
        </p:nvSpPr>
        <p:spPr>
          <a:xfrm rot="-2423019">
            <a:off x="2195513" y="3141663"/>
            <a:ext cx="504825" cy="360362"/>
          </a:xfrm>
          <a:prstGeom prst="downArrow">
            <a:avLst>
              <a:gd name="adj1" fmla="val 41620"/>
              <a:gd name="adj2" fmla="val 45435"/>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90129" name="下箭头 90128"/>
          <p:cNvSpPr/>
          <p:nvPr/>
        </p:nvSpPr>
        <p:spPr>
          <a:xfrm rot="2120115">
            <a:off x="6011863" y="3141663"/>
            <a:ext cx="504825" cy="360362"/>
          </a:xfrm>
          <a:prstGeom prst="downArrow">
            <a:avLst>
              <a:gd name="adj1" fmla="val 41620"/>
              <a:gd name="adj2" fmla="val 45435"/>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8" name="标题 91137"/>
          <p:cNvSpPr>
            <a:spLocks noGrp="1"/>
          </p:cNvSpPr>
          <p:nvPr>
            <p:ph type="title"/>
          </p:nvPr>
        </p:nvSpPr>
        <p:spPr>
          <a:ln/>
        </p:spPr>
        <p:txBody>
          <a:bodyPr anchor="ctr" anchorCtr="0"/>
          <a:p>
            <a:r>
              <a:rPr lang="en-US" altLang="zh-CN">
                <a:ea typeface="宋体" panose="02010600030101010101" pitchFamily="2" charset="-122"/>
              </a:rPr>
              <a:t>Marketing Diagram</a:t>
            </a:r>
            <a:endParaRPr lang="en-US" altLang="zh-CN">
              <a:ea typeface="宋体" panose="02010600030101010101" pitchFamily="2" charset="-122"/>
            </a:endParaRPr>
          </a:p>
        </p:txBody>
      </p:sp>
      <p:sp>
        <p:nvSpPr>
          <p:cNvPr id="91143" name="矩形 91142"/>
          <p:cNvSpPr/>
          <p:nvPr/>
        </p:nvSpPr>
        <p:spPr>
          <a:xfrm>
            <a:off x="3886200" y="3200400"/>
            <a:ext cx="1371600" cy="457200"/>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流动化</a:t>
            </a:r>
            <a:endPar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8" name="矩形 149507"/>
          <p:cNvSpPr/>
          <p:nvPr/>
        </p:nvSpPr>
        <p:spPr>
          <a:xfrm>
            <a:off x="1042988" y="692150"/>
            <a:ext cx="7416800" cy="576263"/>
          </a:xfrm>
          <a:prstGeom prst="rect">
            <a:avLst/>
          </a:prstGeom>
          <a:noFill/>
          <a:ln w="25400">
            <a:noFill/>
          </a:ln>
        </p:spPr>
        <p:txBody>
          <a:bodyPr wrap="none" anchor="ctr" anchorCtr="0"/>
          <a:p>
            <a:r>
              <a:rPr lang="zh-CN" altLang="en-US" sz="2800" b="1" dirty="0">
                <a:latin typeface="Arial" panose="020B0604020202020204" pitchFamily="34" charset="0"/>
                <a:ea typeface="宋体" panose="02010600030101010101" pitchFamily="2" charset="-122"/>
              </a:rPr>
              <a:t>丰田生产方式的两大支柱和具体推进方法</a:t>
            </a:r>
            <a:endParaRPr lang="zh-CN" altLang="en-US" sz="2800" b="1" dirty="0">
              <a:latin typeface="Arial" panose="020B0604020202020204" pitchFamily="34" charset="0"/>
              <a:ea typeface="宋体" panose="02010600030101010101" pitchFamily="2" charset="-122"/>
            </a:endParaRPr>
          </a:p>
        </p:txBody>
      </p:sp>
      <p:sp>
        <p:nvSpPr>
          <p:cNvPr id="149511" name="六边形 149510"/>
          <p:cNvSpPr/>
          <p:nvPr/>
        </p:nvSpPr>
        <p:spPr>
          <a:xfrm>
            <a:off x="179388" y="1700213"/>
            <a:ext cx="1800225" cy="647700"/>
          </a:xfrm>
          <a:prstGeom prst="hexagon">
            <a:avLst>
              <a:gd name="adj" fmla="val 52936"/>
              <a:gd name="vf" fmla="val 11547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丰田生产方式</a:t>
            </a:r>
            <a:endParaRPr lang="zh-CN" altLang="en-US" b="1" dirty="0">
              <a:latin typeface="Arial" panose="020B0604020202020204" pitchFamily="34" charset="0"/>
              <a:ea typeface="宋体" panose="02010600030101010101" pitchFamily="2" charset="-122"/>
            </a:endParaRPr>
          </a:p>
          <a:p>
            <a:r>
              <a:rPr lang="zh-CN" altLang="en-US" b="1" dirty="0">
                <a:latin typeface="Arial" panose="020B0604020202020204" pitchFamily="34" charset="0"/>
                <a:ea typeface="宋体" panose="02010600030101010101" pitchFamily="2" charset="-122"/>
              </a:rPr>
              <a:t>两大支柱</a:t>
            </a:r>
            <a:endParaRPr lang="zh-CN" altLang="en-US" b="1" dirty="0">
              <a:latin typeface="Arial" panose="020B0604020202020204" pitchFamily="34" charset="0"/>
              <a:ea typeface="宋体" panose="02010600030101010101" pitchFamily="2" charset="-122"/>
            </a:endParaRPr>
          </a:p>
        </p:txBody>
      </p:sp>
      <p:sp>
        <p:nvSpPr>
          <p:cNvPr id="149512" name="六边形 149511"/>
          <p:cNvSpPr/>
          <p:nvPr/>
        </p:nvSpPr>
        <p:spPr>
          <a:xfrm>
            <a:off x="2195513" y="1700213"/>
            <a:ext cx="6697662" cy="647700"/>
          </a:xfrm>
          <a:prstGeom prst="hexagon">
            <a:avLst>
              <a:gd name="adj" fmla="val 47773"/>
              <a:gd name="vf" fmla="val 11547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400" b="1" dirty="0">
                <a:latin typeface="Arial" panose="020B0604020202020204" pitchFamily="34" charset="0"/>
                <a:ea typeface="宋体" panose="02010600030101010101" pitchFamily="2" charset="-122"/>
              </a:rPr>
              <a:t>具体推进方法</a:t>
            </a:r>
            <a:endParaRPr lang="zh-CN" altLang="en-US" sz="2400" b="1" dirty="0">
              <a:latin typeface="Arial" panose="020B0604020202020204" pitchFamily="34" charset="0"/>
              <a:ea typeface="宋体" panose="02010600030101010101" pitchFamily="2" charset="-122"/>
            </a:endParaRPr>
          </a:p>
        </p:txBody>
      </p:sp>
      <p:sp>
        <p:nvSpPr>
          <p:cNvPr id="149513" name="矩形 149512"/>
          <p:cNvSpPr/>
          <p:nvPr/>
        </p:nvSpPr>
        <p:spPr>
          <a:xfrm>
            <a:off x="395288" y="3213100"/>
            <a:ext cx="1368425" cy="5762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400" b="1" dirty="0">
                <a:latin typeface="Arial" panose="020B0604020202020204" pitchFamily="34" charset="0"/>
                <a:ea typeface="宋体" panose="02010600030101010101" pitchFamily="2" charset="-122"/>
              </a:rPr>
              <a:t>准时化</a:t>
            </a:r>
            <a:endParaRPr lang="en-US" altLang="zh-CN" sz="2400" b="1">
              <a:latin typeface="Arial" panose="020B0604020202020204" pitchFamily="34" charset="0"/>
              <a:ea typeface="宋体" panose="02010600030101010101" pitchFamily="2" charset="-122"/>
            </a:endParaRPr>
          </a:p>
        </p:txBody>
      </p:sp>
      <p:sp>
        <p:nvSpPr>
          <p:cNvPr id="149515" name="矩形 149514"/>
          <p:cNvSpPr/>
          <p:nvPr/>
        </p:nvSpPr>
        <p:spPr>
          <a:xfrm>
            <a:off x="2124075" y="2924175"/>
            <a:ext cx="1584325" cy="1225550"/>
          </a:xfrm>
          <a:prstGeom prst="rect">
            <a:avLst/>
          </a:prstGeom>
          <a:solidFill>
            <a:schemeClr val="bg1"/>
          </a:solidFill>
          <a:ln w="25400" cap="flat" cmpd="sng">
            <a:solidFill>
              <a:schemeClr val="tx1"/>
            </a:solidFill>
            <a:prstDash val="solid"/>
            <a:miter/>
            <a:headEnd type="none" w="med" len="med"/>
            <a:tailEnd type="none" w="med" len="med"/>
          </a:ln>
        </p:spPr>
        <p:txBody>
          <a:bodyPr/>
          <a:p>
            <a:r>
              <a:rPr lang="zh-CN" altLang="en-US" b="1" dirty="0">
                <a:latin typeface="Arial" panose="020B0604020202020204" pitchFamily="34" charset="0"/>
                <a:ea typeface="宋体" panose="02010600030101010101" pitchFamily="2" charset="-122"/>
              </a:rPr>
              <a:t>缩短过程周期时间</a:t>
            </a:r>
            <a:endParaRPr lang="zh-CN" altLang="en-US" b="1" dirty="0">
              <a:latin typeface="Arial" panose="020B0604020202020204" pitchFamily="34" charset="0"/>
              <a:ea typeface="宋体" panose="02010600030101010101" pitchFamily="2" charset="-122"/>
            </a:endParaRPr>
          </a:p>
          <a:p>
            <a:endParaRPr lang="zh-CN" altLang="en-US" b="1" dirty="0">
              <a:latin typeface="Arial" panose="020B0604020202020204" pitchFamily="34" charset="0"/>
              <a:ea typeface="宋体" panose="02010600030101010101" pitchFamily="2" charset="-122"/>
            </a:endParaRPr>
          </a:p>
          <a:p>
            <a:r>
              <a:rPr lang="zh-CN" altLang="en-US" b="1" dirty="0">
                <a:latin typeface="Arial" panose="020B0604020202020204" pitchFamily="34" charset="0"/>
                <a:ea typeface="宋体" panose="02010600030101010101" pitchFamily="2" charset="-122"/>
              </a:rPr>
              <a:t>减少停滞</a:t>
            </a:r>
            <a:endParaRPr lang="zh-CN" altLang="en-US" b="1" dirty="0">
              <a:latin typeface="Arial" panose="020B0604020202020204" pitchFamily="34" charset="0"/>
              <a:ea typeface="宋体" panose="02010600030101010101" pitchFamily="2" charset="-122"/>
            </a:endParaRPr>
          </a:p>
        </p:txBody>
      </p:sp>
      <p:sp>
        <p:nvSpPr>
          <p:cNvPr id="149516" name="下箭头 149515"/>
          <p:cNvSpPr/>
          <p:nvPr/>
        </p:nvSpPr>
        <p:spPr>
          <a:xfrm>
            <a:off x="2771775" y="3573463"/>
            <a:ext cx="360363" cy="215900"/>
          </a:xfrm>
          <a:prstGeom prst="downArrow">
            <a:avLst>
              <a:gd name="adj1" fmla="val 50000"/>
              <a:gd name="adj2" fmla="val 25000"/>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
        <p:nvSpPr>
          <p:cNvPr id="149518" name="矩形 149517"/>
          <p:cNvSpPr/>
          <p:nvPr/>
        </p:nvSpPr>
        <p:spPr>
          <a:xfrm>
            <a:off x="4067175" y="2579688"/>
            <a:ext cx="2089150" cy="360362"/>
          </a:xfrm>
          <a:prstGeom prst="rect">
            <a:avLst/>
          </a:prstGeom>
          <a:noFill/>
          <a:ln w="25400">
            <a:noFill/>
          </a:ln>
        </p:spPr>
        <p:txBody>
          <a:bodyPr wrap="none" anchor="ctr" anchorCtr="0"/>
          <a:p>
            <a:pPr algn="l"/>
            <a:r>
              <a:rPr lang="zh-CN" altLang="en-US" sz="1600" b="1" dirty="0">
                <a:latin typeface="Arial" panose="020B0604020202020204" pitchFamily="34" charset="0"/>
                <a:ea typeface="宋体" panose="02010600030101010101" pitchFamily="2" charset="-122"/>
              </a:rPr>
              <a:t>（</a:t>
            </a:r>
            <a:r>
              <a:rPr lang="en-US" altLang="zh-CN" sz="1600" b="1">
                <a:latin typeface="Arial" panose="020B0604020202020204" pitchFamily="34" charset="0"/>
                <a:ea typeface="宋体" panose="02010600030101010101" pitchFamily="2" charset="-122"/>
              </a:rPr>
              <a:t>1</a:t>
            </a:r>
            <a:r>
              <a:rPr lang="zh-CN" altLang="en-US" sz="1600" b="1" dirty="0">
                <a:latin typeface="Arial" panose="020B0604020202020204" pitchFamily="34" charset="0"/>
                <a:ea typeface="宋体" panose="02010600030101010101" pitchFamily="2" charset="-122"/>
              </a:rPr>
              <a:t>）小批量生产</a:t>
            </a:r>
            <a:endParaRPr lang="zh-CN" altLang="en-US" sz="1600" b="1" dirty="0">
              <a:latin typeface="Arial" panose="020B0604020202020204" pitchFamily="34" charset="0"/>
              <a:ea typeface="宋体" panose="02010600030101010101" pitchFamily="2" charset="-122"/>
            </a:endParaRPr>
          </a:p>
        </p:txBody>
      </p:sp>
      <p:sp>
        <p:nvSpPr>
          <p:cNvPr id="149519" name="矩形 149518"/>
          <p:cNvSpPr/>
          <p:nvPr/>
        </p:nvSpPr>
        <p:spPr>
          <a:xfrm>
            <a:off x="6083300" y="2517775"/>
            <a:ext cx="2163763" cy="360363"/>
          </a:xfrm>
          <a:prstGeom prst="rect">
            <a:avLst/>
          </a:prstGeom>
          <a:noFill/>
          <a:ln w="25400">
            <a:noFill/>
          </a:ln>
        </p:spPr>
        <p:txBody>
          <a:bodyPr wrap="none" anchor="ctr" anchorCtr="0"/>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缩短换产时间</a:t>
            </a:r>
            <a:endParaRPr lang="zh-CN" altLang="en-US" sz="1600" b="1" dirty="0">
              <a:latin typeface="宋体" panose="02010600030101010101" pitchFamily="2" charset="-122"/>
              <a:ea typeface="宋体" panose="02010600030101010101" pitchFamily="2" charset="-122"/>
            </a:endParaRPr>
          </a:p>
        </p:txBody>
      </p:sp>
      <p:sp>
        <p:nvSpPr>
          <p:cNvPr id="149520" name="矩形 149519"/>
          <p:cNvSpPr/>
          <p:nvPr/>
        </p:nvSpPr>
        <p:spPr>
          <a:xfrm>
            <a:off x="4067175" y="2924175"/>
            <a:ext cx="2089150" cy="360363"/>
          </a:xfrm>
          <a:prstGeom prst="rect">
            <a:avLst/>
          </a:prstGeom>
          <a:noFill/>
          <a:ln w="25400">
            <a:noFill/>
          </a:ln>
        </p:spPr>
        <p:txBody>
          <a:bodyPr wrap="none" anchor="ctr" anchorCtr="0"/>
          <a:p>
            <a:pPr algn="l"/>
            <a:r>
              <a:rPr lang="zh-CN" altLang="en-US" sz="1600" b="1" dirty="0">
                <a:latin typeface="Arial" panose="020B0604020202020204" pitchFamily="34" charset="0"/>
                <a:ea typeface="宋体" panose="02010600030101010101" pitchFamily="2" charset="-122"/>
              </a:rPr>
              <a:t>（</a:t>
            </a:r>
            <a:r>
              <a:rPr lang="en-US" altLang="zh-CN" sz="1600" b="1">
                <a:latin typeface="Arial" panose="020B0604020202020204" pitchFamily="34" charset="0"/>
                <a:ea typeface="宋体" panose="02010600030101010101" pitchFamily="2" charset="-122"/>
              </a:rPr>
              <a:t>2</a:t>
            </a:r>
            <a:r>
              <a:rPr lang="zh-CN" altLang="en-US" sz="1600" b="1" dirty="0">
                <a:latin typeface="Arial" panose="020B0604020202020204" pitchFamily="34" charset="0"/>
                <a:ea typeface="宋体" panose="02010600030101010101" pitchFamily="2" charset="-122"/>
              </a:rPr>
              <a:t>）工序的流动化</a:t>
            </a:r>
            <a:endParaRPr lang="zh-CN" altLang="en-US" sz="1600" b="1" dirty="0">
              <a:latin typeface="Arial" panose="020B0604020202020204" pitchFamily="34" charset="0"/>
              <a:ea typeface="宋体" panose="02010600030101010101" pitchFamily="2" charset="-122"/>
            </a:endParaRPr>
          </a:p>
        </p:txBody>
      </p:sp>
      <p:sp>
        <p:nvSpPr>
          <p:cNvPr id="149521" name="矩形 149520"/>
          <p:cNvSpPr/>
          <p:nvPr/>
        </p:nvSpPr>
        <p:spPr>
          <a:xfrm>
            <a:off x="6083300" y="2970213"/>
            <a:ext cx="2843213" cy="1009650"/>
          </a:xfrm>
          <a:prstGeom prst="rect">
            <a:avLst/>
          </a:prstGeom>
          <a:noFill/>
          <a:ln w="25400">
            <a:noFill/>
          </a:ln>
        </p:spPr>
        <p:txBody>
          <a:bodyPr anchor="ctr" anchorCtr="0"/>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流动的简洁化</a:t>
            </a:r>
            <a:endParaRPr lang="zh-CN" altLang="en-US" sz="1600" b="1" dirty="0">
              <a:latin typeface="宋体" panose="02010600030101010101" pitchFamily="2" charset="-122"/>
              <a:ea typeface="宋体" panose="02010600030101010101" pitchFamily="2" charset="-122"/>
            </a:endParaRPr>
          </a:p>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整流化  专用化   混流化</a:t>
            </a:r>
            <a:endParaRPr lang="zh-CN" altLang="en-US" sz="1600" b="1" dirty="0">
              <a:latin typeface="宋体" panose="02010600030101010101" pitchFamily="2" charset="-122"/>
              <a:ea typeface="宋体" panose="02010600030101010101" pitchFamily="2" charset="-122"/>
            </a:endParaRPr>
          </a:p>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按照工序顺序摆放设备</a:t>
            </a:r>
            <a:endParaRPr lang="zh-CN" altLang="en-US" sz="1600" b="1" dirty="0">
              <a:latin typeface="宋体" panose="02010600030101010101" pitchFamily="2" charset="-122"/>
              <a:ea typeface="宋体" panose="02010600030101010101" pitchFamily="2" charset="-122"/>
            </a:endParaRPr>
          </a:p>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一个一个的下传</a:t>
            </a:r>
            <a:endParaRPr lang="en-US" altLang="zh-CN" sz="1600" b="1">
              <a:latin typeface="宋体" panose="02010600030101010101" pitchFamily="2" charset="-122"/>
              <a:ea typeface="宋体" panose="02010600030101010101" pitchFamily="2" charset="-122"/>
            </a:endParaRPr>
          </a:p>
        </p:txBody>
      </p:sp>
      <p:sp>
        <p:nvSpPr>
          <p:cNvPr id="149522" name="矩形 149521"/>
          <p:cNvSpPr/>
          <p:nvPr/>
        </p:nvSpPr>
        <p:spPr>
          <a:xfrm>
            <a:off x="4067175" y="4030663"/>
            <a:ext cx="2089150" cy="503237"/>
          </a:xfrm>
          <a:prstGeom prst="rect">
            <a:avLst/>
          </a:prstGeom>
          <a:noFill/>
          <a:ln w="25400">
            <a:noFill/>
          </a:ln>
        </p:spPr>
        <p:txBody>
          <a:bodyPr wrap="none" anchor="ctr" anchorCtr="0"/>
          <a:p>
            <a:pPr algn="l"/>
            <a:r>
              <a:rPr lang="zh-CN" altLang="en-US" sz="1600" b="1" dirty="0">
                <a:latin typeface="Arial" panose="020B0604020202020204" pitchFamily="34" charset="0"/>
                <a:ea typeface="宋体" panose="02010600030101010101" pitchFamily="2" charset="-122"/>
              </a:rPr>
              <a:t>（</a:t>
            </a:r>
            <a:r>
              <a:rPr lang="en-US" altLang="zh-CN" sz="1600" b="1">
                <a:latin typeface="Arial" panose="020B0604020202020204" pitchFamily="34" charset="0"/>
                <a:ea typeface="宋体" panose="02010600030101010101" pitchFamily="2" charset="-122"/>
              </a:rPr>
              <a:t>3</a:t>
            </a:r>
            <a:r>
              <a:rPr lang="zh-CN" altLang="en-US" sz="1600" b="1" dirty="0">
                <a:latin typeface="Arial" panose="020B0604020202020204" pitchFamily="34" charset="0"/>
                <a:ea typeface="宋体" panose="02010600030101010101" pitchFamily="2" charset="-122"/>
              </a:rPr>
              <a:t>）按照售出速度</a:t>
            </a:r>
            <a:endParaRPr lang="zh-CN" altLang="en-US" sz="1600" b="1" dirty="0">
              <a:latin typeface="Arial" panose="020B0604020202020204" pitchFamily="34" charset="0"/>
              <a:ea typeface="宋体" panose="02010600030101010101" pitchFamily="2" charset="-122"/>
            </a:endParaRPr>
          </a:p>
          <a:p>
            <a:pPr algn="l"/>
            <a:r>
              <a:rPr lang="zh-CN" altLang="en-US" sz="1600" b="1" dirty="0">
                <a:latin typeface="Arial" panose="020B0604020202020204" pitchFamily="34" charset="0"/>
                <a:ea typeface="宋体" panose="02010600030101010101" pitchFamily="2" charset="-122"/>
              </a:rPr>
              <a:t>         生产</a:t>
            </a:r>
            <a:endParaRPr lang="zh-CN" altLang="en-US" sz="1600" b="1" dirty="0">
              <a:latin typeface="Arial" panose="020B0604020202020204" pitchFamily="34" charset="0"/>
              <a:ea typeface="宋体" panose="02010600030101010101" pitchFamily="2" charset="-122"/>
            </a:endParaRPr>
          </a:p>
        </p:txBody>
      </p:sp>
      <p:sp>
        <p:nvSpPr>
          <p:cNvPr id="149523" name="矩形 149522"/>
          <p:cNvSpPr/>
          <p:nvPr/>
        </p:nvSpPr>
        <p:spPr>
          <a:xfrm>
            <a:off x="6083300" y="4076700"/>
            <a:ext cx="2163763" cy="360363"/>
          </a:xfrm>
          <a:prstGeom prst="rect">
            <a:avLst/>
          </a:prstGeom>
          <a:noFill/>
          <a:ln w="25400">
            <a:noFill/>
          </a:ln>
        </p:spPr>
        <p:txBody>
          <a:bodyPr wrap="none" anchor="ctr" anchorCtr="0"/>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节拍时间    标准作业</a:t>
            </a:r>
            <a:endParaRPr lang="zh-CN" altLang="en-US" sz="1600" b="1" dirty="0">
              <a:latin typeface="宋体" panose="02010600030101010101" pitchFamily="2" charset="-122"/>
              <a:ea typeface="宋体" panose="02010600030101010101" pitchFamily="2" charset="-122"/>
            </a:endParaRPr>
          </a:p>
        </p:txBody>
      </p:sp>
      <p:sp>
        <p:nvSpPr>
          <p:cNvPr id="149524" name="矩形 149523"/>
          <p:cNvSpPr/>
          <p:nvPr/>
        </p:nvSpPr>
        <p:spPr>
          <a:xfrm>
            <a:off x="4067175" y="4614863"/>
            <a:ext cx="2089150" cy="504825"/>
          </a:xfrm>
          <a:prstGeom prst="rect">
            <a:avLst/>
          </a:prstGeom>
          <a:noFill/>
          <a:ln w="25400">
            <a:noFill/>
          </a:ln>
        </p:spPr>
        <p:txBody>
          <a:bodyPr wrap="none" anchor="ctr" anchorCtr="0"/>
          <a:p>
            <a:pPr algn="l"/>
            <a:r>
              <a:rPr lang="zh-CN" altLang="en-US" sz="1600" b="1" dirty="0">
                <a:latin typeface="Arial" panose="020B0604020202020204" pitchFamily="34" charset="0"/>
                <a:ea typeface="宋体" panose="02010600030101010101" pitchFamily="2" charset="-122"/>
              </a:rPr>
              <a:t>（</a:t>
            </a:r>
            <a:r>
              <a:rPr lang="en-US" altLang="zh-CN" sz="1600" b="1">
                <a:latin typeface="Arial" panose="020B0604020202020204" pitchFamily="34" charset="0"/>
                <a:ea typeface="宋体" panose="02010600030101010101" pitchFamily="2" charset="-122"/>
              </a:rPr>
              <a:t>4</a:t>
            </a:r>
            <a:r>
              <a:rPr lang="zh-CN" altLang="en-US" sz="1600" b="1" dirty="0">
                <a:latin typeface="Arial" panose="020B0604020202020204" pitchFamily="34" charset="0"/>
                <a:ea typeface="宋体" panose="02010600030101010101" pitchFamily="2" charset="-122"/>
              </a:rPr>
              <a:t>）拉动式生产和</a:t>
            </a:r>
            <a:endParaRPr lang="zh-CN" altLang="en-US" sz="1600" b="1" dirty="0">
              <a:latin typeface="Arial" panose="020B0604020202020204" pitchFamily="34" charset="0"/>
              <a:ea typeface="宋体" panose="02010600030101010101" pitchFamily="2" charset="-122"/>
            </a:endParaRPr>
          </a:p>
          <a:p>
            <a:pPr algn="l"/>
            <a:r>
              <a:rPr lang="zh-CN" altLang="en-US" sz="1600" b="1" dirty="0">
                <a:latin typeface="Arial" panose="020B0604020202020204" pitchFamily="34" charset="0"/>
                <a:ea typeface="宋体" panose="02010600030101010101" pitchFamily="2" charset="-122"/>
              </a:rPr>
              <a:t>         后补充生产</a:t>
            </a:r>
            <a:endParaRPr lang="zh-CN" altLang="en-US" sz="1600" b="1" dirty="0">
              <a:latin typeface="Arial" panose="020B0604020202020204" pitchFamily="34" charset="0"/>
              <a:ea typeface="宋体" panose="02010600030101010101" pitchFamily="2" charset="-122"/>
            </a:endParaRPr>
          </a:p>
        </p:txBody>
      </p:sp>
      <p:sp>
        <p:nvSpPr>
          <p:cNvPr id="149525" name="矩形 149524"/>
          <p:cNvSpPr/>
          <p:nvPr/>
        </p:nvSpPr>
        <p:spPr>
          <a:xfrm>
            <a:off x="6080125" y="4579938"/>
            <a:ext cx="2163763" cy="504825"/>
          </a:xfrm>
          <a:prstGeom prst="rect">
            <a:avLst/>
          </a:prstGeom>
          <a:noFill/>
          <a:ln w="25400">
            <a:noFill/>
          </a:ln>
        </p:spPr>
        <p:txBody>
          <a:bodyPr wrap="none" anchor="ctr" anchorCtr="0"/>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看板</a:t>
            </a:r>
            <a:endParaRPr lang="zh-CN" altLang="en-US" sz="1600" b="1" dirty="0">
              <a:latin typeface="宋体" panose="02010600030101010101" pitchFamily="2" charset="-122"/>
              <a:ea typeface="宋体" panose="02010600030101010101" pitchFamily="2" charset="-122"/>
            </a:endParaRPr>
          </a:p>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改善物流</a:t>
            </a:r>
            <a:endParaRPr lang="zh-CN" altLang="en-US" sz="1600" b="1" dirty="0">
              <a:latin typeface="宋体" panose="02010600030101010101" pitchFamily="2" charset="-122"/>
              <a:ea typeface="宋体" panose="02010600030101010101" pitchFamily="2" charset="-122"/>
            </a:endParaRPr>
          </a:p>
        </p:txBody>
      </p:sp>
      <p:sp>
        <p:nvSpPr>
          <p:cNvPr id="149530" name="直接连接符 149529"/>
          <p:cNvSpPr/>
          <p:nvPr/>
        </p:nvSpPr>
        <p:spPr>
          <a:xfrm>
            <a:off x="1763713" y="3500438"/>
            <a:ext cx="360362" cy="0"/>
          </a:xfrm>
          <a:prstGeom prst="line">
            <a:avLst/>
          </a:prstGeom>
          <a:ln w="25400" cap="flat" cmpd="sng">
            <a:solidFill>
              <a:schemeClr val="tx1"/>
            </a:solidFill>
            <a:prstDash val="solid"/>
            <a:headEnd type="none" w="med" len="med"/>
            <a:tailEnd type="triangle" w="lg" len="lg"/>
          </a:ln>
        </p:spPr>
      </p:sp>
      <p:grpSp>
        <p:nvGrpSpPr>
          <p:cNvPr id="149537" name="组合 149536"/>
          <p:cNvGrpSpPr/>
          <p:nvPr/>
        </p:nvGrpSpPr>
        <p:grpSpPr>
          <a:xfrm>
            <a:off x="3924300" y="2763838"/>
            <a:ext cx="360363" cy="1973262"/>
            <a:chOff x="2472" y="1733"/>
            <a:chExt cx="227" cy="1243"/>
          </a:xfrm>
        </p:grpSpPr>
        <p:sp>
          <p:nvSpPr>
            <p:cNvPr id="149532" name="直接连接符 149531"/>
            <p:cNvSpPr/>
            <p:nvPr/>
          </p:nvSpPr>
          <p:spPr>
            <a:xfrm>
              <a:off x="2472" y="1733"/>
              <a:ext cx="227" cy="0"/>
            </a:xfrm>
            <a:prstGeom prst="line">
              <a:avLst/>
            </a:prstGeom>
            <a:ln w="25400" cap="flat" cmpd="sng">
              <a:solidFill>
                <a:schemeClr val="tx1"/>
              </a:solidFill>
              <a:prstDash val="solid"/>
              <a:headEnd type="none" w="med" len="med"/>
              <a:tailEnd type="triangle" w="lg" len="lg"/>
            </a:ln>
          </p:spPr>
        </p:sp>
        <p:sp>
          <p:nvSpPr>
            <p:cNvPr id="149533" name="直接连接符 149532"/>
            <p:cNvSpPr/>
            <p:nvPr/>
          </p:nvSpPr>
          <p:spPr>
            <a:xfrm>
              <a:off x="2472" y="1933"/>
              <a:ext cx="227" cy="0"/>
            </a:xfrm>
            <a:prstGeom prst="line">
              <a:avLst/>
            </a:prstGeom>
            <a:ln w="25400" cap="flat" cmpd="sng">
              <a:solidFill>
                <a:schemeClr val="tx1"/>
              </a:solidFill>
              <a:prstDash val="solid"/>
              <a:headEnd type="none" w="med" len="med"/>
              <a:tailEnd type="triangle" w="lg" len="lg"/>
            </a:ln>
          </p:spPr>
        </p:sp>
        <p:sp>
          <p:nvSpPr>
            <p:cNvPr id="149534" name="直接连接符 149533"/>
            <p:cNvSpPr/>
            <p:nvPr/>
          </p:nvSpPr>
          <p:spPr>
            <a:xfrm>
              <a:off x="2472" y="2604"/>
              <a:ext cx="227" cy="0"/>
            </a:xfrm>
            <a:prstGeom prst="line">
              <a:avLst/>
            </a:prstGeom>
            <a:ln w="25400" cap="flat" cmpd="sng">
              <a:solidFill>
                <a:schemeClr val="tx1"/>
              </a:solidFill>
              <a:prstDash val="solid"/>
              <a:headEnd type="none" w="med" len="med"/>
              <a:tailEnd type="triangle" w="lg" len="lg"/>
            </a:ln>
          </p:spPr>
        </p:sp>
        <p:sp>
          <p:nvSpPr>
            <p:cNvPr id="149535" name="直接连接符 149534"/>
            <p:cNvSpPr/>
            <p:nvPr/>
          </p:nvSpPr>
          <p:spPr>
            <a:xfrm>
              <a:off x="2472" y="2976"/>
              <a:ext cx="227" cy="0"/>
            </a:xfrm>
            <a:prstGeom prst="line">
              <a:avLst/>
            </a:prstGeom>
            <a:ln w="25400" cap="flat" cmpd="sng">
              <a:solidFill>
                <a:schemeClr val="tx1"/>
              </a:solidFill>
              <a:prstDash val="solid"/>
              <a:headEnd type="none" w="med" len="med"/>
              <a:tailEnd type="triangle" w="lg" len="lg"/>
            </a:ln>
          </p:spPr>
        </p:sp>
        <p:sp>
          <p:nvSpPr>
            <p:cNvPr id="149536" name="直接连接符 149535"/>
            <p:cNvSpPr/>
            <p:nvPr/>
          </p:nvSpPr>
          <p:spPr>
            <a:xfrm>
              <a:off x="2472" y="1735"/>
              <a:ext cx="0" cy="1241"/>
            </a:xfrm>
            <a:prstGeom prst="line">
              <a:avLst/>
            </a:prstGeom>
            <a:ln w="25400" cap="flat" cmpd="sng">
              <a:solidFill>
                <a:schemeClr val="tx1"/>
              </a:solidFill>
              <a:prstDash val="solid"/>
              <a:headEnd type="none" w="med" len="med"/>
              <a:tailEnd type="none" w="med" len="med"/>
            </a:ln>
          </p:spPr>
        </p:sp>
      </p:grpSp>
      <p:sp>
        <p:nvSpPr>
          <p:cNvPr id="149538" name="直接连接符 149537"/>
          <p:cNvSpPr/>
          <p:nvPr/>
        </p:nvSpPr>
        <p:spPr>
          <a:xfrm>
            <a:off x="3708400" y="3500438"/>
            <a:ext cx="215900" cy="0"/>
          </a:xfrm>
          <a:prstGeom prst="line">
            <a:avLst/>
          </a:prstGeom>
          <a:ln w="25400" cap="flat" cmpd="sng">
            <a:solidFill>
              <a:schemeClr val="tx1"/>
            </a:solidFill>
            <a:prstDash val="solid"/>
            <a:headEnd type="none" w="med" len="med"/>
            <a:tailEnd type="none" w="med" len="med"/>
          </a:ln>
        </p:spPr>
      </p:sp>
      <p:grpSp>
        <p:nvGrpSpPr>
          <p:cNvPr id="149547" name="组合 149546"/>
          <p:cNvGrpSpPr/>
          <p:nvPr/>
        </p:nvGrpSpPr>
        <p:grpSpPr>
          <a:xfrm>
            <a:off x="395288" y="5373688"/>
            <a:ext cx="8280400" cy="1081087"/>
            <a:chOff x="249" y="3384"/>
            <a:chExt cx="5216" cy="681"/>
          </a:xfrm>
        </p:grpSpPr>
        <p:sp>
          <p:nvSpPr>
            <p:cNvPr id="149514" name="矩形 149513"/>
            <p:cNvSpPr/>
            <p:nvPr/>
          </p:nvSpPr>
          <p:spPr>
            <a:xfrm>
              <a:off x="249" y="3475"/>
              <a:ext cx="862" cy="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400" b="1" dirty="0">
                  <a:latin typeface="Arial" panose="020B0604020202020204" pitchFamily="34" charset="0"/>
                  <a:ea typeface="宋体" panose="02010600030101010101" pitchFamily="2" charset="-122"/>
                </a:rPr>
                <a:t>自働化</a:t>
              </a:r>
              <a:endParaRPr lang="en-US" altLang="zh-CN" sz="2400" b="1">
                <a:latin typeface="Arial" panose="020B0604020202020204" pitchFamily="34" charset="0"/>
                <a:ea typeface="宋体" panose="02010600030101010101" pitchFamily="2" charset="-122"/>
              </a:endParaRPr>
            </a:p>
          </p:txBody>
        </p:sp>
        <p:sp>
          <p:nvSpPr>
            <p:cNvPr id="149517" name="矩形 149516"/>
            <p:cNvSpPr/>
            <p:nvPr/>
          </p:nvSpPr>
          <p:spPr>
            <a:xfrm>
              <a:off x="1338" y="3384"/>
              <a:ext cx="998" cy="681"/>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b="1" dirty="0">
                  <a:latin typeface="Arial" panose="020B0604020202020204" pitchFamily="34" charset="0"/>
                  <a:ea typeface="宋体" panose="02010600030101010101" pitchFamily="2" charset="-122"/>
                </a:rPr>
                <a:t>异常时判知、停止和修复</a:t>
              </a:r>
              <a:endParaRPr lang="zh-CN" altLang="en-US" b="1" dirty="0">
                <a:latin typeface="Arial" panose="020B0604020202020204" pitchFamily="34" charset="0"/>
                <a:ea typeface="宋体" panose="02010600030101010101" pitchFamily="2" charset="-122"/>
              </a:endParaRPr>
            </a:p>
            <a:p>
              <a:r>
                <a:rPr lang="zh-CN" altLang="en-US" b="1" dirty="0">
                  <a:latin typeface="Arial" panose="020B0604020202020204" pitchFamily="34" charset="0"/>
                  <a:ea typeface="宋体" panose="02010600030101010101" pitchFamily="2" charset="-122"/>
                </a:rPr>
                <a:t>完工时停机</a:t>
              </a:r>
              <a:endParaRPr lang="zh-CN" altLang="en-US" b="1" dirty="0">
                <a:latin typeface="Arial" panose="020B0604020202020204" pitchFamily="34" charset="0"/>
                <a:ea typeface="宋体" panose="02010600030101010101" pitchFamily="2" charset="-122"/>
              </a:endParaRPr>
            </a:p>
          </p:txBody>
        </p:sp>
        <p:sp>
          <p:nvSpPr>
            <p:cNvPr id="149526" name="矩形 149525"/>
            <p:cNvSpPr/>
            <p:nvPr/>
          </p:nvSpPr>
          <p:spPr>
            <a:xfrm>
              <a:off x="2562" y="3429"/>
              <a:ext cx="1316" cy="227"/>
            </a:xfrm>
            <a:prstGeom prst="rect">
              <a:avLst/>
            </a:prstGeom>
            <a:noFill/>
            <a:ln w="25400">
              <a:noFill/>
            </a:ln>
          </p:spPr>
          <p:txBody>
            <a:bodyPr wrap="none" anchor="ctr" anchorCtr="0"/>
            <a:p>
              <a:pPr algn="l"/>
              <a:r>
                <a:rPr lang="zh-CN" altLang="en-US" sz="1600" b="1" dirty="0">
                  <a:latin typeface="Arial" panose="020B0604020202020204" pitchFamily="34" charset="0"/>
                  <a:ea typeface="宋体" panose="02010600030101010101" pitchFamily="2" charset="-122"/>
                </a:rPr>
                <a:t>（</a:t>
              </a:r>
              <a:r>
                <a:rPr lang="en-US" altLang="zh-CN" sz="1600" b="1">
                  <a:latin typeface="Arial" panose="020B0604020202020204" pitchFamily="34" charset="0"/>
                  <a:ea typeface="宋体" panose="02010600030101010101" pitchFamily="2" charset="-122"/>
                </a:rPr>
                <a:t>1</a:t>
              </a:r>
              <a:r>
                <a:rPr lang="zh-CN" altLang="en-US" sz="1600" b="1" dirty="0">
                  <a:latin typeface="Arial" panose="020B0604020202020204" pitchFamily="34" charset="0"/>
                  <a:ea typeface="宋体" panose="02010600030101010101" pitchFamily="2" charset="-122"/>
                </a:rPr>
                <a:t>）人机分离</a:t>
              </a:r>
              <a:endParaRPr lang="zh-CN" altLang="en-US" sz="1600" b="1" dirty="0">
                <a:latin typeface="Arial" panose="020B0604020202020204" pitchFamily="34" charset="0"/>
                <a:ea typeface="宋体" panose="02010600030101010101" pitchFamily="2" charset="-122"/>
              </a:endParaRPr>
            </a:p>
          </p:txBody>
        </p:sp>
        <p:sp>
          <p:nvSpPr>
            <p:cNvPr id="149527" name="矩形 149526"/>
            <p:cNvSpPr/>
            <p:nvPr/>
          </p:nvSpPr>
          <p:spPr>
            <a:xfrm>
              <a:off x="3877" y="3420"/>
              <a:ext cx="1588" cy="227"/>
            </a:xfrm>
            <a:prstGeom prst="rect">
              <a:avLst/>
            </a:prstGeom>
            <a:noFill/>
            <a:ln w="25400">
              <a:noFill/>
            </a:ln>
          </p:spPr>
          <p:txBody>
            <a:bodyPr wrap="none" anchor="ctr" anchorCtr="0"/>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省力   省人   少人</a:t>
              </a:r>
              <a:endParaRPr lang="zh-CN" altLang="en-US" sz="1600" b="1" dirty="0">
                <a:latin typeface="宋体" panose="02010600030101010101" pitchFamily="2" charset="-122"/>
                <a:ea typeface="宋体" panose="02010600030101010101" pitchFamily="2" charset="-122"/>
              </a:endParaRPr>
            </a:p>
          </p:txBody>
        </p:sp>
        <p:sp>
          <p:nvSpPr>
            <p:cNvPr id="149528" name="矩形 149527"/>
            <p:cNvSpPr/>
            <p:nvPr/>
          </p:nvSpPr>
          <p:spPr>
            <a:xfrm>
              <a:off x="2562" y="3792"/>
              <a:ext cx="1316" cy="227"/>
            </a:xfrm>
            <a:prstGeom prst="rect">
              <a:avLst/>
            </a:prstGeom>
            <a:noFill/>
            <a:ln w="25400">
              <a:noFill/>
            </a:ln>
          </p:spPr>
          <p:txBody>
            <a:bodyPr wrap="none" anchor="ctr" anchorCtr="0"/>
            <a:p>
              <a:pPr algn="l"/>
              <a:r>
                <a:rPr lang="zh-CN" altLang="en-US" sz="1600" b="1" dirty="0">
                  <a:latin typeface="Arial" panose="020B0604020202020204" pitchFamily="34" charset="0"/>
                  <a:ea typeface="宋体" panose="02010600030101010101" pitchFamily="2" charset="-122"/>
                </a:rPr>
                <a:t>（</a:t>
              </a:r>
              <a:r>
                <a:rPr lang="en-US" altLang="zh-CN" sz="1600" b="1">
                  <a:latin typeface="Arial" panose="020B0604020202020204" pitchFamily="34" charset="0"/>
                  <a:ea typeface="宋体" panose="02010600030101010101" pitchFamily="2" charset="-122"/>
                </a:rPr>
                <a:t>2</a:t>
              </a:r>
              <a:r>
                <a:rPr lang="zh-CN" altLang="en-US" sz="1600" b="1" dirty="0">
                  <a:latin typeface="Arial" panose="020B0604020202020204" pitchFamily="34" charset="0"/>
                  <a:ea typeface="宋体" panose="02010600030101010101" pitchFamily="2" charset="-122"/>
                </a:rPr>
                <a:t>）不产生不良</a:t>
              </a:r>
              <a:endParaRPr lang="zh-CN" altLang="en-US" sz="1600" b="1" dirty="0">
                <a:latin typeface="Arial" panose="020B0604020202020204" pitchFamily="34" charset="0"/>
                <a:ea typeface="宋体" panose="02010600030101010101" pitchFamily="2" charset="-122"/>
              </a:endParaRPr>
            </a:p>
          </p:txBody>
        </p:sp>
        <p:sp>
          <p:nvSpPr>
            <p:cNvPr id="149529" name="矩形 149528"/>
            <p:cNvSpPr/>
            <p:nvPr/>
          </p:nvSpPr>
          <p:spPr>
            <a:xfrm>
              <a:off x="3877" y="3783"/>
              <a:ext cx="1588" cy="227"/>
            </a:xfrm>
            <a:prstGeom prst="rect">
              <a:avLst/>
            </a:prstGeom>
            <a:noFill/>
            <a:ln w="25400">
              <a:noFill/>
            </a:ln>
          </p:spPr>
          <p:txBody>
            <a:bodyPr wrap="none" anchor="ctr" anchorCtr="0"/>
            <a:p>
              <a:pPr algn="l"/>
              <a:r>
                <a:rPr lang="en-US" altLang="en-US" b="1">
                  <a:latin typeface="宋体" panose="02010600030101010101" pitchFamily="2" charset="-122"/>
                  <a:ea typeface="宋体" panose="02010600030101010101" pitchFamily="2" charset="-122"/>
                </a:rPr>
                <a:t>·</a:t>
              </a:r>
              <a:r>
                <a:rPr lang="zh-CN" altLang="en-US" sz="1600" b="1" dirty="0">
                  <a:latin typeface="宋体" panose="02010600030101010101" pitchFamily="2" charset="-122"/>
                  <a:ea typeface="宋体" panose="02010600030101010101" pitchFamily="2" charset="-122"/>
                </a:rPr>
                <a:t>过程质量控制</a:t>
              </a:r>
              <a:endParaRPr lang="zh-CN" altLang="en-US" sz="1600" b="1" dirty="0">
                <a:latin typeface="宋体" panose="02010600030101010101" pitchFamily="2" charset="-122"/>
                <a:ea typeface="宋体" panose="02010600030101010101" pitchFamily="2" charset="-122"/>
              </a:endParaRPr>
            </a:p>
          </p:txBody>
        </p:sp>
        <p:sp>
          <p:nvSpPr>
            <p:cNvPr id="149531" name="直接连接符 149530"/>
            <p:cNvSpPr/>
            <p:nvPr/>
          </p:nvSpPr>
          <p:spPr>
            <a:xfrm>
              <a:off x="1111" y="3656"/>
              <a:ext cx="227" cy="0"/>
            </a:xfrm>
            <a:prstGeom prst="line">
              <a:avLst/>
            </a:prstGeom>
            <a:ln w="25400" cap="flat" cmpd="sng">
              <a:solidFill>
                <a:schemeClr val="tx1"/>
              </a:solidFill>
              <a:prstDash val="solid"/>
              <a:headEnd type="none" w="med" len="med"/>
              <a:tailEnd type="triangle" w="lg" len="lg"/>
            </a:ln>
          </p:spPr>
        </p:sp>
        <p:sp>
          <p:nvSpPr>
            <p:cNvPr id="149539" name="直接连接符 149538"/>
            <p:cNvSpPr/>
            <p:nvPr/>
          </p:nvSpPr>
          <p:spPr>
            <a:xfrm>
              <a:off x="2336" y="3702"/>
              <a:ext cx="136" cy="0"/>
            </a:xfrm>
            <a:prstGeom prst="line">
              <a:avLst/>
            </a:prstGeom>
            <a:ln w="25400" cap="flat" cmpd="sng">
              <a:solidFill>
                <a:schemeClr val="tx1"/>
              </a:solidFill>
              <a:prstDash val="solid"/>
              <a:headEnd type="none" w="med" len="med"/>
              <a:tailEnd type="none" w="med" len="med"/>
            </a:ln>
          </p:spPr>
        </p:sp>
        <p:grpSp>
          <p:nvGrpSpPr>
            <p:cNvPr id="149546" name="组合 149545"/>
            <p:cNvGrpSpPr/>
            <p:nvPr/>
          </p:nvGrpSpPr>
          <p:grpSpPr>
            <a:xfrm>
              <a:off x="2472" y="3538"/>
              <a:ext cx="227" cy="363"/>
              <a:chOff x="2517" y="3249"/>
              <a:chExt cx="227" cy="1243"/>
            </a:xfrm>
          </p:grpSpPr>
          <p:sp>
            <p:nvSpPr>
              <p:cNvPr id="149541" name="直接连接符 149540"/>
              <p:cNvSpPr/>
              <p:nvPr/>
            </p:nvSpPr>
            <p:spPr>
              <a:xfrm>
                <a:off x="2517" y="3249"/>
                <a:ext cx="227" cy="0"/>
              </a:xfrm>
              <a:prstGeom prst="line">
                <a:avLst/>
              </a:prstGeom>
              <a:ln w="25400" cap="flat" cmpd="sng">
                <a:solidFill>
                  <a:schemeClr val="tx1"/>
                </a:solidFill>
                <a:prstDash val="solid"/>
                <a:headEnd type="none" w="med" len="med"/>
                <a:tailEnd type="triangle" w="lg" len="lg"/>
              </a:ln>
            </p:spPr>
          </p:sp>
          <p:sp>
            <p:nvSpPr>
              <p:cNvPr id="149544" name="直接连接符 149543"/>
              <p:cNvSpPr/>
              <p:nvPr/>
            </p:nvSpPr>
            <p:spPr>
              <a:xfrm>
                <a:off x="2517" y="4492"/>
                <a:ext cx="227" cy="0"/>
              </a:xfrm>
              <a:prstGeom prst="line">
                <a:avLst/>
              </a:prstGeom>
              <a:ln w="25400" cap="flat" cmpd="sng">
                <a:solidFill>
                  <a:schemeClr val="tx1"/>
                </a:solidFill>
                <a:prstDash val="solid"/>
                <a:headEnd type="none" w="med" len="med"/>
                <a:tailEnd type="triangle" w="lg" len="lg"/>
              </a:ln>
            </p:spPr>
          </p:sp>
          <p:sp>
            <p:nvSpPr>
              <p:cNvPr id="149545" name="直接连接符 149544"/>
              <p:cNvSpPr/>
              <p:nvPr/>
            </p:nvSpPr>
            <p:spPr>
              <a:xfrm>
                <a:off x="2517" y="3251"/>
                <a:ext cx="0" cy="1241"/>
              </a:xfrm>
              <a:prstGeom prst="line">
                <a:avLst/>
              </a:prstGeom>
              <a:ln w="25400" cap="flat" cmpd="sng">
                <a:solidFill>
                  <a:schemeClr val="tx1"/>
                </a:solidFill>
                <a:prstDash val="solid"/>
                <a:headEnd type="none" w="med" len="med"/>
                <a:tailEnd type="none" w="med" len="med"/>
              </a:ln>
            </p:spPr>
          </p:sp>
        </p:grpSp>
      </p:grpSp>
      <p:sp>
        <p:nvSpPr>
          <p:cNvPr id="149549" name="直接连接符 149548"/>
          <p:cNvSpPr/>
          <p:nvPr/>
        </p:nvSpPr>
        <p:spPr>
          <a:xfrm>
            <a:off x="5867400" y="2708275"/>
            <a:ext cx="360363" cy="0"/>
          </a:xfrm>
          <a:prstGeom prst="line">
            <a:avLst/>
          </a:prstGeom>
          <a:ln w="25400" cap="flat" cmpd="sng">
            <a:solidFill>
              <a:schemeClr val="tx1"/>
            </a:solidFill>
            <a:prstDash val="solid"/>
            <a:headEnd type="none" w="med" len="med"/>
            <a:tailEnd type="triangle" w="med" len="med"/>
          </a:ln>
        </p:spPr>
      </p:sp>
      <p:sp>
        <p:nvSpPr>
          <p:cNvPr id="149550" name="直接连接符 149549"/>
          <p:cNvSpPr/>
          <p:nvPr/>
        </p:nvSpPr>
        <p:spPr>
          <a:xfrm>
            <a:off x="5940425" y="3068638"/>
            <a:ext cx="287338" cy="0"/>
          </a:xfrm>
          <a:prstGeom prst="line">
            <a:avLst/>
          </a:prstGeom>
          <a:ln w="25400" cap="flat" cmpd="sng">
            <a:solidFill>
              <a:schemeClr val="tx1"/>
            </a:solidFill>
            <a:prstDash val="solid"/>
            <a:headEnd type="none" w="med" len="med"/>
            <a:tailEnd type="triangle" w="med" len="med"/>
          </a:ln>
        </p:spPr>
      </p:sp>
      <p:sp>
        <p:nvSpPr>
          <p:cNvPr id="149551" name="直接连接符 149550"/>
          <p:cNvSpPr/>
          <p:nvPr/>
        </p:nvSpPr>
        <p:spPr>
          <a:xfrm>
            <a:off x="5940425" y="3141663"/>
            <a:ext cx="287338" cy="215900"/>
          </a:xfrm>
          <a:prstGeom prst="line">
            <a:avLst/>
          </a:prstGeom>
          <a:ln w="25400" cap="flat" cmpd="sng">
            <a:solidFill>
              <a:schemeClr val="tx1"/>
            </a:solidFill>
            <a:prstDash val="solid"/>
            <a:headEnd type="none" w="med" len="med"/>
            <a:tailEnd type="triangle" w="med" len="med"/>
          </a:ln>
        </p:spPr>
      </p:sp>
      <p:sp>
        <p:nvSpPr>
          <p:cNvPr id="149552" name="直接连接符 149551"/>
          <p:cNvSpPr/>
          <p:nvPr/>
        </p:nvSpPr>
        <p:spPr>
          <a:xfrm>
            <a:off x="5940425" y="3213100"/>
            <a:ext cx="287338" cy="360363"/>
          </a:xfrm>
          <a:prstGeom prst="line">
            <a:avLst/>
          </a:prstGeom>
          <a:ln w="25400" cap="flat" cmpd="sng">
            <a:solidFill>
              <a:schemeClr val="tx1"/>
            </a:solidFill>
            <a:prstDash val="solid"/>
            <a:headEnd type="none" w="med" len="med"/>
            <a:tailEnd type="triangle" w="med" len="med"/>
          </a:ln>
        </p:spPr>
      </p:sp>
      <p:sp>
        <p:nvSpPr>
          <p:cNvPr id="149553" name="直接连接符 149552"/>
          <p:cNvSpPr/>
          <p:nvPr/>
        </p:nvSpPr>
        <p:spPr>
          <a:xfrm>
            <a:off x="5940425" y="3284538"/>
            <a:ext cx="287338" cy="576262"/>
          </a:xfrm>
          <a:prstGeom prst="line">
            <a:avLst/>
          </a:prstGeom>
          <a:ln w="25400" cap="flat" cmpd="sng">
            <a:solidFill>
              <a:schemeClr val="tx1"/>
            </a:solidFill>
            <a:prstDash val="solid"/>
            <a:headEnd type="none" w="med" len="med"/>
            <a:tailEnd type="triangle" w="med" len="med"/>
          </a:ln>
        </p:spPr>
      </p:sp>
      <p:sp>
        <p:nvSpPr>
          <p:cNvPr id="149554" name="直接连接符 149553"/>
          <p:cNvSpPr/>
          <p:nvPr/>
        </p:nvSpPr>
        <p:spPr>
          <a:xfrm>
            <a:off x="5940425" y="4149725"/>
            <a:ext cx="287338" cy="71438"/>
          </a:xfrm>
          <a:prstGeom prst="line">
            <a:avLst/>
          </a:prstGeom>
          <a:ln w="25400" cap="flat" cmpd="sng">
            <a:solidFill>
              <a:schemeClr val="tx1"/>
            </a:solidFill>
            <a:prstDash val="solid"/>
            <a:headEnd type="none" w="med" len="med"/>
            <a:tailEnd type="triangle" w="med" len="med"/>
          </a:ln>
        </p:spPr>
      </p:sp>
      <p:sp>
        <p:nvSpPr>
          <p:cNvPr id="149555" name="直接连接符 149554"/>
          <p:cNvSpPr/>
          <p:nvPr/>
        </p:nvSpPr>
        <p:spPr>
          <a:xfrm>
            <a:off x="5940425" y="4724400"/>
            <a:ext cx="287338" cy="0"/>
          </a:xfrm>
          <a:prstGeom prst="line">
            <a:avLst/>
          </a:prstGeom>
          <a:ln w="25400" cap="flat" cmpd="sng">
            <a:solidFill>
              <a:schemeClr val="tx1"/>
            </a:solidFill>
            <a:prstDash val="solid"/>
            <a:headEnd type="none" w="med" len="med"/>
            <a:tailEnd type="triangle" w="med" len="med"/>
          </a:ln>
        </p:spPr>
      </p:sp>
      <p:sp>
        <p:nvSpPr>
          <p:cNvPr id="149556" name="直接连接符 149555"/>
          <p:cNvSpPr/>
          <p:nvPr/>
        </p:nvSpPr>
        <p:spPr>
          <a:xfrm>
            <a:off x="5940425" y="4795838"/>
            <a:ext cx="287338" cy="217487"/>
          </a:xfrm>
          <a:prstGeom prst="line">
            <a:avLst/>
          </a:prstGeom>
          <a:ln w="25400" cap="flat" cmpd="sng">
            <a:solidFill>
              <a:schemeClr val="tx1"/>
            </a:solidFill>
            <a:prstDash val="solid"/>
            <a:headEnd type="none" w="med" len="med"/>
            <a:tailEnd type="triangle" w="med" len="med"/>
          </a:ln>
        </p:spPr>
      </p:sp>
      <p:sp>
        <p:nvSpPr>
          <p:cNvPr id="149557" name="直接连接符 149556"/>
          <p:cNvSpPr/>
          <p:nvPr/>
        </p:nvSpPr>
        <p:spPr>
          <a:xfrm>
            <a:off x="5940425" y="5589588"/>
            <a:ext cx="287338" cy="0"/>
          </a:xfrm>
          <a:prstGeom prst="line">
            <a:avLst/>
          </a:prstGeom>
          <a:ln w="25400" cap="flat" cmpd="sng">
            <a:solidFill>
              <a:schemeClr val="tx1"/>
            </a:solidFill>
            <a:prstDash val="solid"/>
            <a:headEnd type="none" w="med" len="med"/>
            <a:tailEnd type="triangle" w="med" len="med"/>
          </a:ln>
        </p:spPr>
      </p:sp>
      <p:sp>
        <p:nvSpPr>
          <p:cNvPr id="149558" name="直接连接符 149557"/>
          <p:cNvSpPr/>
          <p:nvPr/>
        </p:nvSpPr>
        <p:spPr>
          <a:xfrm>
            <a:off x="5940425" y="6237288"/>
            <a:ext cx="287338" cy="0"/>
          </a:xfrm>
          <a:prstGeom prst="line">
            <a:avLst/>
          </a:prstGeom>
          <a:ln w="25400" cap="flat" cmpd="sng">
            <a:solidFill>
              <a:schemeClr val="tx1"/>
            </a:solidFill>
            <a:prstDash val="solid"/>
            <a:headEnd type="none" w="med" len="med"/>
            <a:tailEnd type="triangle" w="med" len="med"/>
          </a:ln>
        </p:spPr>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5" name="矩形 92164"/>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Ⅰ</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流动的可视化</a:t>
            </a:r>
            <a:endParaRPr lang="zh-CN" altLang="en-US" sz="2800" b="1" dirty="0">
              <a:latin typeface="宋体" panose="02010600030101010101" pitchFamily="2" charset="-122"/>
              <a:ea typeface="宋体" panose="02010600030101010101" pitchFamily="2" charset="-122"/>
            </a:endParaRPr>
          </a:p>
        </p:txBody>
      </p:sp>
      <p:sp>
        <p:nvSpPr>
          <p:cNvPr id="92166" name="矩形 92165"/>
          <p:cNvSpPr/>
          <p:nvPr/>
        </p:nvSpPr>
        <p:spPr>
          <a:xfrm>
            <a:off x="2268538" y="1989138"/>
            <a:ext cx="2665412" cy="360362"/>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整理整顿是根本</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92167" name="矩形 92166"/>
          <p:cNvSpPr/>
          <p:nvPr/>
        </p:nvSpPr>
        <p:spPr>
          <a:xfrm>
            <a:off x="971550" y="2565400"/>
            <a:ext cx="7561263" cy="4032250"/>
          </a:xfrm>
          <a:prstGeom prst="rect">
            <a:avLst/>
          </a:prstGeom>
          <a:solidFill>
            <a:schemeClr val="bg1"/>
          </a:solidFill>
          <a:ln w="25400">
            <a:noFill/>
          </a:ln>
        </p:spPr>
        <p:txBody>
          <a:bodyPr wrap="none" anchor="ctr" anchorCtr="0"/>
          <a:p>
            <a:pPr algn="l">
              <a:lnSpc>
                <a:spcPct val="150000"/>
              </a:lnSpc>
            </a:pPr>
            <a:r>
              <a:rPr lang="zh-CN" altLang="en-US" sz="2400" b="1" dirty="0">
                <a:latin typeface="宋体" panose="02010600030101010101" pitchFamily="2" charset="-122"/>
                <a:ea typeface="宋体" panose="02010600030101010101" pitchFamily="2" charset="-122"/>
              </a:rPr>
              <a:t>整理：区分要与不要的物品，并将不要的物品废弃。</a:t>
            </a:r>
            <a:endParaRPr lang="zh-CN" altLang="en-US" sz="2400" b="1" dirty="0">
              <a:latin typeface="宋体" panose="02010600030101010101" pitchFamily="2" charset="-122"/>
              <a:ea typeface="宋体" panose="02010600030101010101" pitchFamily="2" charset="-122"/>
            </a:endParaRPr>
          </a:p>
          <a:p>
            <a:pPr algn="l">
              <a:lnSpc>
                <a:spcPct val="150000"/>
              </a:lnSpc>
            </a:pPr>
            <a:r>
              <a:rPr lang="zh-CN" altLang="en-US" sz="2400" b="1" dirty="0">
                <a:latin typeface="宋体" panose="02010600030101010101" pitchFamily="2" charset="-122"/>
                <a:ea typeface="宋体" panose="02010600030101010101" pitchFamily="2" charset="-122"/>
              </a:rPr>
              <a:t>整顿：指定摆放方法，需要的东西可以立刻拿出来。</a:t>
            </a:r>
            <a:endParaRPr lang="zh-CN" altLang="en-US" sz="2400" b="1" dirty="0">
              <a:latin typeface="宋体" panose="02010600030101010101" pitchFamily="2" charset="-122"/>
              <a:ea typeface="宋体" panose="02010600030101010101" pitchFamily="2" charset="-122"/>
            </a:endParaRPr>
          </a:p>
          <a:p>
            <a:pPr algn="l">
              <a:lnSpc>
                <a:spcPct val="150000"/>
              </a:lnSpc>
            </a:pPr>
            <a:r>
              <a:rPr lang="zh-CN" altLang="en-US" sz="2400" b="1" dirty="0">
                <a:latin typeface="宋体" panose="02010600030101010101" pitchFamily="2" charset="-122"/>
                <a:ea typeface="宋体" panose="02010600030101010101" pitchFamily="2" charset="-122"/>
              </a:rPr>
              <a:t>         （挑战</a:t>
            </a:r>
            <a:r>
              <a:rPr lang="en-US" altLang="zh-CN" sz="2400" b="1">
                <a:latin typeface="宋体" panose="02010600030101010101" pitchFamily="2" charset="-122"/>
                <a:ea typeface="宋体" panose="02010600030101010101" pitchFamily="2" charset="-122"/>
              </a:rPr>
              <a:t>30</a:t>
            </a:r>
            <a:r>
              <a:rPr lang="zh-CN" altLang="en-US" sz="2400" b="1" dirty="0">
                <a:latin typeface="宋体" panose="02010600030101010101" pitchFamily="2" charset="-122"/>
                <a:ea typeface="宋体" panose="02010600030101010101" pitchFamily="2" charset="-122"/>
              </a:rPr>
              <a:t>秒）</a:t>
            </a:r>
            <a:endParaRPr lang="zh-CN" altLang="en-US" sz="2400" b="1" dirty="0">
              <a:latin typeface="宋体" panose="02010600030101010101" pitchFamily="2" charset="-122"/>
              <a:ea typeface="宋体" panose="02010600030101010101" pitchFamily="2" charset="-122"/>
            </a:endParaRPr>
          </a:p>
          <a:p>
            <a:pPr algn="l">
              <a:lnSpc>
                <a:spcPct val="150000"/>
              </a:lnSpc>
            </a:pPr>
            <a:r>
              <a:rPr lang="zh-CN" altLang="en-US" sz="2400" b="1" dirty="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一个一个的向下传递；</a:t>
            </a:r>
            <a:endParaRPr lang="zh-CN" altLang="en-US" sz="2400" b="1" dirty="0">
              <a:latin typeface="宋体" panose="02010600030101010101" pitchFamily="2" charset="-122"/>
              <a:ea typeface="宋体" panose="02010600030101010101" pitchFamily="2" charset="-122"/>
            </a:endParaRPr>
          </a:p>
          <a:p>
            <a:pPr algn="l">
              <a:lnSpc>
                <a:spcPct val="150000"/>
              </a:lnSpc>
            </a:pPr>
            <a:r>
              <a:rPr lang="zh-CN" altLang="en-US" sz="2400" b="1" dirty="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先入先出；</a:t>
            </a:r>
            <a:endParaRPr lang="zh-CN" altLang="en-US" sz="2400" b="1" dirty="0">
              <a:latin typeface="宋体" panose="02010600030101010101" pitchFamily="2" charset="-122"/>
              <a:ea typeface="宋体" panose="02010600030101010101" pitchFamily="2" charset="-122"/>
            </a:endParaRPr>
          </a:p>
          <a:p>
            <a:pPr algn="l">
              <a:lnSpc>
                <a:spcPct val="150000"/>
              </a:lnSpc>
            </a:pPr>
            <a:r>
              <a:rPr lang="zh-CN" altLang="en-US" sz="2400" b="1" dirty="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标示放置场地的最大最小数量；</a:t>
            </a:r>
            <a:endParaRPr lang="zh-CN" altLang="en-US" sz="2400" b="1" dirty="0">
              <a:latin typeface="宋体" panose="02010600030101010101" pitchFamily="2" charset="-122"/>
              <a:ea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9" name="矩形 93188"/>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Ⅱ</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制造流动化的步骤</a:t>
            </a:r>
            <a:endParaRPr lang="zh-CN" altLang="en-US" sz="2800" b="1" dirty="0">
              <a:latin typeface="宋体" panose="02010600030101010101" pitchFamily="2" charset="-122"/>
              <a:ea typeface="宋体" panose="02010600030101010101" pitchFamily="2" charset="-122"/>
            </a:endParaRPr>
          </a:p>
        </p:txBody>
      </p:sp>
      <p:sp>
        <p:nvSpPr>
          <p:cNvPr id="93190" name="矩形 93189"/>
          <p:cNvSpPr/>
          <p:nvPr/>
        </p:nvSpPr>
        <p:spPr>
          <a:xfrm>
            <a:off x="1331913" y="1844675"/>
            <a:ext cx="5761037" cy="576263"/>
          </a:xfrm>
          <a:prstGeom prst="rect">
            <a:avLst/>
          </a:prstGeom>
          <a:solidFill>
            <a:schemeClr val="bg1"/>
          </a:solidFill>
          <a:ln w="25400">
            <a:noFill/>
          </a:ln>
        </p:spPr>
        <p:txBody>
          <a:bodyPr wrap="none" anchor="ctr" anchorCtr="0"/>
          <a:p>
            <a:pPr algn="l"/>
            <a:r>
              <a:rPr lang="zh-CN" altLang="en-US" sz="2400" b="1" dirty="0">
                <a:latin typeface="Arial" panose="020B0604020202020204" pitchFamily="34" charset="0"/>
                <a:ea typeface="宋体" panose="02010600030101010101" pitchFamily="2" charset="-122"/>
              </a:rPr>
              <a:t>（</a:t>
            </a:r>
            <a:r>
              <a:rPr lang="en-US" altLang="zh-CN" sz="2400" b="1">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）按照工序顺序摆放设备</a:t>
            </a:r>
            <a:endParaRPr lang="zh-CN" altLang="en-US" sz="2400" b="1" dirty="0">
              <a:latin typeface="Arial" panose="020B0604020202020204" pitchFamily="34" charset="0"/>
              <a:ea typeface="宋体" panose="02010600030101010101" pitchFamily="2" charset="-122"/>
            </a:endParaRPr>
          </a:p>
        </p:txBody>
      </p:sp>
      <p:pic>
        <p:nvPicPr>
          <p:cNvPr id="93191" name="图片 93190"/>
          <p:cNvPicPr>
            <a:picLocks noChangeAspect="1"/>
          </p:cNvPicPr>
          <p:nvPr/>
        </p:nvPicPr>
        <p:blipFill>
          <a:blip r:embed="rId1">
            <a:clrChange>
              <a:clrFrom>
                <a:srgbClr val="FFFFFF"/>
              </a:clrFrom>
              <a:clrTo>
                <a:srgbClr val="FFFFFF">
                  <a:alpha val="0"/>
                </a:srgbClr>
              </a:clrTo>
            </a:clrChange>
          </a:blip>
          <a:srcRect l="3407" t="29845" r="3407" b="17900"/>
          <a:stretch>
            <a:fillRect/>
          </a:stretch>
        </p:blipFill>
        <p:spPr>
          <a:xfrm>
            <a:off x="1116013" y="2852738"/>
            <a:ext cx="6913562" cy="2951162"/>
          </a:xfrm>
          <a:prstGeom prst="rect">
            <a:avLst/>
          </a:prstGeom>
          <a:noFill/>
          <a:ln w="9525">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3" name="矩形 94212"/>
          <p:cNvSpPr/>
          <p:nvPr/>
        </p:nvSpPr>
        <p:spPr>
          <a:xfrm>
            <a:off x="1331913" y="1700213"/>
            <a:ext cx="5761037" cy="576262"/>
          </a:xfrm>
          <a:prstGeom prst="rect">
            <a:avLst/>
          </a:prstGeom>
          <a:solidFill>
            <a:schemeClr val="bg1"/>
          </a:solidFill>
          <a:ln w="25400">
            <a:noFill/>
          </a:ln>
        </p:spPr>
        <p:txBody>
          <a:bodyPr wrap="none" anchor="ctr" anchorCtr="0"/>
          <a:p>
            <a:pPr algn="l"/>
            <a:r>
              <a:rPr lang="zh-CN" altLang="en-US" sz="2400" b="1" dirty="0">
                <a:latin typeface="Arial" panose="020B0604020202020204" pitchFamily="34" charset="0"/>
                <a:ea typeface="宋体" panose="02010600030101010101" pitchFamily="2" charset="-122"/>
              </a:rPr>
              <a:t>（</a:t>
            </a:r>
            <a:r>
              <a:rPr lang="en-US" altLang="zh-CN" sz="2400" b="1">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）将复杂的流动进行整流化（简洁化）</a:t>
            </a:r>
            <a:endParaRPr lang="en-US" altLang="zh-CN" sz="2400" b="1">
              <a:latin typeface="Arial" panose="020B0604020202020204" pitchFamily="34" charset="0"/>
              <a:ea typeface="宋体" panose="02010600030101010101" pitchFamily="2" charset="-122"/>
            </a:endParaRPr>
          </a:p>
        </p:txBody>
      </p:sp>
      <p:sp>
        <p:nvSpPr>
          <p:cNvPr id="94214" name="矩形 94213"/>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Ⅱ</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制造流动化的步骤</a:t>
            </a:r>
            <a:endParaRPr lang="zh-CN" altLang="en-US" sz="2800" b="1" dirty="0">
              <a:latin typeface="宋体" panose="02010600030101010101" pitchFamily="2" charset="-122"/>
              <a:ea typeface="宋体" panose="02010600030101010101" pitchFamily="2" charset="-122"/>
            </a:endParaRPr>
          </a:p>
        </p:txBody>
      </p:sp>
      <p:sp>
        <p:nvSpPr>
          <p:cNvPr id="94215" name="矩形 94214"/>
          <p:cNvSpPr/>
          <p:nvPr/>
        </p:nvSpPr>
        <p:spPr>
          <a:xfrm>
            <a:off x="2195513" y="2347913"/>
            <a:ext cx="5832475" cy="3960812"/>
          </a:xfrm>
          <a:prstGeom prst="rect">
            <a:avLst/>
          </a:prstGeom>
          <a:solidFill>
            <a:schemeClr val="bg1"/>
          </a:solidFill>
          <a:ln w="25400">
            <a:noFill/>
          </a:ln>
        </p:spPr>
        <p:txBody>
          <a:bodyPr wrap="none" anchor="ctr" anchorCtr="0"/>
          <a:p>
            <a:pPr algn="l">
              <a:lnSpc>
                <a:spcPct val="150000"/>
              </a:lnSpc>
            </a:pPr>
            <a:r>
              <a:rPr lang="en-US" altLang="zh-CN" sz="2400" b="1">
                <a:latin typeface="宋体" panose="02010600030101010101" pitchFamily="2" charset="-122"/>
                <a:ea typeface="宋体" panose="02010600030101010101" pitchFamily="2" charset="-122"/>
              </a:rPr>
              <a:t>1.</a:t>
            </a:r>
            <a:r>
              <a:rPr lang="zh-CN" altLang="en-US" sz="2400" b="1" dirty="0">
                <a:latin typeface="宋体" panose="02010600030101010101" pitchFamily="2" charset="-122"/>
                <a:ea typeface="宋体" panose="02010600030101010101" pitchFamily="2" charset="-122"/>
              </a:rPr>
              <a:t>复杂的流动存在的问题：</a:t>
            </a:r>
            <a:endParaRPr lang="zh-CN" altLang="en-US" sz="2400" b="1" dirty="0">
              <a:latin typeface="宋体" panose="02010600030101010101" pitchFamily="2" charset="-122"/>
              <a:ea typeface="宋体" panose="02010600030101010101" pitchFamily="2" charset="-122"/>
            </a:endParaRPr>
          </a:p>
          <a:p>
            <a:pPr algn="l">
              <a:lnSpc>
                <a:spcPct val="150000"/>
              </a:lnSpc>
            </a:pP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流动复杂造成库存增多（分流、合流）；</a:t>
            </a:r>
            <a:endParaRPr lang="zh-CN" altLang="en-US" sz="2400" b="1" dirty="0">
              <a:latin typeface="宋体" panose="02010600030101010101" pitchFamily="2" charset="-122"/>
              <a:ea typeface="宋体" panose="02010600030101010101" pitchFamily="2" charset="-122"/>
            </a:endParaRPr>
          </a:p>
          <a:p>
            <a:pPr algn="l">
              <a:lnSpc>
                <a:spcPct val="150000"/>
              </a:lnSpc>
            </a:pP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合流点上哪个优先下传难以把握；</a:t>
            </a:r>
            <a:endParaRPr lang="zh-CN" altLang="en-US" sz="2400" b="1" dirty="0">
              <a:latin typeface="宋体" panose="02010600030101010101" pitchFamily="2" charset="-122"/>
              <a:ea typeface="宋体" panose="02010600030101010101" pitchFamily="2" charset="-122"/>
            </a:endParaRPr>
          </a:p>
          <a:p>
            <a:pPr algn="l">
              <a:lnSpc>
                <a:spcPct val="150000"/>
              </a:lnSpc>
            </a:pP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无法判定进度快慢（看不出异常问题）；</a:t>
            </a:r>
            <a:endParaRPr lang="zh-CN" altLang="en-US" sz="2400" b="1" dirty="0">
              <a:latin typeface="宋体" panose="02010600030101010101" pitchFamily="2" charset="-122"/>
              <a:ea typeface="宋体" panose="02010600030101010101" pitchFamily="2" charset="-122"/>
            </a:endParaRPr>
          </a:p>
          <a:p>
            <a:pPr algn="l">
              <a:lnSpc>
                <a:spcPct val="150000"/>
              </a:lnSpc>
            </a:pP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工序被切割，作业难以标准化；</a:t>
            </a:r>
            <a:endParaRPr lang="zh-CN" altLang="en-US" sz="2400" b="1" dirty="0">
              <a:latin typeface="宋体" panose="02010600030101010101" pitchFamily="2" charset="-122"/>
              <a:ea typeface="宋体" panose="02010600030101010101" pitchFamily="2" charset="-122"/>
            </a:endParaRPr>
          </a:p>
          <a:p>
            <a:pPr algn="l">
              <a:lnSpc>
                <a:spcPct val="150000"/>
              </a:lnSpc>
            </a:pP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改善难以进行。</a:t>
            </a:r>
            <a:endParaRPr lang="zh-CN" altLang="en-US" sz="2400" b="1" dirty="0">
              <a:latin typeface="宋体" panose="02010600030101010101" pitchFamily="2" charset="-122"/>
              <a:ea typeface="宋体" panose="02010600030101010101" pitchFamily="2" charset="-122"/>
            </a:endParaRPr>
          </a:p>
          <a:p>
            <a:pPr algn="l">
              <a:lnSpc>
                <a:spcPct val="150000"/>
              </a:lnSpc>
            </a:pPr>
            <a:endParaRPr lang="zh-CN" altLang="en-US" sz="2400" b="1" dirty="0">
              <a:latin typeface="宋体" panose="02010600030101010101" pitchFamily="2" charset="-122"/>
              <a:ea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9" name="矩形 95238"/>
          <p:cNvSpPr/>
          <p:nvPr/>
        </p:nvSpPr>
        <p:spPr>
          <a:xfrm>
            <a:off x="1331913" y="1700213"/>
            <a:ext cx="5761037" cy="576262"/>
          </a:xfrm>
          <a:prstGeom prst="rect">
            <a:avLst/>
          </a:prstGeom>
          <a:solidFill>
            <a:schemeClr val="bg1"/>
          </a:solidFill>
          <a:ln w="25400">
            <a:noFill/>
          </a:ln>
        </p:spPr>
        <p:txBody>
          <a:bodyPr wrap="none" anchor="ctr" anchorCtr="0"/>
          <a:p>
            <a:pPr algn="l"/>
            <a:r>
              <a:rPr lang="zh-CN" altLang="en-US" sz="2400" b="1" dirty="0">
                <a:latin typeface="Arial" panose="020B0604020202020204" pitchFamily="34" charset="0"/>
                <a:ea typeface="宋体" panose="02010600030101010101" pitchFamily="2" charset="-122"/>
              </a:rPr>
              <a:t>（</a:t>
            </a:r>
            <a:r>
              <a:rPr lang="en-US" altLang="zh-CN" sz="2400" b="1">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）将复杂的流动进行整流化（简洁化）</a:t>
            </a:r>
            <a:endParaRPr lang="en-US" altLang="zh-CN" sz="2400" b="1">
              <a:latin typeface="Arial" panose="020B0604020202020204" pitchFamily="34" charset="0"/>
              <a:ea typeface="宋体" panose="02010600030101010101" pitchFamily="2" charset="-122"/>
            </a:endParaRPr>
          </a:p>
        </p:txBody>
      </p:sp>
      <p:sp>
        <p:nvSpPr>
          <p:cNvPr id="95240" name="矩形 95239"/>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Ⅱ</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制造流动化的步骤</a:t>
            </a:r>
            <a:endParaRPr lang="zh-CN" altLang="en-US" sz="2800" b="1" dirty="0">
              <a:latin typeface="宋体" panose="02010600030101010101" pitchFamily="2" charset="-122"/>
              <a:ea typeface="宋体" panose="02010600030101010101" pitchFamily="2" charset="-122"/>
            </a:endParaRPr>
          </a:p>
        </p:txBody>
      </p:sp>
      <p:sp>
        <p:nvSpPr>
          <p:cNvPr id="95242" name="矩形 95241"/>
          <p:cNvSpPr/>
          <p:nvPr/>
        </p:nvSpPr>
        <p:spPr>
          <a:xfrm>
            <a:off x="2195513" y="2347913"/>
            <a:ext cx="5832475" cy="720725"/>
          </a:xfrm>
          <a:prstGeom prst="rect">
            <a:avLst/>
          </a:prstGeom>
          <a:solidFill>
            <a:schemeClr val="bg1"/>
          </a:solidFill>
          <a:ln w="25400">
            <a:noFill/>
          </a:ln>
        </p:spPr>
        <p:txBody>
          <a:bodyPr wrap="none" anchor="ctr" anchorCtr="0"/>
          <a:p>
            <a:pPr algn="l">
              <a:lnSpc>
                <a:spcPct val="150000"/>
              </a:lnSpc>
            </a:pPr>
            <a:r>
              <a:rPr lang="en-US" altLang="zh-CN" sz="2400" b="1">
                <a:latin typeface="宋体" panose="02010600030101010101" pitchFamily="2" charset="-122"/>
                <a:ea typeface="宋体" panose="02010600030101010101" pitchFamily="2" charset="-122"/>
              </a:rPr>
              <a:t>2.</a:t>
            </a:r>
            <a:r>
              <a:rPr lang="zh-CN" altLang="en-US" sz="2400" b="1" dirty="0">
                <a:latin typeface="宋体" panose="02010600030101010101" pitchFamily="2" charset="-122"/>
                <a:ea typeface="宋体" panose="02010600030101010101" pitchFamily="2" charset="-122"/>
              </a:rPr>
              <a:t>乱流的整流化：</a:t>
            </a:r>
            <a:endParaRPr lang="zh-CN" altLang="en-US" sz="2400" b="1" dirty="0">
              <a:latin typeface="宋体" panose="02010600030101010101" pitchFamily="2" charset="-122"/>
              <a:ea typeface="宋体" panose="02010600030101010101" pitchFamily="2" charset="-122"/>
            </a:endParaRPr>
          </a:p>
        </p:txBody>
      </p:sp>
      <p:pic>
        <p:nvPicPr>
          <p:cNvPr id="95243" name="图片 95242"/>
          <p:cNvPicPr>
            <a:picLocks noChangeAspect="1"/>
          </p:cNvPicPr>
          <p:nvPr/>
        </p:nvPicPr>
        <p:blipFill>
          <a:blip r:embed="rId1">
            <a:clrChange>
              <a:clrFrom>
                <a:srgbClr val="FFFFFF"/>
              </a:clrFrom>
              <a:clrTo>
                <a:srgbClr val="FFFFFF">
                  <a:alpha val="0"/>
                </a:srgbClr>
              </a:clrTo>
            </a:clrChange>
          </a:blip>
          <a:srcRect l="6688" t="20152" r="5536" b="6410"/>
          <a:stretch>
            <a:fillRect/>
          </a:stretch>
        </p:blipFill>
        <p:spPr>
          <a:xfrm>
            <a:off x="1692275" y="3040063"/>
            <a:ext cx="5688013" cy="3673475"/>
          </a:xfrm>
          <a:prstGeom prst="rect">
            <a:avLst/>
          </a:prstGeom>
          <a:noFill/>
          <a:ln w="9525">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64" name="矩形 96263"/>
          <p:cNvSpPr/>
          <p:nvPr/>
        </p:nvSpPr>
        <p:spPr>
          <a:xfrm>
            <a:off x="1258888" y="765175"/>
            <a:ext cx="46815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Ⅲ</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如何将流动进行整流化</a:t>
            </a:r>
            <a:endParaRPr lang="zh-CN" altLang="en-US" sz="2800" b="1" dirty="0">
              <a:latin typeface="宋体" panose="02010600030101010101" pitchFamily="2" charset="-122"/>
              <a:ea typeface="宋体" panose="02010600030101010101" pitchFamily="2" charset="-122"/>
            </a:endParaRPr>
          </a:p>
        </p:txBody>
      </p:sp>
      <p:sp>
        <p:nvSpPr>
          <p:cNvPr id="96266" name="矩形 96265"/>
          <p:cNvSpPr/>
          <p:nvPr/>
        </p:nvSpPr>
        <p:spPr>
          <a:xfrm>
            <a:off x="1763713" y="1628775"/>
            <a:ext cx="5688012" cy="4895850"/>
          </a:xfrm>
          <a:prstGeom prst="rect">
            <a:avLst/>
          </a:prstGeom>
          <a:solidFill>
            <a:schemeClr val="bg1"/>
          </a:solidFill>
          <a:ln w="25400">
            <a:noFill/>
          </a:ln>
        </p:spPr>
        <p:txBody>
          <a:bodyPr wrap="none" anchor="ctr" anchorCtr="0"/>
          <a:p>
            <a:pPr algn="l">
              <a:lnSpc>
                <a:spcPct val="130000"/>
              </a:lnSpc>
            </a:pPr>
            <a:r>
              <a:rPr lang="en-US" altLang="zh-CN" sz="2400" b="1">
                <a:latin typeface="宋体" panose="02010600030101010101" pitchFamily="2" charset="-122"/>
                <a:ea typeface="宋体" panose="02010600030101010101" pitchFamily="2" charset="-122"/>
              </a:rPr>
              <a:t>1</a:t>
            </a:r>
            <a:r>
              <a:rPr lang="zh-CN" altLang="en-US" sz="2400" b="1" dirty="0">
                <a:latin typeface="宋体" panose="02010600030101010101" pitchFamily="2" charset="-122"/>
                <a:ea typeface="宋体" panose="02010600030101010101" pitchFamily="2" charset="-122"/>
              </a:rPr>
              <a:t>）设备方面</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符合工序顺序的设备布局</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改善打乱流动的设备</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2</a:t>
            </a:r>
            <a:r>
              <a:rPr lang="zh-CN" altLang="en-US" sz="2400" b="1" dirty="0">
                <a:latin typeface="宋体" panose="02010600030101010101" pitchFamily="2" charset="-122"/>
                <a:ea typeface="宋体" panose="02010600030101010101" pitchFamily="2" charset="-122"/>
              </a:rPr>
              <a:t>）物料方面</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一个流</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同期化</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3</a:t>
            </a:r>
            <a:r>
              <a:rPr lang="zh-CN" altLang="en-US" sz="2400" b="1" dirty="0">
                <a:latin typeface="宋体" panose="02010600030101010101" pitchFamily="2" charset="-122"/>
                <a:ea typeface="宋体" panose="02010600030101010101" pitchFamily="2" charset="-122"/>
              </a:rPr>
              <a:t>）人的方面</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      ·1</a:t>
            </a:r>
            <a:r>
              <a:rPr lang="zh-CN" altLang="en-US" sz="2400" b="1" dirty="0">
                <a:latin typeface="宋体" panose="02010600030101010101" pitchFamily="2" charset="-122"/>
                <a:ea typeface="宋体" panose="02010600030101010101" pitchFamily="2" charset="-122"/>
              </a:rPr>
              <a:t>人多工序</a:t>
            </a:r>
            <a:endParaRPr lang="zh-CN" altLang="en-US" sz="2400" b="1" dirty="0">
              <a:latin typeface="宋体" panose="02010600030101010101" pitchFamily="2" charset="-122"/>
              <a:ea typeface="宋体" panose="02010600030101010101" pitchFamily="2" charset="-122"/>
            </a:endParaRPr>
          </a:p>
          <a:p>
            <a:pPr algn="l">
              <a:lnSpc>
                <a:spcPct val="130000"/>
              </a:lnSpc>
            </a:pPr>
            <a:r>
              <a:rPr lang="en-US" altLang="zh-CN" sz="2400" b="1">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多能工化</a:t>
            </a:r>
            <a:endParaRPr lang="zh-CN" altLang="en-US" sz="2400" b="1" dirty="0">
              <a:latin typeface="宋体" panose="02010600030101010101" pitchFamily="2" charset="-122"/>
              <a:ea typeface="宋体" panose="02010600030101010101" pitchFamily="2" charset="-122"/>
            </a:endParaRPr>
          </a:p>
          <a:p>
            <a:pPr algn="l">
              <a:lnSpc>
                <a:spcPct val="130000"/>
              </a:lnSpc>
            </a:pPr>
            <a:r>
              <a:rPr lang="zh-CN" altLang="en-US" sz="2400" b="1" dirty="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站立走动作业</a:t>
            </a:r>
            <a:endParaRPr lang="zh-CN" altLang="en-US" sz="2400" b="1" dirty="0">
              <a:latin typeface="宋体" panose="02010600030101010101" pitchFamily="2" charset="-122"/>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标题 61441"/>
          <p:cNvSpPr>
            <a:spLocks noGrp="1"/>
          </p:cNvSpPr>
          <p:nvPr>
            <p:ph type="title"/>
          </p:nvPr>
        </p:nvSpPr>
        <p:spPr>
          <a:ln/>
        </p:spPr>
        <p:txBody>
          <a:bodyPr anchor="ctr" anchorCtr="0"/>
          <a:p>
            <a:r>
              <a:rPr lang="en-US" altLang="zh-CN">
                <a:ea typeface="宋体" panose="02010600030101010101" pitchFamily="2" charset="-122"/>
              </a:rPr>
              <a:t>[</a:t>
            </a:r>
            <a:r>
              <a:rPr lang="en-US" altLang="en-US"/>
              <a:t>Ⅰ</a:t>
            </a:r>
            <a:r>
              <a:rPr lang="en-US" altLang="zh-CN">
                <a:ea typeface="宋体" panose="02010600030101010101" pitchFamily="2" charset="-122"/>
              </a:rPr>
              <a:t>]</a:t>
            </a:r>
            <a:r>
              <a:rPr lang="zh-CN" altLang="en-US" dirty="0">
                <a:ea typeface="宋体" panose="02010600030101010101" pitchFamily="2" charset="-122"/>
              </a:rPr>
              <a:t>什么是 </a:t>
            </a:r>
            <a:r>
              <a:rPr lang="en-US" altLang="zh-CN">
                <a:ea typeface="宋体" panose="02010600030101010101" pitchFamily="2" charset="-122"/>
              </a:rPr>
              <a:t>J I T</a:t>
            </a:r>
            <a:r>
              <a:rPr lang="zh-CN" altLang="en-US" dirty="0">
                <a:ea typeface="宋体" panose="02010600030101010101" pitchFamily="2" charset="-122"/>
              </a:rPr>
              <a:t>？</a:t>
            </a:r>
            <a:endParaRPr lang="zh-CN" altLang="en-US" dirty="0">
              <a:ea typeface="宋体" panose="02010600030101010101" pitchFamily="2" charset="-122"/>
            </a:endParaRPr>
          </a:p>
        </p:txBody>
      </p:sp>
      <p:sp>
        <p:nvSpPr>
          <p:cNvPr id="61450" name="矩形 61449"/>
          <p:cNvSpPr/>
          <p:nvPr/>
        </p:nvSpPr>
        <p:spPr>
          <a:xfrm>
            <a:off x="684213" y="1844675"/>
            <a:ext cx="5832475" cy="720725"/>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要坚决杜绝含混不清的解释</a:t>
            </a:r>
            <a:endParaRPr lang="zh-CN" altLang="en-US" sz="2800" b="1" dirty="0">
              <a:latin typeface="宋体" panose="02010600030101010101" pitchFamily="2" charset="-122"/>
              <a:ea typeface="宋体" panose="02010600030101010101" pitchFamily="2" charset="-122"/>
            </a:endParaRPr>
          </a:p>
        </p:txBody>
      </p:sp>
      <p:sp>
        <p:nvSpPr>
          <p:cNvPr id="61452" name="矩形 61451"/>
          <p:cNvSpPr/>
          <p:nvPr/>
        </p:nvSpPr>
        <p:spPr>
          <a:xfrm>
            <a:off x="684213" y="3068638"/>
            <a:ext cx="2305050" cy="1944687"/>
          </a:xfrm>
          <a:prstGeom prst="rect">
            <a:avLst/>
          </a:prstGeom>
          <a:noFill/>
          <a:ln w="9525" cap="flat" cmpd="sng">
            <a:solidFill>
              <a:schemeClr val="tx1"/>
            </a:solidFill>
            <a:prstDash val="solid"/>
            <a:miter/>
            <a:headEnd type="none" w="med" len="med"/>
            <a:tailEnd type="none" w="med" len="med"/>
          </a:ln>
        </p:spPr>
        <p:txBody>
          <a:bodyPr wrap="none" anchor="ctr" anchorCtr="0"/>
          <a:p>
            <a:r>
              <a:rPr lang="zh-CN" altLang="en-US" sz="2000" b="1" dirty="0">
                <a:latin typeface="Arial" panose="020B0604020202020204" pitchFamily="34" charset="0"/>
                <a:ea typeface="宋体" panose="02010600030101010101" pitchFamily="2" charset="-122"/>
              </a:rPr>
              <a:t>生  产</a:t>
            </a:r>
            <a:endParaRPr lang="zh-CN" altLang="en-US" sz="2000" b="1" dirty="0">
              <a:latin typeface="Arial" panose="020B0604020202020204" pitchFamily="34" charset="0"/>
              <a:ea typeface="宋体" panose="02010600030101010101" pitchFamily="2" charset="-122"/>
            </a:endParaRPr>
          </a:p>
          <a:p>
            <a:endParaRPr lang="zh-CN" altLang="en-US" sz="2000" b="1" dirty="0">
              <a:latin typeface="Arial" panose="020B0604020202020204" pitchFamily="34" charset="0"/>
              <a:ea typeface="宋体" panose="02010600030101010101" pitchFamily="2" charset="-122"/>
            </a:endParaRPr>
          </a:p>
          <a:p>
            <a:r>
              <a:rPr lang="zh-CN" altLang="en-US" sz="2000" b="1" dirty="0">
                <a:latin typeface="Arial" panose="020B0604020202020204" pitchFamily="34" charset="0"/>
                <a:ea typeface="宋体" panose="02010600030101010101" pitchFamily="2" charset="-122"/>
              </a:rPr>
              <a:t>搬  运</a:t>
            </a:r>
            <a:endParaRPr lang="zh-CN" altLang="en-US" sz="2000" b="1" dirty="0">
              <a:latin typeface="Arial" panose="020B0604020202020204" pitchFamily="34" charset="0"/>
              <a:ea typeface="宋体" panose="02010600030101010101" pitchFamily="2" charset="-122"/>
            </a:endParaRPr>
          </a:p>
        </p:txBody>
      </p:sp>
      <p:sp>
        <p:nvSpPr>
          <p:cNvPr id="61453" name="矩形 61452"/>
          <p:cNvSpPr/>
          <p:nvPr/>
        </p:nvSpPr>
        <p:spPr>
          <a:xfrm>
            <a:off x="3419475" y="3141663"/>
            <a:ext cx="5113338" cy="433387"/>
          </a:xfrm>
          <a:prstGeom prst="rect">
            <a:avLst/>
          </a:prstGeom>
          <a:noFill/>
          <a:ln w="9525" cap="flat" cmpd="sng">
            <a:solidFill>
              <a:schemeClr val="tx1"/>
            </a:solidFill>
            <a:prstDash val="solid"/>
            <a:miter/>
            <a:headEnd type="none" w="med" len="med"/>
            <a:tailEnd type="none" w="med" len="med"/>
          </a:ln>
        </p:spPr>
        <p:txBody>
          <a:bodyPr wrap="none" anchor="ctr" anchorCtr="0"/>
          <a:p>
            <a:r>
              <a:rPr lang="zh-CN" altLang="en-US" sz="2000" b="1" dirty="0">
                <a:latin typeface="Arial" panose="020B0604020202020204" pitchFamily="34" charset="0"/>
                <a:ea typeface="宋体" panose="02010600030101010101" pitchFamily="2" charset="-122"/>
              </a:rPr>
              <a:t>必要的物品</a:t>
            </a:r>
            <a:endParaRPr lang="zh-CN" altLang="en-US" sz="2000" b="1" dirty="0">
              <a:latin typeface="Arial" panose="020B0604020202020204" pitchFamily="34" charset="0"/>
              <a:ea typeface="宋体" panose="02010600030101010101" pitchFamily="2" charset="-122"/>
            </a:endParaRPr>
          </a:p>
        </p:txBody>
      </p:sp>
      <p:sp>
        <p:nvSpPr>
          <p:cNvPr id="61454" name="矩形 61453"/>
          <p:cNvSpPr/>
          <p:nvPr/>
        </p:nvSpPr>
        <p:spPr>
          <a:xfrm>
            <a:off x="3348038" y="4365625"/>
            <a:ext cx="5111750" cy="431800"/>
          </a:xfrm>
          <a:prstGeom prst="rect">
            <a:avLst/>
          </a:prstGeom>
          <a:noFill/>
          <a:ln w="9525" cap="flat" cmpd="sng">
            <a:solidFill>
              <a:schemeClr val="tx1"/>
            </a:solidFill>
            <a:prstDash val="solid"/>
            <a:miter/>
            <a:headEnd type="none" w="med" len="med"/>
            <a:tailEnd type="none" w="med" len="med"/>
          </a:ln>
        </p:spPr>
        <p:txBody>
          <a:bodyPr wrap="none" anchor="ctr" anchorCtr="0"/>
          <a:p>
            <a:r>
              <a:rPr lang="zh-CN" altLang="en-US" sz="2000" b="1" dirty="0">
                <a:latin typeface="Arial" panose="020B0604020202020204" pitchFamily="34" charset="0"/>
                <a:ea typeface="宋体" panose="02010600030101010101" pitchFamily="2" charset="-122"/>
              </a:rPr>
              <a:t>仅仅必要的数量</a:t>
            </a:r>
            <a:endParaRPr lang="zh-CN" altLang="en-US" sz="2000" b="1" dirty="0">
              <a:latin typeface="Arial" panose="020B0604020202020204" pitchFamily="34" charset="0"/>
              <a:ea typeface="宋体" panose="02010600030101010101" pitchFamily="2" charset="-122"/>
            </a:endParaRPr>
          </a:p>
        </p:txBody>
      </p:sp>
      <p:sp>
        <p:nvSpPr>
          <p:cNvPr id="61455" name="矩形 61454"/>
          <p:cNvSpPr/>
          <p:nvPr/>
        </p:nvSpPr>
        <p:spPr>
          <a:xfrm>
            <a:off x="3419475" y="3789363"/>
            <a:ext cx="5113338" cy="433387"/>
          </a:xfrm>
          <a:prstGeom prst="rect">
            <a:avLst/>
          </a:prstGeom>
          <a:noFill/>
          <a:ln w="9525" cap="flat" cmpd="sng">
            <a:solidFill>
              <a:schemeClr val="tx1"/>
            </a:solidFill>
            <a:prstDash val="solid"/>
            <a:miter/>
            <a:headEnd type="none" w="med" len="med"/>
            <a:tailEnd type="none" w="med" len="med"/>
          </a:ln>
        </p:spPr>
        <p:txBody>
          <a:bodyPr wrap="none" anchor="ctr" anchorCtr="0"/>
          <a:p>
            <a:r>
              <a:rPr lang="zh-CN" altLang="en-US" sz="2000" b="1" dirty="0">
                <a:latin typeface="Arial" panose="020B0604020202020204" pitchFamily="34" charset="0"/>
                <a:ea typeface="宋体" panose="02010600030101010101" pitchFamily="2" charset="-122"/>
              </a:rPr>
              <a:t>必要的时间</a:t>
            </a:r>
            <a:endParaRPr lang="zh-CN" altLang="en-US" sz="2000" b="1" dirty="0">
              <a:latin typeface="Arial" panose="020B0604020202020204" pitchFamily="34" charset="0"/>
              <a:ea typeface="宋体" panose="02010600030101010101" pitchFamily="2" charset="-122"/>
            </a:endParaRPr>
          </a:p>
        </p:txBody>
      </p:sp>
      <p:sp>
        <p:nvSpPr>
          <p:cNvPr id="61456" name="矩形 61455"/>
          <p:cNvSpPr/>
          <p:nvPr/>
        </p:nvSpPr>
        <p:spPr>
          <a:xfrm>
            <a:off x="2700338" y="5661025"/>
            <a:ext cx="5184775" cy="576263"/>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sz="2000" b="1" dirty="0">
                <a:latin typeface="Arial" panose="020B0604020202020204" pitchFamily="34" charset="0"/>
                <a:ea typeface="宋体" panose="02010600030101010101" pitchFamily="2" charset="-122"/>
              </a:rPr>
              <a:t>均衡化是大前提</a:t>
            </a:r>
            <a:endParaRPr lang="zh-CN" altLang="en-US" sz="2000" b="1" dirty="0">
              <a:latin typeface="Arial" panose="020B0604020202020204" pitchFamily="34" charset="0"/>
              <a:ea typeface="宋体" panose="02010600030101010101" pitchFamily="2" charset="-122"/>
            </a:endParaRPr>
          </a:p>
        </p:txBody>
      </p:sp>
      <p:sp>
        <p:nvSpPr>
          <p:cNvPr id="61457" name="矩形 61456"/>
          <p:cNvSpPr/>
          <p:nvPr/>
        </p:nvSpPr>
        <p:spPr>
          <a:xfrm>
            <a:off x="3348038" y="2924175"/>
            <a:ext cx="5256212" cy="2089150"/>
          </a:xfrm>
          <a:prstGeom prst="rect">
            <a:avLst/>
          </a:prstGeom>
          <a:noFill/>
          <a:ln w="38100" cap="flat" cmpd="sng">
            <a:solidFill>
              <a:schemeClr val="tx1"/>
            </a:solidFill>
            <a:prstDash val="dashDot"/>
            <a:miter/>
            <a:headEnd type="none" w="med" len="med"/>
            <a:tailEnd type="none" w="med" len="med"/>
          </a:ln>
        </p:spPr>
        <p:txBody>
          <a:bodyPr/>
          <a:p>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8" name="矩形 97287"/>
          <p:cNvSpPr/>
          <p:nvPr/>
        </p:nvSpPr>
        <p:spPr>
          <a:xfrm>
            <a:off x="1258888" y="765175"/>
            <a:ext cx="46815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Ⅲ</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如何将流动进行整流化</a:t>
            </a:r>
            <a:endParaRPr lang="zh-CN" altLang="en-US" sz="2800" b="1" dirty="0">
              <a:latin typeface="宋体" panose="02010600030101010101" pitchFamily="2" charset="-122"/>
              <a:ea typeface="宋体" panose="02010600030101010101" pitchFamily="2" charset="-122"/>
            </a:endParaRPr>
          </a:p>
        </p:txBody>
      </p:sp>
      <p:sp>
        <p:nvSpPr>
          <p:cNvPr id="97289" name="矩形 97288"/>
          <p:cNvSpPr/>
          <p:nvPr/>
        </p:nvSpPr>
        <p:spPr>
          <a:xfrm>
            <a:off x="1552575" y="1749425"/>
            <a:ext cx="2514600" cy="566738"/>
          </a:xfrm>
          <a:prstGeom prst="rect">
            <a:avLst/>
          </a:prstGeom>
          <a:noFill/>
          <a:ln w="25400">
            <a:noFill/>
          </a:ln>
        </p:spPr>
        <p:txBody>
          <a:bodyPr>
            <a:spAutoFit/>
          </a:bodyPr>
          <a:p>
            <a:pPr>
              <a:lnSpc>
                <a:spcPct val="130000"/>
              </a:lnSpc>
            </a:pPr>
            <a:r>
              <a:rPr lang="en-US" altLang="zh-CN" sz="2400" b="1">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）设备方面</a:t>
            </a:r>
            <a:endParaRPr lang="zh-CN" altLang="en-US" sz="2400" b="1" dirty="0">
              <a:latin typeface="Arial" panose="020B0604020202020204" pitchFamily="34" charset="0"/>
              <a:ea typeface="宋体" panose="02010600030101010101" pitchFamily="2" charset="-122"/>
            </a:endParaRPr>
          </a:p>
        </p:txBody>
      </p:sp>
      <p:sp>
        <p:nvSpPr>
          <p:cNvPr id="97290" name="矩形 97289"/>
          <p:cNvSpPr/>
          <p:nvPr/>
        </p:nvSpPr>
        <p:spPr>
          <a:xfrm>
            <a:off x="2051050" y="2420938"/>
            <a:ext cx="4013200" cy="457200"/>
          </a:xfrm>
          <a:prstGeom prst="rect">
            <a:avLst/>
          </a:prstGeom>
          <a:noFill/>
          <a:ln w="25400">
            <a:noFill/>
          </a:ln>
        </p:spPr>
        <p:txBody>
          <a:bodyPr wrap="none" anchor="t" anchorCtr="0">
            <a:spAutoFit/>
          </a:bodyPr>
          <a:p>
            <a:r>
              <a:rPr lang="en-US" altLang="zh-CN" sz="240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符合工序顺序的设备布局</a:t>
            </a:r>
            <a:endParaRPr lang="zh-CN" altLang="en-US" sz="2400" b="1" dirty="0">
              <a:latin typeface="宋体" panose="02010600030101010101" pitchFamily="2" charset="-122"/>
              <a:ea typeface="宋体" panose="02010600030101010101" pitchFamily="2" charset="-122"/>
            </a:endParaRPr>
          </a:p>
        </p:txBody>
      </p:sp>
      <p:pic>
        <p:nvPicPr>
          <p:cNvPr id="97291" name="图片 97290"/>
          <p:cNvPicPr>
            <a:picLocks noChangeAspect="1"/>
          </p:cNvPicPr>
          <p:nvPr/>
        </p:nvPicPr>
        <p:blipFill>
          <a:blip r:embed="rId1">
            <a:clrChange>
              <a:clrFrom>
                <a:srgbClr val="FFFFFF"/>
              </a:clrFrom>
              <a:clrTo>
                <a:srgbClr val="FFFFFF">
                  <a:alpha val="0"/>
                </a:srgbClr>
              </a:clrTo>
            </a:clrChange>
          </a:blip>
          <a:srcRect l="6989" t="36691" r="6783" b="26651"/>
          <a:stretch>
            <a:fillRect/>
          </a:stretch>
        </p:blipFill>
        <p:spPr>
          <a:xfrm>
            <a:off x="1116013" y="3284538"/>
            <a:ext cx="6911975" cy="2241550"/>
          </a:xfrm>
          <a:prstGeom prst="rect">
            <a:avLst/>
          </a:prstGeom>
          <a:noFill/>
          <a:ln w="9525">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12" name="矩形 98311"/>
          <p:cNvSpPr/>
          <p:nvPr/>
        </p:nvSpPr>
        <p:spPr>
          <a:xfrm>
            <a:off x="1258888" y="765175"/>
            <a:ext cx="46815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Ⅲ</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如何将流动进行整流化</a:t>
            </a:r>
            <a:endParaRPr lang="zh-CN" altLang="en-US" sz="2800" b="1" dirty="0">
              <a:latin typeface="宋体" panose="02010600030101010101" pitchFamily="2" charset="-122"/>
              <a:ea typeface="宋体" panose="02010600030101010101" pitchFamily="2" charset="-122"/>
            </a:endParaRPr>
          </a:p>
        </p:txBody>
      </p:sp>
      <p:sp>
        <p:nvSpPr>
          <p:cNvPr id="98313" name="矩形 98312"/>
          <p:cNvSpPr/>
          <p:nvPr/>
        </p:nvSpPr>
        <p:spPr>
          <a:xfrm>
            <a:off x="1552575" y="1749425"/>
            <a:ext cx="2514600" cy="566738"/>
          </a:xfrm>
          <a:prstGeom prst="rect">
            <a:avLst/>
          </a:prstGeom>
          <a:noFill/>
          <a:ln w="25400">
            <a:noFill/>
          </a:ln>
        </p:spPr>
        <p:txBody>
          <a:bodyPr>
            <a:spAutoFit/>
          </a:bodyPr>
          <a:p>
            <a:pPr>
              <a:lnSpc>
                <a:spcPct val="130000"/>
              </a:lnSpc>
            </a:pPr>
            <a:r>
              <a:rPr lang="en-US" altLang="zh-CN" sz="2400" b="1">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）设备方面</a:t>
            </a:r>
            <a:endParaRPr lang="zh-CN" altLang="en-US" sz="2400" b="1" dirty="0">
              <a:latin typeface="Arial" panose="020B0604020202020204" pitchFamily="34" charset="0"/>
              <a:ea typeface="宋体" panose="02010600030101010101" pitchFamily="2" charset="-122"/>
            </a:endParaRPr>
          </a:p>
        </p:txBody>
      </p:sp>
      <p:sp>
        <p:nvSpPr>
          <p:cNvPr id="98314" name="矩形 98313"/>
          <p:cNvSpPr/>
          <p:nvPr/>
        </p:nvSpPr>
        <p:spPr>
          <a:xfrm>
            <a:off x="2051050" y="2420938"/>
            <a:ext cx="3400425" cy="457200"/>
          </a:xfrm>
          <a:prstGeom prst="rect">
            <a:avLst/>
          </a:prstGeom>
          <a:noFill/>
          <a:ln w="25400">
            <a:noFill/>
          </a:ln>
        </p:spPr>
        <p:txBody>
          <a:bodyPr wrap="none" anchor="t" anchorCtr="0">
            <a:spAutoFit/>
          </a:bodyPr>
          <a:p>
            <a:r>
              <a:rPr lang="en-US" altLang="zh-CN" sz="240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改善打乱流动的设备</a:t>
            </a:r>
            <a:endParaRPr lang="zh-CN" altLang="en-US" sz="2400" b="1" dirty="0">
              <a:latin typeface="宋体" panose="02010600030101010101" pitchFamily="2" charset="-122"/>
              <a:ea typeface="宋体" panose="02010600030101010101" pitchFamily="2" charset="-122"/>
            </a:endParaRPr>
          </a:p>
        </p:txBody>
      </p:sp>
      <p:pic>
        <p:nvPicPr>
          <p:cNvPr id="98315" name="图片 98314"/>
          <p:cNvPicPr>
            <a:picLocks noChangeAspect="1"/>
          </p:cNvPicPr>
          <p:nvPr/>
        </p:nvPicPr>
        <p:blipFill>
          <a:blip r:embed="rId1">
            <a:clrChange>
              <a:clrFrom>
                <a:srgbClr val="FFFFFF"/>
              </a:clrFrom>
              <a:clrTo>
                <a:srgbClr val="FFFFFF">
                  <a:alpha val="0"/>
                </a:srgbClr>
              </a:clrTo>
            </a:clrChange>
          </a:blip>
          <a:srcRect l="4666" t="32034" r="2333" b="6992"/>
          <a:stretch>
            <a:fillRect/>
          </a:stretch>
        </p:blipFill>
        <p:spPr>
          <a:xfrm>
            <a:off x="1547813" y="3141663"/>
            <a:ext cx="6264275" cy="3132137"/>
          </a:xfrm>
          <a:prstGeom prst="rect">
            <a:avLst/>
          </a:prstGeom>
          <a:noFill/>
          <a:ln w="9525">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6" name="矩形 99335"/>
          <p:cNvSpPr/>
          <p:nvPr/>
        </p:nvSpPr>
        <p:spPr>
          <a:xfrm>
            <a:off x="1258888" y="765175"/>
            <a:ext cx="46815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Ⅲ</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如何将流动进行整流化</a:t>
            </a:r>
            <a:endParaRPr lang="zh-CN" altLang="en-US" sz="2800" b="1" dirty="0">
              <a:latin typeface="宋体" panose="02010600030101010101" pitchFamily="2" charset="-122"/>
              <a:ea typeface="宋体" panose="02010600030101010101" pitchFamily="2" charset="-122"/>
            </a:endParaRPr>
          </a:p>
        </p:txBody>
      </p:sp>
      <p:sp>
        <p:nvSpPr>
          <p:cNvPr id="99338" name="矩形 99337"/>
          <p:cNvSpPr/>
          <p:nvPr/>
        </p:nvSpPr>
        <p:spPr>
          <a:xfrm>
            <a:off x="1552575" y="1749425"/>
            <a:ext cx="2514600" cy="566738"/>
          </a:xfrm>
          <a:prstGeom prst="rect">
            <a:avLst/>
          </a:prstGeom>
          <a:noFill/>
          <a:ln w="25400">
            <a:noFill/>
          </a:ln>
        </p:spPr>
        <p:txBody>
          <a:bodyPr>
            <a:spAutoFit/>
          </a:bodyPr>
          <a:p>
            <a:pPr>
              <a:lnSpc>
                <a:spcPct val="130000"/>
              </a:lnSpc>
            </a:pPr>
            <a:r>
              <a:rPr lang="en-US" altLang="zh-CN" sz="2400" b="1">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）物料方面</a:t>
            </a:r>
            <a:endParaRPr lang="zh-CN" altLang="en-US" sz="2400" b="1" dirty="0">
              <a:latin typeface="Arial" panose="020B0604020202020204" pitchFamily="34" charset="0"/>
              <a:ea typeface="宋体" panose="02010600030101010101" pitchFamily="2" charset="-122"/>
            </a:endParaRPr>
          </a:p>
        </p:txBody>
      </p:sp>
      <p:sp>
        <p:nvSpPr>
          <p:cNvPr id="99339" name="矩形 99338"/>
          <p:cNvSpPr/>
          <p:nvPr/>
        </p:nvSpPr>
        <p:spPr>
          <a:xfrm>
            <a:off x="2124075" y="2420938"/>
            <a:ext cx="1562100" cy="457200"/>
          </a:xfrm>
          <a:prstGeom prst="rect">
            <a:avLst/>
          </a:prstGeom>
          <a:noFill/>
          <a:ln w="25400">
            <a:noFill/>
          </a:ln>
        </p:spPr>
        <p:txBody>
          <a:bodyPr wrap="none" anchor="t" anchorCtr="0">
            <a:spAutoFit/>
          </a:bodyPr>
          <a:p>
            <a:r>
              <a:rPr lang="en-US" altLang="zh-CN" sz="240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一个流</a:t>
            </a:r>
            <a:endParaRPr lang="zh-CN" altLang="en-US" sz="2400" b="1" dirty="0">
              <a:latin typeface="宋体" panose="02010600030101010101" pitchFamily="2" charset="-122"/>
              <a:ea typeface="宋体" panose="02010600030101010101" pitchFamily="2" charset="-122"/>
            </a:endParaRPr>
          </a:p>
        </p:txBody>
      </p:sp>
      <p:pic>
        <p:nvPicPr>
          <p:cNvPr id="99340" name="图片 99339"/>
          <p:cNvPicPr>
            <a:picLocks noChangeAspect="1"/>
          </p:cNvPicPr>
          <p:nvPr/>
        </p:nvPicPr>
        <p:blipFill>
          <a:blip r:embed="rId1">
            <a:clrChange>
              <a:clrFrom>
                <a:srgbClr val="FFFFFF"/>
              </a:clrFrom>
              <a:clrTo>
                <a:srgbClr val="FFFFFF">
                  <a:alpha val="0"/>
                </a:srgbClr>
              </a:clrTo>
            </a:clrChange>
          </a:blip>
          <a:srcRect l="13759" t="25606" r="36899" b="8104"/>
          <a:stretch>
            <a:fillRect/>
          </a:stretch>
        </p:blipFill>
        <p:spPr>
          <a:xfrm>
            <a:off x="2484438" y="3068638"/>
            <a:ext cx="3238500" cy="3313112"/>
          </a:xfrm>
          <a:prstGeom prst="rect">
            <a:avLst/>
          </a:prstGeom>
          <a:noFill/>
          <a:ln w="9525">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0532" name="图片 150531"/>
          <p:cNvPicPr>
            <a:picLocks noChangeAspect="1"/>
          </p:cNvPicPr>
          <p:nvPr/>
        </p:nvPicPr>
        <p:blipFill>
          <a:blip r:embed="rId1">
            <a:clrChange>
              <a:clrFrom>
                <a:srgbClr val="FFFFFF"/>
              </a:clrFrom>
              <a:clrTo>
                <a:srgbClr val="FFFFFF">
                  <a:alpha val="0"/>
                </a:srgbClr>
              </a:clrTo>
            </a:clrChange>
          </a:blip>
          <a:stretch>
            <a:fillRect/>
          </a:stretch>
        </p:blipFill>
        <p:spPr>
          <a:xfrm>
            <a:off x="1116013" y="1417638"/>
            <a:ext cx="6840537" cy="5262562"/>
          </a:xfrm>
          <a:prstGeom prst="rect">
            <a:avLst/>
          </a:prstGeom>
          <a:noFill/>
          <a:ln w="9525">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1556" name="图片 151555"/>
          <p:cNvPicPr>
            <a:picLocks noChangeAspect="1"/>
          </p:cNvPicPr>
          <p:nvPr/>
        </p:nvPicPr>
        <p:blipFill>
          <a:blip r:embed="rId1">
            <a:clrChange>
              <a:clrFrom>
                <a:srgbClr val="FFFFFF"/>
              </a:clrFrom>
              <a:clrTo>
                <a:srgbClr val="FFFFFF">
                  <a:alpha val="0"/>
                </a:srgbClr>
              </a:clrTo>
            </a:clrChange>
          </a:blip>
          <a:stretch>
            <a:fillRect/>
          </a:stretch>
        </p:blipFill>
        <p:spPr>
          <a:xfrm>
            <a:off x="684213" y="549275"/>
            <a:ext cx="7956550" cy="6124575"/>
          </a:xfrm>
          <a:prstGeom prst="rect">
            <a:avLst/>
          </a:prstGeom>
          <a:noFill/>
          <a:ln w="9525">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9" name="矩形 100358"/>
          <p:cNvSpPr/>
          <p:nvPr/>
        </p:nvSpPr>
        <p:spPr>
          <a:xfrm>
            <a:off x="1258888" y="765175"/>
            <a:ext cx="46815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Ⅲ</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如何将流动进行整流化</a:t>
            </a:r>
            <a:endParaRPr lang="zh-CN" altLang="en-US" sz="2800" b="1" dirty="0">
              <a:latin typeface="宋体" panose="02010600030101010101" pitchFamily="2" charset="-122"/>
              <a:ea typeface="宋体" panose="02010600030101010101" pitchFamily="2" charset="-122"/>
            </a:endParaRPr>
          </a:p>
        </p:txBody>
      </p:sp>
      <p:sp>
        <p:nvSpPr>
          <p:cNvPr id="100360" name="矩形 100359"/>
          <p:cNvSpPr/>
          <p:nvPr/>
        </p:nvSpPr>
        <p:spPr>
          <a:xfrm>
            <a:off x="1552575" y="1749425"/>
            <a:ext cx="2514600" cy="566738"/>
          </a:xfrm>
          <a:prstGeom prst="rect">
            <a:avLst/>
          </a:prstGeom>
          <a:noFill/>
          <a:ln w="25400">
            <a:noFill/>
          </a:ln>
        </p:spPr>
        <p:txBody>
          <a:bodyPr>
            <a:spAutoFit/>
          </a:bodyPr>
          <a:p>
            <a:pPr>
              <a:lnSpc>
                <a:spcPct val="130000"/>
              </a:lnSpc>
            </a:pPr>
            <a:r>
              <a:rPr lang="en-US" altLang="zh-CN" sz="2400" b="1">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）物料方面</a:t>
            </a:r>
            <a:endParaRPr lang="zh-CN" altLang="en-US" sz="2400" b="1" dirty="0">
              <a:latin typeface="Arial" panose="020B0604020202020204" pitchFamily="34" charset="0"/>
              <a:ea typeface="宋体" panose="02010600030101010101" pitchFamily="2" charset="-122"/>
            </a:endParaRPr>
          </a:p>
        </p:txBody>
      </p:sp>
      <p:sp>
        <p:nvSpPr>
          <p:cNvPr id="100361" name="矩形 100360"/>
          <p:cNvSpPr/>
          <p:nvPr/>
        </p:nvSpPr>
        <p:spPr>
          <a:xfrm>
            <a:off x="2130425" y="2420938"/>
            <a:ext cx="1562100" cy="457200"/>
          </a:xfrm>
          <a:prstGeom prst="rect">
            <a:avLst/>
          </a:prstGeom>
          <a:noFill/>
          <a:ln w="25400">
            <a:noFill/>
          </a:ln>
        </p:spPr>
        <p:txBody>
          <a:bodyPr wrap="none" anchor="t" anchorCtr="0">
            <a:spAutoFit/>
          </a:bodyPr>
          <a:p>
            <a:r>
              <a:rPr lang="en-US" altLang="zh-CN" sz="2400">
                <a:latin typeface="宋体" panose="02010600030101010101" pitchFamily="2" charset="-122"/>
                <a:ea typeface="宋体" panose="02010600030101010101" pitchFamily="2" charset="-122"/>
              </a:rPr>
              <a:t> </a:t>
            </a:r>
            <a:r>
              <a:rPr lang="en-US" altLang="zh-CN" sz="2400" b="1">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同期化</a:t>
            </a:r>
            <a:endParaRPr lang="zh-CN" altLang="en-US" sz="2400" b="1" dirty="0">
              <a:latin typeface="宋体" panose="02010600030101010101" pitchFamily="2" charset="-122"/>
              <a:ea typeface="宋体" panose="02010600030101010101" pitchFamily="2" charset="-122"/>
            </a:endParaRPr>
          </a:p>
        </p:txBody>
      </p:sp>
      <p:pic>
        <p:nvPicPr>
          <p:cNvPr id="100362" name="图片 100361"/>
          <p:cNvPicPr>
            <a:picLocks noChangeAspect="1"/>
          </p:cNvPicPr>
          <p:nvPr/>
        </p:nvPicPr>
        <p:blipFill>
          <a:blip r:embed="rId1">
            <a:clrChange>
              <a:clrFrom>
                <a:srgbClr val="FFFFFF"/>
              </a:clrFrom>
              <a:clrTo>
                <a:srgbClr val="FFFFFF">
                  <a:alpha val="0"/>
                </a:srgbClr>
              </a:clrTo>
            </a:clrChange>
          </a:blip>
          <a:srcRect l="6781" t="25354" r="2742" b="11969"/>
          <a:stretch>
            <a:fillRect/>
          </a:stretch>
        </p:blipFill>
        <p:spPr>
          <a:xfrm>
            <a:off x="1547813" y="3284538"/>
            <a:ext cx="6192837" cy="3236912"/>
          </a:xfrm>
          <a:prstGeom prst="rect">
            <a:avLst/>
          </a:prstGeom>
          <a:noFill/>
          <a:ln w="9525">
            <a:noFill/>
          </a:ln>
        </p:spPr>
      </p:pic>
      <p:sp>
        <p:nvSpPr>
          <p:cNvPr id="100363" name="矩形 100362"/>
          <p:cNvSpPr/>
          <p:nvPr/>
        </p:nvSpPr>
        <p:spPr>
          <a:xfrm>
            <a:off x="5867400" y="2492375"/>
            <a:ext cx="1768475" cy="38576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顺引  顺建</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32" name="矩形 103431"/>
          <p:cNvSpPr/>
          <p:nvPr/>
        </p:nvSpPr>
        <p:spPr>
          <a:xfrm>
            <a:off x="1258888" y="765175"/>
            <a:ext cx="46815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a:t>
            </a:r>
            <a:r>
              <a:rPr lang="en-US" altLang="en-US" sz="2800" b="1">
                <a:latin typeface="Arial" panose="020B0604020202020204" pitchFamily="34" charset="0"/>
                <a:ea typeface="宋体" panose="02010600030101010101" pitchFamily="2" charset="-122"/>
              </a:rPr>
              <a:t>Ⅲ</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如何将流动进行整流化</a:t>
            </a:r>
            <a:endParaRPr lang="zh-CN" altLang="en-US" sz="2800" b="1" dirty="0">
              <a:latin typeface="宋体" panose="02010600030101010101" pitchFamily="2" charset="-122"/>
              <a:ea typeface="宋体" panose="02010600030101010101" pitchFamily="2" charset="-122"/>
            </a:endParaRPr>
          </a:p>
        </p:txBody>
      </p:sp>
      <p:sp>
        <p:nvSpPr>
          <p:cNvPr id="103433" name="矩形 103432"/>
          <p:cNvSpPr/>
          <p:nvPr/>
        </p:nvSpPr>
        <p:spPr>
          <a:xfrm>
            <a:off x="1552575" y="1749425"/>
            <a:ext cx="2514600" cy="566738"/>
          </a:xfrm>
          <a:prstGeom prst="rect">
            <a:avLst/>
          </a:prstGeom>
          <a:noFill/>
          <a:ln w="25400">
            <a:noFill/>
          </a:ln>
        </p:spPr>
        <p:txBody>
          <a:bodyPr>
            <a:spAutoFit/>
          </a:bodyPr>
          <a:p>
            <a:pPr>
              <a:lnSpc>
                <a:spcPct val="130000"/>
              </a:lnSpc>
            </a:pPr>
            <a:r>
              <a:rPr lang="en-US" altLang="zh-CN" sz="2400" b="1">
                <a:latin typeface="Arial" panose="020B0604020202020204" pitchFamily="34" charset="0"/>
                <a:ea typeface="宋体" panose="02010600030101010101" pitchFamily="2" charset="-122"/>
              </a:rPr>
              <a:t>3</a:t>
            </a:r>
            <a:r>
              <a:rPr lang="zh-CN" altLang="en-US" sz="2400" b="1" dirty="0">
                <a:latin typeface="Arial" panose="020B0604020202020204" pitchFamily="34" charset="0"/>
                <a:ea typeface="宋体" panose="02010600030101010101" pitchFamily="2" charset="-122"/>
              </a:rPr>
              <a:t>）人的方面</a:t>
            </a:r>
            <a:endParaRPr lang="zh-CN" altLang="en-US" sz="2400" b="1" dirty="0">
              <a:latin typeface="Arial" panose="020B0604020202020204" pitchFamily="34" charset="0"/>
              <a:ea typeface="宋体" panose="02010600030101010101" pitchFamily="2" charset="-122"/>
            </a:endParaRPr>
          </a:p>
        </p:txBody>
      </p:sp>
      <p:pic>
        <p:nvPicPr>
          <p:cNvPr id="103434" name="图片 103433"/>
          <p:cNvPicPr>
            <a:picLocks noChangeAspect="1"/>
          </p:cNvPicPr>
          <p:nvPr/>
        </p:nvPicPr>
        <p:blipFill>
          <a:blip r:embed="rId1"/>
          <a:srcRect l="6973" t="18152" r="3487" b="7674"/>
          <a:stretch>
            <a:fillRect/>
          </a:stretch>
        </p:blipFill>
        <p:spPr>
          <a:xfrm>
            <a:off x="1547813" y="2420938"/>
            <a:ext cx="6337300" cy="4033837"/>
          </a:xfrm>
          <a:prstGeom prst="rect">
            <a:avLst/>
          </a:prstGeom>
          <a:noFill/>
          <a:ln w="9525">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6" name="矩形 104455"/>
          <p:cNvSpPr/>
          <p:nvPr/>
        </p:nvSpPr>
        <p:spPr>
          <a:xfrm>
            <a:off x="1403350" y="2708275"/>
            <a:ext cx="6408738" cy="7207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800" dirty="0">
                <a:latin typeface="Arial" panose="020B0604020202020204" pitchFamily="34" charset="0"/>
                <a:ea typeface="宋体" panose="02010600030101010101" pitchFamily="2" charset="-122"/>
              </a:rPr>
              <a:t>（后工序取件）拉动式生产和看板</a:t>
            </a:r>
            <a:endParaRPr lang="zh-CN" altLang="en-US" sz="2800" dirty="0">
              <a:latin typeface="Arial" panose="020B0604020202020204" pitchFamily="34" charset="0"/>
              <a:ea typeface="宋体" panose="02010600030101010101" pitchFamily="2" charset="-122"/>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9" name="标题 105478"/>
          <p:cNvSpPr>
            <a:spLocks noGrp="1"/>
          </p:cNvSpPr>
          <p:nvPr>
            <p:ph type="title"/>
          </p:nvPr>
        </p:nvSpPr>
        <p:spPr>
          <a:ln/>
        </p:spPr>
        <p:txBody>
          <a:bodyPr anchor="ctr" anchorCtr="0"/>
          <a:p>
            <a:r>
              <a:rPr lang="zh-CN" altLang="en-US" sz="3200" dirty="0">
                <a:ea typeface="宋体" panose="02010600030101010101" pitchFamily="2" charset="-122"/>
              </a:rPr>
              <a:t>拉动式和推动式的区别</a:t>
            </a:r>
            <a:endParaRPr lang="zh-CN" altLang="en-US" sz="3200" dirty="0">
              <a:ea typeface="宋体" panose="02010600030101010101" pitchFamily="2" charset="-122"/>
            </a:endParaRPr>
          </a:p>
        </p:txBody>
      </p:sp>
      <p:sp>
        <p:nvSpPr>
          <p:cNvPr id="105480" name="矩形 105479"/>
          <p:cNvSpPr/>
          <p:nvPr/>
        </p:nvSpPr>
        <p:spPr>
          <a:xfrm>
            <a:off x="1619250" y="1700213"/>
            <a:ext cx="3529013" cy="5048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400" b="1" dirty="0">
                <a:latin typeface="Arial" panose="020B0604020202020204" pitchFamily="34" charset="0"/>
                <a:ea typeface="宋体" panose="02010600030101010101" pitchFamily="2" charset="-122"/>
              </a:rPr>
              <a:t>一般制造业的生产方法</a:t>
            </a:r>
            <a:endParaRPr lang="zh-CN" altLang="en-US" sz="2400" b="1" dirty="0">
              <a:latin typeface="Arial" panose="020B0604020202020204" pitchFamily="34" charset="0"/>
              <a:ea typeface="宋体" panose="02010600030101010101" pitchFamily="2" charset="-122"/>
            </a:endParaRPr>
          </a:p>
        </p:txBody>
      </p:sp>
      <p:sp>
        <p:nvSpPr>
          <p:cNvPr id="105481" name="矩形 105480"/>
          <p:cNvSpPr/>
          <p:nvPr/>
        </p:nvSpPr>
        <p:spPr>
          <a:xfrm>
            <a:off x="1619250" y="2276475"/>
            <a:ext cx="2376488" cy="504825"/>
          </a:xfrm>
          <a:prstGeom prst="rect">
            <a:avLst/>
          </a:prstGeom>
          <a:solidFill>
            <a:schemeClr val="bg1"/>
          </a:solidFill>
          <a:ln w="25400">
            <a:noFill/>
          </a:ln>
        </p:spPr>
        <p:txBody>
          <a:bodyPr wrap="none" anchor="ctr" anchorCtr="0"/>
          <a:p>
            <a:pPr algn="l"/>
            <a:r>
              <a:rPr lang="zh-CN" altLang="en-US" sz="2000" b="1" dirty="0">
                <a:latin typeface="Arial" panose="020B0604020202020204" pitchFamily="34" charset="0"/>
                <a:ea typeface="宋体" panose="02010600030101010101" pitchFamily="2" charset="-122"/>
              </a:rPr>
              <a:t>推动式生产</a:t>
            </a:r>
            <a:endParaRPr lang="zh-CN" altLang="en-US" sz="2000" b="1" dirty="0">
              <a:latin typeface="Arial" panose="020B0604020202020204" pitchFamily="34" charset="0"/>
              <a:ea typeface="宋体" panose="02010600030101010101" pitchFamily="2" charset="-122"/>
            </a:endParaRPr>
          </a:p>
        </p:txBody>
      </p:sp>
      <p:pic>
        <p:nvPicPr>
          <p:cNvPr id="105482" name="图片 105481"/>
          <p:cNvPicPr>
            <a:picLocks noChangeAspect="1"/>
          </p:cNvPicPr>
          <p:nvPr/>
        </p:nvPicPr>
        <p:blipFill>
          <a:blip r:embed="rId1">
            <a:clrChange>
              <a:clrFrom>
                <a:srgbClr val="FFFFFF"/>
              </a:clrFrom>
              <a:clrTo>
                <a:srgbClr val="FFFFFF">
                  <a:alpha val="0"/>
                </a:srgbClr>
              </a:clrTo>
            </a:clrChange>
          </a:blip>
          <a:srcRect l="12088" t="30972" r="8794" b="52811"/>
          <a:stretch>
            <a:fillRect/>
          </a:stretch>
        </p:blipFill>
        <p:spPr>
          <a:xfrm>
            <a:off x="2195513" y="2852738"/>
            <a:ext cx="5184775" cy="792162"/>
          </a:xfrm>
          <a:prstGeom prst="rect">
            <a:avLst/>
          </a:prstGeom>
          <a:noFill/>
          <a:ln w="9525">
            <a:noFill/>
          </a:ln>
        </p:spPr>
      </p:pic>
      <p:sp>
        <p:nvSpPr>
          <p:cNvPr id="105483" name="矩形 105482"/>
          <p:cNvSpPr/>
          <p:nvPr/>
        </p:nvSpPr>
        <p:spPr>
          <a:xfrm>
            <a:off x="1619250" y="4076700"/>
            <a:ext cx="3529013" cy="5048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2400" b="1" dirty="0">
                <a:latin typeface="Arial" panose="020B0604020202020204" pitchFamily="34" charset="0"/>
                <a:ea typeface="宋体" panose="02010600030101010101" pitchFamily="2" charset="-122"/>
              </a:rPr>
              <a:t>丰田生产方式的方法</a:t>
            </a:r>
            <a:endParaRPr lang="zh-CN" altLang="en-US" sz="2400" b="1" dirty="0">
              <a:latin typeface="Arial" panose="020B0604020202020204" pitchFamily="34" charset="0"/>
              <a:ea typeface="宋体" panose="02010600030101010101" pitchFamily="2" charset="-122"/>
            </a:endParaRPr>
          </a:p>
        </p:txBody>
      </p:sp>
      <p:pic>
        <p:nvPicPr>
          <p:cNvPr id="105484" name="图片 105483"/>
          <p:cNvPicPr>
            <a:picLocks noChangeAspect="1"/>
          </p:cNvPicPr>
          <p:nvPr/>
        </p:nvPicPr>
        <p:blipFill>
          <a:blip r:embed="rId1">
            <a:clrChange>
              <a:clrFrom>
                <a:srgbClr val="FFFFFF"/>
              </a:clrFrom>
              <a:clrTo>
                <a:srgbClr val="FFFFFF">
                  <a:alpha val="0"/>
                </a:srgbClr>
              </a:clrTo>
            </a:clrChange>
          </a:blip>
          <a:srcRect l="8794" t="60449" r="5499" b="3867"/>
          <a:stretch>
            <a:fillRect/>
          </a:stretch>
        </p:blipFill>
        <p:spPr>
          <a:xfrm>
            <a:off x="1979613" y="4724400"/>
            <a:ext cx="5616575" cy="1743075"/>
          </a:xfrm>
          <a:prstGeom prst="rect">
            <a:avLst/>
          </a:prstGeom>
          <a:noFill/>
          <a:ln w="9525">
            <a:no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504" name="矩形 106503"/>
          <p:cNvSpPr/>
          <p:nvPr/>
        </p:nvSpPr>
        <p:spPr>
          <a:xfrm>
            <a:off x="1258888" y="765175"/>
            <a:ext cx="41767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什么是看板方式</a:t>
            </a:r>
            <a:endParaRPr lang="zh-CN" altLang="en-US" sz="2800" b="1" dirty="0">
              <a:latin typeface="宋体" panose="02010600030101010101" pitchFamily="2" charset="-122"/>
              <a:ea typeface="宋体" panose="02010600030101010101" pitchFamily="2" charset="-122"/>
            </a:endParaRPr>
          </a:p>
        </p:txBody>
      </p:sp>
      <p:grpSp>
        <p:nvGrpSpPr>
          <p:cNvPr id="106637" name="组合 106636"/>
          <p:cNvGrpSpPr/>
          <p:nvPr/>
        </p:nvGrpSpPr>
        <p:grpSpPr>
          <a:xfrm>
            <a:off x="1042988" y="1628775"/>
            <a:ext cx="7489825" cy="2232025"/>
            <a:chOff x="657" y="1026"/>
            <a:chExt cx="4718" cy="1406"/>
          </a:xfrm>
        </p:grpSpPr>
        <p:sp>
          <p:nvSpPr>
            <p:cNvPr id="106506" name="圆角矩形 106505"/>
            <p:cNvSpPr/>
            <p:nvPr/>
          </p:nvSpPr>
          <p:spPr>
            <a:xfrm>
              <a:off x="657" y="1130"/>
              <a:ext cx="4718" cy="1302"/>
            </a:xfrm>
            <a:prstGeom prst="roundRect">
              <a:avLst>
                <a:gd name="adj" fmla="val 16667"/>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106507" name="矩形 106506"/>
            <p:cNvSpPr/>
            <p:nvPr/>
          </p:nvSpPr>
          <p:spPr>
            <a:xfrm>
              <a:off x="1032" y="1026"/>
              <a:ext cx="1542" cy="26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超级市场</a:t>
              </a:r>
              <a:endParaRPr lang="zh-CN" altLang="en-US" b="1" dirty="0">
                <a:latin typeface="Arial" panose="020B0604020202020204" pitchFamily="34" charset="0"/>
                <a:ea typeface="宋体" panose="02010600030101010101" pitchFamily="2" charset="-122"/>
              </a:endParaRPr>
            </a:p>
          </p:txBody>
        </p:sp>
        <p:sp>
          <p:nvSpPr>
            <p:cNvPr id="106508" name="立方体 106507"/>
            <p:cNvSpPr/>
            <p:nvPr/>
          </p:nvSpPr>
          <p:spPr>
            <a:xfrm>
              <a:off x="1032" y="2223"/>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09" name="立方体 106508"/>
            <p:cNvSpPr/>
            <p:nvPr/>
          </p:nvSpPr>
          <p:spPr>
            <a:xfrm>
              <a:off x="1269" y="2223"/>
              <a:ext cx="248"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0" name="立方体 106509"/>
            <p:cNvSpPr/>
            <p:nvPr/>
          </p:nvSpPr>
          <p:spPr>
            <a:xfrm>
              <a:off x="1504" y="2223"/>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2" name="立方体 106511"/>
            <p:cNvSpPr/>
            <p:nvPr/>
          </p:nvSpPr>
          <p:spPr>
            <a:xfrm>
              <a:off x="1033" y="2119"/>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3" name="立方体 106512"/>
            <p:cNvSpPr/>
            <p:nvPr/>
          </p:nvSpPr>
          <p:spPr>
            <a:xfrm>
              <a:off x="1269" y="2119"/>
              <a:ext cx="248"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4" name="立方体 106513"/>
            <p:cNvSpPr/>
            <p:nvPr/>
          </p:nvSpPr>
          <p:spPr>
            <a:xfrm>
              <a:off x="1505" y="2119"/>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5" name="立方体 106514"/>
            <p:cNvSpPr/>
            <p:nvPr/>
          </p:nvSpPr>
          <p:spPr>
            <a:xfrm>
              <a:off x="1032" y="2014"/>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6" name="立方体 106515"/>
            <p:cNvSpPr/>
            <p:nvPr/>
          </p:nvSpPr>
          <p:spPr>
            <a:xfrm>
              <a:off x="1267" y="2014"/>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7" name="立方体 106516"/>
            <p:cNvSpPr/>
            <p:nvPr/>
          </p:nvSpPr>
          <p:spPr>
            <a:xfrm>
              <a:off x="1504" y="2014"/>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18" name="立方体 106517"/>
            <p:cNvSpPr/>
            <p:nvPr/>
          </p:nvSpPr>
          <p:spPr>
            <a:xfrm>
              <a:off x="1032" y="1911"/>
              <a:ext cx="249"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21" name="任意多边形 106520"/>
            <p:cNvSpPr/>
            <p:nvPr/>
          </p:nvSpPr>
          <p:spPr>
            <a:xfrm>
              <a:off x="2073" y="1911"/>
              <a:ext cx="596" cy="312"/>
            </a:xfrm>
            <a:custGeom>
              <a:avLst/>
              <a:gdLst/>
              <a:ahLst/>
              <a:cxnLst/>
              <a:pathLst>
                <a:path w="1769" h="1315">
                  <a:moveTo>
                    <a:pt x="318" y="317"/>
                  </a:moveTo>
                  <a:lnTo>
                    <a:pt x="318" y="1315"/>
                  </a:lnTo>
                  <a:lnTo>
                    <a:pt x="1769" y="1315"/>
                  </a:lnTo>
                  <a:lnTo>
                    <a:pt x="1769" y="1134"/>
                  </a:lnTo>
                  <a:lnTo>
                    <a:pt x="454" y="1134"/>
                  </a:lnTo>
                  <a:lnTo>
                    <a:pt x="454" y="226"/>
                  </a:lnTo>
                  <a:lnTo>
                    <a:pt x="45" y="0"/>
                  </a:lnTo>
                  <a:lnTo>
                    <a:pt x="0" y="136"/>
                  </a:lnTo>
                  <a:lnTo>
                    <a:pt x="318" y="317"/>
                  </a:lnTo>
                  <a:close/>
                </a:path>
              </a:pathLst>
            </a:custGeom>
            <a:solidFill>
              <a:schemeClr val="bg1">
                <a:alpha val="100000"/>
              </a:schemeClr>
            </a:solidFill>
            <a:ln w="25400" cap="flat" cmpd="sng">
              <a:solidFill>
                <a:schemeClr val="tx1">
                  <a:alpha val="100000"/>
                </a:schemeClr>
              </a:solidFill>
              <a:prstDash val="solid"/>
              <a:headEnd type="none" w="med" len="med"/>
              <a:tailEnd type="none" w="med" len="med"/>
            </a:ln>
          </p:spPr>
          <p:txBody>
            <a:bodyPr/>
            <a:p>
              <a:endParaRPr lang="zh-CN" altLang="en-US"/>
            </a:p>
          </p:txBody>
        </p:sp>
        <p:grpSp>
          <p:nvGrpSpPr>
            <p:cNvPr id="106524" name="组合 106523"/>
            <p:cNvGrpSpPr/>
            <p:nvPr/>
          </p:nvGrpSpPr>
          <p:grpSpPr>
            <a:xfrm>
              <a:off x="2215" y="2223"/>
              <a:ext cx="99" cy="105"/>
              <a:chOff x="431" y="3203"/>
              <a:chExt cx="589" cy="589"/>
            </a:xfrm>
          </p:grpSpPr>
          <p:sp>
            <p:nvSpPr>
              <p:cNvPr id="106522" name="流程图: 汇总连接 106521"/>
              <p:cNvSpPr/>
              <p:nvPr/>
            </p:nvSpPr>
            <p:spPr>
              <a:xfrm>
                <a:off x="431" y="3203"/>
                <a:ext cx="589" cy="589"/>
              </a:xfrm>
              <a:prstGeom prst="flowChartSummingJunction">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106523" name="椭圆 106522"/>
              <p:cNvSpPr/>
              <p:nvPr/>
            </p:nvSpPr>
            <p:spPr>
              <a:xfrm>
                <a:off x="612" y="3385"/>
                <a:ext cx="227" cy="227"/>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06525" name="组合 106524"/>
            <p:cNvGrpSpPr/>
            <p:nvPr/>
          </p:nvGrpSpPr>
          <p:grpSpPr>
            <a:xfrm>
              <a:off x="2499" y="2223"/>
              <a:ext cx="99" cy="105"/>
              <a:chOff x="431" y="3203"/>
              <a:chExt cx="589" cy="589"/>
            </a:xfrm>
          </p:grpSpPr>
          <p:sp>
            <p:nvSpPr>
              <p:cNvPr id="106526" name="流程图: 汇总连接 106525"/>
              <p:cNvSpPr/>
              <p:nvPr/>
            </p:nvSpPr>
            <p:spPr>
              <a:xfrm>
                <a:off x="431" y="3203"/>
                <a:ext cx="589" cy="589"/>
              </a:xfrm>
              <a:prstGeom prst="flowChartSummingJunction">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106527" name="椭圆 106526"/>
              <p:cNvSpPr/>
              <p:nvPr/>
            </p:nvSpPr>
            <p:spPr>
              <a:xfrm>
                <a:off x="612" y="3385"/>
                <a:ext cx="227" cy="227"/>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06528" name="立方体 106527"/>
            <p:cNvSpPr/>
            <p:nvPr/>
          </p:nvSpPr>
          <p:spPr>
            <a:xfrm>
              <a:off x="2263" y="2014"/>
              <a:ext cx="248"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29" name="立方体 106528"/>
            <p:cNvSpPr/>
            <p:nvPr/>
          </p:nvSpPr>
          <p:spPr>
            <a:xfrm>
              <a:off x="2263" y="1911"/>
              <a:ext cx="248"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31" name="立方体 106530"/>
            <p:cNvSpPr/>
            <p:nvPr/>
          </p:nvSpPr>
          <p:spPr>
            <a:xfrm>
              <a:off x="3304" y="1806"/>
              <a:ext cx="249" cy="157"/>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32" name="立方体 106531"/>
            <p:cNvSpPr/>
            <p:nvPr/>
          </p:nvSpPr>
          <p:spPr>
            <a:xfrm>
              <a:off x="3493" y="1911"/>
              <a:ext cx="248" cy="156"/>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30" name="任意多边形 106529"/>
            <p:cNvSpPr/>
            <p:nvPr/>
          </p:nvSpPr>
          <p:spPr>
            <a:xfrm>
              <a:off x="3161" y="1755"/>
              <a:ext cx="597" cy="571"/>
            </a:xfrm>
            <a:custGeom>
              <a:avLst/>
              <a:gdLst/>
              <a:ahLst/>
              <a:cxnLst/>
              <a:pathLst>
                <a:path w="772" h="1315">
                  <a:moveTo>
                    <a:pt x="0" y="0"/>
                  </a:moveTo>
                  <a:lnTo>
                    <a:pt x="0" y="1315"/>
                  </a:lnTo>
                  <a:lnTo>
                    <a:pt x="772" y="1315"/>
                  </a:lnTo>
                  <a:lnTo>
                    <a:pt x="772" y="635"/>
                  </a:lnTo>
                  <a:lnTo>
                    <a:pt x="137" y="317"/>
                  </a:lnTo>
                  <a:lnTo>
                    <a:pt x="137" y="0"/>
                  </a:lnTo>
                  <a:lnTo>
                    <a:pt x="0" y="0"/>
                  </a:lnTo>
                  <a:close/>
                </a:path>
              </a:pathLst>
            </a:custGeom>
            <a:solidFill>
              <a:schemeClr val="bg1">
                <a:alpha val="100000"/>
              </a:schemeClr>
            </a:solidFill>
            <a:ln w="25400" cap="flat" cmpd="sng">
              <a:solidFill>
                <a:schemeClr val="tx1">
                  <a:alpha val="100000"/>
                </a:schemeClr>
              </a:solidFill>
              <a:prstDash val="solid"/>
              <a:headEnd type="none" w="med" len="med"/>
              <a:tailEnd type="none" w="med" len="med"/>
            </a:ln>
          </p:spPr>
          <p:txBody>
            <a:bodyPr/>
            <a:p>
              <a:endParaRPr lang="zh-CN" altLang="en-US"/>
            </a:p>
          </p:txBody>
        </p:sp>
        <p:sp>
          <p:nvSpPr>
            <p:cNvPr id="106533" name="computr1"/>
            <p:cNvSpPr>
              <a:spLocks noEditPoints="1"/>
            </p:cNvSpPr>
            <p:nvPr/>
          </p:nvSpPr>
          <p:spPr>
            <a:xfrm>
              <a:off x="4297" y="1650"/>
              <a:ext cx="327" cy="342"/>
            </a:xfrm>
            <a:custGeom>
              <a:avLst/>
              <a:gdLst>
                <a:gd name="txL" fmla="*/ 4923 w 21600"/>
                <a:gd name="txT" fmla="*/ 2541 h 21600"/>
                <a:gd name="txR" fmla="*/ 16756 w 21600"/>
                <a:gd name="txB" fmla="*/ 11153 h 21600"/>
              </a:gdLst>
              <a:ahLst/>
              <a:cxnLst>
                <a:cxn ang="0">
                  <a:pos x="19535" y="0"/>
                </a:cxn>
                <a:cxn ang="0">
                  <a:pos x="10800" y="0"/>
                </a:cxn>
                <a:cxn ang="0">
                  <a:pos x="2065" y="0"/>
                </a:cxn>
                <a:cxn ang="0">
                  <a:pos x="0" y="15388"/>
                </a:cxn>
                <a:cxn ang="0">
                  <a:pos x="0" y="21600"/>
                </a:cxn>
                <a:cxn ang="0">
                  <a:pos x="10800" y="21600"/>
                </a:cxn>
                <a:cxn ang="0">
                  <a:pos x="21600" y="21600"/>
                </a:cxn>
                <a:cxn ang="0">
                  <a:pos x="21600" y="15388"/>
                </a:cxn>
                <a:cxn ang="0">
                  <a:pos x="19535" y="13553"/>
                </a:cxn>
                <a:cxn ang="0">
                  <a:pos x="2065" y="13553"/>
                </a:cxn>
                <a:cxn ang="0">
                  <a:pos x="2065" y="6776"/>
                </a:cxn>
                <a:cxn ang="0">
                  <a:pos x="19535" y="6776"/>
                </a:cxn>
                <a:cxn ang="0">
                  <a:pos x="0" y="18494"/>
                </a:cxn>
                <a:cxn ang="0">
                  <a:pos x="21600" y="18494"/>
                </a:cxn>
              </a:cxnLst>
              <a:rect l="txL" t="txT" r="txR" b="txB"/>
              <a:pathLst>
                <a:path w="21600" h="2160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a:moveTo>
                    <a:pt x="4606" y="15388"/>
                  </a:moveTo>
                  <a:lnTo>
                    <a:pt x="4606" y="13553"/>
                  </a:lnTo>
                  <a:lnTo>
                    <a:pt x="16994" y="13553"/>
                  </a:lnTo>
                  <a:lnTo>
                    <a:pt x="16994" y="15388"/>
                  </a:lnTo>
                  <a:lnTo>
                    <a:pt x="4606" y="15388"/>
                  </a:lnTo>
                </a:path>
                <a:path w="21600" h="2160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noFill/>
            <a:ln w="9525" cap="flat" cmpd="sng">
              <a:solidFill>
                <a:srgbClr val="000000"/>
              </a:solidFill>
              <a:prstDash val="solid"/>
              <a:miter/>
              <a:headEnd type="none" w="med" len="med"/>
              <a:tailEnd type="none" w="med" len="med"/>
            </a:ln>
          </p:spPr>
          <p:txBody>
            <a:bodyPr/>
            <a:p>
              <a:endParaRPr lang="zh-CN" altLang="en-US"/>
            </a:p>
          </p:txBody>
        </p:sp>
        <p:sp>
          <p:nvSpPr>
            <p:cNvPr id="106534" name="矩形 106533"/>
            <p:cNvSpPr/>
            <p:nvPr/>
          </p:nvSpPr>
          <p:spPr>
            <a:xfrm>
              <a:off x="4155" y="1963"/>
              <a:ext cx="647" cy="365"/>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35" name="矩形 106534"/>
            <p:cNvSpPr/>
            <p:nvPr/>
          </p:nvSpPr>
          <p:spPr>
            <a:xfrm>
              <a:off x="1315" y="1702"/>
              <a:ext cx="334" cy="1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仓库</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36" name="矩形 106535"/>
            <p:cNvSpPr/>
            <p:nvPr/>
          </p:nvSpPr>
          <p:spPr>
            <a:xfrm>
              <a:off x="2263" y="1702"/>
              <a:ext cx="333" cy="1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搬运</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37" name="矩形 106536"/>
            <p:cNvSpPr/>
            <p:nvPr/>
          </p:nvSpPr>
          <p:spPr>
            <a:xfrm>
              <a:off x="3256" y="2067"/>
              <a:ext cx="333" cy="1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货架</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38" name="矩形 106537"/>
            <p:cNvSpPr/>
            <p:nvPr/>
          </p:nvSpPr>
          <p:spPr>
            <a:xfrm>
              <a:off x="4297" y="2067"/>
              <a:ext cx="333" cy="1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收银</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39" name="任意多边形 106538"/>
            <p:cNvSpPr/>
            <p:nvPr/>
          </p:nvSpPr>
          <p:spPr>
            <a:xfrm>
              <a:off x="1410" y="1391"/>
              <a:ext cx="3185" cy="259"/>
            </a:xfrm>
            <a:custGeom>
              <a:avLst/>
              <a:gdLst/>
              <a:ahLst/>
              <a:cxnLst/>
              <a:pathLst>
                <a:path w="2903" h="136">
                  <a:moveTo>
                    <a:pt x="2903" y="136"/>
                  </a:moveTo>
                  <a:lnTo>
                    <a:pt x="2903" y="0"/>
                  </a:lnTo>
                  <a:lnTo>
                    <a:pt x="0" y="0"/>
                  </a:lnTo>
                  <a:lnTo>
                    <a:pt x="0" y="136"/>
                  </a:lnTo>
                </a:path>
              </a:pathLst>
            </a:custGeom>
            <a:noFill/>
            <a:ln w="44450" cap="flat" cmpd="sng">
              <a:solidFill>
                <a:schemeClr val="tx1">
                  <a:alpha val="100000"/>
                </a:schemeClr>
              </a:solidFill>
              <a:prstDash val="solid"/>
              <a:headEnd type="none" w="med" len="med"/>
              <a:tailEnd type="triangle" w="lg" len="lg"/>
            </a:ln>
          </p:spPr>
          <p:txBody>
            <a:bodyPr/>
            <a:p>
              <a:endParaRPr lang="zh-CN" altLang="en-US"/>
            </a:p>
          </p:txBody>
        </p:sp>
        <p:sp>
          <p:nvSpPr>
            <p:cNvPr id="106540" name="直接连接符 106539"/>
            <p:cNvSpPr/>
            <p:nvPr/>
          </p:nvSpPr>
          <p:spPr>
            <a:xfrm>
              <a:off x="1836" y="2067"/>
              <a:ext cx="249" cy="1"/>
            </a:xfrm>
            <a:prstGeom prst="line">
              <a:avLst/>
            </a:prstGeom>
            <a:ln w="44450" cap="flat" cmpd="sng">
              <a:solidFill>
                <a:schemeClr val="tx1"/>
              </a:solidFill>
              <a:prstDash val="solid"/>
              <a:headEnd type="none" w="med" len="med"/>
              <a:tailEnd type="triangle" w="lg" len="lg"/>
            </a:ln>
          </p:spPr>
        </p:sp>
        <p:sp>
          <p:nvSpPr>
            <p:cNvPr id="106541" name="直接连接符 106540"/>
            <p:cNvSpPr/>
            <p:nvPr/>
          </p:nvSpPr>
          <p:spPr>
            <a:xfrm>
              <a:off x="2783" y="2067"/>
              <a:ext cx="249" cy="1"/>
            </a:xfrm>
            <a:prstGeom prst="line">
              <a:avLst/>
            </a:prstGeom>
            <a:ln w="44450" cap="flat" cmpd="sng">
              <a:solidFill>
                <a:schemeClr val="tx1"/>
              </a:solidFill>
              <a:prstDash val="solid"/>
              <a:headEnd type="none" w="med" len="med"/>
              <a:tailEnd type="triangle" w="lg" len="lg"/>
            </a:ln>
          </p:spPr>
        </p:sp>
        <p:sp>
          <p:nvSpPr>
            <p:cNvPr id="106542" name="直接连接符 106541"/>
            <p:cNvSpPr/>
            <p:nvPr/>
          </p:nvSpPr>
          <p:spPr>
            <a:xfrm>
              <a:off x="3823" y="2067"/>
              <a:ext cx="249" cy="1"/>
            </a:xfrm>
            <a:prstGeom prst="line">
              <a:avLst/>
            </a:prstGeom>
            <a:ln w="44450" cap="flat" cmpd="sng">
              <a:solidFill>
                <a:schemeClr val="tx1"/>
              </a:solidFill>
              <a:prstDash val="solid"/>
              <a:headEnd type="none" w="med" len="med"/>
              <a:tailEnd type="triangle" w="lg" len="lg"/>
            </a:ln>
          </p:spPr>
        </p:sp>
        <p:sp>
          <p:nvSpPr>
            <p:cNvPr id="106543" name="矩形 106542"/>
            <p:cNvSpPr/>
            <p:nvPr/>
          </p:nvSpPr>
          <p:spPr>
            <a:xfrm>
              <a:off x="2925" y="1287"/>
              <a:ext cx="944" cy="156"/>
            </a:xfrm>
            <a:prstGeom prst="rect">
              <a:avLst/>
            </a:prstGeom>
            <a:solidFill>
              <a:schemeClr val="bg1"/>
            </a:solidFill>
            <a:ln w="25400">
              <a:noFill/>
            </a:ln>
          </p:spPr>
          <p:txBody>
            <a:bodyPr/>
            <a:p>
              <a:endParaRPr lang="zh-CN" altLang="en-US"/>
            </a:p>
          </p:txBody>
        </p:sp>
        <p:sp>
          <p:nvSpPr>
            <p:cNvPr id="106544" name="矩形 106543"/>
            <p:cNvSpPr/>
            <p:nvPr/>
          </p:nvSpPr>
          <p:spPr>
            <a:xfrm>
              <a:off x="3019" y="1287"/>
              <a:ext cx="747" cy="156"/>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售出信息</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grpSp>
        <p:nvGrpSpPr>
          <p:cNvPr id="106552" name="组合 106551"/>
          <p:cNvGrpSpPr/>
          <p:nvPr/>
        </p:nvGrpSpPr>
        <p:grpSpPr>
          <a:xfrm>
            <a:off x="1476375" y="5373688"/>
            <a:ext cx="793750" cy="503237"/>
            <a:chOff x="911" y="3521"/>
            <a:chExt cx="499" cy="317"/>
          </a:xfrm>
        </p:grpSpPr>
        <p:sp>
          <p:nvSpPr>
            <p:cNvPr id="106547" name="矩形 106546"/>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06548" name="矩形 106547"/>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49" name="矩形 106548"/>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50" name="任意多边形 106549"/>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51" name="任意多边形 106550"/>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06553" name="组合 106552"/>
          <p:cNvGrpSpPr/>
          <p:nvPr/>
        </p:nvGrpSpPr>
        <p:grpSpPr>
          <a:xfrm>
            <a:off x="1477963" y="4913313"/>
            <a:ext cx="793750" cy="503237"/>
            <a:chOff x="911" y="3521"/>
            <a:chExt cx="499" cy="317"/>
          </a:xfrm>
        </p:grpSpPr>
        <p:sp>
          <p:nvSpPr>
            <p:cNvPr id="106554" name="矩形 106553"/>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06555" name="矩形 106554"/>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56" name="矩形 106555"/>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57" name="任意多边形 106556"/>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58" name="任意多边形 106557"/>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pic>
        <p:nvPicPr>
          <p:cNvPr id="106559" name="图片 106558" descr="j0187423"/>
          <p:cNvPicPr>
            <a:picLocks noChangeAspect="1"/>
          </p:cNvPicPr>
          <p:nvPr/>
        </p:nvPicPr>
        <p:blipFill>
          <a:blip r:embed="rId1"/>
          <a:stretch>
            <a:fillRect/>
          </a:stretch>
        </p:blipFill>
        <p:spPr>
          <a:xfrm>
            <a:off x="2790825" y="4510088"/>
            <a:ext cx="1112838" cy="1150937"/>
          </a:xfrm>
          <a:prstGeom prst="rect">
            <a:avLst/>
          </a:prstGeom>
          <a:noFill/>
          <a:ln w="9525">
            <a:noFill/>
          </a:ln>
        </p:spPr>
      </p:pic>
      <p:grpSp>
        <p:nvGrpSpPr>
          <p:cNvPr id="106560" name="组合 106559"/>
          <p:cNvGrpSpPr/>
          <p:nvPr/>
        </p:nvGrpSpPr>
        <p:grpSpPr>
          <a:xfrm>
            <a:off x="3282950" y="5086350"/>
            <a:ext cx="795338" cy="503238"/>
            <a:chOff x="911" y="3521"/>
            <a:chExt cx="499" cy="317"/>
          </a:xfrm>
        </p:grpSpPr>
        <p:sp>
          <p:nvSpPr>
            <p:cNvPr id="106561" name="矩形 106560"/>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06562" name="矩形 106561"/>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63" name="矩形 106562"/>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64" name="任意多边形 106563"/>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65" name="任意多边形 106564"/>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06566" name="组合 106565"/>
          <p:cNvGrpSpPr/>
          <p:nvPr/>
        </p:nvGrpSpPr>
        <p:grpSpPr>
          <a:xfrm>
            <a:off x="4873625" y="5086350"/>
            <a:ext cx="793750" cy="503238"/>
            <a:chOff x="911" y="3521"/>
            <a:chExt cx="499" cy="317"/>
          </a:xfrm>
        </p:grpSpPr>
        <p:sp>
          <p:nvSpPr>
            <p:cNvPr id="106567" name="矩形 106566"/>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06568" name="矩形 106567"/>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69" name="矩形 106568"/>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70" name="任意多边形 106569"/>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71" name="任意多边形 106570"/>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06575" name="组合 106574"/>
          <p:cNvGrpSpPr/>
          <p:nvPr/>
        </p:nvGrpSpPr>
        <p:grpSpPr>
          <a:xfrm>
            <a:off x="6246813" y="4940300"/>
            <a:ext cx="258762" cy="649288"/>
            <a:chOff x="3951" y="3475"/>
            <a:chExt cx="226" cy="545"/>
          </a:xfrm>
        </p:grpSpPr>
        <p:sp>
          <p:nvSpPr>
            <p:cNvPr id="106572" name="矩形 106571"/>
            <p:cNvSpPr/>
            <p:nvPr/>
          </p:nvSpPr>
          <p:spPr>
            <a:xfrm>
              <a:off x="3969" y="3475"/>
              <a:ext cx="181" cy="137"/>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73" name="矩形 106572"/>
            <p:cNvSpPr/>
            <p:nvPr/>
          </p:nvSpPr>
          <p:spPr>
            <a:xfrm>
              <a:off x="4041" y="3612"/>
              <a:ext cx="46" cy="408"/>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574" name="直接连接符 106573"/>
            <p:cNvSpPr/>
            <p:nvPr/>
          </p:nvSpPr>
          <p:spPr>
            <a:xfrm>
              <a:off x="3951" y="4020"/>
              <a:ext cx="226" cy="0"/>
            </a:xfrm>
            <a:prstGeom prst="line">
              <a:avLst/>
            </a:prstGeom>
            <a:ln w="25400" cap="flat" cmpd="sng">
              <a:solidFill>
                <a:schemeClr val="tx1"/>
              </a:solidFill>
              <a:prstDash val="solid"/>
              <a:headEnd type="none" w="med" len="med"/>
              <a:tailEnd type="none" w="med" len="med"/>
            </a:ln>
          </p:spPr>
        </p:sp>
      </p:grpSp>
      <p:sp>
        <p:nvSpPr>
          <p:cNvPr id="106576" name="矩形 106575"/>
          <p:cNvSpPr/>
          <p:nvPr/>
        </p:nvSpPr>
        <p:spPr>
          <a:xfrm>
            <a:off x="1187450" y="4581525"/>
            <a:ext cx="628650"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前工序</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78" name="矩形 106577"/>
          <p:cNvSpPr/>
          <p:nvPr/>
        </p:nvSpPr>
        <p:spPr>
          <a:xfrm>
            <a:off x="4727575" y="4797425"/>
            <a:ext cx="1012825"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工位零部件</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79" name="矩形 106578"/>
          <p:cNvSpPr/>
          <p:nvPr/>
        </p:nvSpPr>
        <p:spPr>
          <a:xfrm>
            <a:off x="3571875" y="4652963"/>
            <a:ext cx="484188" cy="2190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搬运</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80" name="任意多边形 106579"/>
          <p:cNvSpPr/>
          <p:nvPr/>
        </p:nvSpPr>
        <p:spPr>
          <a:xfrm>
            <a:off x="1911350" y="4365625"/>
            <a:ext cx="4478338" cy="503238"/>
          </a:xfrm>
          <a:custGeom>
            <a:avLst/>
            <a:gdLst/>
            <a:ahLst/>
            <a:cxnLst/>
            <a:pathLst>
              <a:path w="2903" h="136">
                <a:moveTo>
                  <a:pt x="2903" y="136"/>
                </a:moveTo>
                <a:lnTo>
                  <a:pt x="2903" y="0"/>
                </a:lnTo>
                <a:lnTo>
                  <a:pt x="0" y="0"/>
                </a:lnTo>
                <a:lnTo>
                  <a:pt x="0" y="136"/>
                </a:lnTo>
              </a:path>
            </a:pathLst>
          </a:custGeom>
          <a:noFill/>
          <a:ln w="44450" cap="flat" cmpd="sng">
            <a:solidFill>
              <a:schemeClr val="tx1">
                <a:alpha val="100000"/>
              </a:schemeClr>
            </a:solidFill>
            <a:prstDash val="solid"/>
            <a:headEnd type="none" w="med" len="med"/>
            <a:tailEnd type="triangle" w="lg" len="lg"/>
          </a:ln>
        </p:spPr>
        <p:txBody>
          <a:bodyPr/>
          <a:p>
            <a:endParaRPr lang="zh-CN" altLang="en-US"/>
          </a:p>
        </p:txBody>
      </p:sp>
      <p:sp>
        <p:nvSpPr>
          <p:cNvPr id="106581" name="矩形 106580"/>
          <p:cNvSpPr/>
          <p:nvPr/>
        </p:nvSpPr>
        <p:spPr>
          <a:xfrm>
            <a:off x="5884863" y="5661025"/>
            <a:ext cx="1011237"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看板回收箱</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83" name="矩形 106582"/>
          <p:cNvSpPr/>
          <p:nvPr/>
        </p:nvSpPr>
        <p:spPr>
          <a:xfrm>
            <a:off x="3644900" y="4221163"/>
            <a:ext cx="1589088" cy="288925"/>
          </a:xfrm>
          <a:prstGeom prst="rect">
            <a:avLst/>
          </a:prstGeom>
          <a:solidFill>
            <a:schemeClr val="bg1"/>
          </a:solidFill>
          <a:ln w="25400">
            <a:noFill/>
          </a:ln>
        </p:spPr>
        <p:txBody>
          <a:bodyPr/>
          <a:p>
            <a:endParaRPr lang="zh-CN" altLang="en-US"/>
          </a:p>
        </p:txBody>
      </p:sp>
      <p:sp>
        <p:nvSpPr>
          <p:cNvPr id="106582" name="矩形 106581"/>
          <p:cNvSpPr/>
          <p:nvPr/>
        </p:nvSpPr>
        <p:spPr>
          <a:xfrm>
            <a:off x="3716338" y="4221163"/>
            <a:ext cx="1373187" cy="2889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后工序拿取信息</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84" name="矩形 106583"/>
          <p:cNvSpPr/>
          <p:nvPr/>
        </p:nvSpPr>
        <p:spPr>
          <a:xfrm>
            <a:off x="2489200" y="5805488"/>
            <a:ext cx="1084263"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看板的流动</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85" name="矩形 106584"/>
          <p:cNvSpPr/>
          <p:nvPr/>
        </p:nvSpPr>
        <p:spPr>
          <a:xfrm>
            <a:off x="2489200" y="6092825"/>
            <a:ext cx="1084263"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物料的流动</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588" name="直接连接符 106587"/>
          <p:cNvSpPr/>
          <p:nvPr/>
        </p:nvSpPr>
        <p:spPr>
          <a:xfrm>
            <a:off x="2343150" y="5157788"/>
            <a:ext cx="361950" cy="0"/>
          </a:xfrm>
          <a:prstGeom prst="line">
            <a:avLst/>
          </a:prstGeom>
          <a:ln w="44450" cap="flat" cmpd="sng">
            <a:solidFill>
              <a:schemeClr val="tx1"/>
            </a:solidFill>
            <a:prstDash val="solid"/>
            <a:headEnd type="none" w="med" len="med"/>
            <a:tailEnd type="triangle" w="lg" len="lg"/>
          </a:ln>
        </p:spPr>
      </p:sp>
      <p:sp>
        <p:nvSpPr>
          <p:cNvPr id="106589" name="直接连接符 106588"/>
          <p:cNvSpPr/>
          <p:nvPr/>
        </p:nvSpPr>
        <p:spPr>
          <a:xfrm>
            <a:off x="2343150" y="5518150"/>
            <a:ext cx="361950" cy="0"/>
          </a:xfrm>
          <a:prstGeom prst="line">
            <a:avLst/>
          </a:prstGeom>
          <a:ln w="44450" cap="flat" cmpd="sng">
            <a:solidFill>
              <a:schemeClr val="tx1"/>
            </a:solidFill>
            <a:prstDash val="solid"/>
            <a:headEnd type="none" w="med" len="med"/>
            <a:tailEnd type="triangle" w="lg" len="lg"/>
          </a:ln>
        </p:spPr>
      </p:sp>
      <p:sp>
        <p:nvSpPr>
          <p:cNvPr id="106590" name="直接连接符 106589"/>
          <p:cNvSpPr/>
          <p:nvPr/>
        </p:nvSpPr>
        <p:spPr>
          <a:xfrm>
            <a:off x="4295775" y="5157788"/>
            <a:ext cx="360363" cy="0"/>
          </a:xfrm>
          <a:prstGeom prst="line">
            <a:avLst/>
          </a:prstGeom>
          <a:ln w="44450" cap="flat" cmpd="sng">
            <a:solidFill>
              <a:schemeClr val="tx1"/>
            </a:solidFill>
            <a:prstDash val="solid"/>
            <a:headEnd type="none" w="med" len="med"/>
            <a:tailEnd type="triangle" w="lg" len="lg"/>
          </a:ln>
        </p:spPr>
      </p:sp>
      <p:sp>
        <p:nvSpPr>
          <p:cNvPr id="106591" name="直接连接符 106590"/>
          <p:cNvSpPr/>
          <p:nvPr/>
        </p:nvSpPr>
        <p:spPr>
          <a:xfrm>
            <a:off x="4295775" y="5518150"/>
            <a:ext cx="360363" cy="0"/>
          </a:xfrm>
          <a:prstGeom prst="line">
            <a:avLst/>
          </a:prstGeom>
          <a:ln w="44450" cap="flat" cmpd="sng">
            <a:solidFill>
              <a:schemeClr val="tx1"/>
            </a:solidFill>
            <a:prstDash val="solid"/>
            <a:headEnd type="none" w="med" len="med"/>
            <a:tailEnd type="triangle" w="lg" len="lg"/>
          </a:ln>
        </p:spPr>
      </p:sp>
      <p:sp>
        <p:nvSpPr>
          <p:cNvPr id="106592" name="直接连接符 106591"/>
          <p:cNvSpPr/>
          <p:nvPr/>
        </p:nvSpPr>
        <p:spPr>
          <a:xfrm>
            <a:off x="5811838" y="5157788"/>
            <a:ext cx="361950" cy="0"/>
          </a:xfrm>
          <a:prstGeom prst="line">
            <a:avLst/>
          </a:prstGeom>
          <a:ln w="44450" cap="flat" cmpd="sng">
            <a:solidFill>
              <a:schemeClr val="tx1"/>
            </a:solidFill>
            <a:prstDash val="solid"/>
            <a:headEnd type="none" w="med" len="med"/>
            <a:tailEnd type="triangle" w="lg" len="lg"/>
          </a:ln>
        </p:spPr>
      </p:sp>
      <p:sp>
        <p:nvSpPr>
          <p:cNvPr id="106593" name="直接连接符 106592"/>
          <p:cNvSpPr/>
          <p:nvPr/>
        </p:nvSpPr>
        <p:spPr>
          <a:xfrm>
            <a:off x="5811838" y="5445125"/>
            <a:ext cx="1084262" cy="0"/>
          </a:xfrm>
          <a:prstGeom prst="line">
            <a:avLst/>
          </a:prstGeom>
          <a:ln w="44450" cap="flat" cmpd="sng">
            <a:solidFill>
              <a:schemeClr val="tx1"/>
            </a:solidFill>
            <a:prstDash val="solid"/>
            <a:headEnd type="none" w="med" len="med"/>
            <a:tailEnd type="triangle" w="lg" len="lg"/>
          </a:ln>
        </p:spPr>
      </p:sp>
      <p:sp>
        <p:nvSpPr>
          <p:cNvPr id="106594" name="矩形 106593"/>
          <p:cNvSpPr/>
          <p:nvPr/>
        </p:nvSpPr>
        <p:spPr>
          <a:xfrm>
            <a:off x="7185025" y="4797425"/>
            <a:ext cx="628650"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生产线</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6635" name="圆角矩形 106634"/>
          <p:cNvSpPr/>
          <p:nvPr/>
        </p:nvSpPr>
        <p:spPr>
          <a:xfrm>
            <a:off x="1042988" y="4076700"/>
            <a:ext cx="7489825" cy="2520950"/>
          </a:xfrm>
          <a:prstGeom prst="roundRect">
            <a:avLst>
              <a:gd name="adj" fmla="val 16667"/>
            </a:avLst>
          </a:prstGeom>
          <a:noFill/>
          <a:ln w="25400" cap="flat" cmpd="sng">
            <a:solidFill>
              <a:schemeClr val="tx1"/>
            </a:solidFill>
            <a:prstDash val="solid"/>
            <a:headEnd type="none" w="med" len="med"/>
            <a:tailEnd type="none" w="med" len="med"/>
          </a:ln>
        </p:spPr>
        <p:txBody>
          <a:bodyPr/>
          <a:p>
            <a:endParaRPr lang="zh-CN" altLang="en-US"/>
          </a:p>
        </p:txBody>
      </p:sp>
      <p:grpSp>
        <p:nvGrpSpPr>
          <p:cNvPr id="106638" name="组合 106637"/>
          <p:cNvGrpSpPr/>
          <p:nvPr/>
        </p:nvGrpSpPr>
        <p:grpSpPr>
          <a:xfrm>
            <a:off x="7235825" y="5229225"/>
            <a:ext cx="1152525" cy="504825"/>
            <a:chOff x="4513" y="2251"/>
            <a:chExt cx="998" cy="408"/>
          </a:xfrm>
        </p:grpSpPr>
        <p:sp>
          <p:nvSpPr>
            <p:cNvPr id="106639" name="任意多边形 106638"/>
            <p:cNvSpPr/>
            <p:nvPr/>
          </p:nvSpPr>
          <p:spPr>
            <a:xfrm>
              <a:off x="4513" y="2251"/>
              <a:ext cx="998" cy="317"/>
            </a:xfrm>
            <a:custGeom>
              <a:avLst/>
              <a:gdLst/>
              <a:ahLst/>
              <a:cxnLst/>
              <a:pathLst>
                <a:path w="5443" h="1361">
                  <a:moveTo>
                    <a:pt x="317" y="817"/>
                  </a:moveTo>
                  <a:lnTo>
                    <a:pt x="1134" y="817"/>
                  </a:lnTo>
                  <a:lnTo>
                    <a:pt x="1769" y="0"/>
                  </a:lnTo>
                  <a:lnTo>
                    <a:pt x="3901" y="0"/>
                  </a:lnTo>
                  <a:lnTo>
                    <a:pt x="4445" y="772"/>
                  </a:lnTo>
                  <a:lnTo>
                    <a:pt x="5443" y="772"/>
                  </a:lnTo>
                  <a:lnTo>
                    <a:pt x="5443" y="1361"/>
                  </a:lnTo>
                  <a:lnTo>
                    <a:pt x="0" y="1361"/>
                  </a:lnTo>
                  <a:lnTo>
                    <a:pt x="317" y="817"/>
                  </a:lnTo>
                  <a:close/>
                </a:path>
              </a:pathLst>
            </a:custGeom>
            <a:solidFill>
              <a:schemeClr val="bg1">
                <a:alpha val="100000"/>
              </a:schemeClr>
            </a:solidFill>
            <a:ln w="25400" cap="flat" cmpd="sng">
              <a:solidFill>
                <a:schemeClr val="tx1">
                  <a:alpha val="100000"/>
                </a:schemeClr>
              </a:solidFill>
              <a:prstDash val="solid"/>
              <a:headEnd type="none" w="med" len="med"/>
              <a:tailEnd type="none" w="med" len="med"/>
            </a:ln>
          </p:spPr>
          <p:txBody>
            <a:bodyPr/>
            <a:p>
              <a:endParaRPr lang="zh-CN" altLang="en-US"/>
            </a:p>
          </p:txBody>
        </p:sp>
        <p:sp>
          <p:nvSpPr>
            <p:cNvPr id="106640" name="任意多边形 106639"/>
            <p:cNvSpPr/>
            <p:nvPr/>
          </p:nvSpPr>
          <p:spPr>
            <a:xfrm>
              <a:off x="4694" y="2523"/>
              <a:ext cx="136" cy="136"/>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106641" name="任意多边形 106640"/>
            <p:cNvSpPr/>
            <p:nvPr/>
          </p:nvSpPr>
          <p:spPr>
            <a:xfrm>
              <a:off x="5239" y="2523"/>
              <a:ext cx="136" cy="136"/>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chemeClr val="bg1"/>
            </a:solidFill>
            <a:ln w="25400" cap="flat" cmpd="sng">
              <a:solidFill>
                <a:schemeClr val="tx1"/>
              </a:solidFill>
              <a:prstDash val="solid"/>
              <a:headEnd type="none" w="med" len="med"/>
              <a:tailEnd type="none" w="med" len="med"/>
            </a:ln>
          </p:spPr>
          <p:txBody>
            <a:bodyPr/>
            <a:p>
              <a:endParaRPr lang="zh-CN" altLang="en-US"/>
            </a:p>
          </p:txBody>
        </p:sp>
        <p:sp>
          <p:nvSpPr>
            <p:cNvPr id="106642" name="矩形 106641"/>
            <p:cNvSpPr/>
            <p:nvPr/>
          </p:nvSpPr>
          <p:spPr>
            <a:xfrm>
              <a:off x="5057" y="2296"/>
              <a:ext cx="136" cy="91"/>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6643" name="矩形 106642"/>
            <p:cNvSpPr/>
            <p:nvPr/>
          </p:nvSpPr>
          <p:spPr>
            <a:xfrm>
              <a:off x="4876" y="2296"/>
              <a:ext cx="136" cy="91"/>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6" name="矩形 63495"/>
          <p:cNvSpPr/>
          <p:nvPr/>
        </p:nvSpPr>
        <p:spPr>
          <a:xfrm>
            <a:off x="1835150" y="2636838"/>
            <a:ext cx="4321175" cy="504825"/>
          </a:xfrm>
          <a:prstGeom prst="rect">
            <a:avLst/>
          </a:prstGeom>
          <a:noFill/>
          <a:ln w="9525" cap="flat" cmpd="sng">
            <a:solidFill>
              <a:schemeClr val="tx1"/>
            </a:solidFill>
            <a:prstDash val="solid"/>
            <a:miter/>
            <a:headEnd type="none" w="med" len="med"/>
            <a:tailEnd type="none" w="med" len="med"/>
          </a:ln>
        </p:spPr>
        <p:txBody>
          <a:bodyPr wrap="none" anchor="ctr" anchorCtr="0"/>
          <a:p>
            <a:pPr algn="l"/>
            <a:r>
              <a:rPr lang="en-US" altLang="zh-CN" sz="2000" b="1">
                <a:latin typeface="Arial" panose="020B0604020202020204" pitchFamily="34" charset="0"/>
                <a:ea typeface="宋体" panose="02010600030101010101" pitchFamily="2" charset="-122"/>
              </a:rPr>
              <a:t>1</a:t>
            </a:r>
            <a:r>
              <a:rPr lang="zh-CN" altLang="en-US" sz="2000" b="1" dirty="0">
                <a:latin typeface="Arial" panose="020B0604020202020204" pitchFamily="34" charset="0"/>
                <a:ea typeface="宋体" panose="02010600030101010101" pitchFamily="2" charset="-122"/>
              </a:rPr>
              <a:t>）流动与停滞</a:t>
            </a:r>
            <a:endParaRPr lang="zh-CN" altLang="en-US" sz="2000" b="1" dirty="0">
              <a:latin typeface="Arial" panose="020B0604020202020204" pitchFamily="34" charset="0"/>
              <a:ea typeface="宋体" panose="02010600030101010101" pitchFamily="2" charset="-122"/>
            </a:endParaRPr>
          </a:p>
        </p:txBody>
      </p:sp>
      <p:sp>
        <p:nvSpPr>
          <p:cNvPr id="63497" name="矩形 63496"/>
          <p:cNvSpPr/>
          <p:nvPr/>
        </p:nvSpPr>
        <p:spPr>
          <a:xfrm>
            <a:off x="1835150" y="3284538"/>
            <a:ext cx="4392613" cy="504825"/>
          </a:xfrm>
          <a:prstGeom prst="rect">
            <a:avLst/>
          </a:prstGeom>
          <a:noFill/>
          <a:ln w="9525" cap="flat" cmpd="sng">
            <a:solidFill>
              <a:schemeClr val="tx1"/>
            </a:solidFill>
            <a:prstDash val="solid"/>
            <a:miter/>
            <a:headEnd type="none" w="med" len="med"/>
            <a:tailEnd type="none" w="med" len="med"/>
          </a:ln>
        </p:spPr>
        <p:txBody>
          <a:bodyPr wrap="none" anchor="ctr" anchorCtr="0"/>
          <a:p>
            <a:pPr algn="l"/>
            <a:r>
              <a:rPr lang="en-US" altLang="zh-CN" sz="2000" b="1">
                <a:latin typeface="Arial" panose="020B0604020202020204" pitchFamily="34" charset="0"/>
                <a:ea typeface="宋体" panose="02010600030101010101" pitchFamily="2" charset="-122"/>
              </a:rPr>
              <a:t>2</a:t>
            </a:r>
            <a:r>
              <a:rPr lang="zh-CN" altLang="en-US" sz="2000" b="1" dirty="0">
                <a:latin typeface="Arial" panose="020B0604020202020204" pitchFamily="34" charset="0"/>
                <a:ea typeface="宋体" panose="02010600030101010101" pitchFamily="2" charset="-122"/>
              </a:rPr>
              <a:t>）用什么来衡量</a:t>
            </a:r>
            <a:r>
              <a:rPr lang="en-US" altLang="zh-CN" sz="2000" b="1">
                <a:latin typeface="Arial" panose="020B0604020202020204" pitchFamily="34" charset="0"/>
                <a:ea typeface="宋体" panose="02010600030101010101" pitchFamily="2" charset="-122"/>
              </a:rPr>
              <a:t>JIT</a:t>
            </a:r>
            <a:endParaRPr lang="en-US" altLang="zh-CN" sz="2000" b="1">
              <a:latin typeface="Arial" panose="020B0604020202020204" pitchFamily="34" charset="0"/>
              <a:ea typeface="宋体" panose="02010600030101010101" pitchFamily="2" charset="-122"/>
            </a:endParaRPr>
          </a:p>
        </p:txBody>
      </p:sp>
      <p:sp>
        <p:nvSpPr>
          <p:cNvPr id="63498" name="矩形 63497"/>
          <p:cNvSpPr/>
          <p:nvPr/>
        </p:nvSpPr>
        <p:spPr>
          <a:xfrm>
            <a:off x="2700338" y="3932238"/>
            <a:ext cx="5472112" cy="504825"/>
          </a:xfrm>
          <a:prstGeom prst="rect">
            <a:avLst/>
          </a:prstGeom>
          <a:noFill/>
          <a:ln w="9525">
            <a:noFill/>
          </a:ln>
        </p:spPr>
        <p:txBody>
          <a:bodyPr wrap="none" anchor="ctr" anchorCtr="0"/>
          <a:p>
            <a:pPr algn="l"/>
            <a:r>
              <a:rPr lang="zh-CN" altLang="en-US" sz="2000" b="1" dirty="0">
                <a:latin typeface="Arial" panose="020B0604020202020204" pitchFamily="34" charset="0"/>
                <a:ea typeface="宋体" panose="02010600030101010101" pitchFamily="2" charset="-122"/>
              </a:rPr>
              <a:t>（</a:t>
            </a:r>
            <a:r>
              <a:rPr lang="en-US" altLang="zh-CN" sz="2000" b="1">
                <a:latin typeface="Arial" panose="020B0604020202020204" pitchFamily="34" charset="0"/>
                <a:ea typeface="宋体" panose="02010600030101010101" pitchFamily="2" charset="-122"/>
              </a:rPr>
              <a:t>1</a:t>
            </a:r>
            <a:r>
              <a:rPr lang="zh-CN" altLang="en-US" sz="2000" b="1" dirty="0">
                <a:latin typeface="Arial" panose="020B0604020202020204" pitchFamily="34" charset="0"/>
                <a:ea typeface="宋体" panose="02010600030101010101" pitchFamily="2" charset="-122"/>
              </a:rPr>
              <a:t>）任何地方都在进行</a:t>
            </a:r>
            <a:r>
              <a:rPr lang="en-US" altLang="zh-CN" sz="2000" b="1">
                <a:latin typeface="Arial" panose="020B0604020202020204" pitchFamily="34" charset="0"/>
                <a:ea typeface="宋体" panose="02010600030101010101" pitchFamily="2" charset="-122"/>
              </a:rPr>
              <a:t>JIT</a:t>
            </a:r>
            <a:r>
              <a:rPr lang="zh-CN" altLang="en-US" sz="2000" b="1" dirty="0">
                <a:latin typeface="Arial" panose="020B0604020202020204" pitchFamily="34" charset="0"/>
                <a:ea typeface="宋体" panose="02010600030101010101" pitchFamily="2" charset="-122"/>
              </a:rPr>
              <a:t>生产</a:t>
            </a:r>
            <a:endParaRPr lang="zh-CN" altLang="en-US" sz="2000" b="1" dirty="0">
              <a:latin typeface="Arial" panose="020B0604020202020204" pitchFamily="34" charset="0"/>
              <a:ea typeface="宋体" panose="02010600030101010101" pitchFamily="2" charset="-122"/>
            </a:endParaRPr>
          </a:p>
        </p:txBody>
      </p:sp>
      <p:sp>
        <p:nvSpPr>
          <p:cNvPr id="63499" name="矩形 63498"/>
          <p:cNvSpPr/>
          <p:nvPr/>
        </p:nvSpPr>
        <p:spPr>
          <a:xfrm>
            <a:off x="2700338" y="4508500"/>
            <a:ext cx="5327650" cy="649288"/>
          </a:xfrm>
          <a:prstGeom prst="rect">
            <a:avLst/>
          </a:prstGeom>
          <a:noFill/>
          <a:ln w="9525">
            <a:noFill/>
          </a:ln>
        </p:spPr>
        <p:txBody>
          <a:bodyPr wrap="none" anchor="ctr" anchorCtr="0"/>
          <a:p>
            <a:pPr algn="l"/>
            <a:r>
              <a:rPr lang="zh-CN" altLang="en-US" sz="2000" b="1" dirty="0">
                <a:latin typeface="Arial" panose="020B0604020202020204" pitchFamily="34" charset="0"/>
                <a:ea typeface="宋体" panose="02010600030101010101" pitchFamily="2" charset="-122"/>
              </a:rPr>
              <a:t>（</a:t>
            </a:r>
            <a:r>
              <a:rPr lang="en-US" altLang="zh-CN" sz="2000" b="1">
                <a:latin typeface="Arial" panose="020B0604020202020204" pitchFamily="34" charset="0"/>
                <a:ea typeface="宋体" panose="02010600030101010101" pitchFamily="2" charset="-122"/>
              </a:rPr>
              <a:t>2</a:t>
            </a:r>
            <a:r>
              <a:rPr lang="zh-CN" altLang="en-US" sz="2000" b="1" dirty="0">
                <a:latin typeface="Arial" panose="020B0604020202020204" pitchFamily="34" charset="0"/>
                <a:ea typeface="宋体" panose="02010600030101010101" pitchFamily="2" charset="-122"/>
              </a:rPr>
              <a:t>）衡量</a:t>
            </a:r>
            <a:r>
              <a:rPr lang="en-US" altLang="zh-CN" sz="2000" b="1">
                <a:latin typeface="Arial" panose="020B0604020202020204" pitchFamily="34" charset="0"/>
                <a:ea typeface="宋体" panose="02010600030101010101" pitchFamily="2" charset="-122"/>
              </a:rPr>
              <a:t>JIT</a:t>
            </a:r>
            <a:r>
              <a:rPr lang="zh-CN" altLang="en-US" sz="2000" b="1" dirty="0">
                <a:latin typeface="Arial" panose="020B0604020202020204" pitchFamily="34" charset="0"/>
                <a:ea typeface="宋体" panose="02010600030101010101" pitchFamily="2" charset="-122"/>
              </a:rPr>
              <a:t>的标准刻度各不相同</a:t>
            </a:r>
            <a:endParaRPr lang="en-US" altLang="zh-CN" sz="2000" b="1">
              <a:latin typeface="Arial" panose="020B0604020202020204" pitchFamily="34" charset="0"/>
              <a:ea typeface="宋体" panose="02010600030101010101" pitchFamily="2" charset="-122"/>
            </a:endParaRPr>
          </a:p>
        </p:txBody>
      </p:sp>
      <p:sp>
        <p:nvSpPr>
          <p:cNvPr id="63500" name="矩形 63499" descr="纸莎草纸"/>
          <p:cNvSpPr/>
          <p:nvPr/>
        </p:nvSpPr>
        <p:spPr>
          <a:xfrm rot="-1332565">
            <a:off x="1346200" y="5453063"/>
            <a:ext cx="452438" cy="395287"/>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年</a:t>
            </a:r>
            <a:endParaRPr lang="zh-CN" altLang="en-US" b="1" dirty="0">
              <a:latin typeface="Arial" panose="020B0604020202020204" pitchFamily="34" charset="0"/>
              <a:ea typeface="宋体" panose="02010600030101010101" pitchFamily="2" charset="-122"/>
            </a:endParaRPr>
          </a:p>
        </p:txBody>
      </p:sp>
      <p:sp>
        <p:nvSpPr>
          <p:cNvPr id="63501" name="矩形 63500" descr="纸莎草纸"/>
          <p:cNvSpPr/>
          <p:nvPr/>
        </p:nvSpPr>
        <p:spPr>
          <a:xfrm rot="-1332565">
            <a:off x="2195513" y="5445125"/>
            <a:ext cx="452437" cy="395288"/>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月</a:t>
            </a:r>
            <a:endParaRPr lang="zh-CN" altLang="en-US" b="1" dirty="0">
              <a:latin typeface="Arial" panose="020B0604020202020204" pitchFamily="34" charset="0"/>
              <a:ea typeface="宋体" panose="02010600030101010101" pitchFamily="2" charset="-122"/>
            </a:endParaRPr>
          </a:p>
        </p:txBody>
      </p:sp>
      <p:sp>
        <p:nvSpPr>
          <p:cNvPr id="63509" name="矩形 63508" descr="纸莎草纸"/>
          <p:cNvSpPr/>
          <p:nvPr/>
        </p:nvSpPr>
        <p:spPr>
          <a:xfrm rot="-1332565">
            <a:off x="3132138" y="5453063"/>
            <a:ext cx="452437" cy="395287"/>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周</a:t>
            </a:r>
            <a:endParaRPr lang="zh-CN" altLang="en-US" b="1" dirty="0">
              <a:latin typeface="Arial" panose="020B0604020202020204" pitchFamily="34" charset="0"/>
              <a:ea typeface="宋体" panose="02010600030101010101" pitchFamily="2" charset="-122"/>
            </a:endParaRPr>
          </a:p>
        </p:txBody>
      </p:sp>
      <p:sp>
        <p:nvSpPr>
          <p:cNvPr id="63510" name="矩形 63509" descr="纸莎草纸"/>
          <p:cNvSpPr/>
          <p:nvPr/>
        </p:nvSpPr>
        <p:spPr>
          <a:xfrm rot="-1332565">
            <a:off x="3981450" y="5445125"/>
            <a:ext cx="452438" cy="395288"/>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日</a:t>
            </a:r>
            <a:endParaRPr lang="zh-CN" altLang="en-US" b="1" dirty="0">
              <a:latin typeface="Arial" panose="020B0604020202020204" pitchFamily="34" charset="0"/>
              <a:ea typeface="宋体" panose="02010600030101010101" pitchFamily="2" charset="-122"/>
            </a:endParaRPr>
          </a:p>
        </p:txBody>
      </p:sp>
      <p:sp>
        <p:nvSpPr>
          <p:cNvPr id="63515" name="矩形 63514" descr="纸莎草纸"/>
          <p:cNvSpPr/>
          <p:nvPr/>
        </p:nvSpPr>
        <p:spPr>
          <a:xfrm rot="-1332565">
            <a:off x="4946650" y="5453063"/>
            <a:ext cx="452438" cy="395287"/>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班</a:t>
            </a:r>
            <a:endParaRPr lang="zh-CN" altLang="en-US" b="1" dirty="0">
              <a:latin typeface="Arial" panose="020B0604020202020204" pitchFamily="34" charset="0"/>
              <a:ea typeface="宋体" panose="02010600030101010101" pitchFamily="2" charset="-122"/>
            </a:endParaRPr>
          </a:p>
        </p:txBody>
      </p:sp>
      <p:sp>
        <p:nvSpPr>
          <p:cNvPr id="63516" name="矩形 63515" descr="纸莎草纸"/>
          <p:cNvSpPr/>
          <p:nvPr/>
        </p:nvSpPr>
        <p:spPr>
          <a:xfrm rot="-1332565">
            <a:off x="5795963" y="5445125"/>
            <a:ext cx="452437" cy="395288"/>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次</a:t>
            </a:r>
            <a:endParaRPr lang="zh-CN" altLang="en-US" b="1" dirty="0">
              <a:latin typeface="Arial" panose="020B0604020202020204" pitchFamily="34" charset="0"/>
              <a:ea typeface="宋体" panose="02010600030101010101" pitchFamily="2" charset="-122"/>
            </a:endParaRPr>
          </a:p>
        </p:txBody>
      </p:sp>
      <p:sp>
        <p:nvSpPr>
          <p:cNvPr id="63517" name="矩形 63516" descr="纸莎草纸"/>
          <p:cNvSpPr/>
          <p:nvPr/>
        </p:nvSpPr>
        <p:spPr>
          <a:xfrm rot="-1332565">
            <a:off x="6732588" y="5453063"/>
            <a:ext cx="452437" cy="395287"/>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小时</a:t>
            </a:r>
            <a:endParaRPr lang="zh-CN" altLang="en-US" b="1" dirty="0">
              <a:latin typeface="Arial" panose="020B0604020202020204" pitchFamily="34" charset="0"/>
              <a:ea typeface="宋体" panose="02010600030101010101" pitchFamily="2" charset="-122"/>
            </a:endParaRPr>
          </a:p>
        </p:txBody>
      </p:sp>
      <p:sp>
        <p:nvSpPr>
          <p:cNvPr id="63518" name="矩形 63517" descr="纸莎草纸"/>
          <p:cNvSpPr/>
          <p:nvPr/>
        </p:nvSpPr>
        <p:spPr>
          <a:xfrm rot="-1332565">
            <a:off x="7581900" y="5445125"/>
            <a:ext cx="452438" cy="395288"/>
          </a:xfrm>
          <a:prstGeom prst="rect">
            <a:avLst/>
          </a:prstGeom>
          <a:blipFill rotWithShape="1">
            <a:blip r:embed="rId1"/>
          </a:blipFill>
          <a:ln w="9525" cap="flat" cmpd="sng">
            <a:solidFill>
              <a:schemeClr val="tx1"/>
            </a:solidFill>
            <a:prstDash val="solid"/>
            <a:miter/>
            <a:headEnd type="none" w="med" len="med"/>
            <a:tailEnd type="none" w="med" len="med"/>
          </a:ln>
          <a:effectLst>
            <a:outerShdw dist="107763" dir="18900000" algn="ctr" rotWithShape="0">
              <a:srgbClr val="3399FF">
                <a:alpha val="50000"/>
              </a:srgbClr>
            </a:outerShdw>
          </a:effectLst>
        </p:spPr>
        <p:txBody>
          <a:bodyPr wrap="none" anchor="ctr" anchorCtr="0"/>
          <a:p>
            <a:r>
              <a:rPr lang="zh-CN" altLang="en-US" b="1" dirty="0">
                <a:latin typeface="Arial" panose="020B0604020202020204" pitchFamily="34" charset="0"/>
                <a:ea typeface="宋体" panose="02010600030101010101" pitchFamily="2" charset="-122"/>
              </a:rPr>
              <a:t>分钟</a:t>
            </a:r>
            <a:endParaRPr lang="zh-CN" altLang="en-US" b="1" dirty="0">
              <a:latin typeface="Arial" panose="020B0604020202020204" pitchFamily="34" charset="0"/>
              <a:ea typeface="宋体" panose="02010600030101010101" pitchFamily="2" charset="-122"/>
            </a:endParaRPr>
          </a:p>
        </p:txBody>
      </p:sp>
      <p:sp>
        <p:nvSpPr>
          <p:cNvPr id="63521" name="标题 63520"/>
          <p:cNvSpPr>
            <a:spLocks noGrp="1"/>
          </p:cNvSpPr>
          <p:nvPr>
            <p:ph type="title"/>
          </p:nvPr>
        </p:nvSpPr>
        <p:spPr>
          <a:ln/>
        </p:spPr>
        <p:txBody>
          <a:bodyPr anchor="ctr" anchorCtr="0"/>
          <a:p>
            <a:r>
              <a:rPr lang="en-US" altLang="zh-CN">
                <a:ea typeface="宋体" panose="02010600030101010101" pitchFamily="2" charset="-122"/>
              </a:rPr>
              <a:t>[</a:t>
            </a:r>
            <a:r>
              <a:rPr lang="en-US" altLang="en-US"/>
              <a:t>Ⅰ</a:t>
            </a:r>
            <a:r>
              <a:rPr lang="en-US" altLang="zh-CN">
                <a:ea typeface="宋体" panose="02010600030101010101" pitchFamily="2" charset="-122"/>
              </a:rPr>
              <a:t>]</a:t>
            </a:r>
            <a:r>
              <a:rPr lang="zh-CN" altLang="en-US" dirty="0">
                <a:ea typeface="宋体" panose="02010600030101010101" pitchFamily="2" charset="-122"/>
              </a:rPr>
              <a:t>什么是 </a:t>
            </a:r>
            <a:r>
              <a:rPr lang="en-US" altLang="zh-CN">
                <a:ea typeface="宋体" panose="02010600030101010101" pitchFamily="2" charset="-122"/>
              </a:rPr>
              <a:t>J I T</a:t>
            </a:r>
            <a:r>
              <a:rPr lang="zh-CN" altLang="en-US" dirty="0">
                <a:ea typeface="宋体" panose="02010600030101010101" pitchFamily="2" charset="-122"/>
              </a:rPr>
              <a:t>？</a:t>
            </a:r>
            <a:endParaRPr lang="zh-CN" altLang="en-US" dirty="0">
              <a:ea typeface="宋体" panose="02010600030101010101" pitchFamily="2" charset="-122"/>
            </a:endParaRPr>
          </a:p>
        </p:txBody>
      </p:sp>
      <p:sp>
        <p:nvSpPr>
          <p:cNvPr id="63522" name="矩形 63521"/>
          <p:cNvSpPr/>
          <p:nvPr/>
        </p:nvSpPr>
        <p:spPr>
          <a:xfrm>
            <a:off x="971550" y="1773238"/>
            <a:ext cx="7129463" cy="719137"/>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衡量标准的刻度的差异决定</a:t>
            </a:r>
            <a:r>
              <a:rPr lang="en-US" altLang="zh-CN" sz="2800" b="1">
                <a:latin typeface="宋体" panose="02010600030101010101" pitchFamily="2" charset="-122"/>
                <a:ea typeface="宋体" panose="02010600030101010101" pitchFamily="2" charset="-122"/>
              </a:rPr>
              <a:t>JIT</a:t>
            </a:r>
            <a:r>
              <a:rPr lang="zh-CN" altLang="en-US" sz="2800" b="1" dirty="0">
                <a:latin typeface="宋体" panose="02010600030101010101" pitchFamily="2" charset="-122"/>
                <a:ea typeface="宋体" panose="02010600030101010101" pitchFamily="2" charset="-122"/>
              </a:rPr>
              <a:t>的水平</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34" name="矩形 107533"/>
          <p:cNvSpPr/>
          <p:nvPr/>
        </p:nvSpPr>
        <p:spPr>
          <a:xfrm>
            <a:off x="1258888" y="765175"/>
            <a:ext cx="504190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利用看板进行生产的概要</a:t>
            </a:r>
            <a:endParaRPr lang="zh-CN" altLang="en-US" sz="2800" b="1" dirty="0">
              <a:latin typeface="宋体" panose="02010600030101010101" pitchFamily="2" charset="-122"/>
              <a:ea typeface="宋体" panose="02010600030101010101" pitchFamily="2" charset="-122"/>
            </a:endParaRPr>
          </a:p>
        </p:txBody>
      </p:sp>
      <p:sp>
        <p:nvSpPr>
          <p:cNvPr id="107535" name="矩形 107534"/>
          <p:cNvSpPr/>
          <p:nvPr/>
        </p:nvSpPr>
        <p:spPr>
          <a:xfrm>
            <a:off x="539750" y="3068638"/>
            <a:ext cx="1223963" cy="18002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工程</a:t>
            </a:r>
            <a:r>
              <a:rPr lang="en-US" altLang="zh-CN" b="1">
                <a:latin typeface="Arial" panose="020B0604020202020204" pitchFamily="34" charset="0"/>
                <a:ea typeface="宋体" panose="02010600030101010101" pitchFamily="2" charset="-122"/>
              </a:rPr>
              <a:t>1</a:t>
            </a:r>
            <a:endParaRPr lang="en-US" altLang="zh-CN" b="1">
              <a:latin typeface="Arial" panose="020B0604020202020204" pitchFamily="34" charset="0"/>
              <a:ea typeface="宋体" panose="02010600030101010101" pitchFamily="2" charset="-122"/>
            </a:endParaRPr>
          </a:p>
        </p:txBody>
      </p:sp>
      <p:sp>
        <p:nvSpPr>
          <p:cNvPr id="107536" name="矩形 107535"/>
          <p:cNvSpPr/>
          <p:nvPr/>
        </p:nvSpPr>
        <p:spPr>
          <a:xfrm>
            <a:off x="3421063" y="3068638"/>
            <a:ext cx="1223962" cy="18002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工程</a:t>
            </a:r>
            <a:r>
              <a:rPr lang="en-US" altLang="zh-CN" b="1">
                <a:latin typeface="Arial" panose="020B0604020202020204" pitchFamily="34" charset="0"/>
                <a:ea typeface="宋体" panose="02010600030101010101" pitchFamily="2" charset="-122"/>
              </a:rPr>
              <a:t>2</a:t>
            </a:r>
            <a:endParaRPr lang="zh-CN" altLang="en-US" b="1" dirty="0">
              <a:latin typeface="Arial" panose="020B0604020202020204" pitchFamily="34" charset="0"/>
              <a:ea typeface="宋体" panose="02010600030101010101" pitchFamily="2" charset="-122"/>
            </a:endParaRPr>
          </a:p>
        </p:txBody>
      </p:sp>
      <p:sp>
        <p:nvSpPr>
          <p:cNvPr id="107537" name="矩形 107536"/>
          <p:cNvSpPr/>
          <p:nvPr/>
        </p:nvSpPr>
        <p:spPr>
          <a:xfrm>
            <a:off x="6229350" y="3068638"/>
            <a:ext cx="1223963" cy="18002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工程</a:t>
            </a:r>
            <a:r>
              <a:rPr lang="en-US" altLang="zh-CN" b="1">
                <a:latin typeface="Arial" panose="020B0604020202020204" pitchFamily="34" charset="0"/>
                <a:ea typeface="宋体" panose="02010600030101010101" pitchFamily="2" charset="-122"/>
              </a:rPr>
              <a:t>3</a:t>
            </a:r>
            <a:endParaRPr lang="zh-CN" altLang="en-US" b="1" dirty="0">
              <a:latin typeface="Arial" panose="020B0604020202020204" pitchFamily="34" charset="0"/>
              <a:ea typeface="宋体" panose="02010600030101010101" pitchFamily="2" charset="-122"/>
            </a:endParaRPr>
          </a:p>
        </p:txBody>
      </p:sp>
      <p:grpSp>
        <p:nvGrpSpPr>
          <p:cNvPr id="107542" name="组合 107541"/>
          <p:cNvGrpSpPr/>
          <p:nvPr/>
        </p:nvGrpSpPr>
        <p:grpSpPr>
          <a:xfrm>
            <a:off x="1836738" y="3644900"/>
            <a:ext cx="215900" cy="863600"/>
            <a:chOff x="1746" y="2115"/>
            <a:chExt cx="181" cy="725"/>
          </a:xfrm>
        </p:grpSpPr>
        <p:sp>
          <p:nvSpPr>
            <p:cNvPr id="107538" name="任意多边形 107537"/>
            <p:cNvSpPr/>
            <p:nvPr/>
          </p:nvSpPr>
          <p:spPr>
            <a:xfrm>
              <a:off x="1746" y="2115"/>
              <a:ext cx="181" cy="725"/>
            </a:xfrm>
            <a:custGeom>
              <a:avLst/>
              <a:gdLst/>
              <a:ahLst/>
              <a:cxnLst/>
              <a:pathLst>
                <a:path w="181" h="771">
                  <a:moveTo>
                    <a:pt x="0" y="0"/>
                  </a:moveTo>
                  <a:lnTo>
                    <a:pt x="181" y="0"/>
                  </a:lnTo>
                  <a:lnTo>
                    <a:pt x="181" y="771"/>
                  </a:lnTo>
                  <a:lnTo>
                    <a:pt x="0" y="771"/>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07539" name="直接连接符 107538"/>
            <p:cNvSpPr/>
            <p:nvPr/>
          </p:nvSpPr>
          <p:spPr>
            <a:xfrm flipH="1">
              <a:off x="1746" y="2478"/>
              <a:ext cx="181" cy="0"/>
            </a:xfrm>
            <a:prstGeom prst="line">
              <a:avLst/>
            </a:prstGeom>
            <a:ln w="25400" cap="flat" cmpd="sng">
              <a:solidFill>
                <a:schemeClr val="tx1"/>
              </a:solidFill>
              <a:prstDash val="solid"/>
              <a:headEnd type="none" w="med" len="med"/>
              <a:tailEnd type="none" w="med" len="med"/>
            </a:ln>
          </p:spPr>
        </p:sp>
        <p:sp>
          <p:nvSpPr>
            <p:cNvPr id="107540" name="直接连接符 107539"/>
            <p:cNvSpPr/>
            <p:nvPr/>
          </p:nvSpPr>
          <p:spPr>
            <a:xfrm flipH="1">
              <a:off x="1746" y="2296"/>
              <a:ext cx="181" cy="0"/>
            </a:xfrm>
            <a:prstGeom prst="line">
              <a:avLst/>
            </a:prstGeom>
            <a:ln w="25400" cap="flat" cmpd="sng">
              <a:solidFill>
                <a:schemeClr val="tx1"/>
              </a:solidFill>
              <a:prstDash val="solid"/>
              <a:headEnd type="none" w="med" len="med"/>
              <a:tailEnd type="none" w="med" len="med"/>
            </a:ln>
          </p:spPr>
        </p:sp>
        <p:sp>
          <p:nvSpPr>
            <p:cNvPr id="107541" name="直接连接符 107540"/>
            <p:cNvSpPr/>
            <p:nvPr/>
          </p:nvSpPr>
          <p:spPr>
            <a:xfrm flipH="1">
              <a:off x="1746" y="2659"/>
              <a:ext cx="181" cy="0"/>
            </a:xfrm>
            <a:prstGeom prst="line">
              <a:avLst/>
            </a:prstGeom>
            <a:ln w="25400" cap="flat" cmpd="sng">
              <a:solidFill>
                <a:schemeClr val="tx1"/>
              </a:solidFill>
              <a:prstDash val="solid"/>
              <a:headEnd type="none" w="med" len="med"/>
              <a:tailEnd type="none" w="med" len="med"/>
            </a:ln>
          </p:spPr>
        </p:sp>
      </p:grpSp>
      <p:grpSp>
        <p:nvGrpSpPr>
          <p:cNvPr id="107543" name="组合 107542"/>
          <p:cNvGrpSpPr/>
          <p:nvPr/>
        </p:nvGrpSpPr>
        <p:grpSpPr>
          <a:xfrm>
            <a:off x="4716463" y="3644900"/>
            <a:ext cx="215900" cy="863600"/>
            <a:chOff x="1746" y="2115"/>
            <a:chExt cx="181" cy="725"/>
          </a:xfrm>
        </p:grpSpPr>
        <p:sp>
          <p:nvSpPr>
            <p:cNvPr id="107544" name="任意多边形 107543"/>
            <p:cNvSpPr/>
            <p:nvPr/>
          </p:nvSpPr>
          <p:spPr>
            <a:xfrm>
              <a:off x="1746" y="2115"/>
              <a:ext cx="181" cy="725"/>
            </a:xfrm>
            <a:custGeom>
              <a:avLst/>
              <a:gdLst/>
              <a:ahLst/>
              <a:cxnLst/>
              <a:pathLst>
                <a:path w="181" h="771">
                  <a:moveTo>
                    <a:pt x="0" y="0"/>
                  </a:moveTo>
                  <a:lnTo>
                    <a:pt x="181" y="0"/>
                  </a:lnTo>
                  <a:lnTo>
                    <a:pt x="181" y="771"/>
                  </a:lnTo>
                  <a:lnTo>
                    <a:pt x="0" y="771"/>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07545" name="直接连接符 107544"/>
            <p:cNvSpPr/>
            <p:nvPr/>
          </p:nvSpPr>
          <p:spPr>
            <a:xfrm flipH="1">
              <a:off x="1746" y="2478"/>
              <a:ext cx="181" cy="0"/>
            </a:xfrm>
            <a:prstGeom prst="line">
              <a:avLst/>
            </a:prstGeom>
            <a:ln w="25400" cap="flat" cmpd="sng">
              <a:solidFill>
                <a:schemeClr val="tx1"/>
              </a:solidFill>
              <a:prstDash val="solid"/>
              <a:headEnd type="none" w="med" len="med"/>
              <a:tailEnd type="none" w="med" len="med"/>
            </a:ln>
          </p:spPr>
        </p:sp>
        <p:sp>
          <p:nvSpPr>
            <p:cNvPr id="107546" name="直接连接符 107545"/>
            <p:cNvSpPr/>
            <p:nvPr/>
          </p:nvSpPr>
          <p:spPr>
            <a:xfrm flipH="1">
              <a:off x="1746" y="2296"/>
              <a:ext cx="181" cy="0"/>
            </a:xfrm>
            <a:prstGeom prst="line">
              <a:avLst/>
            </a:prstGeom>
            <a:ln w="25400" cap="flat" cmpd="sng">
              <a:solidFill>
                <a:schemeClr val="tx1"/>
              </a:solidFill>
              <a:prstDash val="solid"/>
              <a:headEnd type="none" w="med" len="med"/>
              <a:tailEnd type="none" w="med" len="med"/>
            </a:ln>
          </p:spPr>
        </p:sp>
        <p:sp>
          <p:nvSpPr>
            <p:cNvPr id="107547" name="直接连接符 107546"/>
            <p:cNvSpPr/>
            <p:nvPr/>
          </p:nvSpPr>
          <p:spPr>
            <a:xfrm flipH="1">
              <a:off x="1746" y="2659"/>
              <a:ext cx="181" cy="0"/>
            </a:xfrm>
            <a:prstGeom prst="line">
              <a:avLst/>
            </a:prstGeom>
            <a:ln w="25400" cap="flat" cmpd="sng">
              <a:solidFill>
                <a:schemeClr val="tx1"/>
              </a:solidFill>
              <a:prstDash val="solid"/>
              <a:headEnd type="none" w="med" len="med"/>
              <a:tailEnd type="none" w="med" len="med"/>
            </a:ln>
          </p:spPr>
        </p:sp>
      </p:grpSp>
      <p:grpSp>
        <p:nvGrpSpPr>
          <p:cNvPr id="107548" name="组合 107547"/>
          <p:cNvGrpSpPr/>
          <p:nvPr/>
        </p:nvGrpSpPr>
        <p:grpSpPr>
          <a:xfrm>
            <a:off x="7524750" y="3644900"/>
            <a:ext cx="215900" cy="863600"/>
            <a:chOff x="1746" y="2115"/>
            <a:chExt cx="181" cy="725"/>
          </a:xfrm>
        </p:grpSpPr>
        <p:sp>
          <p:nvSpPr>
            <p:cNvPr id="107549" name="任意多边形 107548"/>
            <p:cNvSpPr/>
            <p:nvPr/>
          </p:nvSpPr>
          <p:spPr>
            <a:xfrm>
              <a:off x="1746" y="2115"/>
              <a:ext cx="181" cy="725"/>
            </a:xfrm>
            <a:custGeom>
              <a:avLst/>
              <a:gdLst/>
              <a:ahLst/>
              <a:cxnLst/>
              <a:pathLst>
                <a:path w="181" h="771">
                  <a:moveTo>
                    <a:pt x="0" y="0"/>
                  </a:moveTo>
                  <a:lnTo>
                    <a:pt x="181" y="0"/>
                  </a:lnTo>
                  <a:lnTo>
                    <a:pt x="181" y="771"/>
                  </a:lnTo>
                  <a:lnTo>
                    <a:pt x="0" y="771"/>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07550" name="直接连接符 107549"/>
            <p:cNvSpPr/>
            <p:nvPr/>
          </p:nvSpPr>
          <p:spPr>
            <a:xfrm flipH="1">
              <a:off x="1746" y="2478"/>
              <a:ext cx="181" cy="0"/>
            </a:xfrm>
            <a:prstGeom prst="line">
              <a:avLst/>
            </a:prstGeom>
            <a:ln w="25400" cap="flat" cmpd="sng">
              <a:solidFill>
                <a:schemeClr val="tx1"/>
              </a:solidFill>
              <a:prstDash val="solid"/>
              <a:headEnd type="none" w="med" len="med"/>
              <a:tailEnd type="none" w="med" len="med"/>
            </a:ln>
          </p:spPr>
        </p:sp>
        <p:sp>
          <p:nvSpPr>
            <p:cNvPr id="107551" name="直接连接符 107550"/>
            <p:cNvSpPr/>
            <p:nvPr/>
          </p:nvSpPr>
          <p:spPr>
            <a:xfrm flipH="1">
              <a:off x="1746" y="2296"/>
              <a:ext cx="181" cy="0"/>
            </a:xfrm>
            <a:prstGeom prst="line">
              <a:avLst/>
            </a:prstGeom>
            <a:ln w="25400" cap="flat" cmpd="sng">
              <a:solidFill>
                <a:schemeClr val="tx1"/>
              </a:solidFill>
              <a:prstDash val="solid"/>
              <a:headEnd type="none" w="med" len="med"/>
              <a:tailEnd type="none" w="med" len="med"/>
            </a:ln>
          </p:spPr>
        </p:sp>
        <p:sp>
          <p:nvSpPr>
            <p:cNvPr id="107552" name="直接连接符 107551"/>
            <p:cNvSpPr/>
            <p:nvPr/>
          </p:nvSpPr>
          <p:spPr>
            <a:xfrm flipH="1">
              <a:off x="1746" y="2659"/>
              <a:ext cx="181" cy="0"/>
            </a:xfrm>
            <a:prstGeom prst="line">
              <a:avLst/>
            </a:prstGeom>
            <a:ln w="25400" cap="flat" cmpd="sng">
              <a:solidFill>
                <a:schemeClr val="tx1"/>
              </a:solidFill>
              <a:prstDash val="solid"/>
              <a:headEnd type="none" w="med" len="med"/>
              <a:tailEnd type="none" w="med" len="med"/>
            </a:ln>
          </p:spPr>
        </p:sp>
      </p:grpSp>
      <p:grpSp>
        <p:nvGrpSpPr>
          <p:cNvPr id="107555" name="组合 107554"/>
          <p:cNvGrpSpPr/>
          <p:nvPr/>
        </p:nvGrpSpPr>
        <p:grpSpPr>
          <a:xfrm>
            <a:off x="2051050" y="3213100"/>
            <a:ext cx="431800" cy="288925"/>
            <a:chOff x="1610" y="1797"/>
            <a:chExt cx="272" cy="182"/>
          </a:xfrm>
        </p:grpSpPr>
        <p:sp>
          <p:nvSpPr>
            <p:cNvPr id="107553" name="矩形 107552"/>
            <p:cNvSpPr/>
            <p:nvPr/>
          </p:nvSpPr>
          <p:spPr>
            <a:xfrm>
              <a:off x="1610" y="1842"/>
              <a:ext cx="227" cy="137"/>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sp>
          <p:nvSpPr>
            <p:cNvPr id="107554" name="椭圆 107553"/>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07556" name="组合 107555"/>
          <p:cNvGrpSpPr/>
          <p:nvPr/>
        </p:nvGrpSpPr>
        <p:grpSpPr>
          <a:xfrm>
            <a:off x="5003800" y="3213100"/>
            <a:ext cx="431800" cy="288925"/>
            <a:chOff x="1610" y="1797"/>
            <a:chExt cx="272" cy="182"/>
          </a:xfrm>
        </p:grpSpPr>
        <p:sp>
          <p:nvSpPr>
            <p:cNvPr id="107557" name="矩形 107556"/>
            <p:cNvSpPr/>
            <p:nvPr/>
          </p:nvSpPr>
          <p:spPr>
            <a:xfrm>
              <a:off x="1610" y="1842"/>
              <a:ext cx="227" cy="137"/>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sp>
          <p:nvSpPr>
            <p:cNvPr id="107558" name="椭圆 107557"/>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07559" name="组合 107558"/>
          <p:cNvGrpSpPr/>
          <p:nvPr/>
        </p:nvGrpSpPr>
        <p:grpSpPr>
          <a:xfrm>
            <a:off x="7812088" y="3213100"/>
            <a:ext cx="431800" cy="288925"/>
            <a:chOff x="1610" y="1797"/>
            <a:chExt cx="272" cy="182"/>
          </a:xfrm>
        </p:grpSpPr>
        <p:sp>
          <p:nvSpPr>
            <p:cNvPr id="107560" name="矩形 107559"/>
            <p:cNvSpPr/>
            <p:nvPr/>
          </p:nvSpPr>
          <p:spPr>
            <a:xfrm>
              <a:off x="1610" y="1842"/>
              <a:ext cx="227" cy="137"/>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sp>
          <p:nvSpPr>
            <p:cNvPr id="107561" name="椭圆 107560"/>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07563" name="任意多边形 107562"/>
          <p:cNvSpPr/>
          <p:nvPr/>
        </p:nvSpPr>
        <p:spPr>
          <a:xfrm rot="16200000" flipH="1">
            <a:off x="2374900" y="3895725"/>
            <a:ext cx="431800" cy="503238"/>
          </a:xfrm>
          <a:custGeom>
            <a:avLst/>
            <a:gdLst>
              <a:gd name="txL" fmla="*/ 0 w 21600"/>
              <a:gd name="txT" fmla="*/ 8310 h 21600"/>
              <a:gd name="txR" fmla="*/ 6110 w 21600"/>
              <a:gd name="txB" fmla="*/ 21600 h 21600"/>
            </a:gdLst>
            <a:ahLst/>
            <a:cxnLst>
              <a:cxn ang="270">
                <a:pos x="9250" y="0"/>
              </a:cxn>
              <a:cxn ang="90">
                <a:pos x="3055" y="21600"/>
              </a:cxn>
              <a:cxn ang="90">
                <a:pos x="9725" y="8310"/>
              </a:cxn>
              <a:cxn ang="90">
                <a:pos x="15662" y="14285"/>
              </a:cxn>
              <a:cxn ang="0">
                <a:pos x="21600" y="8310"/>
              </a:cxn>
            </a:cxnLst>
            <a:rect l="txL" t="txT" r="txR" b="txB"/>
            <a:pathLst>
              <a:path w="21600" h="21600">
                <a:moveTo>
                  <a:pt x="15662" y="14285"/>
                </a:moveTo>
                <a:lnTo>
                  <a:pt x="21600" y="8310"/>
                </a:lnTo>
                <a:lnTo>
                  <a:pt x="18630" y="8310"/>
                </a:lnTo>
                <a:arcTo wR="9380" hR="8310" stAng="0" swAng="-5400000"/>
                <a:arcTo wR="9250" hR="8485" stAng="-5400000" swAng="-5400000"/>
                <a:lnTo>
                  <a:pt x="0" y="21600"/>
                </a:lnTo>
                <a:lnTo>
                  <a:pt x="6110" y="21600"/>
                </a:lnTo>
                <a:lnTo>
                  <a:pt x="6110" y="8310"/>
                </a:lnTo>
                <a:arcTo wR="2797" hR="2468" stAng="10800000" swAng="5400000"/>
                <a:lnTo>
                  <a:pt x="9725" y="5842"/>
                </a:lnTo>
                <a:arcTo wR="2795" hR="2468" stAng="-5400000" swAng="5400000"/>
                <a:lnTo>
                  <a:pt x="9725" y="831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7564" name="任意多边形 107563"/>
          <p:cNvSpPr/>
          <p:nvPr/>
        </p:nvSpPr>
        <p:spPr>
          <a:xfrm rot="16200000" flipH="1">
            <a:off x="5399088" y="3895725"/>
            <a:ext cx="431800" cy="503238"/>
          </a:xfrm>
          <a:custGeom>
            <a:avLst/>
            <a:gdLst>
              <a:gd name="txL" fmla="*/ 0 w 21600"/>
              <a:gd name="txT" fmla="*/ 8310 h 21600"/>
              <a:gd name="txR" fmla="*/ 6110 w 21600"/>
              <a:gd name="txB" fmla="*/ 21600 h 21600"/>
            </a:gdLst>
            <a:ahLst/>
            <a:cxnLst>
              <a:cxn ang="270">
                <a:pos x="9250" y="0"/>
              </a:cxn>
              <a:cxn ang="90">
                <a:pos x="3055" y="21600"/>
              </a:cxn>
              <a:cxn ang="90">
                <a:pos x="9725" y="8310"/>
              </a:cxn>
              <a:cxn ang="90">
                <a:pos x="15662" y="14285"/>
              </a:cxn>
              <a:cxn ang="0">
                <a:pos x="21600" y="8310"/>
              </a:cxn>
            </a:cxnLst>
            <a:rect l="txL" t="txT" r="txR" b="txB"/>
            <a:pathLst>
              <a:path w="21600" h="21600">
                <a:moveTo>
                  <a:pt x="15662" y="14285"/>
                </a:moveTo>
                <a:lnTo>
                  <a:pt x="21600" y="8310"/>
                </a:lnTo>
                <a:lnTo>
                  <a:pt x="18630" y="8310"/>
                </a:lnTo>
                <a:arcTo wR="9380" hR="8310" stAng="0" swAng="-5400000"/>
                <a:arcTo wR="9250" hR="8485" stAng="-5400000" swAng="-5400000"/>
                <a:lnTo>
                  <a:pt x="0" y="21600"/>
                </a:lnTo>
                <a:lnTo>
                  <a:pt x="6110" y="21600"/>
                </a:lnTo>
                <a:lnTo>
                  <a:pt x="6110" y="8310"/>
                </a:lnTo>
                <a:arcTo wR="2797" hR="2468" stAng="10800000" swAng="5400000"/>
                <a:lnTo>
                  <a:pt x="9725" y="5842"/>
                </a:lnTo>
                <a:arcTo wR="2795" hR="2468" stAng="-5400000" swAng="5400000"/>
                <a:lnTo>
                  <a:pt x="9725" y="831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7565" name="任意多边形 107564"/>
          <p:cNvSpPr/>
          <p:nvPr/>
        </p:nvSpPr>
        <p:spPr>
          <a:xfrm rot="16200000" flipH="1">
            <a:off x="8062913" y="3895725"/>
            <a:ext cx="431800" cy="503238"/>
          </a:xfrm>
          <a:custGeom>
            <a:avLst/>
            <a:gdLst>
              <a:gd name="txL" fmla="*/ 0 w 21600"/>
              <a:gd name="txT" fmla="*/ 8310 h 21600"/>
              <a:gd name="txR" fmla="*/ 6110 w 21600"/>
              <a:gd name="txB" fmla="*/ 21600 h 21600"/>
            </a:gdLst>
            <a:ahLst/>
            <a:cxnLst>
              <a:cxn ang="270">
                <a:pos x="9250" y="0"/>
              </a:cxn>
              <a:cxn ang="90">
                <a:pos x="3055" y="21600"/>
              </a:cxn>
              <a:cxn ang="90">
                <a:pos x="9725" y="8310"/>
              </a:cxn>
              <a:cxn ang="90">
                <a:pos x="15662" y="14285"/>
              </a:cxn>
              <a:cxn ang="0">
                <a:pos x="21600" y="8310"/>
              </a:cxn>
            </a:cxnLst>
            <a:rect l="txL" t="txT" r="txR" b="txB"/>
            <a:pathLst>
              <a:path w="21600" h="21600">
                <a:moveTo>
                  <a:pt x="15662" y="14285"/>
                </a:moveTo>
                <a:lnTo>
                  <a:pt x="21600" y="8310"/>
                </a:lnTo>
                <a:lnTo>
                  <a:pt x="18630" y="8310"/>
                </a:lnTo>
                <a:arcTo wR="9380" hR="8310" stAng="0" swAng="-5400000"/>
                <a:arcTo wR="9250" hR="8485" stAng="-5400000" swAng="-5400000"/>
                <a:lnTo>
                  <a:pt x="0" y="21600"/>
                </a:lnTo>
                <a:lnTo>
                  <a:pt x="6110" y="21600"/>
                </a:lnTo>
                <a:lnTo>
                  <a:pt x="6110" y="8310"/>
                </a:lnTo>
                <a:arcTo wR="2797" hR="2468" stAng="10800000" swAng="5400000"/>
                <a:lnTo>
                  <a:pt x="9725" y="5842"/>
                </a:lnTo>
                <a:arcTo wR="2795" hR="2468" stAng="-5400000" swAng="5400000"/>
                <a:lnTo>
                  <a:pt x="9725" y="831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nvGrpSpPr>
          <p:cNvPr id="107573" name="组合 107572"/>
          <p:cNvGrpSpPr/>
          <p:nvPr/>
        </p:nvGrpSpPr>
        <p:grpSpPr>
          <a:xfrm>
            <a:off x="6227763" y="2636838"/>
            <a:ext cx="431800" cy="288925"/>
            <a:chOff x="1610" y="1797"/>
            <a:chExt cx="272" cy="182"/>
          </a:xfrm>
        </p:grpSpPr>
        <p:sp>
          <p:nvSpPr>
            <p:cNvPr id="107574" name="矩形 107573"/>
            <p:cNvSpPr/>
            <p:nvPr/>
          </p:nvSpPr>
          <p:spPr>
            <a:xfrm>
              <a:off x="1610" y="1842"/>
              <a:ext cx="227" cy="137"/>
            </a:xfrm>
            <a:prstGeom prst="rect">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07575" name="椭圆 107574"/>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07576" name="组合 107575"/>
          <p:cNvGrpSpPr/>
          <p:nvPr/>
        </p:nvGrpSpPr>
        <p:grpSpPr>
          <a:xfrm>
            <a:off x="3419475" y="2708275"/>
            <a:ext cx="431800" cy="288925"/>
            <a:chOff x="1610" y="1797"/>
            <a:chExt cx="272" cy="182"/>
          </a:xfrm>
        </p:grpSpPr>
        <p:sp>
          <p:nvSpPr>
            <p:cNvPr id="107577" name="矩形 107576"/>
            <p:cNvSpPr/>
            <p:nvPr/>
          </p:nvSpPr>
          <p:spPr>
            <a:xfrm>
              <a:off x="1610" y="1842"/>
              <a:ext cx="227" cy="137"/>
            </a:xfrm>
            <a:prstGeom prst="rect">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07578" name="椭圆 107577"/>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07579" name="组合 107578"/>
          <p:cNvGrpSpPr/>
          <p:nvPr/>
        </p:nvGrpSpPr>
        <p:grpSpPr>
          <a:xfrm>
            <a:off x="539750" y="2708275"/>
            <a:ext cx="431800" cy="288925"/>
            <a:chOff x="1610" y="1797"/>
            <a:chExt cx="272" cy="182"/>
          </a:xfrm>
        </p:grpSpPr>
        <p:sp>
          <p:nvSpPr>
            <p:cNvPr id="107580" name="矩形 107579"/>
            <p:cNvSpPr/>
            <p:nvPr/>
          </p:nvSpPr>
          <p:spPr>
            <a:xfrm>
              <a:off x="1610" y="1842"/>
              <a:ext cx="227" cy="137"/>
            </a:xfrm>
            <a:prstGeom prst="rect">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07581" name="椭圆 107580"/>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07582" name="圆角矩形标注 107581"/>
          <p:cNvSpPr/>
          <p:nvPr/>
        </p:nvSpPr>
        <p:spPr>
          <a:xfrm>
            <a:off x="1116013" y="1773238"/>
            <a:ext cx="2447925" cy="792162"/>
          </a:xfrm>
          <a:prstGeom prst="wedgeRoundRectCallout">
            <a:avLst>
              <a:gd name="adj1" fmla="val -29185"/>
              <a:gd name="adj2" fmla="val 102505"/>
              <a:gd name="adj3" fmla="val 16667"/>
            </a:avLst>
          </a:prstGeom>
          <a:solidFill>
            <a:schemeClr val="bg1"/>
          </a:solidFill>
          <a:ln w="25400" cap="flat" cmpd="sng">
            <a:solidFill>
              <a:schemeClr val="tx1"/>
            </a:solidFill>
            <a:prstDash val="solid"/>
            <a:miter/>
            <a:headEnd type="none" w="med" len="med"/>
            <a:tailEnd type="none" w="med" len="med"/>
          </a:ln>
        </p:spPr>
        <p:txBody>
          <a:bodyPr anchor="ctr" anchorCtr="0"/>
          <a:p>
            <a:pPr algn="l"/>
            <a:r>
              <a:rPr lang="zh-CN" altLang="en-US" sz="1600" b="1" dirty="0">
                <a:latin typeface="Arial" panose="020B0604020202020204" pitchFamily="34" charset="0"/>
                <a:ea typeface="宋体" panose="02010600030101010101" pitchFamily="2" charset="-122"/>
              </a:rPr>
              <a:t>根据指示看板仅仅生产</a:t>
            </a:r>
            <a:endParaRPr lang="zh-CN" altLang="en-US" sz="1600" b="1" dirty="0">
              <a:latin typeface="Arial" panose="020B0604020202020204" pitchFamily="34" charset="0"/>
              <a:ea typeface="宋体" panose="02010600030101010101" pitchFamily="2" charset="-122"/>
            </a:endParaRPr>
          </a:p>
          <a:p>
            <a:pPr algn="l"/>
            <a:r>
              <a:rPr lang="zh-CN" altLang="en-US" sz="1600" b="1" dirty="0">
                <a:latin typeface="Arial" panose="020B0604020202020204" pitchFamily="34" charset="0"/>
                <a:ea typeface="宋体" panose="02010600030101010101" pitchFamily="2" charset="-122"/>
              </a:rPr>
              <a:t>被取走部件的</a:t>
            </a:r>
            <a:endParaRPr lang="zh-CN" altLang="en-US" sz="1600" b="1" dirty="0">
              <a:latin typeface="Arial" panose="020B0604020202020204" pitchFamily="34" charset="0"/>
              <a:ea typeface="宋体" panose="02010600030101010101" pitchFamily="2" charset="-122"/>
            </a:endParaRPr>
          </a:p>
          <a:p>
            <a:pPr algn="l"/>
            <a:r>
              <a:rPr lang="zh-CN" altLang="en-US" sz="1600" b="1" dirty="0">
                <a:latin typeface="Arial" panose="020B0604020202020204" pitchFamily="34" charset="0"/>
                <a:ea typeface="宋体" panose="02010600030101010101" pitchFamily="2" charset="-122"/>
              </a:rPr>
              <a:t>取走数量</a:t>
            </a:r>
            <a:endParaRPr lang="zh-CN" altLang="en-US" sz="1600" b="1" dirty="0">
              <a:latin typeface="Arial" panose="020B0604020202020204" pitchFamily="34" charset="0"/>
              <a:ea typeface="宋体" panose="02010600030101010101" pitchFamily="2" charset="-122"/>
            </a:endParaRPr>
          </a:p>
        </p:txBody>
      </p:sp>
      <p:sp>
        <p:nvSpPr>
          <p:cNvPr id="107583" name="矩形 107582"/>
          <p:cNvSpPr/>
          <p:nvPr/>
        </p:nvSpPr>
        <p:spPr>
          <a:xfrm>
            <a:off x="4068763" y="2205038"/>
            <a:ext cx="1655762" cy="360362"/>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生产指示看板</a:t>
            </a:r>
            <a:endParaRPr lang="zh-CN" altLang="en-US" b="1" dirty="0">
              <a:latin typeface="Arial" panose="020B0604020202020204" pitchFamily="34" charset="0"/>
              <a:ea typeface="宋体" panose="02010600030101010101" pitchFamily="2" charset="-122"/>
            </a:endParaRPr>
          </a:p>
        </p:txBody>
      </p:sp>
      <p:sp>
        <p:nvSpPr>
          <p:cNvPr id="107584" name="矩形 107583"/>
          <p:cNvSpPr/>
          <p:nvPr/>
        </p:nvSpPr>
        <p:spPr>
          <a:xfrm>
            <a:off x="7524750" y="2636838"/>
            <a:ext cx="1150938" cy="360362"/>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取件看板</a:t>
            </a:r>
            <a:endParaRPr lang="zh-CN" altLang="en-US" b="1" dirty="0">
              <a:latin typeface="Arial" panose="020B0604020202020204" pitchFamily="34" charset="0"/>
              <a:ea typeface="宋体" panose="02010600030101010101" pitchFamily="2" charset="-122"/>
            </a:endParaRPr>
          </a:p>
        </p:txBody>
      </p:sp>
      <p:sp>
        <p:nvSpPr>
          <p:cNvPr id="107585" name="直接连接符 107584"/>
          <p:cNvSpPr/>
          <p:nvPr/>
        </p:nvSpPr>
        <p:spPr>
          <a:xfrm flipV="1">
            <a:off x="3924300" y="2492375"/>
            <a:ext cx="215900" cy="215900"/>
          </a:xfrm>
          <a:prstGeom prst="line">
            <a:avLst/>
          </a:prstGeom>
          <a:ln w="25400" cap="flat" cmpd="sng">
            <a:solidFill>
              <a:schemeClr val="tx1"/>
            </a:solidFill>
            <a:prstDash val="solid"/>
            <a:headEnd type="none" w="med" len="med"/>
            <a:tailEnd type="triangle" w="med" len="med"/>
          </a:ln>
        </p:spPr>
      </p:sp>
      <p:sp>
        <p:nvSpPr>
          <p:cNvPr id="107586" name="直接连接符 107585"/>
          <p:cNvSpPr/>
          <p:nvPr/>
        </p:nvSpPr>
        <p:spPr>
          <a:xfrm flipV="1">
            <a:off x="7885113" y="2995613"/>
            <a:ext cx="0" cy="217487"/>
          </a:xfrm>
          <a:prstGeom prst="line">
            <a:avLst/>
          </a:prstGeom>
          <a:ln w="25400" cap="flat" cmpd="sng">
            <a:solidFill>
              <a:schemeClr val="tx1"/>
            </a:solidFill>
            <a:prstDash val="solid"/>
            <a:headEnd type="none" w="med" len="med"/>
            <a:tailEnd type="triangle" w="med" len="med"/>
          </a:ln>
        </p:spPr>
      </p:sp>
      <p:grpSp>
        <p:nvGrpSpPr>
          <p:cNvPr id="107592" name="组合 107591"/>
          <p:cNvGrpSpPr/>
          <p:nvPr/>
        </p:nvGrpSpPr>
        <p:grpSpPr>
          <a:xfrm>
            <a:off x="6948488" y="2132013"/>
            <a:ext cx="287337" cy="647700"/>
            <a:chOff x="4513" y="1298"/>
            <a:chExt cx="181" cy="408"/>
          </a:xfrm>
        </p:grpSpPr>
        <p:sp>
          <p:nvSpPr>
            <p:cNvPr id="107587" name="任意多边形 107586"/>
            <p:cNvSpPr/>
            <p:nvPr/>
          </p:nvSpPr>
          <p:spPr>
            <a:xfrm>
              <a:off x="4513" y="1389"/>
              <a:ext cx="181" cy="227"/>
            </a:xfrm>
            <a:custGeom>
              <a:avLst/>
              <a:gdLst/>
              <a:ahLst/>
              <a:cxnLst/>
              <a:pathLst>
                <a:path w="272" h="227">
                  <a:moveTo>
                    <a:pt x="0" y="0"/>
                  </a:moveTo>
                  <a:lnTo>
                    <a:pt x="0" y="227"/>
                  </a:lnTo>
                  <a:lnTo>
                    <a:pt x="272" y="227"/>
                  </a:lnTo>
                  <a:lnTo>
                    <a:pt x="272" y="0"/>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07588" name="直接连接符 107587"/>
            <p:cNvSpPr/>
            <p:nvPr/>
          </p:nvSpPr>
          <p:spPr>
            <a:xfrm flipV="1">
              <a:off x="4604" y="1298"/>
              <a:ext cx="90" cy="318"/>
            </a:xfrm>
            <a:prstGeom prst="line">
              <a:avLst/>
            </a:prstGeom>
            <a:ln w="25400" cap="flat" cmpd="sng">
              <a:solidFill>
                <a:schemeClr val="tx1"/>
              </a:solidFill>
              <a:prstDash val="solid"/>
              <a:headEnd type="none" w="med" len="med"/>
              <a:tailEnd type="none" w="med" len="med"/>
            </a:ln>
          </p:spPr>
        </p:sp>
        <p:sp>
          <p:nvSpPr>
            <p:cNvPr id="107589" name="直接连接符 107588"/>
            <p:cNvSpPr/>
            <p:nvPr/>
          </p:nvSpPr>
          <p:spPr>
            <a:xfrm flipV="1">
              <a:off x="4558" y="1298"/>
              <a:ext cx="90" cy="318"/>
            </a:xfrm>
            <a:prstGeom prst="line">
              <a:avLst/>
            </a:prstGeom>
            <a:ln w="25400" cap="flat" cmpd="sng">
              <a:solidFill>
                <a:schemeClr val="tx1"/>
              </a:solidFill>
              <a:prstDash val="solid"/>
              <a:headEnd type="none" w="med" len="med"/>
              <a:tailEnd type="none" w="med" len="med"/>
            </a:ln>
          </p:spPr>
        </p:sp>
        <p:sp>
          <p:nvSpPr>
            <p:cNvPr id="107590" name="直接连接符 107589"/>
            <p:cNvSpPr/>
            <p:nvPr/>
          </p:nvSpPr>
          <p:spPr>
            <a:xfrm>
              <a:off x="4604" y="1616"/>
              <a:ext cx="0" cy="90"/>
            </a:xfrm>
            <a:prstGeom prst="line">
              <a:avLst/>
            </a:prstGeom>
            <a:ln w="25400" cap="flat" cmpd="sng">
              <a:solidFill>
                <a:schemeClr val="tx1"/>
              </a:solidFill>
              <a:prstDash val="solid"/>
              <a:headEnd type="none" w="med" len="med"/>
              <a:tailEnd type="none" w="med" len="med"/>
            </a:ln>
          </p:spPr>
        </p:sp>
        <p:sp>
          <p:nvSpPr>
            <p:cNvPr id="107591" name="直接连接符 107590"/>
            <p:cNvSpPr/>
            <p:nvPr/>
          </p:nvSpPr>
          <p:spPr>
            <a:xfrm>
              <a:off x="4558" y="1706"/>
              <a:ext cx="91" cy="0"/>
            </a:xfrm>
            <a:prstGeom prst="line">
              <a:avLst/>
            </a:prstGeom>
            <a:ln w="25400" cap="flat" cmpd="sng">
              <a:solidFill>
                <a:schemeClr val="tx1"/>
              </a:solidFill>
              <a:prstDash val="solid"/>
              <a:headEnd type="none" w="med" len="med"/>
              <a:tailEnd type="none" w="med" len="med"/>
            </a:ln>
          </p:spPr>
        </p:sp>
      </p:grpSp>
      <p:sp>
        <p:nvSpPr>
          <p:cNvPr id="107593" name="矩形 107592"/>
          <p:cNvSpPr/>
          <p:nvPr/>
        </p:nvSpPr>
        <p:spPr>
          <a:xfrm>
            <a:off x="1403350" y="5013325"/>
            <a:ext cx="863600" cy="360363"/>
          </a:xfrm>
          <a:prstGeom prst="rect">
            <a:avLst/>
          </a:prstGeom>
          <a:solidFill>
            <a:schemeClr val="bg1"/>
          </a:solidFill>
          <a:ln w="25400">
            <a:noFill/>
          </a:ln>
        </p:spPr>
        <p:txBody>
          <a:bodyPr wrap="none" anchor="ctr" anchorCtr="0"/>
          <a:p>
            <a:r>
              <a:rPr lang="zh-CN" altLang="en-US" b="1" dirty="0">
                <a:latin typeface="Arial" panose="020B0604020202020204" pitchFamily="34" charset="0"/>
                <a:ea typeface="宋体" panose="02010600030101010101" pitchFamily="2" charset="-122"/>
              </a:rPr>
              <a:t>店面</a:t>
            </a:r>
            <a:endParaRPr lang="zh-CN" altLang="en-US" b="1" dirty="0">
              <a:latin typeface="Arial" panose="020B0604020202020204" pitchFamily="34" charset="0"/>
              <a:ea typeface="宋体" panose="02010600030101010101" pitchFamily="2" charset="-122"/>
            </a:endParaRPr>
          </a:p>
        </p:txBody>
      </p:sp>
      <p:sp>
        <p:nvSpPr>
          <p:cNvPr id="107594" name="直接连接符 107593"/>
          <p:cNvSpPr/>
          <p:nvPr/>
        </p:nvSpPr>
        <p:spPr>
          <a:xfrm flipH="1">
            <a:off x="1835150" y="4579938"/>
            <a:ext cx="144463" cy="504825"/>
          </a:xfrm>
          <a:prstGeom prst="line">
            <a:avLst/>
          </a:prstGeom>
          <a:ln w="25400" cap="flat" cmpd="sng">
            <a:solidFill>
              <a:schemeClr val="tx1"/>
            </a:solidFill>
            <a:prstDash val="solid"/>
            <a:headEnd type="none" w="med" len="med"/>
            <a:tailEnd type="triangle" w="med" len="med"/>
          </a:ln>
        </p:spPr>
      </p:sp>
      <p:sp>
        <p:nvSpPr>
          <p:cNvPr id="107595" name="圆角矩形标注 107594"/>
          <p:cNvSpPr/>
          <p:nvPr/>
        </p:nvSpPr>
        <p:spPr>
          <a:xfrm>
            <a:off x="2771775" y="5372100"/>
            <a:ext cx="2447925" cy="792163"/>
          </a:xfrm>
          <a:prstGeom prst="wedgeRoundRectCallout">
            <a:avLst>
              <a:gd name="adj1" fmla="val 58495"/>
              <a:gd name="adj2" fmla="val -172245"/>
              <a:gd name="adj3" fmla="val 16667"/>
            </a:avLst>
          </a:prstGeom>
          <a:solidFill>
            <a:schemeClr val="bg1"/>
          </a:solidFill>
          <a:ln w="25400" cap="flat" cmpd="sng">
            <a:solidFill>
              <a:schemeClr val="tx1"/>
            </a:solidFill>
            <a:prstDash val="solid"/>
            <a:miter/>
            <a:headEnd type="none" w="med" len="med"/>
            <a:tailEnd type="none" w="med" len="med"/>
          </a:ln>
        </p:spPr>
        <p:txBody>
          <a:bodyPr anchor="ctr" anchorCtr="0"/>
          <a:p>
            <a:pPr algn="l"/>
            <a:r>
              <a:rPr lang="zh-CN" altLang="en-US" sz="1600" b="1" dirty="0">
                <a:latin typeface="Arial" panose="020B0604020202020204" pitchFamily="34" charset="0"/>
                <a:ea typeface="宋体" panose="02010600030101010101" pitchFamily="2" charset="-122"/>
              </a:rPr>
              <a:t>利用取件看板，仅仅去前工序拿取已用数量的已用部件</a:t>
            </a:r>
            <a:endParaRPr lang="zh-CN" altLang="en-US" sz="1600" b="1" dirty="0">
              <a:latin typeface="Arial" panose="020B0604020202020204" pitchFamily="34" charset="0"/>
              <a:ea typeface="宋体" panose="02010600030101010101" pitchFamily="2" charset="-122"/>
            </a:endParaRPr>
          </a:p>
        </p:txBody>
      </p:sp>
      <p:sp>
        <p:nvSpPr>
          <p:cNvPr id="107596" name="圆角矩形标注 107595"/>
          <p:cNvSpPr/>
          <p:nvPr/>
        </p:nvSpPr>
        <p:spPr>
          <a:xfrm>
            <a:off x="5580063" y="5372100"/>
            <a:ext cx="2952750" cy="792163"/>
          </a:xfrm>
          <a:prstGeom prst="wedgeRoundRectCallout">
            <a:avLst>
              <a:gd name="adj1" fmla="val 33389"/>
              <a:gd name="adj2" fmla="val -161023"/>
              <a:gd name="adj3" fmla="val 16667"/>
            </a:avLst>
          </a:prstGeom>
          <a:solidFill>
            <a:schemeClr val="bg1"/>
          </a:solidFill>
          <a:ln w="25400" cap="flat" cmpd="sng">
            <a:solidFill>
              <a:schemeClr val="tx1"/>
            </a:solidFill>
            <a:prstDash val="solid"/>
            <a:miter/>
            <a:headEnd type="none" w="med" len="med"/>
            <a:tailEnd type="none" w="med" len="med"/>
          </a:ln>
        </p:spPr>
        <p:txBody>
          <a:bodyPr anchor="ctr" anchorCtr="0"/>
          <a:p>
            <a:pPr algn="l"/>
            <a:r>
              <a:rPr lang="zh-CN" altLang="en-US" sz="1600" b="1" dirty="0">
                <a:latin typeface="Arial" panose="020B0604020202020204" pitchFamily="34" charset="0"/>
                <a:ea typeface="宋体" panose="02010600030101010101" pitchFamily="2" charset="-122"/>
              </a:rPr>
              <a:t>仅从商店拿取看板指示数量的部件，将跟随送货箱的指示看板取下，换成取件看板</a:t>
            </a:r>
            <a:endParaRPr lang="zh-CN" altLang="en-US" sz="1600" b="1" dirty="0">
              <a:latin typeface="Arial" panose="020B0604020202020204" pitchFamily="34" charset="0"/>
              <a:ea typeface="宋体" panose="02010600030101010101" pitchFamily="2" charset="-122"/>
            </a:endParaRPr>
          </a:p>
        </p:txBody>
      </p:sp>
      <p:sp>
        <p:nvSpPr>
          <p:cNvPr id="107598" name="任意多边形 107597"/>
          <p:cNvSpPr/>
          <p:nvPr/>
        </p:nvSpPr>
        <p:spPr>
          <a:xfrm>
            <a:off x="3563938" y="3141663"/>
            <a:ext cx="1295400" cy="358775"/>
          </a:xfrm>
          <a:custGeom>
            <a:avLst/>
            <a:gdLst/>
            <a:ahLst/>
            <a:cxnLst/>
            <a:pathLst>
              <a:path w="771" h="226">
                <a:moveTo>
                  <a:pt x="771" y="226"/>
                </a:moveTo>
                <a:lnTo>
                  <a:pt x="771" y="0"/>
                </a:lnTo>
                <a:lnTo>
                  <a:pt x="0" y="0"/>
                </a:lnTo>
                <a:lnTo>
                  <a:pt x="0" y="181"/>
                </a:ln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107599" name="任意多边形 107598"/>
          <p:cNvSpPr/>
          <p:nvPr/>
        </p:nvSpPr>
        <p:spPr>
          <a:xfrm>
            <a:off x="6372225" y="3141663"/>
            <a:ext cx="1223963" cy="358775"/>
          </a:xfrm>
          <a:custGeom>
            <a:avLst/>
            <a:gdLst/>
            <a:ahLst/>
            <a:cxnLst/>
            <a:pathLst>
              <a:path w="771" h="226">
                <a:moveTo>
                  <a:pt x="771" y="226"/>
                </a:moveTo>
                <a:lnTo>
                  <a:pt x="771" y="0"/>
                </a:lnTo>
                <a:lnTo>
                  <a:pt x="0" y="0"/>
                </a:lnTo>
                <a:lnTo>
                  <a:pt x="0" y="181"/>
                </a:ln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sp>
        <p:nvSpPr>
          <p:cNvPr id="107600" name="任意多边形 107599"/>
          <p:cNvSpPr/>
          <p:nvPr/>
        </p:nvSpPr>
        <p:spPr>
          <a:xfrm>
            <a:off x="684213" y="3213100"/>
            <a:ext cx="1223962" cy="358775"/>
          </a:xfrm>
          <a:custGeom>
            <a:avLst/>
            <a:gdLst/>
            <a:ahLst/>
            <a:cxnLst/>
            <a:pathLst>
              <a:path w="771" h="226">
                <a:moveTo>
                  <a:pt x="771" y="226"/>
                </a:moveTo>
                <a:lnTo>
                  <a:pt x="771" y="0"/>
                </a:lnTo>
                <a:lnTo>
                  <a:pt x="0" y="0"/>
                </a:lnTo>
                <a:lnTo>
                  <a:pt x="0" y="181"/>
                </a:lnTo>
              </a:path>
            </a:pathLst>
          </a:custGeom>
          <a:noFill/>
          <a:ln w="25400" cap="flat" cmpd="sng">
            <a:solidFill>
              <a:schemeClr val="tx1">
                <a:alpha val="100000"/>
              </a:schemeClr>
            </a:solidFill>
            <a:prstDash val="solid"/>
            <a:headEnd type="none" w="med" len="med"/>
            <a:tailEnd type="triangle" w="lg" len="lg"/>
          </a:ln>
        </p:spPr>
        <p:txBody>
          <a:bodyPr/>
          <a:p>
            <a:endParaRPr lang="zh-CN" altLang="en-US"/>
          </a:p>
        </p:txBody>
      </p:sp>
      <p:grpSp>
        <p:nvGrpSpPr>
          <p:cNvPr id="107601" name="组合 107600"/>
          <p:cNvGrpSpPr/>
          <p:nvPr/>
        </p:nvGrpSpPr>
        <p:grpSpPr>
          <a:xfrm>
            <a:off x="3563938" y="2636838"/>
            <a:ext cx="431800" cy="288925"/>
            <a:chOff x="1610" y="1797"/>
            <a:chExt cx="272" cy="182"/>
          </a:xfrm>
        </p:grpSpPr>
        <p:sp>
          <p:nvSpPr>
            <p:cNvPr id="107602" name="矩形 107601"/>
            <p:cNvSpPr/>
            <p:nvPr/>
          </p:nvSpPr>
          <p:spPr>
            <a:xfrm>
              <a:off x="1610" y="1842"/>
              <a:ext cx="227" cy="137"/>
            </a:xfrm>
            <a:prstGeom prst="rect">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07603" name="椭圆 107602"/>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07604" name="组合 107603"/>
          <p:cNvGrpSpPr/>
          <p:nvPr/>
        </p:nvGrpSpPr>
        <p:grpSpPr>
          <a:xfrm>
            <a:off x="3635375" y="2565400"/>
            <a:ext cx="431800" cy="288925"/>
            <a:chOff x="1610" y="1797"/>
            <a:chExt cx="272" cy="182"/>
          </a:xfrm>
        </p:grpSpPr>
        <p:sp>
          <p:nvSpPr>
            <p:cNvPr id="107605" name="矩形 107604"/>
            <p:cNvSpPr/>
            <p:nvPr/>
          </p:nvSpPr>
          <p:spPr>
            <a:xfrm>
              <a:off x="1610" y="1842"/>
              <a:ext cx="227" cy="137"/>
            </a:xfrm>
            <a:prstGeom prst="rect">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07606" name="椭圆 107605"/>
            <p:cNvSpPr/>
            <p:nvPr/>
          </p:nvSpPr>
          <p:spPr>
            <a:xfrm>
              <a:off x="1791" y="179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51" name="矩形 108550"/>
          <p:cNvSpPr/>
          <p:nvPr/>
        </p:nvSpPr>
        <p:spPr>
          <a:xfrm>
            <a:off x="1258888" y="765175"/>
            <a:ext cx="36004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看板的使用规则</a:t>
            </a:r>
            <a:endParaRPr lang="zh-CN" altLang="en-US" sz="2800" b="1" dirty="0">
              <a:latin typeface="宋体" panose="02010600030101010101" pitchFamily="2" charset="-122"/>
              <a:ea typeface="宋体" panose="02010600030101010101" pitchFamily="2" charset="-122"/>
            </a:endParaRPr>
          </a:p>
        </p:txBody>
      </p:sp>
      <p:sp>
        <p:nvSpPr>
          <p:cNvPr id="108553" name="矩形 108552"/>
          <p:cNvSpPr/>
          <p:nvPr/>
        </p:nvSpPr>
        <p:spPr>
          <a:xfrm>
            <a:off x="1042988" y="1701800"/>
            <a:ext cx="8101012" cy="3671888"/>
          </a:xfrm>
          <a:prstGeom prst="rect">
            <a:avLst/>
          </a:prstGeom>
          <a:solidFill>
            <a:schemeClr val="bg1"/>
          </a:solidFill>
          <a:ln w="25400">
            <a:noFill/>
          </a:ln>
        </p:spPr>
        <p:txBody>
          <a:bodyPr anchor="ctr" anchorCtr="0"/>
          <a:p>
            <a:pPr algn="l">
              <a:lnSpc>
                <a:spcPct val="170000"/>
              </a:lnSpc>
            </a:pPr>
            <a:r>
              <a:rPr lang="zh-CN" altLang="en-US" sz="2000" b="1" dirty="0">
                <a:latin typeface="Arial" panose="020B0604020202020204" pitchFamily="34" charset="0"/>
                <a:ea typeface="黑体" panose="02010609060101010101" pitchFamily="2" charset="-122"/>
              </a:rPr>
              <a:t>①仅在看板拿走后，后工序才到前工序取件</a:t>
            </a:r>
            <a:endParaRPr lang="zh-CN" altLang="en-US" sz="2000" b="1" dirty="0">
              <a:latin typeface="Arial" panose="020B0604020202020204" pitchFamily="34" charset="0"/>
              <a:ea typeface="黑体" panose="02010609060101010101" pitchFamily="2" charset="-122"/>
            </a:endParaRPr>
          </a:p>
          <a:p>
            <a:pPr algn="l">
              <a:lnSpc>
                <a:spcPct val="170000"/>
              </a:lnSpc>
            </a:pPr>
            <a:r>
              <a:rPr lang="en-US" altLang="zh-CN" sz="2000" b="1">
                <a:latin typeface="Arial" panose="020B0604020202020204" pitchFamily="34" charset="0"/>
                <a:ea typeface="黑体" panose="02010609060101010101" pitchFamily="2" charset="-122"/>
              </a:rPr>
              <a:t>②</a:t>
            </a:r>
            <a:r>
              <a:rPr lang="zh-CN" altLang="en-US" sz="2000" b="1" dirty="0">
                <a:latin typeface="Arial" panose="020B0604020202020204" pitchFamily="34" charset="0"/>
                <a:ea typeface="黑体" panose="02010609060101010101" pitchFamily="2" charset="-122"/>
              </a:rPr>
              <a:t>前工序仅按照被取下的数量和被取下的顺序生产被取下看板的产品</a:t>
            </a:r>
            <a:endParaRPr lang="zh-CN" altLang="en-US" sz="2000" b="1" dirty="0">
              <a:latin typeface="Arial" panose="020B0604020202020204" pitchFamily="34" charset="0"/>
              <a:ea typeface="黑体" panose="02010609060101010101" pitchFamily="2" charset="-122"/>
            </a:endParaRPr>
          </a:p>
          <a:p>
            <a:pPr algn="l">
              <a:lnSpc>
                <a:spcPct val="170000"/>
              </a:lnSpc>
            </a:pPr>
            <a:r>
              <a:rPr lang="zh-CN" altLang="en-US" sz="2000" b="1" dirty="0">
                <a:latin typeface="Arial" panose="020B0604020202020204" pitchFamily="34" charset="0"/>
                <a:ea typeface="黑体" panose="02010609060101010101" pitchFamily="2" charset="-122"/>
              </a:rPr>
              <a:t>③没有看板的时候，不生产，不搬运</a:t>
            </a:r>
            <a:endParaRPr lang="zh-CN" altLang="en-US" sz="2000" b="1" dirty="0">
              <a:latin typeface="Arial" panose="020B0604020202020204" pitchFamily="34" charset="0"/>
              <a:ea typeface="黑体" panose="02010609060101010101" pitchFamily="2" charset="-122"/>
            </a:endParaRPr>
          </a:p>
          <a:p>
            <a:pPr algn="l">
              <a:lnSpc>
                <a:spcPct val="170000"/>
              </a:lnSpc>
            </a:pPr>
            <a:r>
              <a:rPr lang="zh-CN" altLang="en-US" sz="2000" b="1" dirty="0">
                <a:latin typeface="Arial" panose="020B0604020202020204" pitchFamily="34" charset="0"/>
                <a:ea typeface="黑体" panose="02010609060101010101" pitchFamily="2" charset="-122"/>
              </a:rPr>
              <a:t>④看板必须附在实物上</a:t>
            </a:r>
            <a:endParaRPr lang="zh-CN" altLang="en-US" sz="2000" b="1" dirty="0">
              <a:latin typeface="Arial" panose="020B0604020202020204" pitchFamily="34" charset="0"/>
              <a:ea typeface="黑体" panose="02010609060101010101" pitchFamily="2" charset="-122"/>
            </a:endParaRPr>
          </a:p>
          <a:p>
            <a:pPr algn="l">
              <a:lnSpc>
                <a:spcPct val="170000"/>
              </a:lnSpc>
            </a:pPr>
            <a:r>
              <a:rPr lang="zh-CN" altLang="en-US" sz="2000" b="1" dirty="0">
                <a:latin typeface="Arial" panose="020B0604020202020204" pitchFamily="34" charset="0"/>
                <a:ea typeface="黑体" panose="02010609060101010101" pitchFamily="2" charset="-122"/>
              </a:rPr>
              <a:t>⑤使用第一个工件的时候，就应当将其看板取下放入看板架</a:t>
            </a:r>
            <a:endParaRPr lang="zh-CN" altLang="en-US" sz="2000" b="1" dirty="0">
              <a:latin typeface="Arial" panose="020B0604020202020204" pitchFamily="34" charset="0"/>
              <a:ea typeface="黑体" panose="02010609060101010101" pitchFamily="2" charset="-122"/>
            </a:endParaRPr>
          </a:p>
          <a:p>
            <a:pPr algn="l">
              <a:lnSpc>
                <a:spcPct val="170000"/>
              </a:lnSpc>
            </a:pPr>
            <a:r>
              <a:rPr lang="zh-CN" altLang="en-US" sz="2000" b="1" dirty="0">
                <a:latin typeface="Arial" panose="020B0604020202020204" pitchFamily="34" charset="0"/>
                <a:ea typeface="黑体" panose="02010609060101010101" pitchFamily="2" charset="-122"/>
              </a:rPr>
              <a:t>⑥发生缺件时，每生产一个即向下一个工序传递</a:t>
            </a:r>
            <a:endParaRPr lang="zh-CN" altLang="en-US" sz="2000" b="1" dirty="0">
              <a:latin typeface="Arial" panose="020B0604020202020204" pitchFamily="34" charset="0"/>
              <a:ea typeface="黑体" panose="02010609060101010101" pitchFamily="2"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9" name="矩形 110598"/>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看板的作用</a:t>
            </a:r>
            <a:endParaRPr lang="zh-CN" altLang="en-US" sz="2800" b="1" dirty="0">
              <a:latin typeface="宋体" panose="02010600030101010101" pitchFamily="2" charset="-122"/>
              <a:ea typeface="宋体" panose="02010600030101010101" pitchFamily="2" charset="-122"/>
            </a:endParaRPr>
          </a:p>
        </p:txBody>
      </p:sp>
      <p:sp>
        <p:nvSpPr>
          <p:cNvPr id="110601" name="矩形 110600"/>
          <p:cNvSpPr/>
          <p:nvPr/>
        </p:nvSpPr>
        <p:spPr>
          <a:xfrm>
            <a:off x="2124075" y="1412875"/>
            <a:ext cx="4752975" cy="576263"/>
          </a:xfrm>
          <a:prstGeom prst="rect">
            <a:avLst/>
          </a:prstGeom>
          <a:solidFill>
            <a:schemeClr val="bg1"/>
          </a:solidFill>
          <a:ln w="25400">
            <a:noFill/>
          </a:ln>
        </p:spPr>
        <p:txBody>
          <a:bodyPr wrap="none" anchor="ctr" anchorCtr="0"/>
          <a:p>
            <a:r>
              <a:rPr lang="zh-CN" altLang="en-US" sz="2400" b="1" dirty="0">
                <a:latin typeface="黑体" panose="02010609060101010101" pitchFamily="2" charset="-122"/>
                <a:ea typeface="黑体" panose="02010609060101010101" pitchFamily="2" charset="-122"/>
              </a:rPr>
              <a:t>看板是实现</a:t>
            </a:r>
            <a:r>
              <a:rPr lang="en-US" altLang="zh-CN" sz="2400" b="1">
                <a:latin typeface="黑体" panose="02010609060101010101" pitchFamily="2" charset="-122"/>
                <a:ea typeface="黑体" panose="02010609060101010101" pitchFamily="2" charset="-122"/>
              </a:rPr>
              <a:t>JIT</a:t>
            </a:r>
            <a:r>
              <a:rPr lang="zh-CN" altLang="en-US" sz="2400" b="1" dirty="0">
                <a:latin typeface="黑体" panose="02010609060101010101" pitchFamily="2" charset="-122"/>
                <a:ea typeface="黑体" panose="02010609060101010101" pitchFamily="2" charset="-122"/>
              </a:rPr>
              <a:t>所使用的管理工具</a:t>
            </a:r>
            <a:endParaRPr lang="zh-CN" altLang="en-US" sz="2400" b="1" dirty="0">
              <a:latin typeface="黑体" panose="02010609060101010101" pitchFamily="2" charset="-122"/>
              <a:ea typeface="黑体" panose="02010609060101010101" pitchFamily="2" charset="-122"/>
            </a:endParaRPr>
          </a:p>
        </p:txBody>
      </p:sp>
      <p:sp>
        <p:nvSpPr>
          <p:cNvPr id="110603" name="矩形 110602"/>
          <p:cNvSpPr/>
          <p:nvPr/>
        </p:nvSpPr>
        <p:spPr>
          <a:xfrm>
            <a:off x="1187450" y="1916113"/>
            <a:ext cx="7200900" cy="4752975"/>
          </a:xfrm>
          <a:prstGeom prst="rect">
            <a:avLst/>
          </a:prstGeom>
          <a:noFill/>
          <a:ln w="25400">
            <a:noFill/>
          </a:ln>
        </p:spPr>
        <p:txBody>
          <a:bodyPr anchor="ctr" anchorCtr="0"/>
          <a:p>
            <a:pPr algn="l">
              <a:lnSpc>
                <a:spcPct val="125000"/>
              </a:lnSpc>
            </a:pP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）生产、搬运的指示信息</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符合现场实际生产进度的自动生产指示信息，内容为“何时</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生产（搬运）多少数量的何种物品”。</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）防止“生产过剩”和“搬运过剩”</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将看板控制在合适的数量，必然能够将生产数量和搬运数量</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控制在合适的数量。</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）明确生产的优先顺序</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按照看板取走的顺序进行生产指示即可。</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4</a:t>
            </a:r>
            <a:r>
              <a:rPr lang="zh-CN" altLang="en-US" b="1" dirty="0">
                <a:latin typeface="黑体" panose="02010609060101010101" pitchFamily="2" charset="-122"/>
                <a:ea typeface="黑体" panose="02010609060101010101" pitchFamily="2" charset="-122"/>
              </a:rPr>
              <a:t>）可视化管理的工具</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把握本工序的生产能力，本工序的库存状况，本工序的人员</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配置合适程度，后工序的作业进度，后工序的紧急程度。</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5</a:t>
            </a:r>
            <a:r>
              <a:rPr lang="zh-CN" altLang="en-US" b="1" dirty="0">
                <a:latin typeface="黑体" panose="02010609060101010101" pitchFamily="2" charset="-122"/>
                <a:ea typeface="黑体" panose="02010609060101010101" pitchFamily="2" charset="-122"/>
              </a:rPr>
              <a:t>）将问题点表面化的工具</a:t>
            </a:r>
            <a:endParaRPr lang="zh-CN" altLang="en-US" b="1" dirty="0">
              <a:latin typeface="黑体" panose="02010609060101010101" pitchFamily="2" charset="-122"/>
              <a:ea typeface="黑体" panose="02010609060101010101" pitchFamily="2" charset="-122"/>
            </a:endParaRPr>
          </a:p>
          <a:p>
            <a:pPr algn="l">
              <a:lnSpc>
                <a:spcPct val="125000"/>
              </a:lnSpc>
            </a:pPr>
            <a:r>
              <a:rPr lang="zh-CN" altLang="en-US" b="1" dirty="0">
                <a:latin typeface="黑体" panose="02010609060101010101" pitchFamily="2" charset="-122"/>
                <a:ea typeface="黑体" panose="02010609060101010101" pitchFamily="2" charset="-122"/>
              </a:rPr>
              <a:t>        工序间的库存越少，问题越容易暴露出来。</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7" name="矩形 112646"/>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看板的种类</a:t>
            </a:r>
            <a:endParaRPr lang="zh-CN" altLang="en-US" sz="2800" b="1" dirty="0">
              <a:latin typeface="宋体" panose="02010600030101010101" pitchFamily="2" charset="-122"/>
              <a:ea typeface="宋体" panose="02010600030101010101" pitchFamily="2" charset="-122"/>
            </a:endParaRPr>
          </a:p>
        </p:txBody>
      </p:sp>
      <p:sp>
        <p:nvSpPr>
          <p:cNvPr id="112649" name="矩形 112648"/>
          <p:cNvSpPr/>
          <p:nvPr/>
        </p:nvSpPr>
        <p:spPr>
          <a:xfrm>
            <a:off x="827088" y="3490913"/>
            <a:ext cx="1106487"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看板</a:t>
            </a:r>
            <a:endParaRPr lang="zh-CN" altLang="en-US" b="1" dirty="0">
              <a:latin typeface="Arial" panose="020B0604020202020204" pitchFamily="34" charset="0"/>
              <a:ea typeface="宋体" panose="02010600030101010101" pitchFamily="2" charset="-122"/>
            </a:endParaRPr>
          </a:p>
        </p:txBody>
      </p:sp>
      <p:sp>
        <p:nvSpPr>
          <p:cNvPr id="112650" name="矩形 112649"/>
          <p:cNvSpPr/>
          <p:nvPr/>
        </p:nvSpPr>
        <p:spPr>
          <a:xfrm>
            <a:off x="2832100" y="2117725"/>
            <a:ext cx="152082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取件看板</a:t>
            </a:r>
            <a:endParaRPr lang="zh-CN" altLang="en-US" b="1" dirty="0">
              <a:latin typeface="Arial" panose="020B0604020202020204" pitchFamily="34" charset="0"/>
              <a:ea typeface="宋体" panose="02010600030101010101" pitchFamily="2" charset="-122"/>
            </a:endParaRPr>
          </a:p>
        </p:txBody>
      </p:sp>
      <p:sp>
        <p:nvSpPr>
          <p:cNvPr id="112651" name="矩形 112650"/>
          <p:cNvSpPr/>
          <p:nvPr/>
        </p:nvSpPr>
        <p:spPr>
          <a:xfrm>
            <a:off x="2832100" y="3490913"/>
            <a:ext cx="152082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生产指示看板</a:t>
            </a:r>
            <a:endParaRPr lang="zh-CN" altLang="en-US" b="1" dirty="0">
              <a:latin typeface="Arial" panose="020B0604020202020204" pitchFamily="34" charset="0"/>
              <a:ea typeface="宋体" panose="02010600030101010101" pitchFamily="2" charset="-122"/>
            </a:endParaRPr>
          </a:p>
        </p:txBody>
      </p:sp>
      <p:sp>
        <p:nvSpPr>
          <p:cNvPr id="112652" name="矩形 112651"/>
          <p:cNvSpPr/>
          <p:nvPr/>
        </p:nvSpPr>
        <p:spPr>
          <a:xfrm>
            <a:off x="2832100" y="4932363"/>
            <a:ext cx="152082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特殊看板</a:t>
            </a:r>
            <a:endParaRPr lang="zh-CN" altLang="en-US" b="1" dirty="0">
              <a:latin typeface="Arial" panose="020B0604020202020204" pitchFamily="34" charset="0"/>
              <a:ea typeface="宋体" panose="02010600030101010101" pitchFamily="2" charset="-122"/>
            </a:endParaRPr>
          </a:p>
        </p:txBody>
      </p:sp>
      <p:sp>
        <p:nvSpPr>
          <p:cNvPr id="112653" name="任意多边形 112652"/>
          <p:cNvSpPr/>
          <p:nvPr/>
        </p:nvSpPr>
        <p:spPr>
          <a:xfrm>
            <a:off x="2278063" y="2324100"/>
            <a:ext cx="554037" cy="2811463"/>
          </a:xfrm>
          <a:custGeom>
            <a:avLst/>
            <a:gdLst/>
            <a:ahLst/>
            <a:cxnLst/>
            <a:pathLst>
              <a:path w="363" h="1723">
                <a:moveTo>
                  <a:pt x="363" y="0"/>
                </a:moveTo>
                <a:lnTo>
                  <a:pt x="0" y="0"/>
                </a:lnTo>
                <a:lnTo>
                  <a:pt x="0" y="1723"/>
                </a:lnTo>
                <a:lnTo>
                  <a:pt x="363" y="1723"/>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2654" name="直接连接符 112653"/>
          <p:cNvSpPr/>
          <p:nvPr/>
        </p:nvSpPr>
        <p:spPr>
          <a:xfrm flipH="1">
            <a:off x="1933575" y="3695700"/>
            <a:ext cx="898525" cy="0"/>
          </a:xfrm>
          <a:prstGeom prst="line">
            <a:avLst/>
          </a:prstGeom>
          <a:ln w="25400" cap="flat" cmpd="sng">
            <a:solidFill>
              <a:schemeClr val="tx1"/>
            </a:solidFill>
            <a:prstDash val="solid"/>
            <a:headEnd type="none" w="med" len="med"/>
            <a:tailEnd type="none" w="med" len="med"/>
          </a:ln>
        </p:spPr>
      </p:sp>
      <p:sp>
        <p:nvSpPr>
          <p:cNvPr id="112655" name="矩形 112654"/>
          <p:cNvSpPr/>
          <p:nvPr/>
        </p:nvSpPr>
        <p:spPr>
          <a:xfrm>
            <a:off x="5527675" y="1844675"/>
            <a:ext cx="221297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工序间取件看板</a:t>
            </a:r>
            <a:endParaRPr lang="zh-CN" altLang="en-US" b="1" dirty="0">
              <a:latin typeface="Arial" panose="020B0604020202020204" pitchFamily="34" charset="0"/>
              <a:ea typeface="宋体" panose="02010600030101010101" pitchFamily="2" charset="-122"/>
            </a:endParaRPr>
          </a:p>
        </p:txBody>
      </p:sp>
      <p:sp>
        <p:nvSpPr>
          <p:cNvPr id="112656" name="矩形 112655"/>
          <p:cNvSpPr/>
          <p:nvPr/>
        </p:nvSpPr>
        <p:spPr>
          <a:xfrm>
            <a:off x="5527675" y="2392363"/>
            <a:ext cx="221297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外协零部件取件看板</a:t>
            </a:r>
            <a:endParaRPr lang="zh-CN" altLang="en-US" b="1" dirty="0">
              <a:latin typeface="Arial" panose="020B0604020202020204" pitchFamily="34" charset="0"/>
              <a:ea typeface="宋体" panose="02010600030101010101" pitchFamily="2" charset="-122"/>
            </a:endParaRPr>
          </a:p>
        </p:txBody>
      </p:sp>
      <p:sp>
        <p:nvSpPr>
          <p:cNvPr id="112657" name="任意多边形 112656"/>
          <p:cNvSpPr/>
          <p:nvPr/>
        </p:nvSpPr>
        <p:spPr>
          <a:xfrm>
            <a:off x="5181600" y="2049463"/>
            <a:ext cx="346075" cy="615950"/>
          </a:xfrm>
          <a:custGeom>
            <a:avLst/>
            <a:gdLst/>
            <a:ahLst/>
            <a:cxnLst/>
            <a:pathLst>
              <a:path w="227" h="590">
                <a:moveTo>
                  <a:pt x="227" y="0"/>
                </a:moveTo>
                <a:lnTo>
                  <a:pt x="0" y="0"/>
                </a:lnTo>
                <a:lnTo>
                  <a:pt x="0" y="590"/>
                </a:lnTo>
                <a:lnTo>
                  <a:pt x="227" y="590"/>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2658" name="直接连接符 112657"/>
          <p:cNvSpPr/>
          <p:nvPr/>
        </p:nvSpPr>
        <p:spPr>
          <a:xfrm flipH="1">
            <a:off x="4352925" y="2324100"/>
            <a:ext cx="830263" cy="0"/>
          </a:xfrm>
          <a:prstGeom prst="line">
            <a:avLst/>
          </a:prstGeom>
          <a:ln w="25400" cap="flat" cmpd="sng">
            <a:solidFill>
              <a:schemeClr val="tx1"/>
            </a:solidFill>
            <a:prstDash val="solid"/>
            <a:headEnd type="none" w="med" len="med"/>
            <a:tailEnd type="none" w="med" len="med"/>
          </a:ln>
        </p:spPr>
      </p:sp>
      <p:sp>
        <p:nvSpPr>
          <p:cNvPr id="112659" name="矩形 112658"/>
          <p:cNvSpPr/>
          <p:nvPr/>
        </p:nvSpPr>
        <p:spPr>
          <a:xfrm>
            <a:off x="5527675" y="3284538"/>
            <a:ext cx="221297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工序内看板</a:t>
            </a:r>
            <a:endParaRPr lang="zh-CN" altLang="en-US" b="1" dirty="0">
              <a:latin typeface="Arial" panose="020B0604020202020204" pitchFamily="34" charset="0"/>
              <a:ea typeface="宋体" panose="02010600030101010101" pitchFamily="2" charset="-122"/>
            </a:endParaRPr>
          </a:p>
        </p:txBody>
      </p:sp>
      <p:sp>
        <p:nvSpPr>
          <p:cNvPr id="112660" name="矩形 112659"/>
          <p:cNvSpPr/>
          <p:nvPr/>
        </p:nvSpPr>
        <p:spPr>
          <a:xfrm>
            <a:off x="5527675" y="3833813"/>
            <a:ext cx="221297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信号看板</a:t>
            </a:r>
            <a:endParaRPr lang="zh-CN" altLang="en-US" b="1" dirty="0">
              <a:latin typeface="Arial" panose="020B0604020202020204" pitchFamily="34" charset="0"/>
              <a:ea typeface="宋体" panose="02010600030101010101" pitchFamily="2" charset="-122"/>
            </a:endParaRPr>
          </a:p>
        </p:txBody>
      </p:sp>
      <p:sp>
        <p:nvSpPr>
          <p:cNvPr id="112661" name="任意多边形 112660"/>
          <p:cNvSpPr/>
          <p:nvPr/>
        </p:nvSpPr>
        <p:spPr>
          <a:xfrm>
            <a:off x="5181600" y="3490913"/>
            <a:ext cx="346075" cy="547687"/>
          </a:xfrm>
          <a:custGeom>
            <a:avLst/>
            <a:gdLst/>
            <a:ahLst/>
            <a:cxnLst/>
            <a:pathLst>
              <a:path w="227" h="590">
                <a:moveTo>
                  <a:pt x="227" y="0"/>
                </a:moveTo>
                <a:lnTo>
                  <a:pt x="0" y="0"/>
                </a:lnTo>
                <a:lnTo>
                  <a:pt x="0" y="590"/>
                </a:lnTo>
                <a:lnTo>
                  <a:pt x="227" y="590"/>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2662" name="直接连接符 112661"/>
          <p:cNvSpPr/>
          <p:nvPr/>
        </p:nvSpPr>
        <p:spPr>
          <a:xfrm flipH="1">
            <a:off x="4352925" y="3695700"/>
            <a:ext cx="830263" cy="0"/>
          </a:xfrm>
          <a:prstGeom prst="line">
            <a:avLst/>
          </a:prstGeom>
          <a:ln w="25400" cap="flat" cmpd="sng">
            <a:solidFill>
              <a:schemeClr val="tx1"/>
            </a:solidFill>
            <a:prstDash val="solid"/>
            <a:headEnd type="none" w="med" len="med"/>
            <a:tailEnd type="none" w="med" len="med"/>
          </a:ln>
        </p:spPr>
      </p:sp>
      <p:sp>
        <p:nvSpPr>
          <p:cNvPr id="112663" name="矩形 112662"/>
          <p:cNvSpPr/>
          <p:nvPr/>
        </p:nvSpPr>
        <p:spPr>
          <a:xfrm>
            <a:off x="5527675" y="4587875"/>
            <a:ext cx="221297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临时看板</a:t>
            </a:r>
            <a:endParaRPr lang="zh-CN" altLang="en-US" b="1" dirty="0">
              <a:latin typeface="Arial" panose="020B0604020202020204" pitchFamily="34" charset="0"/>
              <a:ea typeface="宋体" panose="02010600030101010101" pitchFamily="2" charset="-122"/>
            </a:endParaRPr>
          </a:p>
        </p:txBody>
      </p:sp>
      <p:sp>
        <p:nvSpPr>
          <p:cNvPr id="112664" name="矩形 112663"/>
          <p:cNvSpPr/>
          <p:nvPr/>
        </p:nvSpPr>
        <p:spPr>
          <a:xfrm>
            <a:off x="5527675" y="5684838"/>
            <a:ext cx="221297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储备看板</a:t>
            </a:r>
            <a:endParaRPr lang="zh-CN" altLang="en-US" b="1" dirty="0">
              <a:latin typeface="Arial" panose="020B0604020202020204" pitchFamily="34" charset="0"/>
              <a:ea typeface="宋体" panose="02010600030101010101" pitchFamily="2" charset="-122"/>
            </a:endParaRPr>
          </a:p>
        </p:txBody>
      </p:sp>
      <p:sp>
        <p:nvSpPr>
          <p:cNvPr id="112665" name="任意多边形 112664"/>
          <p:cNvSpPr/>
          <p:nvPr/>
        </p:nvSpPr>
        <p:spPr>
          <a:xfrm>
            <a:off x="5181600" y="4794250"/>
            <a:ext cx="346075" cy="1096963"/>
          </a:xfrm>
          <a:custGeom>
            <a:avLst/>
            <a:gdLst/>
            <a:ahLst/>
            <a:cxnLst/>
            <a:pathLst>
              <a:path w="227" h="590">
                <a:moveTo>
                  <a:pt x="227" y="0"/>
                </a:moveTo>
                <a:lnTo>
                  <a:pt x="0" y="0"/>
                </a:lnTo>
                <a:lnTo>
                  <a:pt x="0" y="590"/>
                </a:lnTo>
                <a:lnTo>
                  <a:pt x="227" y="590"/>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2666" name="直接连接符 112665"/>
          <p:cNvSpPr/>
          <p:nvPr/>
        </p:nvSpPr>
        <p:spPr>
          <a:xfrm flipH="1">
            <a:off x="4352925" y="5137150"/>
            <a:ext cx="830263" cy="0"/>
          </a:xfrm>
          <a:prstGeom prst="line">
            <a:avLst/>
          </a:prstGeom>
          <a:ln w="25400" cap="flat" cmpd="sng">
            <a:solidFill>
              <a:schemeClr val="tx1"/>
            </a:solidFill>
            <a:prstDash val="solid"/>
            <a:headEnd type="none" w="med" len="med"/>
            <a:tailEnd type="none" w="med" len="med"/>
          </a:ln>
        </p:spPr>
      </p:sp>
      <p:sp>
        <p:nvSpPr>
          <p:cNvPr id="112667" name="矩形 112666"/>
          <p:cNvSpPr/>
          <p:nvPr/>
        </p:nvSpPr>
        <p:spPr>
          <a:xfrm>
            <a:off x="5527675" y="5135563"/>
            <a:ext cx="2212975" cy="4794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先行看板</a:t>
            </a:r>
            <a:endParaRPr lang="zh-CN" altLang="en-US" b="1" dirty="0">
              <a:latin typeface="Arial" panose="020B0604020202020204" pitchFamily="34" charset="0"/>
              <a:ea typeface="宋体" panose="02010600030101010101" pitchFamily="2" charset="-122"/>
            </a:endParaRPr>
          </a:p>
        </p:txBody>
      </p:sp>
      <p:sp>
        <p:nvSpPr>
          <p:cNvPr id="112669" name="矩形 112668"/>
          <p:cNvSpPr/>
          <p:nvPr/>
        </p:nvSpPr>
        <p:spPr>
          <a:xfrm>
            <a:off x="3276600" y="3213100"/>
            <a:ext cx="719138" cy="2873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a:t>
            </a:r>
            <a:endParaRPr lang="zh-CN" altLang="en-US" b="1" dirty="0">
              <a:latin typeface="Arial" panose="020B0604020202020204" pitchFamily="34" charset="0"/>
              <a:ea typeface="宋体" panose="02010600030101010101" pitchFamily="2" charset="-122"/>
            </a:endParaRPr>
          </a:p>
        </p:txBody>
      </p:sp>
      <p:sp>
        <p:nvSpPr>
          <p:cNvPr id="112670" name="矩形 112669"/>
          <p:cNvSpPr/>
          <p:nvPr/>
        </p:nvSpPr>
        <p:spPr>
          <a:xfrm>
            <a:off x="3276600" y="1844675"/>
            <a:ext cx="719138" cy="2873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a:t>
            </a:r>
            <a:endParaRPr lang="zh-CN" altLang="en-US" b="1" dirty="0">
              <a:latin typeface="Arial" panose="020B0604020202020204" pitchFamily="34" charset="0"/>
              <a:ea typeface="宋体" panose="02010600030101010101" pitchFamily="2" charset="-122"/>
            </a:endParaRPr>
          </a:p>
        </p:txBody>
      </p:sp>
      <p:sp>
        <p:nvSpPr>
          <p:cNvPr id="112671" name="矩形 112670"/>
          <p:cNvSpPr/>
          <p:nvPr/>
        </p:nvSpPr>
        <p:spPr>
          <a:xfrm>
            <a:off x="3276600" y="4654550"/>
            <a:ext cx="719138" cy="2873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3</a:t>
            </a:r>
            <a:r>
              <a:rPr lang="zh-CN" altLang="en-US" b="1" dirty="0">
                <a:latin typeface="Arial" panose="020B0604020202020204" pitchFamily="34" charset="0"/>
                <a:ea typeface="宋体" panose="02010600030101010101" pitchFamily="2" charset="-122"/>
              </a:rPr>
              <a:t>）</a:t>
            </a:r>
            <a:endParaRPr lang="zh-CN" altLang="en-US" b="1" dirty="0">
              <a:latin typeface="Arial" panose="020B0604020202020204" pitchFamily="34" charset="0"/>
              <a:ea typeface="宋体" panose="02010600030101010101" pitchFamily="2" charset="-122"/>
            </a:endParaRPr>
          </a:p>
        </p:txBody>
      </p:sp>
      <p:sp>
        <p:nvSpPr>
          <p:cNvPr id="112672" name="矩形 112671"/>
          <p:cNvSpPr/>
          <p:nvPr/>
        </p:nvSpPr>
        <p:spPr>
          <a:xfrm>
            <a:off x="7740650" y="1916113"/>
            <a:ext cx="719138" cy="287337"/>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①</a:t>
            </a:r>
            <a:endParaRPr lang="zh-CN" altLang="en-US" b="1" dirty="0">
              <a:latin typeface="Arial" panose="020B0604020202020204" pitchFamily="34" charset="0"/>
              <a:ea typeface="宋体" panose="02010600030101010101" pitchFamily="2" charset="-122"/>
            </a:endParaRPr>
          </a:p>
        </p:txBody>
      </p:sp>
      <p:sp>
        <p:nvSpPr>
          <p:cNvPr id="112673" name="矩形 112672"/>
          <p:cNvSpPr/>
          <p:nvPr/>
        </p:nvSpPr>
        <p:spPr>
          <a:xfrm>
            <a:off x="7740650" y="2492375"/>
            <a:ext cx="719138" cy="2873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②</a:t>
            </a:r>
            <a:endParaRPr lang="zh-CN" altLang="en-US" b="1" dirty="0">
              <a:latin typeface="Arial" panose="020B0604020202020204" pitchFamily="34" charset="0"/>
              <a:ea typeface="宋体" panose="02010600030101010101" pitchFamily="2" charset="-122"/>
            </a:endParaRPr>
          </a:p>
        </p:txBody>
      </p:sp>
      <p:sp>
        <p:nvSpPr>
          <p:cNvPr id="112674" name="矩形 112673"/>
          <p:cNvSpPr/>
          <p:nvPr/>
        </p:nvSpPr>
        <p:spPr>
          <a:xfrm>
            <a:off x="7740650" y="3357563"/>
            <a:ext cx="719138" cy="287337"/>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①</a:t>
            </a:r>
            <a:endParaRPr lang="zh-CN" altLang="en-US" b="1" dirty="0">
              <a:latin typeface="Arial" panose="020B0604020202020204" pitchFamily="34" charset="0"/>
              <a:ea typeface="宋体" panose="02010600030101010101" pitchFamily="2" charset="-122"/>
            </a:endParaRPr>
          </a:p>
        </p:txBody>
      </p:sp>
      <p:sp>
        <p:nvSpPr>
          <p:cNvPr id="112675" name="矩形 112674"/>
          <p:cNvSpPr/>
          <p:nvPr/>
        </p:nvSpPr>
        <p:spPr>
          <a:xfrm>
            <a:off x="7740650" y="3933825"/>
            <a:ext cx="719138" cy="2873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②</a:t>
            </a:r>
            <a:endParaRPr lang="zh-CN" altLang="en-US" b="1" dirty="0">
              <a:latin typeface="Arial" panose="020B0604020202020204" pitchFamily="34" charset="0"/>
              <a:ea typeface="宋体" panose="02010600030101010101" pitchFamily="2" charset="-122"/>
            </a:endParaRPr>
          </a:p>
        </p:txBody>
      </p:sp>
      <p:sp>
        <p:nvSpPr>
          <p:cNvPr id="112676" name="矩形 112675"/>
          <p:cNvSpPr/>
          <p:nvPr/>
        </p:nvSpPr>
        <p:spPr>
          <a:xfrm>
            <a:off x="7740650" y="4652963"/>
            <a:ext cx="719138" cy="287337"/>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①</a:t>
            </a:r>
            <a:endParaRPr lang="zh-CN" altLang="en-US" b="1" dirty="0">
              <a:latin typeface="Arial" panose="020B0604020202020204" pitchFamily="34" charset="0"/>
              <a:ea typeface="宋体" panose="02010600030101010101" pitchFamily="2" charset="-122"/>
            </a:endParaRPr>
          </a:p>
        </p:txBody>
      </p:sp>
      <p:sp>
        <p:nvSpPr>
          <p:cNvPr id="112677" name="矩形 112676"/>
          <p:cNvSpPr/>
          <p:nvPr/>
        </p:nvSpPr>
        <p:spPr>
          <a:xfrm>
            <a:off x="7740650" y="5229225"/>
            <a:ext cx="719138" cy="2873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②</a:t>
            </a:r>
            <a:endParaRPr lang="zh-CN" altLang="en-US" b="1" dirty="0">
              <a:latin typeface="Arial" panose="020B0604020202020204" pitchFamily="34" charset="0"/>
              <a:ea typeface="宋体" panose="02010600030101010101" pitchFamily="2" charset="-122"/>
            </a:endParaRPr>
          </a:p>
        </p:txBody>
      </p:sp>
      <p:sp>
        <p:nvSpPr>
          <p:cNvPr id="112678" name="矩形 112677"/>
          <p:cNvSpPr/>
          <p:nvPr/>
        </p:nvSpPr>
        <p:spPr>
          <a:xfrm>
            <a:off x="7740650" y="5734050"/>
            <a:ext cx="719138" cy="2873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③</a:t>
            </a:r>
            <a:endParaRPr lang="zh-CN" altLang="en-US" b="1" dirty="0">
              <a:latin typeface="Arial" panose="020B0604020202020204" pitchFamily="34" charset="0"/>
              <a:ea typeface="宋体" panose="02010600030101010101"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72" name="矩形 113671"/>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看板的种类</a:t>
            </a:r>
            <a:endParaRPr lang="zh-CN" altLang="en-US" sz="2800" b="1" dirty="0">
              <a:latin typeface="宋体" panose="02010600030101010101" pitchFamily="2" charset="-122"/>
              <a:ea typeface="宋体" panose="02010600030101010101" pitchFamily="2" charset="-122"/>
            </a:endParaRPr>
          </a:p>
        </p:txBody>
      </p:sp>
      <p:sp>
        <p:nvSpPr>
          <p:cNvPr id="113673" name="矩形 113672"/>
          <p:cNvSpPr/>
          <p:nvPr/>
        </p:nvSpPr>
        <p:spPr>
          <a:xfrm>
            <a:off x="1331913" y="1628775"/>
            <a:ext cx="1943100" cy="479425"/>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）取件看板</a:t>
            </a:r>
            <a:endParaRPr lang="zh-CN" altLang="en-US" b="1" dirty="0">
              <a:latin typeface="Arial" panose="020B0604020202020204" pitchFamily="34" charset="0"/>
              <a:ea typeface="宋体" panose="02010600030101010101" pitchFamily="2" charset="-122"/>
            </a:endParaRPr>
          </a:p>
        </p:txBody>
      </p:sp>
      <p:sp>
        <p:nvSpPr>
          <p:cNvPr id="113675" name="矩形 113674"/>
          <p:cNvSpPr/>
          <p:nvPr/>
        </p:nvSpPr>
        <p:spPr>
          <a:xfrm>
            <a:off x="1979613" y="2060575"/>
            <a:ext cx="2520950" cy="479425"/>
          </a:xfrm>
          <a:prstGeom prst="rect">
            <a:avLst/>
          </a:prstGeom>
          <a:solidFill>
            <a:schemeClr val="bg1"/>
          </a:solid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①工序间取件看板</a:t>
            </a:r>
            <a:endParaRPr lang="zh-CN" altLang="en-US" b="1" dirty="0">
              <a:latin typeface="Arial" panose="020B0604020202020204" pitchFamily="34" charset="0"/>
              <a:ea typeface="宋体" panose="02010600030101010101" pitchFamily="2" charset="-122"/>
            </a:endParaRPr>
          </a:p>
        </p:txBody>
      </p:sp>
      <p:sp>
        <p:nvSpPr>
          <p:cNvPr id="113677" name="矩形 113676"/>
          <p:cNvSpPr/>
          <p:nvPr/>
        </p:nvSpPr>
        <p:spPr>
          <a:xfrm>
            <a:off x="1908175" y="4389438"/>
            <a:ext cx="2519363" cy="479425"/>
          </a:xfrm>
          <a:prstGeom prst="rect">
            <a:avLst/>
          </a:prstGeom>
          <a:no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②外协零部件取件看板</a:t>
            </a:r>
            <a:endParaRPr lang="zh-CN" altLang="en-US" b="1" dirty="0">
              <a:latin typeface="Arial" panose="020B0604020202020204" pitchFamily="34" charset="0"/>
              <a:ea typeface="宋体" panose="02010600030101010101" pitchFamily="2" charset="-122"/>
            </a:endParaRPr>
          </a:p>
        </p:txBody>
      </p:sp>
      <p:graphicFrame>
        <p:nvGraphicFramePr>
          <p:cNvPr id="113819" name="内容占位符 113818"/>
          <p:cNvGraphicFramePr/>
          <p:nvPr>
            <p:ph sz="half" idx="1"/>
          </p:nvPr>
        </p:nvGraphicFramePr>
        <p:xfrm>
          <a:off x="2339975" y="2565400"/>
          <a:ext cx="5472113" cy="1871663"/>
        </p:xfrm>
        <a:graphic>
          <a:graphicData uri="http://schemas.openxmlformats.org/drawingml/2006/table">
            <a:tbl>
              <a:tblPr/>
              <a:tblGrid>
                <a:gridCol w="952500"/>
                <a:gridCol w="1693863"/>
                <a:gridCol w="1639887"/>
                <a:gridCol w="1185863"/>
              </a:tblGrid>
              <a:tr h="342900">
                <a:tc gridSpan="4">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400" dirty="0">
                          <a:ea typeface="宋体" panose="02010600030101010101" pitchFamily="2" charset="-122"/>
                        </a:rPr>
                        <a:t>工序间取件看板</a:t>
                      </a:r>
                      <a:endParaRPr lang="zh-CN" altLang="en-US" sz="1400" dirty="0">
                        <a:ea typeface="宋体" panose="02010600030101010101" pitchFamily="2" charset="-122"/>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598488">
                <a:tc row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背番号</a:t>
                      </a:r>
                      <a:endParaRPr lang="en-US" altLang="zh-CN" sz="140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rowSpan="2"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货号  品名</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2"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发行张数</a:t>
                      </a:r>
                      <a:endParaRPr lang="en-US" altLang="zh-CN" sz="140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07987">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gridSpan="2">
                  <a:tcPr>
                    <a:lnL w="12700" cap="flat" cmpd="sng">
                      <a:solidFill>
                        <a:schemeClr val="tx1"/>
                      </a:solidFill>
                      <a:prstDash val="solid"/>
                      <a:headEnd type="none" w="med" len="med"/>
                      <a:tailEnd type="none" w="med" len="med"/>
                    </a:lnL>
                    <a:lnB w="12700" cap="flat" cmpd="sng">
                      <a:solidFill>
                        <a:schemeClr val="tx1"/>
                      </a:solidFill>
                      <a:prstDash val="solid"/>
                      <a:headEnd type="none" w="med" len="med"/>
                      <a:tailEnd type="none" w="med" len="med"/>
                    </a:lnB>
                  </a:tcPr>
                </a:tc>
                <a:tc vMerge="1" hMerge="1">
                  <a:tcPr>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容器</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2288">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前工序放置场</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后工序放置场</a:t>
                      </a:r>
                      <a:endParaRPr lang="en-US" altLang="zh-CN" sz="14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容量</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graphicFrame>
        <p:nvGraphicFramePr>
          <p:cNvPr id="113822" name="内容占位符 113821"/>
          <p:cNvGraphicFramePr/>
          <p:nvPr>
            <p:ph sz="half" idx="2"/>
          </p:nvPr>
        </p:nvGraphicFramePr>
        <p:xfrm>
          <a:off x="2339975" y="4868863"/>
          <a:ext cx="5472113" cy="1873250"/>
        </p:xfrm>
        <a:graphic>
          <a:graphicData uri="http://schemas.openxmlformats.org/drawingml/2006/table">
            <a:tbl>
              <a:tblPr/>
              <a:tblGrid>
                <a:gridCol w="912813"/>
                <a:gridCol w="911225"/>
                <a:gridCol w="912812"/>
                <a:gridCol w="911225"/>
                <a:gridCol w="912813"/>
                <a:gridCol w="911225"/>
              </a:tblGrid>
              <a:tr h="515938">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厂家名称</a:t>
                      </a:r>
                      <a:endParaRPr lang="zh-CN" altLang="en-US" sz="1400"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包装</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交货周期</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交付时间</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生产线所番地</a:t>
                      </a:r>
                      <a:endParaRPr lang="en-US" altLang="zh-CN" sz="14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发行数量</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09612">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容量</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grid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400">
                          <a:ea typeface="宋体" panose="02010600030101010101" pitchFamily="2" charset="-122"/>
                        </a:rPr>
                        <a:t>SD</a:t>
                      </a:r>
                      <a:r>
                        <a:rPr lang="zh-CN" altLang="en-US" sz="1400" dirty="0">
                          <a:ea typeface="宋体" panose="02010600030101010101" pitchFamily="2" charset="-122"/>
                        </a:rPr>
                        <a:t>编号</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接货地点</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4770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厂家编号</a:t>
                      </a:r>
                      <a:endParaRPr lang="zh-CN" altLang="en-US" sz="1400"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gridSpan="4">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编号</a:t>
                      </a:r>
                      <a:endParaRPr lang="zh-CN" altLang="en-US" sz="1400" dirty="0">
                        <a:ea typeface="宋体" panose="02010600030101010101" pitchFamily="2" charset="-122"/>
                      </a:endParaRPr>
                    </a:p>
                    <a:p>
                      <a:pPr marL="0" lvl="0" indent="0">
                        <a:buNone/>
                      </a:pPr>
                      <a:r>
                        <a:rPr lang="zh-CN" altLang="en-US" sz="1400" dirty="0">
                          <a:ea typeface="宋体" panose="02010600030101010101" pitchFamily="2" charset="-122"/>
                        </a:rPr>
                        <a:t>品名</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hMerge="1">
                  <a:tcP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dirty="0">
                          <a:ea typeface="宋体" panose="02010600030101010101" pitchFamily="2" charset="-122"/>
                        </a:rPr>
                        <a:t>接货单位</a:t>
                      </a:r>
                      <a:endParaRPr lang="zh-CN" altLang="en-US" sz="14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7" name="矩形 114696"/>
          <p:cNvSpPr/>
          <p:nvPr/>
        </p:nvSpPr>
        <p:spPr>
          <a:xfrm>
            <a:off x="1692275" y="692150"/>
            <a:ext cx="2520950" cy="479425"/>
          </a:xfrm>
          <a:prstGeom prst="rect">
            <a:avLst/>
          </a:prstGeom>
          <a:noFill/>
          <a:ln w="25400">
            <a:noFill/>
          </a:ln>
        </p:spPr>
        <p:txBody>
          <a:bodyPr wrap="none" anchor="ctr" anchorCtr="0"/>
          <a:p>
            <a:pPr algn="l"/>
            <a:r>
              <a:rPr lang="zh-CN" altLang="en-US" sz="2800" b="1" dirty="0">
                <a:latin typeface="Arial" panose="020B0604020202020204" pitchFamily="34" charset="0"/>
                <a:ea typeface="宋体" panose="02010600030101010101" pitchFamily="2" charset="-122"/>
              </a:rPr>
              <a:t>交货周期循环</a:t>
            </a:r>
            <a:endParaRPr lang="zh-CN" altLang="en-US" sz="2800" b="1" dirty="0">
              <a:latin typeface="Arial" panose="020B0604020202020204" pitchFamily="34" charset="0"/>
              <a:ea typeface="宋体" panose="02010600030101010101" pitchFamily="2" charset="-122"/>
            </a:endParaRPr>
          </a:p>
        </p:txBody>
      </p:sp>
      <p:sp>
        <p:nvSpPr>
          <p:cNvPr id="114698" name="矩形 114697"/>
          <p:cNvSpPr/>
          <p:nvPr/>
        </p:nvSpPr>
        <p:spPr>
          <a:xfrm>
            <a:off x="1692275" y="1989138"/>
            <a:ext cx="2663825" cy="720725"/>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4699" name="矩形 114698"/>
          <p:cNvSpPr/>
          <p:nvPr/>
        </p:nvSpPr>
        <p:spPr>
          <a:xfrm>
            <a:off x="1979613" y="2133600"/>
            <a:ext cx="1944687" cy="4572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黑体" panose="02010609060101010101" pitchFamily="2" charset="-122"/>
                <a:ea typeface="黑体" panose="02010609060101010101" pitchFamily="2" charset="-122"/>
              </a:rPr>
              <a:t>1-2-1</a:t>
            </a:r>
            <a:endParaRPr lang="zh-CN" altLang="en-US" sz="3600">
              <a:ln w="9525" cap="flat" cmpd="sng">
                <a:solidFill>
                  <a:srgbClr val="000000"/>
                </a:solidFill>
                <a:prstDash val="solid"/>
                <a:headEnd type="none" w="med" len="med"/>
                <a:tailEnd type="none" w="med" len="med"/>
              </a:ln>
              <a:solidFill>
                <a:srgbClr val="000000"/>
              </a:solidFill>
              <a:latin typeface="黑体" panose="02010609060101010101" pitchFamily="2" charset="-122"/>
              <a:ea typeface="黑体" panose="02010609060101010101" pitchFamily="2" charset="-122"/>
            </a:endParaRPr>
          </a:p>
        </p:txBody>
      </p:sp>
      <p:grpSp>
        <p:nvGrpSpPr>
          <p:cNvPr id="114702" name="组合 114701"/>
          <p:cNvGrpSpPr/>
          <p:nvPr/>
        </p:nvGrpSpPr>
        <p:grpSpPr>
          <a:xfrm>
            <a:off x="2124075" y="2854325"/>
            <a:ext cx="2232025" cy="574675"/>
            <a:chOff x="1701" y="1979"/>
            <a:chExt cx="1406" cy="362"/>
          </a:xfrm>
        </p:grpSpPr>
        <p:sp>
          <p:nvSpPr>
            <p:cNvPr id="114700" name="任意多边形 114699"/>
            <p:cNvSpPr/>
            <p:nvPr/>
          </p:nvSpPr>
          <p:spPr>
            <a:xfrm>
              <a:off x="1701" y="1979"/>
              <a:ext cx="1406" cy="362"/>
            </a:xfrm>
            <a:custGeom>
              <a:avLst/>
              <a:gdLst/>
              <a:ahLst/>
              <a:cxnLst/>
              <a:pathLst>
                <a:path w="1406" h="362">
                  <a:moveTo>
                    <a:pt x="0" y="0"/>
                  </a:moveTo>
                  <a:lnTo>
                    <a:pt x="0" y="362"/>
                  </a:lnTo>
                  <a:lnTo>
                    <a:pt x="1406" y="362"/>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4701" name="直接连接符 114700"/>
            <p:cNvSpPr/>
            <p:nvPr/>
          </p:nvSpPr>
          <p:spPr>
            <a:xfrm>
              <a:off x="2245" y="1979"/>
              <a:ext cx="0" cy="362"/>
            </a:xfrm>
            <a:prstGeom prst="line">
              <a:avLst/>
            </a:prstGeom>
            <a:ln w="25400" cap="flat" cmpd="sng">
              <a:solidFill>
                <a:schemeClr val="tx1"/>
              </a:solidFill>
              <a:prstDash val="solid"/>
              <a:headEnd type="none" w="med" len="med"/>
              <a:tailEnd type="none" w="med" len="med"/>
            </a:ln>
          </p:spPr>
        </p:sp>
      </p:grpSp>
      <p:sp>
        <p:nvSpPr>
          <p:cNvPr id="114703" name="矩形 114702"/>
          <p:cNvSpPr/>
          <p:nvPr/>
        </p:nvSpPr>
        <p:spPr>
          <a:xfrm>
            <a:off x="4427538" y="3141663"/>
            <a:ext cx="1655762" cy="576262"/>
          </a:xfrm>
          <a:prstGeom prst="rect">
            <a:avLst/>
          </a:prstGeom>
          <a:solidFill>
            <a:schemeClr val="bg1"/>
          </a:solidFill>
          <a:ln w="25400">
            <a:noFill/>
          </a:ln>
        </p:spPr>
        <p:txBody>
          <a:bodyPr wrap="none" anchor="ctr" anchorCtr="0"/>
          <a:p>
            <a:r>
              <a:rPr lang="zh-CN" altLang="en-US" sz="2000" b="1" dirty="0">
                <a:latin typeface="Arial" panose="020B0604020202020204" pitchFamily="34" charset="0"/>
                <a:ea typeface="宋体" panose="02010600030101010101" pitchFamily="2" charset="-122"/>
              </a:rPr>
              <a:t>交货频率</a:t>
            </a:r>
            <a:endParaRPr lang="zh-CN" altLang="en-US" sz="2000" b="1" dirty="0">
              <a:latin typeface="Arial" panose="020B0604020202020204" pitchFamily="34" charset="0"/>
              <a:ea typeface="宋体" panose="02010600030101010101" pitchFamily="2" charset="-122"/>
            </a:endParaRPr>
          </a:p>
        </p:txBody>
      </p:sp>
      <p:sp>
        <p:nvSpPr>
          <p:cNvPr id="114704" name="任意多边形 114703"/>
          <p:cNvSpPr/>
          <p:nvPr/>
        </p:nvSpPr>
        <p:spPr>
          <a:xfrm>
            <a:off x="3851275" y="2854325"/>
            <a:ext cx="504825" cy="1006475"/>
          </a:xfrm>
          <a:custGeom>
            <a:avLst/>
            <a:gdLst/>
            <a:ahLst/>
            <a:cxnLst/>
            <a:pathLst>
              <a:path w="318" h="771">
                <a:moveTo>
                  <a:pt x="0" y="0"/>
                </a:moveTo>
                <a:lnTo>
                  <a:pt x="0" y="771"/>
                </a:lnTo>
                <a:lnTo>
                  <a:pt x="318" y="771"/>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4705" name="矩形 114704"/>
          <p:cNvSpPr/>
          <p:nvPr/>
        </p:nvSpPr>
        <p:spPr>
          <a:xfrm>
            <a:off x="4427538" y="3644900"/>
            <a:ext cx="3673475" cy="431800"/>
          </a:xfrm>
          <a:prstGeom prst="rect">
            <a:avLst/>
          </a:prstGeom>
          <a:solidFill>
            <a:schemeClr val="bg1"/>
          </a:solidFill>
          <a:ln w="25400">
            <a:noFill/>
          </a:ln>
        </p:spPr>
        <p:txBody>
          <a:bodyPr wrap="none" anchor="ctr" anchorCtr="0"/>
          <a:p>
            <a:r>
              <a:rPr lang="zh-CN" altLang="en-US" sz="2000" b="1" dirty="0">
                <a:latin typeface="Arial" panose="020B0604020202020204" pitchFamily="34" charset="0"/>
                <a:ea typeface="宋体" panose="02010600030101010101" pitchFamily="2" charset="-122"/>
              </a:rPr>
              <a:t>延迟系数（过程周期时间）</a:t>
            </a:r>
            <a:endParaRPr lang="zh-CN" altLang="en-US" sz="2000" b="1" dirty="0">
              <a:latin typeface="Arial" panose="020B0604020202020204" pitchFamily="34" charset="0"/>
              <a:ea typeface="宋体" panose="02010600030101010101" pitchFamily="2" charset="-122"/>
            </a:endParaRPr>
          </a:p>
        </p:txBody>
      </p:sp>
      <p:sp>
        <p:nvSpPr>
          <p:cNvPr id="114707" name="右箭头 114706"/>
          <p:cNvSpPr/>
          <p:nvPr/>
        </p:nvSpPr>
        <p:spPr>
          <a:xfrm>
            <a:off x="4572000" y="2132013"/>
            <a:ext cx="504825" cy="288925"/>
          </a:xfrm>
          <a:prstGeom prst="rightArrow">
            <a:avLst>
              <a:gd name="adj1" fmla="val 50000"/>
              <a:gd name="adj2" fmla="val 43681"/>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4708" name="矩形 114707"/>
          <p:cNvSpPr/>
          <p:nvPr/>
        </p:nvSpPr>
        <p:spPr>
          <a:xfrm>
            <a:off x="5364163" y="1628775"/>
            <a:ext cx="3384550" cy="15113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en-US" altLang="zh-CN" sz="2000" b="1">
                <a:latin typeface="Arial" panose="020B0604020202020204" pitchFamily="34" charset="0"/>
                <a:ea typeface="宋体" panose="02010600030101010101" pitchFamily="2" charset="-122"/>
              </a:rPr>
              <a:t>1</a:t>
            </a:r>
            <a:r>
              <a:rPr lang="zh-CN" altLang="en-US" sz="2000" b="1" dirty="0">
                <a:latin typeface="Arial" panose="020B0604020202020204" pitchFamily="34" charset="0"/>
                <a:ea typeface="宋体" panose="02010600030101010101" pitchFamily="2" charset="-122"/>
              </a:rPr>
              <a:t>天交货两次，其中一次看板延误（第一次回收的看板，第二次才得以完成）</a:t>
            </a:r>
            <a:endParaRPr lang="zh-CN" altLang="en-US" sz="2000" b="1" dirty="0">
              <a:latin typeface="Arial" panose="020B0604020202020204" pitchFamily="34" charset="0"/>
              <a:ea typeface="宋体" panose="02010600030101010101" pitchFamily="2" charset="-122"/>
            </a:endParaRPr>
          </a:p>
        </p:txBody>
      </p:sp>
      <p:graphicFrame>
        <p:nvGraphicFramePr>
          <p:cNvPr id="114744" name="内容占位符 114743"/>
          <p:cNvGraphicFramePr/>
          <p:nvPr>
            <p:ph/>
          </p:nvPr>
        </p:nvGraphicFramePr>
        <p:xfrm>
          <a:off x="1042988" y="4364038"/>
          <a:ext cx="5194300" cy="1944687"/>
        </p:xfrm>
        <a:graphic>
          <a:graphicData uri="http://schemas.openxmlformats.org/drawingml/2006/table">
            <a:tbl>
              <a:tblPr/>
              <a:tblGrid>
                <a:gridCol w="1298575"/>
                <a:gridCol w="1298575"/>
                <a:gridCol w="1298575"/>
                <a:gridCol w="1298575"/>
              </a:tblGrid>
              <a:tr h="395288">
                <a:tc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2000" dirty="0">
                          <a:ea typeface="宋体" panose="02010600030101010101" pitchFamily="2" charset="-122"/>
                        </a:rPr>
                        <a:t>第</a:t>
                      </a:r>
                      <a:r>
                        <a:rPr lang="en-US" altLang="zh-CN" sz="2000">
                          <a:ea typeface="宋体" panose="02010600030101010101" pitchFamily="2" charset="-122"/>
                        </a:rPr>
                        <a:t>N-1</a:t>
                      </a:r>
                      <a:r>
                        <a:rPr lang="zh-CN" altLang="en-US" sz="2000" dirty="0">
                          <a:ea typeface="宋体" panose="02010600030101010101" pitchFamily="2" charset="-122"/>
                        </a:rPr>
                        <a:t>日</a:t>
                      </a:r>
                      <a:endParaRPr lang="zh-CN" altLang="en-US" sz="2000"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2000" dirty="0">
                          <a:ea typeface="宋体" panose="02010600030101010101" pitchFamily="2" charset="-122"/>
                        </a:rPr>
                        <a:t>第</a:t>
                      </a:r>
                      <a:r>
                        <a:rPr lang="en-US" altLang="zh-CN" sz="2000">
                          <a:ea typeface="宋体" panose="02010600030101010101" pitchFamily="2" charset="-122"/>
                        </a:rPr>
                        <a:t>N</a:t>
                      </a:r>
                      <a:r>
                        <a:rPr lang="zh-CN" altLang="en-US" sz="2000" dirty="0">
                          <a:ea typeface="宋体" panose="02010600030101010101" pitchFamily="2" charset="-122"/>
                        </a:rPr>
                        <a:t>日</a:t>
                      </a:r>
                      <a:endParaRPr lang="zh-CN" altLang="en-US" sz="20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39687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2000" dirty="0">
                          <a:ea typeface="宋体" panose="02010600030101010101" pitchFamily="2" charset="-122"/>
                        </a:rPr>
                        <a:t>第一次</a:t>
                      </a:r>
                      <a:endParaRPr lang="zh-CN" altLang="en-US" sz="2000"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2000" dirty="0">
                          <a:ea typeface="宋体" panose="02010600030101010101" pitchFamily="2" charset="-122"/>
                        </a:rPr>
                        <a:t>第二次</a:t>
                      </a:r>
                      <a:endParaRPr lang="zh-CN" altLang="en-US" sz="20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2000" dirty="0">
                          <a:ea typeface="宋体" panose="02010600030101010101" pitchFamily="2" charset="-122"/>
                        </a:rPr>
                        <a:t>第一次</a:t>
                      </a:r>
                      <a:endParaRPr lang="zh-CN" altLang="en-US" sz="20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2000" dirty="0">
                          <a:ea typeface="宋体" panose="02010600030101010101" pitchFamily="2" charset="-122"/>
                        </a:rPr>
                        <a:t>第二次</a:t>
                      </a:r>
                      <a:endParaRPr lang="zh-CN" altLang="en-US" sz="20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525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2000"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20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20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2000"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14740" name="五角星 114739"/>
          <p:cNvSpPr/>
          <p:nvPr/>
        </p:nvSpPr>
        <p:spPr>
          <a:xfrm>
            <a:off x="1547813" y="5267325"/>
            <a:ext cx="358775" cy="360363"/>
          </a:xfrm>
          <a:prstGeom prst="star5">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4741" name="椭圆 114740"/>
          <p:cNvSpPr/>
          <p:nvPr/>
        </p:nvSpPr>
        <p:spPr>
          <a:xfrm>
            <a:off x="2843213" y="5300663"/>
            <a:ext cx="360362" cy="360362"/>
          </a:xfrm>
          <a:prstGeom prst="ellipse">
            <a:avLst/>
          </a:prstGeom>
          <a:solidFill>
            <a:srgbClr val="808080"/>
          </a:solidFill>
          <a:ln w="25400" cap="flat" cmpd="sng">
            <a:solidFill>
              <a:schemeClr val="tx1"/>
            </a:solidFill>
            <a:prstDash val="solid"/>
            <a:headEnd type="none" w="med" len="med"/>
            <a:tailEnd type="none" w="med" len="med"/>
          </a:ln>
        </p:spPr>
        <p:txBody>
          <a:bodyPr/>
          <a:p>
            <a:endParaRPr lang="zh-CN" altLang="en-US"/>
          </a:p>
        </p:txBody>
      </p:sp>
      <p:sp>
        <p:nvSpPr>
          <p:cNvPr id="114742" name="五角星 114741"/>
          <p:cNvSpPr/>
          <p:nvPr/>
        </p:nvSpPr>
        <p:spPr>
          <a:xfrm>
            <a:off x="2844800" y="5843588"/>
            <a:ext cx="358775" cy="360362"/>
          </a:xfrm>
          <a:prstGeom prst="star5">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4743" name="椭圆 114742"/>
          <p:cNvSpPr/>
          <p:nvPr/>
        </p:nvSpPr>
        <p:spPr>
          <a:xfrm>
            <a:off x="4140200" y="5876925"/>
            <a:ext cx="360363" cy="360363"/>
          </a:xfrm>
          <a:prstGeom prst="ellipse">
            <a:avLst/>
          </a:prstGeom>
          <a:solidFill>
            <a:srgbClr val="808080"/>
          </a:solidFill>
          <a:ln w="25400" cap="flat" cmpd="sng">
            <a:solidFill>
              <a:schemeClr val="tx1"/>
            </a:solidFill>
            <a:prstDash val="solid"/>
            <a:headEnd type="none" w="med" len="med"/>
            <a:tailEnd type="none" w="med" len="med"/>
          </a:ln>
        </p:spPr>
        <p:txBody>
          <a:bodyPr/>
          <a:p>
            <a:endParaRPr lang="zh-CN" altLang="en-US"/>
          </a:p>
        </p:txBody>
      </p:sp>
      <p:sp>
        <p:nvSpPr>
          <p:cNvPr id="114745" name="直接连接符 114744"/>
          <p:cNvSpPr/>
          <p:nvPr/>
        </p:nvSpPr>
        <p:spPr>
          <a:xfrm>
            <a:off x="1979613" y="5445125"/>
            <a:ext cx="792162" cy="0"/>
          </a:xfrm>
          <a:prstGeom prst="line">
            <a:avLst/>
          </a:prstGeom>
          <a:ln w="41275" cap="flat" cmpd="sng">
            <a:solidFill>
              <a:schemeClr val="tx1"/>
            </a:solidFill>
            <a:prstDash val="solid"/>
            <a:headEnd type="none" w="med" len="med"/>
            <a:tailEnd type="triangle" w="lg" len="lg"/>
          </a:ln>
        </p:spPr>
      </p:sp>
      <p:sp>
        <p:nvSpPr>
          <p:cNvPr id="114746" name="直接连接符 114745"/>
          <p:cNvSpPr/>
          <p:nvPr/>
        </p:nvSpPr>
        <p:spPr>
          <a:xfrm>
            <a:off x="3276600" y="6021388"/>
            <a:ext cx="792163" cy="0"/>
          </a:xfrm>
          <a:prstGeom prst="line">
            <a:avLst/>
          </a:prstGeom>
          <a:ln w="41275" cap="flat" cmpd="sng">
            <a:solidFill>
              <a:schemeClr val="tx1"/>
            </a:solidFill>
            <a:prstDash val="solid"/>
            <a:headEnd type="none" w="med" len="med"/>
            <a:tailEnd type="triangle" w="lg" len="lg"/>
          </a:ln>
        </p:spPr>
      </p:sp>
      <p:grpSp>
        <p:nvGrpSpPr>
          <p:cNvPr id="114751" name="组合 114750"/>
          <p:cNvGrpSpPr/>
          <p:nvPr/>
        </p:nvGrpSpPr>
        <p:grpSpPr>
          <a:xfrm>
            <a:off x="6804025" y="4437063"/>
            <a:ext cx="1728788" cy="1222375"/>
            <a:chOff x="4286" y="3022"/>
            <a:chExt cx="1089" cy="770"/>
          </a:xfrm>
        </p:grpSpPr>
        <p:sp>
          <p:nvSpPr>
            <p:cNvPr id="114747" name="五角星 114746"/>
            <p:cNvSpPr/>
            <p:nvPr/>
          </p:nvSpPr>
          <p:spPr>
            <a:xfrm>
              <a:off x="4286" y="3067"/>
              <a:ext cx="226" cy="227"/>
            </a:xfrm>
            <a:prstGeom prst="star5">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4748" name="椭圆 114747"/>
            <p:cNvSpPr/>
            <p:nvPr/>
          </p:nvSpPr>
          <p:spPr>
            <a:xfrm>
              <a:off x="4286" y="3521"/>
              <a:ext cx="227" cy="227"/>
            </a:xfrm>
            <a:prstGeom prst="ellipse">
              <a:avLst/>
            </a:prstGeom>
            <a:solidFill>
              <a:srgbClr val="808080"/>
            </a:solidFill>
            <a:ln w="25400" cap="flat" cmpd="sng">
              <a:solidFill>
                <a:schemeClr val="tx1"/>
              </a:solidFill>
              <a:prstDash val="solid"/>
              <a:headEnd type="none" w="med" len="med"/>
              <a:tailEnd type="none" w="med" len="med"/>
            </a:ln>
          </p:spPr>
          <p:txBody>
            <a:bodyPr/>
            <a:p>
              <a:endParaRPr lang="zh-CN" altLang="en-US"/>
            </a:p>
          </p:txBody>
        </p:sp>
        <p:sp>
          <p:nvSpPr>
            <p:cNvPr id="114749" name="矩形 114748"/>
            <p:cNvSpPr/>
            <p:nvPr/>
          </p:nvSpPr>
          <p:spPr>
            <a:xfrm>
              <a:off x="4468" y="3022"/>
              <a:ext cx="907" cy="317"/>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看板回收</a:t>
              </a:r>
              <a:endParaRPr lang="zh-CN" altLang="en-US" b="1" dirty="0">
                <a:latin typeface="Arial" panose="020B0604020202020204" pitchFamily="34" charset="0"/>
                <a:ea typeface="宋体" panose="02010600030101010101" pitchFamily="2" charset="-122"/>
              </a:endParaRPr>
            </a:p>
          </p:txBody>
        </p:sp>
        <p:sp>
          <p:nvSpPr>
            <p:cNvPr id="114750" name="矩形 114749"/>
            <p:cNvSpPr/>
            <p:nvPr/>
          </p:nvSpPr>
          <p:spPr>
            <a:xfrm>
              <a:off x="4468" y="3475"/>
              <a:ext cx="907" cy="317"/>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交      货</a:t>
              </a:r>
              <a:endParaRPr lang="zh-CN" altLang="en-US" b="1" dirty="0">
                <a:latin typeface="Arial" panose="020B0604020202020204" pitchFamily="34" charset="0"/>
                <a:ea typeface="宋体" panose="02010600030101010101" pitchFamily="2" charset="-122"/>
              </a:endParaRPr>
            </a:p>
          </p:txBody>
        </p:sp>
      </p:gr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5" name="矩形 109574"/>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看板的种类</a:t>
            </a:r>
            <a:endParaRPr lang="zh-CN" altLang="en-US" sz="2800" b="1" dirty="0">
              <a:latin typeface="宋体" panose="02010600030101010101" pitchFamily="2" charset="-122"/>
              <a:ea typeface="宋体" panose="02010600030101010101" pitchFamily="2" charset="-122"/>
            </a:endParaRPr>
          </a:p>
        </p:txBody>
      </p:sp>
      <p:sp>
        <p:nvSpPr>
          <p:cNvPr id="109577" name="矩形 109576"/>
          <p:cNvSpPr/>
          <p:nvPr/>
        </p:nvSpPr>
        <p:spPr>
          <a:xfrm>
            <a:off x="1331913" y="1412875"/>
            <a:ext cx="2447925" cy="479425"/>
          </a:xfrm>
          <a:prstGeom prst="rect">
            <a:avLst/>
          </a:prstGeom>
          <a:no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）生产指示看板</a:t>
            </a:r>
            <a:endParaRPr lang="zh-CN" altLang="en-US" b="1" dirty="0">
              <a:latin typeface="Arial" panose="020B0604020202020204" pitchFamily="34" charset="0"/>
              <a:ea typeface="宋体" panose="02010600030101010101" pitchFamily="2" charset="-122"/>
            </a:endParaRPr>
          </a:p>
        </p:txBody>
      </p:sp>
      <p:sp>
        <p:nvSpPr>
          <p:cNvPr id="109578" name="矩形 109577"/>
          <p:cNvSpPr/>
          <p:nvPr/>
        </p:nvSpPr>
        <p:spPr>
          <a:xfrm>
            <a:off x="1979613" y="1700213"/>
            <a:ext cx="2520950" cy="479425"/>
          </a:xfrm>
          <a:prstGeom prst="rect">
            <a:avLst/>
          </a:prstGeom>
          <a:no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①工序内看板</a:t>
            </a:r>
            <a:endParaRPr lang="zh-CN" altLang="en-US" b="1" dirty="0">
              <a:latin typeface="Arial" panose="020B0604020202020204" pitchFamily="34" charset="0"/>
              <a:ea typeface="宋体" panose="02010600030101010101" pitchFamily="2" charset="-122"/>
            </a:endParaRPr>
          </a:p>
        </p:txBody>
      </p:sp>
      <p:sp>
        <p:nvSpPr>
          <p:cNvPr id="109579" name="矩形 109578"/>
          <p:cNvSpPr/>
          <p:nvPr/>
        </p:nvSpPr>
        <p:spPr>
          <a:xfrm>
            <a:off x="1908175" y="4029075"/>
            <a:ext cx="2519363" cy="479425"/>
          </a:xfrm>
          <a:prstGeom prst="rect">
            <a:avLst/>
          </a:prstGeom>
          <a:noFill/>
          <a:ln w="25400">
            <a:noFill/>
          </a:ln>
        </p:spPr>
        <p:txBody>
          <a:bodyPr wrap="none" anchor="ctr" anchorCtr="0"/>
          <a:p>
            <a:pPr algn="l"/>
            <a:r>
              <a:rPr lang="zh-CN" altLang="en-US" b="1" dirty="0">
                <a:latin typeface="Arial" panose="020B0604020202020204" pitchFamily="34" charset="0"/>
                <a:ea typeface="宋体" panose="02010600030101010101" pitchFamily="2" charset="-122"/>
              </a:rPr>
              <a:t>②信号看板</a:t>
            </a:r>
            <a:endParaRPr lang="zh-CN" altLang="en-US" b="1" dirty="0">
              <a:latin typeface="Arial" panose="020B0604020202020204" pitchFamily="34" charset="0"/>
              <a:ea typeface="宋体" panose="02010600030101010101" pitchFamily="2" charset="-122"/>
            </a:endParaRPr>
          </a:p>
        </p:txBody>
      </p:sp>
      <p:graphicFrame>
        <p:nvGraphicFramePr>
          <p:cNvPr id="109619" name="内容占位符 109618"/>
          <p:cNvGraphicFramePr/>
          <p:nvPr>
            <p:ph/>
          </p:nvPr>
        </p:nvGraphicFramePr>
        <p:xfrm>
          <a:off x="2339975" y="2132013"/>
          <a:ext cx="5472113" cy="1871662"/>
        </p:xfrm>
        <a:graphic>
          <a:graphicData uri="http://schemas.openxmlformats.org/drawingml/2006/table">
            <a:tbl>
              <a:tblPr/>
              <a:tblGrid>
                <a:gridCol w="1368425"/>
                <a:gridCol w="1368425"/>
                <a:gridCol w="1366838"/>
                <a:gridCol w="1368425"/>
              </a:tblGrid>
              <a:tr h="4683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工程名</a:t>
                      </a:r>
                      <a:endParaRPr lang="zh-CN" altLang="en-US" sz="1400" b="1"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grid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生产指示看板</a:t>
                      </a:r>
                      <a:endParaRPr lang="zh-CN" altLang="en-US" sz="14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468312">
                <a:tc row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400" b="1">
                          <a:ea typeface="宋体" panose="02010600030101010101" pitchFamily="2" charset="-122"/>
                        </a:rPr>
                        <a:t>SD</a:t>
                      </a:r>
                      <a:r>
                        <a:rPr lang="zh-CN" altLang="en-US" sz="1400" b="1" dirty="0">
                          <a:ea typeface="宋体" panose="02010600030101010101" pitchFamily="2" charset="-122"/>
                        </a:rPr>
                        <a:t>编号</a:t>
                      </a:r>
                      <a:endParaRPr lang="zh-CN" altLang="en-US" sz="1400" b="1"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rowSpan="2"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编号</a:t>
                      </a:r>
                      <a:endParaRPr lang="zh-CN" altLang="en-US" sz="1400" b="1" dirty="0">
                        <a:ea typeface="宋体" panose="02010600030101010101" pitchFamily="2" charset="-122"/>
                      </a:endParaRPr>
                    </a:p>
                    <a:p>
                      <a:pPr marL="0" lvl="0" indent="0">
                        <a:buNone/>
                      </a:pPr>
                      <a:r>
                        <a:rPr lang="zh-CN" altLang="en-US" sz="1400" b="1" dirty="0">
                          <a:ea typeface="宋体" panose="02010600030101010101" pitchFamily="2" charset="-122"/>
                        </a:rPr>
                        <a:t>品名</a:t>
                      </a:r>
                      <a:endParaRPr lang="zh-CN" altLang="en-US" sz="14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2"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发行张数</a:t>
                      </a:r>
                      <a:endParaRPr lang="zh-CN" altLang="en-US" sz="14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6672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gridSpan="2">
                  <a:tcPr>
                    <a:lnL w="12700" cap="flat" cmpd="sng">
                      <a:solidFill>
                        <a:schemeClr val="tx1"/>
                      </a:solidFill>
                      <a:prstDash val="solid"/>
                      <a:headEnd type="none" w="med" len="med"/>
                      <a:tailEnd type="none" w="med" len="med"/>
                    </a:lnL>
                    <a:lnB w="12700" cap="flat" cmpd="sng">
                      <a:solidFill>
                        <a:schemeClr val="tx1"/>
                      </a:solidFill>
                      <a:prstDash val="solid"/>
                      <a:headEnd type="none" w="med" len="med"/>
                      <a:tailEnd type="none" w="med" len="med"/>
                    </a:lnB>
                  </a:tcPr>
                </a:tc>
                <a:tc vMerge="1" hMerge="1">
                  <a:tcPr>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后工序名</a:t>
                      </a:r>
                      <a:endParaRPr lang="zh-CN" altLang="en-US" sz="14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68313">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指示数量</a:t>
                      </a:r>
                      <a:endParaRPr lang="zh-CN" altLang="en-US" sz="14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容器</a:t>
                      </a:r>
                      <a:endParaRPr lang="zh-CN" altLang="en-US" sz="14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400" b="1" dirty="0">
                          <a:ea typeface="宋体" panose="02010600030101010101" pitchFamily="2" charset="-122"/>
                        </a:rPr>
                        <a:t>成品放置场</a:t>
                      </a:r>
                      <a:endParaRPr lang="zh-CN" altLang="en-US" sz="14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09620" name="等腰三角形 109619"/>
          <p:cNvSpPr/>
          <p:nvPr/>
        </p:nvSpPr>
        <p:spPr>
          <a:xfrm rot="10800000">
            <a:off x="3492500" y="4148138"/>
            <a:ext cx="4248150" cy="249237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9621" name="直接连接符 109620"/>
          <p:cNvSpPr/>
          <p:nvPr/>
        </p:nvSpPr>
        <p:spPr>
          <a:xfrm>
            <a:off x="4572000" y="4548188"/>
            <a:ext cx="2808288" cy="0"/>
          </a:xfrm>
          <a:prstGeom prst="line">
            <a:avLst/>
          </a:prstGeom>
          <a:ln w="25400" cap="flat" cmpd="sng">
            <a:solidFill>
              <a:schemeClr val="tx1"/>
            </a:solidFill>
            <a:prstDash val="solid"/>
            <a:headEnd type="none" w="med" len="med"/>
            <a:tailEnd type="none" w="med" len="med"/>
          </a:ln>
        </p:spPr>
      </p:sp>
      <p:sp>
        <p:nvSpPr>
          <p:cNvPr id="109622" name="直接连接符 109621"/>
          <p:cNvSpPr/>
          <p:nvPr/>
        </p:nvSpPr>
        <p:spPr>
          <a:xfrm>
            <a:off x="4187825" y="4951413"/>
            <a:ext cx="2879725" cy="0"/>
          </a:xfrm>
          <a:prstGeom prst="line">
            <a:avLst/>
          </a:prstGeom>
          <a:ln w="25400" cap="flat" cmpd="sng">
            <a:solidFill>
              <a:schemeClr val="tx1"/>
            </a:solidFill>
            <a:prstDash val="solid"/>
            <a:headEnd type="none" w="med" len="med"/>
            <a:tailEnd type="none" w="med" len="med"/>
          </a:ln>
        </p:spPr>
      </p:sp>
      <p:sp>
        <p:nvSpPr>
          <p:cNvPr id="109623" name="直接连接符 109622"/>
          <p:cNvSpPr/>
          <p:nvPr/>
        </p:nvSpPr>
        <p:spPr>
          <a:xfrm>
            <a:off x="6011863" y="5353050"/>
            <a:ext cx="720725" cy="0"/>
          </a:xfrm>
          <a:prstGeom prst="line">
            <a:avLst/>
          </a:prstGeom>
          <a:ln w="25400" cap="flat" cmpd="sng">
            <a:solidFill>
              <a:schemeClr val="tx1"/>
            </a:solidFill>
            <a:prstDash val="solid"/>
            <a:headEnd type="none" w="med" len="med"/>
            <a:tailEnd type="none" w="med" len="med"/>
          </a:ln>
        </p:spPr>
      </p:sp>
      <p:sp>
        <p:nvSpPr>
          <p:cNvPr id="109624" name="直接连接符 109623"/>
          <p:cNvSpPr/>
          <p:nvPr/>
        </p:nvSpPr>
        <p:spPr>
          <a:xfrm>
            <a:off x="4859338" y="5756275"/>
            <a:ext cx="1512887" cy="0"/>
          </a:xfrm>
          <a:prstGeom prst="line">
            <a:avLst/>
          </a:prstGeom>
          <a:ln w="25400" cap="flat" cmpd="sng">
            <a:solidFill>
              <a:schemeClr val="tx1"/>
            </a:solidFill>
            <a:prstDash val="solid"/>
            <a:headEnd type="none" w="med" len="med"/>
            <a:tailEnd type="none" w="med" len="med"/>
          </a:ln>
        </p:spPr>
      </p:sp>
      <p:sp>
        <p:nvSpPr>
          <p:cNvPr id="109625" name="直接连接符 109624"/>
          <p:cNvSpPr/>
          <p:nvPr/>
        </p:nvSpPr>
        <p:spPr>
          <a:xfrm>
            <a:off x="5219700" y="6157913"/>
            <a:ext cx="792163" cy="0"/>
          </a:xfrm>
          <a:prstGeom prst="line">
            <a:avLst/>
          </a:prstGeom>
          <a:ln w="25400" cap="flat" cmpd="sng">
            <a:solidFill>
              <a:schemeClr val="tx1"/>
            </a:solidFill>
            <a:prstDash val="solid"/>
            <a:headEnd type="none" w="med" len="med"/>
            <a:tailEnd type="none" w="med" len="med"/>
          </a:ln>
        </p:spPr>
      </p:sp>
      <p:sp>
        <p:nvSpPr>
          <p:cNvPr id="109626" name="矩形 109625"/>
          <p:cNvSpPr/>
          <p:nvPr/>
        </p:nvSpPr>
        <p:spPr>
          <a:xfrm>
            <a:off x="4572000" y="4148138"/>
            <a:ext cx="1439863" cy="803275"/>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09628" name="矩形 109627"/>
          <p:cNvSpPr/>
          <p:nvPr/>
        </p:nvSpPr>
        <p:spPr>
          <a:xfrm>
            <a:off x="3924300" y="4227513"/>
            <a:ext cx="541338" cy="4032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生产线</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放置场</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29" name="矩形 109628"/>
          <p:cNvSpPr/>
          <p:nvPr/>
        </p:nvSpPr>
        <p:spPr>
          <a:xfrm>
            <a:off x="4643438" y="4227513"/>
            <a:ext cx="360362" cy="4032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编号</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品名</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30" name="矩形 109629"/>
          <p:cNvSpPr/>
          <p:nvPr/>
        </p:nvSpPr>
        <p:spPr>
          <a:xfrm>
            <a:off x="6084888" y="4227513"/>
            <a:ext cx="863600" cy="2413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成品放置场</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31" name="矩形 109630"/>
          <p:cNvSpPr/>
          <p:nvPr/>
        </p:nvSpPr>
        <p:spPr>
          <a:xfrm>
            <a:off x="6084888" y="4630738"/>
            <a:ext cx="863600" cy="2413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材料放置场</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32" name="矩形 109631"/>
          <p:cNvSpPr/>
          <p:nvPr/>
        </p:nvSpPr>
        <p:spPr>
          <a:xfrm>
            <a:off x="6084888" y="5408613"/>
            <a:ext cx="330200" cy="1873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容器</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33" name="矩形 109632"/>
          <p:cNvSpPr/>
          <p:nvPr/>
        </p:nvSpPr>
        <p:spPr>
          <a:xfrm>
            <a:off x="6084888" y="5032375"/>
            <a:ext cx="330200" cy="1889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容量</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34" name="直接连接符 109633"/>
          <p:cNvSpPr/>
          <p:nvPr/>
        </p:nvSpPr>
        <p:spPr>
          <a:xfrm>
            <a:off x="6011863" y="4951413"/>
            <a:ext cx="0" cy="804862"/>
          </a:xfrm>
          <a:prstGeom prst="line">
            <a:avLst/>
          </a:prstGeom>
          <a:ln w="25400" cap="flat" cmpd="sng">
            <a:solidFill>
              <a:schemeClr val="tx1"/>
            </a:solidFill>
            <a:prstDash val="solid"/>
            <a:headEnd type="none" w="med" len="med"/>
            <a:tailEnd type="none" w="med" len="med"/>
          </a:ln>
        </p:spPr>
      </p:sp>
      <p:sp>
        <p:nvSpPr>
          <p:cNvPr id="109635" name="矩形 109634"/>
          <p:cNvSpPr/>
          <p:nvPr/>
        </p:nvSpPr>
        <p:spPr>
          <a:xfrm>
            <a:off x="4643438" y="5032375"/>
            <a:ext cx="936625" cy="4032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批量大小</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（生产指示）</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37" name="矩形 109636"/>
          <p:cNvSpPr/>
          <p:nvPr/>
        </p:nvSpPr>
        <p:spPr>
          <a:xfrm>
            <a:off x="5219700" y="5805488"/>
            <a:ext cx="863600" cy="2413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后工序名称</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09638" name="矩形 109637"/>
          <p:cNvSpPr/>
          <p:nvPr/>
        </p:nvSpPr>
        <p:spPr>
          <a:xfrm>
            <a:off x="5435600" y="6164263"/>
            <a:ext cx="360363" cy="360362"/>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基准</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数</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20" name="矩形 115719"/>
          <p:cNvSpPr/>
          <p:nvPr/>
        </p:nvSpPr>
        <p:spPr>
          <a:xfrm>
            <a:off x="1476375" y="692150"/>
            <a:ext cx="4175125" cy="479425"/>
          </a:xfrm>
          <a:prstGeom prst="rect">
            <a:avLst/>
          </a:prstGeom>
          <a:noFill/>
          <a:ln w="25400">
            <a:noFill/>
          </a:ln>
        </p:spPr>
        <p:txBody>
          <a:bodyPr wrap="none" anchor="ctr" anchorCtr="0"/>
          <a:p>
            <a:pPr algn="l"/>
            <a:r>
              <a:rPr lang="zh-CN" altLang="en-US" sz="2800" b="1" dirty="0">
                <a:latin typeface="Arial" panose="020B0604020202020204" pitchFamily="34" charset="0"/>
                <a:ea typeface="宋体" panose="02010600030101010101" pitchFamily="2" charset="-122"/>
              </a:rPr>
              <a:t>信号看板的周转方法</a:t>
            </a:r>
            <a:endParaRPr lang="zh-CN" altLang="en-US" sz="2800" b="1" dirty="0">
              <a:latin typeface="Arial" panose="020B0604020202020204" pitchFamily="34" charset="0"/>
              <a:ea typeface="宋体" panose="02010600030101010101" pitchFamily="2" charset="-122"/>
            </a:endParaRPr>
          </a:p>
        </p:txBody>
      </p:sp>
      <p:grpSp>
        <p:nvGrpSpPr>
          <p:cNvPr id="115726" name="组合 115725"/>
          <p:cNvGrpSpPr/>
          <p:nvPr/>
        </p:nvGrpSpPr>
        <p:grpSpPr>
          <a:xfrm>
            <a:off x="611188" y="2276475"/>
            <a:ext cx="1512887" cy="3457575"/>
            <a:chOff x="1020" y="1434"/>
            <a:chExt cx="953" cy="2178"/>
          </a:xfrm>
        </p:grpSpPr>
        <p:sp>
          <p:nvSpPr>
            <p:cNvPr id="115721" name="矩形 115720"/>
            <p:cNvSpPr/>
            <p:nvPr/>
          </p:nvSpPr>
          <p:spPr>
            <a:xfrm>
              <a:off x="1020" y="1434"/>
              <a:ext cx="953" cy="590"/>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sp>
          <p:nvSpPr>
            <p:cNvPr id="115722" name="矩形 115721"/>
            <p:cNvSpPr/>
            <p:nvPr/>
          </p:nvSpPr>
          <p:spPr>
            <a:xfrm>
              <a:off x="1020" y="2024"/>
              <a:ext cx="409" cy="816"/>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sp>
          <p:nvSpPr>
            <p:cNvPr id="115723" name="矩形 115722"/>
            <p:cNvSpPr/>
            <p:nvPr/>
          </p:nvSpPr>
          <p:spPr>
            <a:xfrm>
              <a:off x="1020" y="2840"/>
              <a:ext cx="953" cy="772"/>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sp>
          <p:nvSpPr>
            <p:cNvPr id="115724" name="矩形 115723"/>
            <p:cNvSpPr/>
            <p:nvPr/>
          </p:nvSpPr>
          <p:spPr>
            <a:xfrm>
              <a:off x="1610" y="2024"/>
              <a:ext cx="181" cy="317"/>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sp>
          <p:nvSpPr>
            <p:cNvPr id="115725" name="矩形 115724"/>
            <p:cNvSpPr/>
            <p:nvPr/>
          </p:nvSpPr>
          <p:spPr>
            <a:xfrm>
              <a:off x="1610" y="2614"/>
              <a:ext cx="181" cy="226"/>
            </a:xfrm>
            <a:prstGeom prst="rect">
              <a:avLst/>
            </a:prstGeom>
            <a:solidFill>
              <a:srgbClr val="C0C0C0"/>
            </a:solidFill>
            <a:ln w="25400" cap="flat" cmpd="sng">
              <a:solidFill>
                <a:schemeClr val="tx1"/>
              </a:solidFill>
              <a:prstDash val="solid"/>
              <a:miter/>
              <a:headEnd type="none" w="med" len="med"/>
              <a:tailEnd type="none" w="med" len="med"/>
            </a:ln>
          </p:spPr>
          <p:txBody>
            <a:bodyPr/>
            <a:p>
              <a:endParaRPr lang="zh-CN" altLang="en-US"/>
            </a:p>
          </p:txBody>
        </p:sp>
      </p:grpSp>
      <p:sp>
        <p:nvSpPr>
          <p:cNvPr id="115727" name="直接连接符 115726"/>
          <p:cNvSpPr/>
          <p:nvPr/>
        </p:nvSpPr>
        <p:spPr>
          <a:xfrm>
            <a:off x="250825" y="5746750"/>
            <a:ext cx="2233613" cy="0"/>
          </a:xfrm>
          <a:prstGeom prst="line">
            <a:avLst/>
          </a:prstGeom>
          <a:ln w="25400" cap="flat" cmpd="sng">
            <a:solidFill>
              <a:schemeClr val="tx1"/>
            </a:solidFill>
            <a:prstDash val="solid"/>
            <a:headEnd type="none" w="med" len="med"/>
            <a:tailEnd type="none" w="med" len="med"/>
          </a:ln>
        </p:spPr>
      </p:sp>
      <p:sp>
        <p:nvSpPr>
          <p:cNvPr id="115728" name="直接连接符 115727"/>
          <p:cNvSpPr/>
          <p:nvPr/>
        </p:nvSpPr>
        <p:spPr>
          <a:xfrm flipH="1">
            <a:off x="250825" y="5734050"/>
            <a:ext cx="144463" cy="142875"/>
          </a:xfrm>
          <a:prstGeom prst="line">
            <a:avLst/>
          </a:prstGeom>
          <a:ln w="25400" cap="flat" cmpd="sng">
            <a:solidFill>
              <a:schemeClr val="tx1"/>
            </a:solidFill>
            <a:prstDash val="solid"/>
            <a:headEnd type="none" w="med" len="med"/>
            <a:tailEnd type="none" w="med" len="med"/>
          </a:ln>
        </p:spPr>
      </p:sp>
      <p:sp>
        <p:nvSpPr>
          <p:cNvPr id="115729" name="直接连接符 115728"/>
          <p:cNvSpPr/>
          <p:nvPr/>
        </p:nvSpPr>
        <p:spPr>
          <a:xfrm flipH="1">
            <a:off x="539750" y="5734050"/>
            <a:ext cx="144463" cy="142875"/>
          </a:xfrm>
          <a:prstGeom prst="line">
            <a:avLst/>
          </a:prstGeom>
          <a:ln w="25400" cap="flat" cmpd="sng">
            <a:solidFill>
              <a:schemeClr val="tx1"/>
            </a:solidFill>
            <a:prstDash val="solid"/>
            <a:headEnd type="none" w="med" len="med"/>
            <a:tailEnd type="none" w="med" len="med"/>
          </a:ln>
        </p:spPr>
      </p:sp>
      <p:sp>
        <p:nvSpPr>
          <p:cNvPr id="115730" name="直接连接符 115729"/>
          <p:cNvSpPr/>
          <p:nvPr/>
        </p:nvSpPr>
        <p:spPr>
          <a:xfrm flipH="1">
            <a:off x="827088" y="5734050"/>
            <a:ext cx="144462" cy="142875"/>
          </a:xfrm>
          <a:prstGeom prst="line">
            <a:avLst/>
          </a:prstGeom>
          <a:ln w="25400" cap="flat" cmpd="sng">
            <a:solidFill>
              <a:schemeClr val="tx1"/>
            </a:solidFill>
            <a:prstDash val="solid"/>
            <a:headEnd type="none" w="med" len="med"/>
            <a:tailEnd type="none" w="med" len="med"/>
          </a:ln>
        </p:spPr>
      </p:sp>
      <p:sp>
        <p:nvSpPr>
          <p:cNvPr id="115731" name="直接连接符 115730"/>
          <p:cNvSpPr/>
          <p:nvPr/>
        </p:nvSpPr>
        <p:spPr>
          <a:xfrm flipH="1">
            <a:off x="1114425" y="5734050"/>
            <a:ext cx="144463" cy="142875"/>
          </a:xfrm>
          <a:prstGeom prst="line">
            <a:avLst/>
          </a:prstGeom>
          <a:ln w="25400" cap="flat" cmpd="sng">
            <a:solidFill>
              <a:schemeClr val="tx1"/>
            </a:solidFill>
            <a:prstDash val="solid"/>
            <a:headEnd type="none" w="med" len="med"/>
            <a:tailEnd type="none" w="med" len="med"/>
          </a:ln>
        </p:spPr>
      </p:sp>
      <p:sp>
        <p:nvSpPr>
          <p:cNvPr id="115732" name="直接连接符 115731"/>
          <p:cNvSpPr/>
          <p:nvPr/>
        </p:nvSpPr>
        <p:spPr>
          <a:xfrm flipH="1">
            <a:off x="1403350" y="5734050"/>
            <a:ext cx="144463" cy="142875"/>
          </a:xfrm>
          <a:prstGeom prst="line">
            <a:avLst/>
          </a:prstGeom>
          <a:ln w="25400" cap="flat" cmpd="sng">
            <a:solidFill>
              <a:schemeClr val="tx1"/>
            </a:solidFill>
            <a:prstDash val="solid"/>
            <a:headEnd type="none" w="med" len="med"/>
            <a:tailEnd type="none" w="med" len="med"/>
          </a:ln>
        </p:spPr>
      </p:sp>
      <p:sp>
        <p:nvSpPr>
          <p:cNvPr id="115733" name="直接连接符 115732"/>
          <p:cNvSpPr/>
          <p:nvPr/>
        </p:nvSpPr>
        <p:spPr>
          <a:xfrm flipH="1">
            <a:off x="1690688" y="5734050"/>
            <a:ext cx="144462" cy="142875"/>
          </a:xfrm>
          <a:prstGeom prst="line">
            <a:avLst/>
          </a:prstGeom>
          <a:ln w="25400" cap="flat" cmpd="sng">
            <a:solidFill>
              <a:schemeClr val="tx1"/>
            </a:solidFill>
            <a:prstDash val="solid"/>
            <a:headEnd type="none" w="med" len="med"/>
            <a:tailEnd type="none" w="med" len="med"/>
          </a:ln>
        </p:spPr>
      </p:sp>
      <p:sp>
        <p:nvSpPr>
          <p:cNvPr id="115734" name="直接连接符 115733"/>
          <p:cNvSpPr/>
          <p:nvPr/>
        </p:nvSpPr>
        <p:spPr>
          <a:xfrm flipH="1">
            <a:off x="1978025" y="5734050"/>
            <a:ext cx="144463" cy="142875"/>
          </a:xfrm>
          <a:prstGeom prst="line">
            <a:avLst/>
          </a:prstGeom>
          <a:ln w="25400" cap="flat" cmpd="sng">
            <a:solidFill>
              <a:schemeClr val="tx1"/>
            </a:solidFill>
            <a:prstDash val="solid"/>
            <a:headEnd type="none" w="med" len="med"/>
            <a:tailEnd type="none" w="med" len="med"/>
          </a:ln>
        </p:spPr>
      </p:sp>
      <p:sp>
        <p:nvSpPr>
          <p:cNvPr id="115735" name="直接连接符 115734"/>
          <p:cNvSpPr/>
          <p:nvPr/>
        </p:nvSpPr>
        <p:spPr>
          <a:xfrm flipH="1">
            <a:off x="2266950" y="5734050"/>
            <a:ext cx="144463" cy="142875"/>
          </a:xfrm>
          <a:prstGeom prst="line">
            <a:avLst/>
          </a:prstGeom>
          <a:ln w="25400" cap="flat" cmpd="sng">
            <a:solidFill>
              <a:schemeClr val="tx1"/>
            </a:solidFill>
            <a:prstDash val="solid"/>
            <a:headEnd type="none" w="med" len="med"/>
            <a:tailEnd type="none" w="med" len="med"/>
          </a:ln>
        </p:spPr>
      </p:sp>
      <p:sp>
        <p:nvSpPr>
          <p:cNvPr id="115736" name="矩形 115735"/>
          <p:cNvSpPr/>
          <p:nvPr/>
        </p:nvSpPr>
        <p:spPr>
          <a:xfrm>
            <a:off x="827088" y="5949950"/>
            <a:ext cx="1201737" cy="300038"/>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冲压工序</a:t>
            </a:r>
            <a:endPar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5737" name="等腰三角形 115736"/>
          <p:cNvSpPr/>
          <p:nvPr/>
        </p:nvSpPr>
        <p:spPr>
          <a:xfrm rot="10800000">
            <a:off x="1042988" y="2636838"/>
            <a:ext cx="504825" cy="360362"/>
          </a:xfrm>
          <a:prstGeom prst="triangle">
            <a:avLst>
              <a:gd name="adj" fmla="val 50000"/>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15738" name="圆角矩形标注 115737"/>
          <p:cNvSpPr/>
          <p:nvPr/>
        </p:nvSpPr>
        <p:spPr>
          <a:xfrm>
            <a:off x="1258888" y="1628775"/>
            <a:ext cx="1584325" cy="576263"/>
          </a:xfrm>
          <a:prstGeom prst="wedgeRoundRectCallout">
            <a:avLst>
              <a:gd name="adj1" fmla="val -33968"/>
              <a:gd name="adj2" fmla="val 123829"/>
              <a:gd name="adj3" fmla="val 16667"/>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使用中的指示看板</a:t>
            </a:r>
            <a:endParaRPr lang="zh-CN" altLang="en-US" dirty="0">
              <a:latin typeface="Arial" panose="020B0604020202020204" pitchFamily="34" charset="0"/>
              <a:ea typeface="宋体" panose="02010600030101010101" pitchFamily="2" charset="-122"/>
            </a:endParaRPr>
          </a:p>
        </p:txBody>
      </p:sp>
      <p:sp>
        <p:nvSpPr>
          <p:cNvPr id="115809" name="等腰三角形 115808"/>
          <p:cNvSpPr/>
          <p:nvPr/>
        </p:nvSpPr>
        <p:spPr>
          <a:xfrm rot="10800000">
            <a:off x="3276600" y="4508500"/>
            <a:ext cx="504825" cy="360363"/>
          </a:xfrm>
          <a:prstGeom prst="triangle">
            <a:avLst>
              <a:gd name="adj" fmla="val 50000"/>
            </a:avLst>
          </a:prstGeom>
          <a:noFill/>
          <a:ln w="25400" cap="flat" cmpd="sng">
            <a:solidFill>
              <a:schemeClr val="tx1"/>
            </a:solidFill>
            <a:prstDash val="solid"/>
            <a:miter/>
            <a:headEnd type="none" w="med" len="med"/>
            <a:tailEnd type="none" w="med" len="med"/>
          </a:ln>
        </p:spPr>
        <p:txBody>
          <a:bodyPr rot="10800000" wrap="none" anchor="ctr" anchorCtr="0"/>
          <a:p>
            <a:r>
              <a:rPr lang="en-US" altLang="zh-CN" b="1">
                <a:latin typeface="黑体" panose="02010609060101010101" pitchFamily="2" charset="-122"/>
                <a:ea typeface="黑体" panose="02010609060101010101" pitchFamily="2" charset="-122"/>
              </a:rPr>
              <a:t>1</a:t>
            </a:r>
            <a:endParaRPr lang="en-US" altLang="zh-CN" b="1">
              <a:latin typeface="黑体" panose="02010609060101010101" pitchFamily="2" charset="-122"/>
              <a:ea typeface="黑体" panose="02010609060101010101" pitchFamily="2" charset="-122"/>
            </a:endParaRPr>
          </a:p>
        </p:txBody>
      </p:sp>
      <p:sp>
        <p:nvSpPr>
          <p:cNvPr id="115810" name="等腰三角形 115809"/>
          <p:cNvSpPr/>
          <p:nvPr/>
        </p:nvSpPr>
        <p:spPr>
          <a:xfrm rot="10800000">
            <a:off x="3852863" y="4508500"/>
            <a:ext cx="504825" cy="360363"/>
          </a:xfrm>
          <a:prstGeom prst="triangle">
            <a:avLst>
              <a:gd name="adj" fmla="val 50000"/>
            </a:avLst>
          </a:prstGeom>
          <a:noFill/>
          <a:ln w="25400" cap="flat" cmpd="sng">
            <a:solidFill>
              <a:schemeClr val="tx1"/>
            </a:solidFill>
            <a:prstDash val="solid"/>
            <a:miter/>
            <a:headEnd type="none" w="med" len="med"/>
            <a:tailEnd type="none" w="med" len="med"/>
          </a:ln>
        </p:spPr>
        <p:txBody>
          <a:bodyPr rot="10800000" wrap="none" anchor="ctr" anchorCtr="0"/>
          <a:p>
            <a:r>
              <a:rPr lang="en-US" altLang="zh-CN" b="1">
                <a:latin typeface="黑体" panose="02010609060101010101" pitchFamily="2" charset="-122"/>
                <a:ea typeface="黑体" panose="02010609060101010101" pitchFamily="2" charset="-122"/>
              </a:rPr>
              <a:t>2</a:t>
            </a:r>
            <a:endParaRPr lang="en-US" altLang="zh-CN" b="1">
              <a:latin typeface="黑体" panose="02010609060101010101" pitchFamily="2" charset="-122"/>
              <a:ea typeface="黑体" panose="02010609060101010101" pitchFamily="2" charset="-122"/>
            </a:endParaRPr>
          </a:p>
        </p:txBody>
      </p:sp>
      <p:sp>
        <p:nvSpPr>
          <p:cNvPr id="115811" name="等腰三角形 115810"/>
          <p:cNvSpPr/>
          <p:nvPr/>
        </p:nvSpPr>
        <p:spPr>
          <a:xfrm rot="10800000">
            <a:off x="4429125" y="4508500"/>
            <a:ext cx="504825" cy="360363"/>
          </a:xfrm>
          <a:prstGeom prst="triangle">
            <a:avLst>
              <a:gd name="adj" fmla="val 50000"/>
            </a:avLst>
          </a:prstGeom>
          <a:noFill/>
          <a:ln w="25400" cap="flat" cmpd="sng">
            <a:solidFill>
              <a:schemeClr val="tx1"/>
            </a:solidFill>
            <a:prstDash val="solid"/>
            <a:miter/>
            <a:headEnd type="none" w="med" len="med"/>
            <a:tailEnd type="none" w="med" len="med"/>
          </a:ln>
        </p:spPr>
        <p:txBody>
          <a:bodyPr rot="10800000" wrap="none" anchor="ctr" anchorCtr="0"/>
          <a:p>
            <a:r>
              <a:rPr lang="en-US" altLang="zh-CN" b="1">
                <a:latin typeface="黑体" panose="02010609060101010101" pitchFamily="2" charset="-122"/>
                <a:ea typeface="黑体" panose="02010609060101010101" pitchFamily="2" charset="-122"/>
              </a:rPr>
              <a:t>3</a:t>
            </a:r>
            <a:endParaRPr lang="en-US" altLang="zh-CN" b="1">
              <a:latin typeface="黑体" panose="02010609060101010101" pitchFamily="2" charset="-122"/>
              <a:ea typeface="黑体" panose="02010609060101010101" pitchFamily="2" charset="-122"/>
            </a:endParaRPr>
          </a:p>
        </p:txBody>
      </p:sp>
      <p:sp>
        <p:nvSpPr>
          <p:cNvPr id="115813" name="矩形 115812"/>
          <p:cNvSpPr/>
          <p:nvPr/>
        </p:nvSpPr>
        <p:spPr>
          <a:xfrm>
            <a:off x="3059113" y="4076700"/>
            <a:ext cx="2305050" cy="1008063"/>
          </a:xfrm>
          <a:prstGeom prst="rect">
            <a:avLst/>
          </a:prstGeom>
          <a:noFill/>
          <a:ln w="25400" cap="flat" cmpd="sng">
            <a:solidFill>
              <a:schemeClr val="tx1"/>
            </a:solidFill>
            <a:prstDash val="solid"/>
            <a:miter/>
            <a:headEnd type="none" w="med" len="med"/>
            <a:tailEnd type="none" w="med" len="med"/>
          </a:ln>
        </p:spPr>
        <p:txBody>
          <a:bodyPr/>
          <a:p>
            <a:endParaRPr lang="zh-CN" altLang="en-US"/>
          </a:p>
        </p:txBody>
      </p:sp>
      <p:sp>
        <p:nvSpPr>
          <p:cNvPr id="115814" name="直接连接符 115813"/>
          <p:cNvSpPr/>
          <p:nvPr/>
        </p:nvSpPr>
        <p:spPr>
          <a:xfrm>
            <a:off x="3419475" y="5084763"/>
            <a:ext cx="0" cy="504825"/>
          </a:xfrm>
          <a:prstGeom prst="line">
            <a:avLst/>
          </a:prstGeom>
          <a:ln w="63500" cap="flat" cmpd="sng">
            <a:solidFill>
              <a:schemeClr val="tx1"/>
            </a:solidFill>
            <a:prstDash val="solid"/>
            <a:headEnd type="none" w="med" len="med"/>
            <a:tailEnd type="none" w="med" len="med"/>
          </a:ln>
        </p:spPr>
      </p:sp>
      <p:sp>
        <p:nvSpPr>
          <p:cNvPr id="115815" name="直接连接符 115814"/>
          <p:cNvSpPr/>
          <p:nvPr/>
        </p:nvSpPr>
        <p:spPr>
          <a:xfrm>
            <a:off x="4859338" y="5084763"/>
            <a:ext cx="0" cy="504825"/>
          </a:xfrm>
          <a:prstGeom prst="line">
            <a:avLst/>
          </a:prstGeom>
          <a:ln w="63500" cap="flat" cmpd="sng">
            <a:solidFill>
              <a:schemeClr val="tx1"/>
            </a:solidFill>
            <a:prstDash val="solid"/>
            <a:headEnd type="none" w="med" len="med"/>
            <a:tailEnd type="none" w="med" len="med"/>
          </a:ln>
        </p:spPr>
      </p:sp>
      <p:sp>
        <p:nvSpPr>
          <p:cNvPr id="115816" name="任意多边形 115815"/>
          <p:cNvSpPr/>
          <p:nvPr/>
        </p:nvSpPr>
        <p:spPr>
          <a:xfrm>
            <a:off x="3276600" y="5491163"/>
            <a:ext cx="358775" cy="288925"/>
          </a:xfrm>
          <a:custGeom>
            <a:avLst/>
            <a:gdLst/>
            <a:ahLst/>
            <a:cxnLst/>
            <a:pathLst>
              <a:path w="226" h="182">
                <a:moveTo>
                  <a:pt x="0" y="182"/>
                </a:moveTo>
                <a:lnTo>
                  <a:pt x="0" y="91"/>
                </a:lnTo>
                <a:lnTo>
                  <a:pt x="226" y="0"/>
                </a:lnTo>
                <a:lnTo>
                  <a:pt x="226" y="91"/>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5817" name="任意多边形 115816"/>
          <p:cNvSpPr/>
          <p:nvPr/>
        </p:nvSpPr>
        <p:spPr>
          <a:xfrm>
            <a:off x="4716463" y="5491163"/>
            <a:ext cx="358775" cy="288925"/>
          </a:xfrm>
          <a:custGeom>
            <a:avLst/>
            <a:gdLst/>
            <a:ahLst/>
            <a:cxnLst/>
            <a:pathLst>
              <a:path w="226" h="182">
                <a:moveTo>
                  <a:pt x="0" y="182"/>
                </a:moveTo>
                <a:lnTo>
                  <a:pt x="0" y="91"/>
                </a:lnTo>
                <a:lnTo>
                  <a:pt x="226" y="0"/>
                </a:lnTo>
                <a:lnTo>
                  <a:pt x="226" y="91"/>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15818" name="矩形 115817"/>
          <p:cNvSpPr/>
          <p:nvPr/>
        </p:nvSpPr>
        <p:spPr>
          <a:xfrm>
            <a:off x="3348038" y="4149725"/>
            <a:ext cx="1655762" cy="144463"/>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生产指示管理板</a:t>
            </a:r>
            <a:endPar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5819" name="直接连接符 115818"/>
          <p:cNvSpPr/>
          <p:nvPr/>
        </p:nvSpPr>
        <p:spPr>
          <a:xfrm flipH="1">
            <a:off x="3419475" y="4437063"/>
            <a:ext cx="1368425" cy="0"/>
          </a:xfrm>
          <a:prstGeom prst="line">
            <a:avLst/>
          </a:prstGeom>
          <a:ln w="25400" cap="flat" cmpd="sng">
            <a:solidFill>
              <a:schemeClr val="tx1"/>
            </a:solidFill>
            <a:prstDash val="solid"/>
            <a:headEnd type="none" w="med" len="med"/>
            <a:tailEnd type="triangle" w="med" len="med"/>
          </a:ln>
        </p:spPr>
      </p:sp>
      <p:sp>
        <p:nvSpPr>
          <p:cNvPr id="115820" name="矩形 115819"/>
          <p:cNvSpPr/>
          <p:nvPr/>
        </p:nvSpPr>
        <p:spPr>
          <a:xfrm>
            <a:off x="3736975" y="4906963"/>
            <a:ext cx="720725" cy="153987"/>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生产顺序</a:t>
            </a:r>
            <a:endPar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15739" name="组合 115738"/>
          <p:cNvGrpSpPr/>
          <p:nvPr/>
        </p:nvGrpSpPr>
        <p:grpSpPr>
          <a:xfrm>
            <a:off x="7337425" y="4725988"/>
            <a:ext cx="954088" cy="447675"/>
            <a:chOff x="911" y="3521"/>
            <a:chExt cx="499" cy="317"/>
          </a:xfrm>
        </p:grpSpPr>
        <p:sp>
          <p:nvSpPr>
            <p:cNvPr id="115740" name="矩形 115739"/>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41" name="矩形 115740"/>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42" name="矩形 115741"/>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43" name="任意多边形 115742"/>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44" name="任意多边形 115743"/>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45" name="组合 115744"/>
          <p:cNvGrpSpPr/>
          <p:nvPr/>
        </p:nvGrpSpPr>
        <p:grpSpPr>
          <a:xfrm>
            <a:off x="5988050" y="4725988"/>
            <a:ext cx="393700" cy="447675"/>
            <a:chOff x="911" y="3521"/>
            <a:chExt cx="499" cy="317"/>
          </a:xfrm>
        </p:grpSpPr>
        <p:sp>
          <p:nvSpPr>
            <p:cNvPr id="115746" name="矩形 115745"/>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47" name="矩形 115746"/>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48" name="矩形 115747"/>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49" name="任意多边形 115748"/>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50" name="任意多边形 115749"/>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51" name="组合 115750"/>
          <p:cNvGrpSpPr/>
          <p:nvPr/>
        </p:nvGrpSpPr>
        <p:grpSpPr>
          <a:xfrm>
            <a:off x="6550025" y="4725988"/>
            <a:ext cx="619125" cy="447675"/>
            <a:chOff x="911" y="3521"/>
            <a:chExt cx="499" cy="317"/>
          </a:xfrm>
        </p:grpSpPr>
        <p:sp>
          <p:nvSpPr>
            <p:cNvPr id="115752" name="矩形 115751"/>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53" name="矩形 115752"/>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54" name="矩形 115753"/>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55" name="任意多边形 115754"/>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56" name="任意多边形 115755"/>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57" name="组合 115756"/>
          <p:cNvGrpSpPr/>
          <p:nvPr/>
        </p:nvGrpSpPr>
        <p:grpSpPr>
          <a:xfrm>
            <a:off x="7337425" y="4341813"/>
            <a:ext cx="954088" cy="447675"/>
            <a:chOff x="911" y="3521"/>
            <a:chExt cx="499" cy="317"/>
          </a:xfrm>
        </p:grpSpPr>
        <p:sp>
          <p:nvSpPr>
            <p:cNvPr id="115758" name="矩形 115757"/>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59" name="矩形 115758"/>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60" name="矩形 115759"/>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61" name="任意多边形 115760"/>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62" name="任意多边形 115761"/>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63" name="组合 115762"/>
          <p:cNvGrpSpPr/>
          <p:nvPr/>
        </p:nvGrpSpPr>
        <p:grpSpPr>
          <a:xfrm>
            <a:off x="7337425" y="3959225"/>
            <a:ext cx="954088" cy="447675"/>
            <a:chOff x="911" y="3521"/>
            <a:chExt cx="499" cy="317"/>
          </a:xfrm>
        </p:grpSpPr>
        <p:sp>
          <p:nvSpPr>
            <p:cNvPr id="115764" name="矩形 115763"/>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65" name="矩形 115764"/>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66" name="矩形 115765"/>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67" name="任意多边形 115766"/>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68" name="任意多边形 115767"/>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69" name="组合 115768"/>
          <p:cNvGrpSpPr/>
          <p:nvPr/>
        </p:nvGrpSpPr>
        <p:grpSpPr>
          <a:xfrm>
            <a:off x="7337425" y="3573463"/>
            <a:ext cx="954088" cy="447675"/>
            <a:chOff x="911" y="3521"/>
            <a:chExt cx="499" cy="317"/>
          </a:xfrm>
        </p:grpSpPr>
        <p:sp>
          <p:nvSpPr>
            <p:cNvPr id="115770" name="矩形 115769"/>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71" name="矩形 115770"/>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72" name="矩形 115771"/>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73" name="任意多边形 115772"/>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74" name="任意多边形 115773"/>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75" name="组合 115774"/>
          <p:cNvGrpSpPr/>
          <p:nvPr/>
        </p:nvGrpSpPr>
        <p:grpSpPr>
          <a:xfrm>
            <a:off x="6550025" y="4341813"/>
            <a:ext cx="619125" cy="447675"/>
            <a:chOff x="911" y="3521"/>
            <a:chExt cx="499" cy="317"/>
          </a:xfrm>
        </p:grpSpPr>
        <p:sp>
          <p:nvSpPr>
            <p:cNvPr id="115776" name="矩形 115775"/>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77" name="矩形 115776"/>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78" name="矩形 115777"/>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79" name="任意多边形 115778"/>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80" name="任意多边形 115779"/>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81" name="组合 115780"/>
          <p:cNvGrpSpPr/>
          <p:nvPr/>
        </p:nvGrpSpPr>
        <p:grpSpPr>
          <a:xfrm>
            <a:off x="6550025" y="3957638"/>
            <a:ext cx="619125" cy="447675"/>
            <a:chOff x="911" y="3521"/>
            <a:chExt cx="499" cy="317"/>
          </a:xfrm>
        </p:grpSpPr>
        <p:sp>
          <p:nvSpPr>
            <p:cNvPr id="115782" name="矩形 115781"/>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83" name="矩形 115782"/>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84" name="矩形 115783"/>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85" name="任意多边形 115784"/>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86" name="任意多边形 115785"/>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87" name="组合 115786"/>
          <p:cNvGrpSpPr/>
          <p:nvPr/>
        </p:nvGrpSpPr>
        <p:grpSpPr>
          <a:xfrm>
            <a:off x="5988050" y="4343400"/>
            <a:ext cx="393700" cy="446088"/>
            <a:chOff x="911" y="3521"/>
            <a:chExt cx="499" cy="317"/>
          </a:xfrm>
        </p:grpSpPr>
        <p:sp>
          <p:nvSpPr>
            <p:cNvPr id="115788" name="矩形 115787"/>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89" name="矩形 115788"/>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90" name="矩形 115789"/>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91" name="任意多边形 115790"/>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92" name="任意多边形 115791"/>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93" name="组合 115792"/>
          <p:cNvGrpSpPr/>
          <p:nvPr/>
        </p:nvGrpSpPr>
        <p:grpSpPr>
          <a:xfrm>
            <a:off x="5988050" y="3957638"/>
            <a:ext cx="393700" cy="447675"/>
            <a:chOff x="911" y="3521"/>
            <a:chExt cx="499" cy="317"/>
          </a:xfrm>
        </p:grpSpPr>
        <p:sp>
          <p:nvSpPr>
            <p:cNvPr id="115794" name="矩形 115793"/>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795" name="矩形 115794"/>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96" name="矩形 115795"/>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97" name="任意多边形 115796"/>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798" name="任意多边形 115797"/>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5799" name="组合 115798"/>
          <p:cNvGrpSpPr/>
          <p:nvPr/>
        </p:nvGrpSpPr>
        <p:grpSpPr>
          <a:xfrm>
            <a:off x="5988050" y="3573463"/>
            <a:ext cx="393700" cy="447675"/>
            <a:chOff x="911" y="3521"/>
            <a:chExt cx="499" cy="317"/>
          </a:xfrm>
        </p:grpSpPr>
        <p:sp>
          <p:nvSpPr>
            <p:cNvPr id="115800" name="矩形 115799"/>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5801" name="矩形 115800"/>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802" name="矩形 115801"/>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803" name="任意多边形 115802"/>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804" name="任意多边形 115803"/>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sp>
        <p:nvSpPr>
          <p:cNvPr id="115805" name="直接连接符 115804"/>
          <p:cNvSpPr/>
          <p:nvPr/>
        </p:nvSpPr>
        <p:spPr>
          <a:xfrm>
            <a:off x="5651500" y="5237163"/>
            <a:ext cx="2808288" cy="0"/>
          </a:xfrm>
          <a:prstGeom prst="line">
            <a:avLst/>
          </a:prstGeom>
          <a:ln w="25400" cap="flat" cmpd="sng">
            <a:solidFill>
              <a:schemeClr val="tx1"/>
            </a:solidFill>
            <a:prstDash val="solid"/>
            <a:headEnd type="none" w="med" len="med"/>
            <a:tailEnd type="none" w="med" len="med"/>
          </a:ln>
        </p:spPr>
      </p:sp>
      <p:sp>
        <p:nvSpPr>
          <p:cNvPr id="115806" name="矩形 115805"/>
          <p:cNvSpPr/>
          <p:nvPr/>
        </p:nvSpPr>
        <p:spPr>
          <a:xfrm>
            <a:off x="5932488" y="5302250"/>
            <a:ext cx="504825" cy="255588"/>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黑体" panose="02010609060101010101" pitchFamily="2" charset="-122"/>
                <a:ea typeface="黑体" panose="02010609060101010101" pitchFamily="2" charset="-122"/>
              </a:rPr>
              <a:t>1-1</a:t>
            </a:r>
            <a:endParaRPr lang="en-US" altLang="zh-CN" b="1">
              <a:latin typeface="黑体" panose="02010609060101010101" pitchFamily="2" charset="-122"/>
              <a:ea typeface="黑体" panose="02010609060101010101" pitchFamily="2" charset="-122"/>
            </a:endParaRPr>
          </a:p>
        </p:txBody>
      </p:sp>
      <p:sp>
        <p:nvSpPr>
          <p:cNvPr id="115807" name="矩形 115806"/>
          <p:cNvSpPr/>
          <p:nvPr/>
        </p:nvSpPr>
        <p:spPr>
          <a:xfrm>
            <a:off x="6662738" y="5302250"/>
            <a:ext cx="504825" cy="255588"/>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黑体" panose="02010609060101010101" pitchFamily="2" charset="-122"/>
                <a:ea typeface="黑体" panose="02010609060101010101" pitchFamily="2" charset="-122"/>
              </a:rPr>
              <a:t>1-2</a:t>
            </a:r>
            <a:endParaRPr lang="en-US" altLang="zh-CN" b="1">
              <a:latin typeface="黑体" panose="02010609060101010101" pitchFamily="2" charset="-122"/>
              <a:ea typeface="黑体" panose="02010609060101010101" pitchFamily="2" charset="-122"/>
            </a:endParaRPr>
          </a:p>
        </p:txBody>
      </p:sp>
      <p:sp>
        <p:nvSpPr>
          <p:cNvPr id="115808" name="矩形 115807"/>
          <p:cNvSpPr/>
          <p:nvPr/>
        </p:nvSpPr>
        <p:spPr>
          <a:xfrm>
            <a:off x="7505700" y="5302250"/>
            <a:ext cx="504825" cy="255588"/>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b="1">
                <a:latin typeface="黑体" panose="02010609060101010101" pitchFamily="2" charset="-122"/>
                <a:ea typeface="黑体" panose="02010609060101010101" pitchFamily="2" charset="-122"/>
              </a:rPr>
              <a:t>1-3</a:t>
            </a:r>
            <a:endParaRPr lang="en-US" altLang="zh-CN" b="1">
              <a:latin typeface="黑体" panose="02010609060101010101" pitchFamily="2" charset="-122"/>
              <a:ea typeface="黑体" panose="02010609060101010101" pitchFamily="2" charset="-122"/>
            </a:endParaRPr>
          </a:p>
        </p:txBody>
      </p:sp>
      <p:sp>
        <p:nvSpPr>
          <p:cNvPr id="115812" name="矩形 115811"/>
          <p:cNvSpPr/>
          <p:nvPr/>
        </p:nvSpPr>
        <p:spPr>
          <a:xfrm>
            <a:off x="6605588" y="5622925"/>
            <a:ext cx="1068387" cy="398463"/>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冲压件店面</a:t>
            </a:r>
            <a:endPar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a:p>
            <a:pPr algn="ctr"/>
            <a:r>
              <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（位置编号）</a:t>
            </a:r>
            <a:endPar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5821" name="等腰三角形 115820"/>
          <p:cNvSpPr/>
          <p:nvPr/>
        </p:nvSpPr>
        <p:spPr>
          <a:xfrm rot="10800000">
            <a:off x="6043613" y="4383088"/>
            <a:ext cx="280987" cy="320675"/>
          </a:xfrm>
          <a:prstGeom prst="triangle">
            <a:avLst>
              <a:gd name="adj" fmla="val 50000"/>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15822" name="等腰三角形 115821"/>
          <p:cNvSpPr/>
          <p:nvPr/>
        </p:nvSpPr>
        <p:spPr>
          <a:xfrm rot="10800000">
            <a:off x="6718300" y="3990975"/>
            <a:ext cx="280988" cy="320675"/>
          </a:xfrm>
          <a:prstGeom prst="triangle">
            <a:avLst>
              <a:gd name="adj" fmla="val 50000"/>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15823" name="等腰三角形 115822"/>
          <p:cNvSpPr/>
          <p:nvPr/>
        </p:nvSpPr>
        <p:spPr>
          <a:xfrm rot="10800000">
            <a:off x="7673975" y="4383088"/>
            <a:ext cx="280988" cy="320675"/>
          </a:xfrm>
          <a:prstGeom prst="triangle">
            <a:avLst>
              <a:gd name="adj" fmla="val 50000"/>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15825" name="直接连接符 115824"/>
          <p:cNvSpPr/>
          <p:nvPr/>
        </p:nvSpPr>
        <p:spPr>
          <a:xfrm>
            <a:off x="8388350" y="4365625"/>
            <a:ext cx="0" cy="792163"/>
          </a:xfrm>
          <a:prstGeom prst="line">
            <a:avLst/>
          </a:prstGeom>
          <a:ln w="25400" cap="flat" cmpd="sng">
            <a:solidFill>
              <a:schemeClr val="tx1"/>
            </a:solidFill>
            <a:prstDash val="solid"/>
            <a:headEnd type="triangle" w="lg" len="lg"/>
            <a:tailEnd type="triangle" w="lg" len="lg"/>
          </a:ln>
        </p:spPr>
      </p:sp>
      <p:sp>
        <p:nvSpPr>
          <p:cNvPr id="115826" name="矩形 115825"/>
          <p:cNvSpPr/>
          <p:nvPr/>
        </p:nvSpPr>
        <p:spPr>
          <a:xfrm rot="5400000">
            <a:off x="8332788" y="4708525"/>
            <a:ext cx="542925" cy="142875"/>
          </a:xfrm>
          <a:prstGeom prst="rect">
            <a:avLst/>
          </a:prstGeom>
        </p:spPr>
        <p:txBody>
          <a:bodyPr vert="eaVert"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基准数</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5827" name="矩形 115826"/>
          <p:cNvSpPr/>
          <p:nvPr/>
        </p:nvSpPr>
        <p:spPr>
          <a:xfrm>
            <a:off x="6156325" y="2997200"/>
            <a:ext cx="1201738" cy="300038"/>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信号看板</a:t>
            </a:r>
            <a:endParaRPr lang="zh-CN" altLang="en-US" sz="3600" b="1">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5828" name="直接连接符 115827"/>
          <p:cNvSpPr/>
          <p:nvPr/>
        </p:nvSpPr>
        <p:spPr>
          <a:xfrm flipV="1">
            <a:off x="6227763" y="3357563"/>
            <a:ext cx="360362" cy="1079500"/>
          </a:xfrm>
          <a:prstGeom prst="line">
            <a:avLst/>
          </a:prstGeom>
          <a:ln w="25400" cap="flat" cmpd="sng">
            <a:solidFill>
              <a:schemeClr val="tx1"/>
            </a:solidFill>
            <a:prstDash val="solid"/>
            <a:headEnd type="none" w="med" len="med"/>
            <a:tailEnd type="triangle" w="med" len="med"/>
          </a:ln>
        </p:spPr>
      </p:sp>
      <p:sp>
        <p:nvSpPr>
          <p:cNvPr id="115829" name="直接连接符 115828"/>
          <p:cNvSpPr/>
          <p:nvPr/>
        </p:nvSpPr>
        <p:spPr>
          <a:xfrm flipV="1">
            <a:off x="6877050" y="3429000"/>
            <a:ext cx="0" cy="647700"/>
          </a:xfrm>
          <a:prstGeom prst="line">
            <a:avLst/>
          </a:prstGeom>
          <a:ln w="25400" cap="flat" cmpd="sng">
            <a:solidFill>
              <a:schemeClr val="tx1"/>
            </a:solidFill>
            <a:prstDash val="solid"/>
            <a:headEnd type="none" w="med" len="med"/>
            <a:tailEnd type="triangle" w="med" len="med"/>
          </a:ln>
        </p:spPr>
      </p:sp>
      <p:sp>
        <p:nvSpPr>
          <p:cNvPr id="115830" name="直接连接符 115829"/>
          <p:cNvSpPr/>
          <p:nvPr/>
        </p:nvSpPr>
        <p:spPr>
          <a:xfrm flipH="1" flipV="1">
            <a:off x="7164388" y="3357563"/>
            <a:ext cx="647700" cy="1079500"/>
          </a:xfrm>
          <a:prstGeom prst="line">
            <a:avLst/>
          </a:prstGeom>
          <a:ln w="25400" cap="flat" cmpd="sng">
            <a:solidFill>
              <a:schemeClr val="tx1"/>
            </a:solidFill>
            <a:prstDash val="solid"/>
            <a:headEnd type="none" w="med" len="med"/>
            <a:tailEnd type="triangle" w="med" len="med"/>
          </a:ln>
        </p:spPr>
      </p:sp>
      <p:sp>
        <p:nvSpPr>
          <p:cNvPr id="115831" name="左箭头 115830"/>
          <p:cNvSpPr/>
          <p:nvPr/>
        </p:nvSpPr>
        <p:spPr>
          <a:xfrm>
            <a:off x="5435600" y="4365625"/>
            <a:ext cx="360363" cy="358775"/>
          </a:xfrm>
          <a:prstGeom prst="leftArrow">
            <a:avLst>
              <a:gd name="adj1" fmla="val 50000"/>
              <a:gd name="adj2" fmla="val 2511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832" name="左箭头 115831"/>
          <p:cNvSpPr/>
          <p:nvPr/>
        </p:nvSpPr>
        <p:spPr>
          <a:xfrm>
            <a:off x="2484438" y="4365625"/>
            <a:ext cx="360362" cy="358775"/>
          </a:xfrm>
          <a:prstGeom prst="leftArrow">
            <a:avLst>
              <a:gd name="adj1" fmla="val 50000"/>
              <a:gd name="adj2" fmla="val 2511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5834" name="圆角矩形标注 115833"/>
          <p:cNvSpPr/>
          <p:nvPr/>
        </p:nvSpPr>
        <p:spPr>
          <a:xfrm>
            <a:off x="7164388" y="2276475"/>
            <a:ext cx="1800225" cy="576263"/>
          </a:xfrm>
          <a:prstGeom prst="wedgeRoundRectCallout">
            <a:avLst>
              <a:gd name="adj1" fmla="val -31921"/>
              <a:gd name="adj2" fmla="val 123829"/>
              <a:gd name="adj3" fmla="val 16667"/>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按照先进先出的顺序拿取</a:t>
            </a:r>
            <a:endParaRPr lang="en-US" altLang="zh-CN">
              <a:latin typeface="Arial" panose="020B0604020202020204" pitchFamily="34" charset="0"/>
              <a:ea typeface="宋体" panose="02010600030101010101" pitchFamily="2" charset="-122"/>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6744" name="矩形 116743"/>
          <p:cNvSpPr/>
          <p:nvPr/>
        </p:nvSpPr>
        <p:spPr>
          <a:xfrm>
            <a:off x="1476375" y="692150"/>
            <a:ext cx="5327650" cy="479425"/>
          </a:xfrm>
          <a:prstGeom prst="rect">
            <a:avLst/>
          </a:prstGeom>
          <a:noFill/>
          <a:ln w="25400">
            <a:noFill/>
          </a:ln>
        </p:spPr>
        <p:txBody>
          <a:bodyPr wrap="none" anchor="ctr" anchorCtr="0"/>
          <a:p>
            <a:pPr algn="l"/>
            <a:r>
              <a:rPr lang="zh-CN" altLang="en-US" sz="2800" b="1" dirty="0">
                <a:latin typeface="Arial" panose="020B0604020202020204" pitchFamily="34" charset="0"/>
                <a:ea typeface="宋体" panose="02010600030101010101" pitchFamily="2" charset="-122"/>
              </a:rPr>
              <a:t>信号看板的基准数和批量规格</a:t>
            </a:r>
            <a:endParaRPr lang="zh-CN" altLang="en-US" sz="2800" b="1" dirty="0">
              <a:latin typeface="Arial" panose="020B0604020202020204" pitchFamily="34" charset="0"/>
              <a:ea typeface="宋体" panose="02010600030101010101" pitchFamily="2" charset="-122"/>
            </a:endParaRPr>
          </a:p>
        </p:txBody>
      </p:sp>
      <p:sp>
        <p:nvSpPr>
          <p:cNvPr id="116746" name="直接连接符 116745"/>
          <p:cNvSpPr/>
          <p:nvPr/>
        </p:nvSpPr>
        <p:spPr>
          <a:xfrm>
            <a:off x="395288" y="5637213"/>
            <a:ext cx="8137525" cy="0"/>
          </a:xfrm>
          <a:prstGeom prst="line">
            <a:avLst/>
          </a:prstGeom>
          <a:ln w="25400" cap="flat" cmpd="sng">
            <a:solidFill>
              <a:schemeClr val="tx1"/>
            </a:solidFill>
            <a:prstDash val="solid"/>
            <a:headEnd type="none" w="med" len="med"/>
            <a:tailEnd type="none" w="med" len="med"/>
          </a:ln>
        </p:spPr>
      </p:sp>
      <p:grpSp>
        <p:nvGrpSpPr>
          <p:cNvPr id="116747" name="组合 116746"/>
          <p:cNvGrpSpPr/>
          <p:nvPr/>
        </p:nvGrpSpPr>
        <p:grpSpPr>
          <a:xfrm>
            <a:off x="900113" y="5181600"/>
            <a:ext cx="619125" cy="447675"/>
            <a:chOff x="911" y="3521"/>
            <a:chExt cx="499" cy="317"/>
          </a:xfrm>
        </p:grpSpPr>
        <p:sp>
          <p:nvSpPr>
            <p:cNvPr id="116748" name="矩形 116747"/>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49" name="矩形 116748"/>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50" name="矩形 116749"/>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51" name="任意多边形 116750"/>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52" name="任意多边形 116751"/>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6753" name="组合 116752"/>
          <p:cNvGrpSpPr/>
          <p:nvPr/>
        </p:nvGrpSpPr>
        <p:grpSpPr>
          <a:xfrm>
            <a:off x="900113" y="4797425"/>
            <a:ext cx="619125" cy="447675"/>
            <a:chOff x="911" y="3521"/>
            <a:chExt cx="499" cy="317"/>
          </a:xfrm>
        </p:grpSpPr>
        <p:sp>
          <p:nvSpPr>
            <p:cNvPr id="116754" name="矩形 116753"/>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55" name="矩形 116754"/>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56" name="矩形 116755"/>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57" name="任意多边形 116756"/>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58" name="任意多边形 116757"/>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6759" name="组合 116758"/>
          <p:cNvGrpSpPr/>
          <p:nvPr/>
        </p:nvGrpSpPr>
        <p:grpSpPr>
          <a:xfrm>
            <a:off x="900113" y="4413250"/>
            <a:ext cx="619125" cy="447675"/>
            <a:chOff x="911" y="3521"/>
            <a:chExt cx="499" cy="317"/>
          </a:xfrm>
        </p:grpSpPr>
        <p:sp>
          <p:nvSpPr>
            <p:cNvPr id="116760" name="矩形 116759"/>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61" name="矩形 116760"/>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62" name="矩形 116761"/>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63" name="任意多边形 116762"/>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64" name="任意多边形 116763"/>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6765" name="组合 116764"/>
          <p:cNvGrpSpPr/>
          <p:nvPr/>
        </p:nvGrpSpPr>
        <p:grpSpPr>
          <a:xfrm>
            <a:off x="900113" y="4029075"/>
            <a:ext cx="619125" cy="447675"/>
            <a:chOff x="911" y="3521"/>
            <a:chExt cx="499" cy="317"/>
          </a:xfrm>
        </p:grpSpPr>
        <p:sp>
          <p:nvSpPr>
            <p:cNvPr id="116766" name="矩形 116765"/>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67" name="矩形 116766"/>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68" name="矩形 116767"/>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69" name="任意多边形 116768"/>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70" name="任意多边形 116769"/>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6771" name="组合 116770"/>
          <p:cNvGrpSpPr/>
          <p:nvPr/>
        </p:nvGrpSpPr>
        <p:grpSpPr>
          <a:xfrm>
            <a:off x="900113" y="3644900"/>
            <a:ext cx="619125" cy="447675"/>
            <a:chOff x="911" y="3521"/>
            <a:chExt cx="499" cy="317"/>
          </a:xfrm>
        </p:grpSpPr>
        <p:sp>
          <p:nvSpPr>
            <p:cNvPr id="116772" name="矩形 116771"/>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73" name="矩形 116772"/>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74" name="矩形 116773"/>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75" name="任意多边形 116774"/>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76" name="任意多边形 116775"/>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6777" name="组合 116776"/>
          <p:cNvGrpSpPr/>
          <p:nvPr/>
        </p:nvGrpSpPr>
        <p:grpSpPr>
          <a:xfrm>
            <a:off x="900113" y="3260725"/>
            <a:ext cx="619125" cy="447675"/>
            <a:chOff x="911" y="3521"/>
            <a:chExt cx="499" cy="317"/>
          </a:xfrm>
        </p:grpSpPr>
        <p:sp>
          <p:nvSpPr>
            <p:cNvPr id="116778" name="矩形 116777"/>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79" name="矩形 116778"/>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80" name="矩形 116779"/>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81" name="任意多边形 116780"/>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82" name="任意多边形 116781"/>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6783" name="组合 116782"/>
          <p:cNvGrpSpPr/>
          <p:nvPr/>
        </p:nvGrpSpPr>
        <p:grpSpPr>
          <a:xfrm>
            <a:off x="900113" y="2876550"/>
            <a:ext cx="619125" cy="447675"/>
            <a:chOff x="911" y="3521"/>
            <a:chExt cx="499" cy="317"/>
          </a:xfrm>
        </p:grpSpPr>
        <p:sp>
          <p:nvSpPr>
            <p:cNvPr id="116784" name="矩形 116783"/>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85" name="矩形 116784"/>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86" name="矩形 116785"/>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87" name="任意多边形 116786"/>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88" name="任意多边形 116787"/>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16789" name="组合 116788"/>
          <p:cNvGrpSpPr/>
          <p:nvPr/>
        </p:nvGrpSpPr>
        <p:grpSpPr>
          <a:xfrm>
            <a:off x="900113" y="2492375"/>
            <a:ext cx="619125" cy="447675"/>
            <a:chOff x="911" y="3521"/>
            <a:chExt cx="499" cy="317"/>
          </a:xfrm>
        </p:grpSpPr>
        <p:sp>
          <p:nvSpPr>
            <p:cNvPr id="116790" name="矩形 116789"/>
            <p:cNvSpPr/>
            <p:nvPr/>
          </p:nvSpPr>
          <p:spPr>
            <a:xfrm>
              <a:off x="975" y="3548"/>
              <a:ext cx="363" cy="227"/>
            </a:xfrm>
            <a:prstGeom prst="rect">
              <a:avLst/>
            </a:prstGeom>
            <a:pattFill prst="openDmnd">
              <a:fgClr>
                <a:srgbClr val="000000"/>
              </a:fgClr>
              <a:bgClr>
                <a:schemeClr val="bg1"/>
              </a:bgClr>
            </a:pattFill>
            <a:ln w="25400" cap="flat" cmpd="sng">
              <a:solidFill>
                <a:schemeClr val="tx1"/>
              </a:solidFill>
              <a:prstDash val="solid"/>
              <a:miter/>
              <a:headEnd type="none" w="med" len="med"/>
              <a:tailEnd type="none" w="med" len="med"/>
            </a:ln>
          </p:spPr>
          <p:txBody>
            <a:bodyPr/>
            <a:p>
              <a:endParaRPr lang="zh-CN" altLang="en-US"/>
            </a:p>
          </p:txBody>
        </p:sp>
        <p:sp>
          <p:nvSpPr>
            <p:cNvPr id="116791" name="矩形 116790"/>
            <p:cNvSpPr/>
            <p:nvPr/>
          </p:nvSpPr>
          <p:spPr>
            <a:xfrm>
              <a:off x="930"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92" name="矩形 116791"/>
            <p:cNvSpPr/>
            <p:nvPr/>
          </p:nvSpPr>
          <p:spPr>
            <a:xfrm>
              <a:off x="1338" y="3521"/>
              <a:ext cx="45" cy="27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93" name="任意多边形 116792"/>
            <p:cNvSpPr/>
            <p:nvPr/>
          </p:nvSpPr>
          <p:spPr>
            <a:xfrm rot="10800000">
              <a:off x="911"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16794" name="任意多边形 116793"/>
            <p:cNvSpPr/>
            <p:nvPr/>
          </p:nvSpPr>
          <p:spPr>
            <a:xfrm rot="10800000">
              <a:off x="1319" y="3793"/>
              <a:ext cx="91" cy="4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sp>
        <p:nvSpPr>
          <p:cNvPr id="116801" name="等腰三角形 116800"/>
          <p:cNvSpPr/>
          <p:nvPr/>
        </p:nvSpPr>
        <p:spPr>
          <a:xfrm rot="10800000">
            <a:off x="1042988" y="4435475"/>
            <a:ext cx="280987" cy="320675"/>
          </a:xfrm>
          <a:prstGeom prst="triangle">
            <a:avLst>
              <a:gd name="adj" fmla="val 50000"/>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16802" name="直接连接符 116801"/>
          <p:cNvSpPr/>
          <p:nvPr/>
        </p:nvSpPr>
        <p:spPr>
          <a:xfrm>
            <a:off x="2051050" y="2492375"/>
            <a:ext cx="0" cy="3168650"/>
          </a:xfrm>
          <a:prstGeom prst="line">
            <a:avLst/>
          </a:prstGeom>
          <a:ln w="25400" cap="flat" cmpd="sng">
            <a:solidFill>
              <a:schemeClr val="tx1"/>
            </a:solidFill>
            <a:prstDash val="solid"/>
            <a:headEnd type="none" w="med" len="med"/>
            <a:tailEnd type="none" w="med" len="med"/>
          </a:ln>
        </p:spPr>
      </p:sp>
      <p:sp>
        <p:nvSpPr>
          <p:cNvPr id="116803" name="直接连接符 116802"/>
          <p:cNvSpPr/>
          <p:nvPr/>
        </p:nvSpPr>
        <p:spPr>
          <a:xfrm>
            <a:off x="1547813" y="5227638"/>
            <a:ext cx="6911975" cy="0"/>
          </a:xfrm>
          <a:prstGeom prst="line">
            <a:avLst/>
          </a:prstGeom>
          <a:ln w="25400" cap="flat" cmpd="sng">
            <a:solidFill>
              <a:schemeClr val="tx1"/>
            </a:solidFill>
            <a:prstDash val="dashDot"/>
            <a:headEnd type="none" w="med" len="med"/>
            <a:tailEnd type="none" w="med" len="med"/>
          </a:ln>
        </p:spPr>
      </p:sp>
      <p:sp>
        <p:nvSpPr>
          <p:cNvPr id="116804" name="直接连接符 116803"/>
          <p:cNvSpPr/>
          <p:nvPr/>
        </p:nvSpPr>
        <p:spPr>
          <a:xfrm>
            <a:off x="2051050" y="2492375"/>
            <a:ext cx="3025775" cy="2735263"/>
          </a:xfrm>
          <a:prstGeom prst="line">
            <a:avLst/>
          </a:prstGeom>
          <a:ln w="25400" cap="flat" cmpd="sng">
            <a:solidFill>
              <a:schemeClr val="tx1"/>
            </a:solidFill>
            <a:prstDash val="solid"/>
            <a:headEnd type="none" w="med" len="med"/>
            <a:tailEnd type="none" w="med" len="med"/>
          </a:ln>
        </p:spPr>
      </p:sp>
      <p:sp>
        <p:nvSpPr>
          <p:cNvPr id="116806" name="直接连接符 116805"/>
          <p:cNvSpPr/>
          <p:nvPr/>
        </p:nvSpPr>
        <p:spPr>
          <a:xfrm>
            <a:off x="1908175" y="2492375"/>
            <a:ext cx="576263" cy="0"/>
          </a:xfrm>
          <a:prstGeom prst="line">
            <a:avLst/>
          </a:prstGeom>
          <a:ln w="25400" cap="flat" cmpd="sng">
            <a:solidFill>
              <a:schemeClr val="tx1"/>
            </a:solidFill>
            <a:prstDash val="solid"/>
            <a:headEnd type="none" w="med" len="med"/>
            <a:tailEnd type="none" w="med" len="med"/>
          </a:ln>
        </p:spPr>
      </p:sp>
      <p:sp>
        <p:nvSpPr>
          <p:cNvPr id="116807" name="直接连接符 116806"/>
          <p:cNvSpPr/>
          <p:nvPr/>
        </p:nvSpPr>
        <p:spPr>
          <a:xfrm flipV="1">
            <a:off x="5076825" y="2492375"/>
            <a:ext cx="863600" cy="2735263"/>
          </a:xfrm>
          <a:prstGeom prst="line">
            <a:avLst/>
          </a:prstGeom>
          <a:ln w="25400" cap="flat" cmpd="sng">
            <a:solidFill>
              <a:schemeClr val="tx1"/>
            </a:solidFill>
            <a:prstDash val="solid"/>
            <a:headEnd type="none" w="med" len="med"/>
            <a:tailEnd type="none" w="med" len="med"/>
          </a:ln>
        </p:spPr>
      </p:sp>
      <p:sp>
        <p:nvSpPr>
          <p:cNvPr id="116808" name="直接连接符 116807"/>
          <p:cNvSpPr/>
          <p:nvPr/>
        </p:nvSpPr>
        <p:spPr>
          <a:xfrm>
            <a:off x="5940425" y="2492375"/>
            <a:ext cx="3025775" cy="2735263"/>
          </a:xfrm>
          <a:prstGeom prst="line">
            <a:avLst/>
          </a:prstGeom>
          <a:ln w="25400" cap="flat" cmpd="sng">
            <a:solidFill>
              <a:schemeClr val="tx1"/>
            </a:solidFill>
            <a:prstDash val="solid"/>
            <a:headEnd type="none" w="med" len="med"/>
            <a:tailEnd type="none" w="med" len="med"/>
          </a:ln>
        </p:spPr>
      </p:sp>
      <p:sp>
        <p:nvSpPr>
          <p:cNvPr id="116809" name="直接连接符 116808"/>
          <p:cNvSpPr/>
          <p:nvPr/>
        </p:nvSpPr>
        <p:spPr>
          <a:xfrm>
            <a:off x="5724525" y="2492375"/>
            <a:ext cx="576263" cy="0"/>
          </a:xfrm>
          <a:prstGeom prst="line">
            <a:avLst/>
          </a:prstGeom>
          <a:ln w="25400" cap="flat" cmpd="sng">
            <a:solidFill>
              <a:schemeClr val="tx1"/>
            </a:solidFill>
            <a:prstDash val="solid"/>
            <a:headEnd type="none" w="med" len="med"/>
            <a:tailEnd type="none" w="med" len="med"/>
          </a:ln>
        </p:spPr>
      </p:sp>
      <p:sp>
        <p:nvSpPr>
          <p:cNvPr id="116810" name="直接连接符 116809"/>
          <p:cNvSpPr/>
          <p:nvPr/>
        </p:nvSpPr>
        <p:spPr>
          <a:xfrm>
            <a:off x="1547813" y="4435475"/>
            <a:ext cx="2663825" cy="0"/>
          </a:xfrm>
          <a:prstGeom prst="line">
            <a:avLst/>
          </a:prstGeom>
          <a:ln w="25400" cap="flat" cmpd="sng">
            <a:solidFill>
              <a:schemeClr val="tx1"/>
            </a:solidFill>
            <a:prstDash val="dashDot"/>
            <a:headEnd type="none" w="med" len="med"/>
            <a:tailEnd type="none" w="med" len="med"/>
          </a:ln>
        </p:spPr>
      </p:sp>
      <p:sp>
        <p:nvSpPr>
          <p:cNvPr id="116811" name="直接连接符 116810"/>
          <p:cNvSpPr/>
          <p:nvPr/>
        </p:nvSpPr>
        <p:spPr>
          <a:xfrm>
            <a:off x="4211638" y="4435475"/>
            <a:ext cx="865187" cy="0"/>
          </a:xfrm>
          <a:prstGeom prst="line">
            <a:avLst/>
          </a:prstGeom>
          <a:ln w="25400" cap="flat" cmpd="sng">
            <a:solidFill>
              <a:schemeClr val="tx1"/>
            </a:solidFill>
            <a:prstDash val="solid"/>
            <a:headEnd type="triangle" w="lg" len="lg"/>
            <a:tailEnd type="triangle" w="lg" len="lg"/>
          </a:ln>
        </p:spPr>
      </p:sp>
      <p:sp>
        <p:nvSpPr>
          <p:cNvPr id="116812" name="直接连接符 116811"/>
          <p:cNvSpPr/>
          <p:nvPr/>
        </p:nvSpPr>
        <p:spPr>
          <a:xfrm>
            <a:off x="4211638" y="4435475"/>
            <a:ext cx="0" cy="792163"/>
          </a:xfrm>
          <a:prstGeom prst="line">
            <a:avLst/>
          </a:prstGeom>
          <a:ln w="25400" cap="flat" cmpd="sng">
            <a:solidFill>
              <a:schemeClr val="tx1"/>
            </a:solidFill>
            <a:prstDash val="solid"/>
            <a:headEnd type="triangle" w="lg" len="lg"/>
            <a:tailEnd type="triangle" w="lg" len="lg"/>
          </a:ln>
        </p:spPr>
      </p:sp>
      <p:sp>
        <p:nvSpPr>
          <p:cNvPr id="116813" name="直接连接符 116812"/>
          <p:cNvSpPr/>
          <p:nvPr/>
        </p:nvSpPr>
        <p:spPr>
          <a:xfrm>
            <a:off x="4211638" y="5227638"/>
            <a:ext cx="0" cy="433387"/>
          </a:xfrm>
          <a:prstGeom prst="line">
            <a:avLst/>
          </a:prstGeom>
          <a:ln w="25400" cap="flat" cmpd="sng">
            <a:solidFill>
              <a:schemeClr val="tx1"/>
            </a:solidFill>
            <a:prstDash val="solid"/>
            <a:headEnd type="triangle" w="lg" len="lg"/>
            <a:tailEnd type="triangle" w="lg" len="lg"/>
          </a:ln>
        </p:spPr>
      </p:sp>
      <p:sp>
        <p:nvSpPr>
          <p:cNvPr id="116814" name="直接连接符 116813"/>
          <p:cNvSpPr/>
          <p:nvPr/>
        </p:nvSpPr>
        <p:spPr>
          <a:xfrm>
            <a:off x="6227763" y="2492375"/>
            <a:ext cx="0" cy="2735263"/>
          </a:xfrm>
          <a:prstGeom prst="line">
            <a:avLst/>
          </a:prstGeom>
          <a:ln w="25400" cap="flat" cmpd="sng">
            <a:solidFill>
              <a:schemeClr val="tx1"/>
            </a:solidFill>
            <a:prstDash val="solid"/>
            <a:headEnd type="triangle" w="lg" len="lg"/>
            <a:tailEnd type="triangle" w="lg" len="lg"/>
          </a:ln>
        </p:spPr>
      </p:sp>
      <p:sp>
        <p:nvSpPr>
          <p:cNvPr id="116815" name="矩形 116814"/>
          <p:cNvSpPr/>
          <p:nvPr/>
        </p:nvSpPr>
        <p:spPr>
          <a:xfrm>
            <a:off x="1835150" y="2203450"/>
            <a:ext cx="865188" cy="2413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最高库存</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6816" name="矩形 116815"/>
          <p:cNvSpPr/>
          <p:nvPr/>
        </p:nvSpPr>
        <p:spPr>
          <a:xfrm>
            <a:off x="3203575" y="5300663"/>
            <a:ext cx="865188" cy="2413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安全库存</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6817" name="直接连接符 116816"/>
          <p:cNvSpPr/>
          <p:nvPr/>
        </p:nvSpPr>
        <p:spPr>
          <a:xfrm flipH="1">
            <a:off x="395288" y="4435475"/>
            <a:ext cx="431800" cy="0"/>
          </a:xfrm>
          <a:prstGeom prst="line">
            <a:avLst/>
          </a:prstGeom>
          <a:ln w="25400" cap="flat" cmpd="sng">
            <a:solidFill>
              <a:schemeClr val="tx1"/>
            </a:solidFill>
            <a:prstDash val="solid"/>
            <a:headEnd type="none" w="med" len="med"/>
            <a:tailEnd type="none" w="med" len="med"/>
          </a:ln>
        </p:spPr>
      </p:sp>
      <p:sp>
        <p:nvSpPr>
          <p:cNvPr id="116818" name="直接连接符 116817"/>
          <p:cNvSpPr/>
          <p:nvPr/>
        </p:nvSpPr>
        <p:spPr>
          <a:xfrm>
            <a:off x="755650" y="4435475"/>
            <a:ext cx="0" cy="1225550"/>
          </a:xfrm>
          <a:prstGeom prst="line">
            <a:avLst/>
          </a:prstGeom>
          <a:ln w="25400" cap="flat" cmpd="sng">
            <a:solidFill>
              <a:schemeClr val="tx1"/>
            </a:solidFill>
            <a:prstDash val="solid"/>
            <a:headEnd type="triangle" w="lg" len="lg"/>
            <a:tailEnd type="triangle" w="lg" len="lg"/>
          </a:ln>
        </p:spPr>
      </p:sp>
      <p:sp>
        <p:nvSpPr>
          <p:cNvPr id="116819" name="矩形 116818"/>
          <p:cNvSpPr/>
          <p:nvPr/>
        </p:nvSpPr>
        <p:spPr>
          <a:xfrm rot="5400000">
            <a:off x="142875" y="4903788"/>
            <a:ext cx="719138" cy="215900"/>
          </a:xfrm>
          <a:prstGeom prst="rect">
            <a:avLst/>
          </a:prstGeom>
        </p:spPr>
        <p:txBody>
          <a:bodyPr vert="eaVert"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基准数</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6820" name="矩形 116819"/>
          <p:cNvSpPr/>
          <p:nvPr/>
        </p:nvSpPr>
        <p:spPr>
          <a:xfrm rot="5400000">
            <a:off x="5940425" y="4219575"/>
            <a:ext cx="935038" cy="215900"/>
          </a:xfrm>
          <a:prstGeom prst="rect">
            <a:avLst/>
          </a:prstGeom>
        </p:spPr>
        <p:txBody>
          <a:bodyPr vert="eaVert"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批次规模</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6821" name="矩形 116820"/>
          <p:cNvSpPr/>
          <p:nvPr/>
        </p:nvSpPr>
        <p:spPr>
          <a:xfrm>
            <a:off x="4211638" y="4148138"/>
            <a:ext cx="865187" cy="2413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换产时间</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6822" name="直接连接符 116821"/>
          <p:cNvSpPr/>
          <p:nvPr/>
        </p:nvSpPr>
        <p:spPr>
          <a:xfrm flipV="1">
            <a:off x="5076825" y="4435475"/>
            <a:ext cx="0" cy="792163"/>
          </a:xfrm>
          <a:prstGeom prst="line">
            <a:avLst/>
          </a:prstGeom>
          <a:ln w="25400" cap="flat" cmpd="sng">
            <a:solidFill>
              <a:schemeClr val="tx1"/>
            </a:solidFill>
            <a:prstDash val="dashDot"/>
            <a:headEnd type="none" w="med" len="med"/>
            <a:tailEnd type="none" w="med" len="med"/>
          </a:ln>
        </p:spPr>
      </p:sp>
      <p:grpSp>
        <p:nvGrpSpPr>
          <p:cNvPr id="116826" name="组合 116825"/>
          <p:cNvGrpSpPr/>
          <p:nvPr/>
        </p:nvGrpSpPr>
        <p:grpSpPr>
          <a:xfrm>
            <a:off x="5076825" y="2995613"/>
            <a:ext cx="142875" cy="1728787"/>
            <a:chOff x="3198" y="2069"/>
            <a:chExt cx="90" cy="1089"/>
          </a:xfrm>
        </p:grpSpPr>
        <p:sp>
          <p:nvSpPr>
            <p:cNvPr id="116823" name="直接连接符 116822"/>
            <p:cNvSpPr/>
            <p:nvPr/>
          </p:nvSpPr>
          <p:spPr>
            <a:xfrm>
              <a:off x="3198" y="3158"/>
              <a:ext cx="90" cy="0"/>
            </a:xfrm>
            <a:prstGeom prst="line">
              <a:avLst/>
            </a:prstGeom>
            <a:ln w="25400" cap="flat" cmpd="sng">
              <a:solidFill>
                <a:schemeClr val="tx1"/>
              </a:solidFill>
              <a:prstDash val="solid"/>
              <a:headEnd type="triangle" w="med" len="med"/>
              <a:tailEnd type="triangle" w="med" len="med"/>
            </a:ln>
          </p:spPr>
        </p:sp>
        <p:sp>
          <p:nvSpPr>
            <p:cNvPr id="116824" name="直接连接符 116823"/>
            <p:cNvSpPr/>
            <p:nvPr/>
          </p:nvSpPr>
          <p:spPr>
            <a:xfrm flipV="1">
              <a:off x="3243" y="2069"/>
              <a:ext cx="45" cy="1044"/>
            </a:xfrm>
            <a:prstGeom prst="line">
              <a:avLst/>
            </a:prstGeom>
            <a:ln w="25400" cap="flat" cmpd="sng">
              <a:solidFill>
                <a:schemeClr val="tx1"/>
              </a:solidFill>
              <a:prstDash val="solid"/>
              <a:headEnd type="none" w="med" len="med"/>
              <a:tailEnd type="triangle" w="med" len="med"/>
            </a:ln>
          </p:spPr>
        </p:sp>
      </p:grpSp>
      <p:sp>
        <p:nvSpPr>
          <p:cNvPr id="116825" name="矩形 116824"/>
          <p:cNvSpPr/>
          <p:nvPr/>
        </p:nvSpPr>
        <p:spPr>
          <a:xfrm>
            <a:off x="4211638" y="2708275"/>
            <a:ext cx="1225550" cy="2873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生产1箱的时间</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6821"/>
                                        </p:tgtEl>
                                        <p:attrNameLst>
                                          <p:attrName>style.visibility</p:attrName>
                                        </p:attrNameLst>
                                      </p:cBhvr>
                                      <p:to>
                                        <p:strVal val="visible"/>
                                      </p:to>
                                    </p:set>
                                    <p:animEffect transition="in" filter="box(in)">
                                      <p:cBhvr>
                                        <p:cTn id="7" dur="500"/>
                                        <p:tgtEl>
                                          <p:spTgt spid="11682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16826"/>
                                        </p:tgtEl>
                                        <p:attrNameLst>
                                          <p:attrName>style.visibility</p:attrName>
                                        </p:attrNameLst>
                                      </p:cBhvr>
                                      <p:to>
                                        <p:strVal val="visible"/>
                                      </p:to>
                                    </p:set>
                                    <p:animEffect transition="in" filter="slide(fromBottom)">
                                      <p:cBhvr>
                                        <p:cTn id="12" dur="500"/>
                                        <p:tgtEl>
                                          <p:spTgt spid="11682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6825"/>
                                        </p:tgtEl>
                                        <p:attrNameLst>
                                          <p:attrName>style.visibility</p:attrName>
                                        </p:attrNameLst>
                                      </p:cBhvr>
                                      <p:to>
                                        <p:strVal val="visible"/>
                                      </p:to>
                                    </p:set>
                                    <p:animEffect transition="in" filter="box(in)">
                                      <p:cBhvr>
                                        <p:cTn id="17" dur="500"/>
                                        <p:tgtEl>
                                          <p:spTgt spid="116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8" name="矩形 117767"/>
          <p:cNvSpPr/>
          <p:nvPr/>
        </p:nvSpPr>
        <p:spPr>
          <a:xfrm>
            <a:off x="1258888" y="765175"/>
            <a:ext cx="59769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[6]</a:t>
            </a:r>
            <a:r>
              <a:rPr lang="zh-CN" altLang="en-US" sz="2800" b="1" dirty="0">
                <a:latin typeface="宋体" panose="02010600030101010101" pitchFamily="2" charset="-122"/>
                <a:ea typeface="宋体" panose="02010600030101010101" pitchFamily="2" charset="-122"/>
              </a:rPr>
              <a:t>使用看板的前提</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生产均衡化</a:t>
            </a:r>
            <a:endParaRPr lang="zh-CN" altLang="en-US" sz="2800" b="1" dirty="0">
              <a:latin typeface="宋体" panose="02010600030101010101" pitchFamily="2" charset="-122"/>
              <a:ea typeface="宋体" panose="02010600030101010101" pitchFamily="2" charset="-122"/>
            </a:endParaRPr>
          </a:p>
        </p:txBody>
      </p:sp>
      <p:pic>
        <p:nvPicPr>
          <p:cNvPr id="117769" name="图片 117768"/>
          <p:cNvPicPr>
            <a:picLocks noChangeAspect="1"/>
          </p:cNvPicPr>
          <p:nvPr/>
        </p:nvPicPr>
        <p:blipFill>
          <a:blip r:embed="rId1"/>
          <a:srcRect l="10451" t="60783" r="10527" b="5534"/>
          <a:stretch>
            <a:fillRect/>
          </a:stretch>
        </p:blipFill>
        <p:spPr>
          <a:xfrm>
            <a:off x="1547813" y="4797425"/>
            <a:ext cx="5616575" cy="1817688"/>
          </a:xfrm>
          <a:prstGeom prst="rect">
            <a:avLst/>
          </a:prstGeom>
          <a:noFill/>
          <a:ln w="9525">
            <a:noFill/>
          </a:ln>
        </p:spPr>
      </p:pic>
      <p:sp>
        <p:nvSpPr>
          <p:cNvPr id="117770" name="矩形 117769"/>
          <p:cNvSpPr/>
          <p:nvPr/>
        </p:nvSpPr>
        <p:spPr>
          <a:xfrm>
            <a:off x="1403350" y="1557338"/>
            <a:ext cx="6481763" cy="3095625"/>
          </a:xfrm>
          <a:prstGeom prst="rect">
            <a:avLst/>
          </a:prstGeom>
          <a:noFill/>
          <a:ln w="25400">
            <a:noFill/>
          </a:ln>
        </p:spPr>
        <p:txBody>
          <a:bodyPr wrap="none" anchor="ctr" anchorCtr="0"/>
          <a:p>
            <a:pPr algn="l">
              <a:lnSpc>
                <a:spcPct val="125000"/>
              </a:lnSpc>
            </a:pPr>
            <a:r>
              <a:rPr lang="zh-CN" altLang="en-US" b="1" dirty="0">
                <a:latin typeface="宋体" panose="02010600030101010101" pitchFamily="2" charset="-122"/>
                <a:ea typeface="宋体" panose="02010600030101010101" pitchFamily="2" charset="-122"/>
              </a:rPr>
              <a:t>客户方面均衡化水平的差异导致的问题</a:t>
            </a:r>
            <a:endParaRPr lang="zh-CN" altLang="en-US" b="1" dirty="0">
              <a:latin typeface="宋体" panose="02010600030101010101" pitchFamily="2" charset="-122"/>
              <a:ea typeface="宋体" panose="02010600030101010101" pitchFamily="2" charset="-122"/>
            </a:endParaRPr>
          </a:p>
          <a:p>
            <a:pPr algn="l">
              <a:lnSpc>
                <a:spcPct val="125000"/>
              </a:lnSpc>
            </a:pPr>
            <a:r>
              <a:rPr lang="en-US" altLang="zh-CN" b="1">
                <a:latin typeface="宋体" panose="02010600030101010101" pitchFamily="2" charset="-122"/>
                <a:ea typeface="宋体" panose="02010600030101010101" pitchFamily="2" charset="-122"/>
              </a:rPr>
              <a:t>1.</a:t>
            </a:r>
            <a:r>
              <a:rPr lang="zh-CN" altLang="en-US" b="1" dirty="0">
                <a:latin typeface="宋体" panose="02010600030101010101" pitchFamily="2" charset="-122"/>
                <a:ea typeface="宋体" panose="02010600030101010101" pitchFamily="2" charset="-122"/>
              </a:rPr>
              <a:t>以订单为基础制定本公司的均衡化计划</a:t>
            </a:r>
            <a:endParaRPr lang="zh-CN" altLang="en-US" b="1" dirty="0">
              <a:latin typeface="宋体" panose="02010600030101010101" pitchFamily="2" charset="-122"/>
              <a:ea typeface="宋体" panose="02010600030101010101" pitchFamily="2" charset="-122"/>
            </a:endParaRPr>
          </a:p>
          <a:p>
            <a:pPr algn="l">
              <a:lnSpc>
                <a:spcPct val="125000"/>
              </a:lnSpc>
            </a:pPr>
            <a:r>
              <a:rPr lang="zh-CN" altLang="en-US" b="1" dirty="0">
                <a:latin typeface="宋体" panose="02010600030101010101" pitchFamily="2" charset="-122"/>
                <a:ea typeface="宋体" panose="02010600030101010101" pitchFamily="2" charset="-122"/>
              </a:rPr>
              <a:t>  （按照月度实现均衡化，或者按照周度实现均衡化）</a:t>
            </a:r>
            <a:endParaRPr lang="zh-CN" altLang="en-US" b="1" dirty="0">
              <a:latin typeface="宋体" panose="02010600030101010101" pitchFamily="2" charset="-122"/>
              <a:ea typeface="宋体" panose="02010600030101010101" pitchFamily="2" charset="-122"/>
            </a:endParaRPr>
          </a:p>
          <a:p>
            <a:pPr algn="l">
              <a:lnSpc>
                <a:spcPct val="125000"/>
              </a:lnSpc>
            </a:pPr>
            <a:r>
              <a:rPr lang="zh-CN" altLang="en-US" b="1" dirty="0">
                <a:latin typeface="宋体" panose="02010600030101010101" pitchFamily="2" charset="-122"/>
                <a:ea typeface="宋体" panose="02010600030101010101" pitchFamily="2" charset="-122"/>
              </a:rPr>
              <a:t>   以均衡化计划为基础修正看板等。</a:t>
            </a:r>
            <a:endParaRPr lang="zh-CN" altLang="en-US" b="1" dirty="0">
              <a:latin typeface="宋体" panose="02010600030101010101" pitchFamily="2" charset="-122"/>
              <a:ea typeface="宋体" panose="02010600030101010101" pitchFamily="2" charset="-122"/>
            </a:endParaRPr>
          </a:p>
          <a:p>
            <a:pPr algn="l">
              <a:lnSpc>
                <a:spcPct val="125000"/>
              </a:lnSpc>
            </a:pPr>
            <a:r>
              <a:rPr lang="en-US" altLang="zh-CN" b="1">
                <a:latin typeface="宋体" panose="02010600030101010101" pitchFamily="2" charset="-122"/>
                <a:ea typeface="宋体" panose="02010600030101010101" pitchFamily="2" charset="-122"/>
              </a:rPr>
              <a:t>    ·</a:t>
            </a:r>
            <a:r>
              <a:rPr lang="zh-CN" altLang="en-US" b="1" dirty="0">
                <a:latin typeface="宋体" panose="02010600030101010101" pitchFamily="2" charset="-122"/>
                <a:ea typeface="宋体" panose="02010600030101010101" pitchFamily="2" charset="-122"/>
              </a:rPr>
              <a:t>每天的计划生产数量 </a:t>
            </a:r>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看板的张数</a:t>
            </a:r>
            <a:endParaRPr lang="zh-CN" altLang="en-US" b="1" dirty="0">
              <a:latin typeface="宋体" panose="02010600030101010101" pitchFamily="2" charset="-122"/>
              <a:ea typeface="宋体" panose="02010600030101010101" pitchFamily="2" charset="-122"/>
            </a:endParaRPr>
          </a:p>
          <a:p>
            <a:pPr algn="l">
              <a:lnSpc>
                <a:spcPct val="125000"/>
              </a:lnSpc>
            </a:pPr>
            <a:r>
              <a:rPr lang="en-US" altLang="zh-CN" b="1">
                <a:latin typeface="宋体" panose="02010600030101010101" pitchFamily="2" charset="-122"/>
                <a:ea typeface="宋体" panose="02010600030101010101" pitchFamily="2" charset="-122"/>
              </a:rPr>
              <a:t>    ·</a:t>
            </a:r>
            <a:r>
              <a:rPr lang="zh-CN" altLang="en-US" b="1" dirty="0">
                <a:latin typeface="宋体" panose="02010600030101010101" pitchFamily="2" charset="-122"/>
                <a:ea typeface="宋体" panose="02010600030101010101" pitchFamily="2" charset="-122"/>
              </a:rPr>
              <a:t>节拍时间与员工人数 </a:t>
            </a:r>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库存的基准</a:t>
            </a:r>
            <a:endParaRPr lang="zh-CN" altLang="en-US" b="1" dirty="0">
              <a:latin typeface="宋体" panose="02010600030101010101" pitchFamily="2" charset="-122"/>
              <a:ea typeface="宋体" panose="02010600030101010101" pitchFamily="2" charset="-122"/>
            </a:endParaRPr>
          </a:p>
          <a:p>
            <a:pPr algn="l">
              <a:lnSpc>
                <a:spcPct val="125000"/>
              </a:lnSpc>
            </a:pPr>
            <a:r>
              <a:rPr lang="en-US" altLang="zh-CN" b="1">
                <a:latin typeface="宋体" panose="02010600030101010101" pitchFamily="2" charset="-122"/>
                <a:ea typeface="宋体" panose="02010600030101010101" pitchFamily="2" charset="-122"/>
              </a:rPr>
              <a:t>2.</a:t>
            </a:r>
            <a:r>
              <a:rPr lang="zh-CN" altLang="en-US" b="1" dirty="0">
                <a:latin typeface="宋体" panose="02010600030101010101" pitchFamily="2" charset="-122"/>
                <a:ea typeface="宋体" panose="02010600030101010101" pitchFamily="2" charset="-122"/>
              </a:rPr>
              <a:t>通过产品库存来把握均衡化的计划和实际生产的差异。</a:t>
            </a:r>
            <a:endParaRPr lang="zh-CN" altLang="en-US" b="1" dirty="0">
              <a:latin typeface="宋体" panose="02010600030101010101" pitchFamily="2" charset="-122"/>
              <a:ea typeface="宋体" panose="02010600030101010101" pitchFamily="2" charset="-122"/>
            </a:endParaRPr>
          </a:p>
          <a:p>
            <a:pPr algn="l">
              <a:lnSpc>
                <a:spcPct val="125000"/>
              </a:lnSpc>
            </a:pPr>
            <a:r>
              <a:rPr lang="zh-CN" altLang="en-US" b="1" dirty="0">
                <a:latin typeface="宋体" panose="02010600030101010101" pitchFamily="2" charset="-122"/>
                <a:ea typeface="宋体" panose="02010600030101010101" pitchFamily="2" charset="-122"/>
              </a:rPr>
              <a:t>   对实际生产的差异进行管理</a:t>
            </a:r>
            <a:endParaRPr lang="zh-CN" altLang="en-US" b="1" dirty="0">
              <a:latin typeface="宋体" panose="02010600030101010101" pitchFamily="2" charset="-122"/>
              <a:ea typeface="宋体" panose="02010600030101010101" pitchFamily="2" charset="-122"/>
            </a:endParaRPr>
          </a:p>
          <a:p>
            <a:pPr algn="l">
              <a:lnSpc>
                <a:spcPct val="125000"/>
              </a:lnSpc>
            </a:pPr>
            <a:r>
              <a:rPr lang="en-US" altLang="zh-CN" b="1">
                <a:latin typeface="宋体" panose="02010600030101010101" pitchFamily="2" charset="-122"/>
                <a:ea typeface="宋体" panose="02010600030101010101" pitchFamily="2" charset="-122"/>
              </a:rPr>
              <a:t>3.</a:t>
            </a:r>
            <a:r>
              <a:rPr lang="zh-CN" altLang="en-US" b="1" dirty="0">
                <a:latin typeface="宋体" panose="02010600030101010101" pitchFamily="2" charset="-122"/>
                <a:ea typeface="宋体" panose="02010600030101010101" pitchFamily="2" charset="-122"/>
              </a:rPr>
              <a:t>可以根据生产的变动调整生产，但是不可变更过多。</a:t>
            </a:r>
            <a:endParaRPr lang="zh-CN" altLang="en-US" b="1" dirty="0">
              <a:latin typeface="宋体" panose="02010600030101010101" pitchFamily="2" charset="-122"/>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72" name="标题 62471"/>
          <p:cNvSpPr>
            <a:spLocks noGrp="1"/>
          </p:cNvSpPr>
          <p:nvPr>
            <p:ph type="title"/>
          </p:nvPr>
        </p:nvSpPr>
        <p:spPr>
          <a:ln/>
        </p:spPr>
        <p:txBody>
          <a:bodyPr anchor="ctr" anchorCtr="0"/>
          <a:p>
            <a:r>
              <a:rPr lang="en-US" altLang="zh-CN">
                <a:ea typeface="宋体" panose="02010600030101010101" pitchFamily="2" charset="-122"/>
              </a:rPr>
              <a:t>[</a:t>
            </a:r>
            <a:r>
              <a:rPr lang="en-US" altLang="en-US"/>
              <a:t>Ⅱ</a:t>
            </a:r>
            <a:r>
              <a:rPr lang="en-US" altLang="zh-CN">
                <a:ea typeface="宋体" panose="02010600030101010101" pitchFamily="2" charset="-122"/>
              </a:rPr>
              <a:t>]</a:t>
            </a:r>
            <a:r>
              <a:rPr lang="zh-CN" altLang="en-US" dirty="0">
                <a:ea typeface="宋体" panose="02010600030101010101" pitchFamily="2" charset="-122"/>
              </a:rPr>
              <a:t>什么是 过程周期时间？</a:t>
            </a:r>
            <a:endParaRPr lang="zh-CN" altLang="en-US" dirty="0">
              <a:ea typeface="宋体" panose="02010600030101010101" pitchFamily="2" charset="-122"/>
            </a:endParaRPr>
          </a:p>
        </p:txBody>
      </p:sp>
      <p:sp>
        <p:nvSpPr>
          <p:cNvPr id="62474" name="圆角矩形 62473"/>
          <p:cNvSpPr/>
          <p:nvPr/>
        </p:nvSpPr>
        <p:spPr>
          <a:xfrm>
            <a:off x="2484438" y="2924175"/>
            <a:ext cx="2303462" cy="433388"/>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企      划</a:t>
            </a:r>
            <a:endParaRPr lang="zh-CN" altLang="en-US" b="1" dirty="0">
              <a:latin typeface="Arial" panose="020B0604020202020204" pitchFamily="34" charset="0"/>
              <a:ea typeface="宋体" panose="02010600030101010101" pitchFamily="2" charset="-122"/>
            </a:endParaRPr>
          </a:p>
        </p:txBody>
      </p:sp>
      <p:sp>
        <p:nvSpPr>
          <p:cNvPr id="62477" name="圆角矩形 62476"/>
          <p:cNvSpPr/>
          <p:nvPr/>
        </p:nvSpPr>
        <p:spPr>
          <a:xfrm>
            <a:off x="2484438" y="3429000"/>
            <a:ext cx="2303462" cy="431800"/>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设      计</a:t>
            </a:r>
            <a:endParaRPr lang="zh-CN" altLang="en-US" b="1" dirty="0">
              <a:latin typeface="Arial" panose="020B0604020202020204" pitchFamily="34" charset="0"/>
              <a:ea typeface="宋体" panose="02010600030101010101" pitchFamily="2" charset="-122"/>
            </a:endParaRPr>
          </a:p>
        </p:txBody>
      </p:sp>
      <p:sp>
        <p:nvSpPr>
          <p:cNvPr id="62478" name="圆角矩形 62477"/>
          <p:cNvSpPr/>
          <p:nvPr/>
        </p:nvSpPr>
        <p:spPr>
          <a:xfrm>
            <a:off x="2484438" y="3933825"/>
            <a:ext cx="2303462" cy="431800"/>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      准</a:t>
            </a:r>
            <a:endParaRPr lang="zh-CN" altLang="en-US" b="1" dirty="0">
              <a:latin typeface="Arial" panose="020B0604020202020204" pitchFamily="34" charset="0"/>
              <a:ea typeface="宋体" panose="02010600030101010101" pitchFamily="2" charset="-122"/>
            </a:endParaRPr>
          </a:p>
        </p:txBody>
      </p:sp>
      <p:sp>
        <p:nvSpPr>
          <p:cNvPr id="62479" name="圆角矩形 62478"/>
          <p:cNvSpPr/>
          <p:nvPr/>
        </p:nvSpPr>
        <p:spPr>
          <a:xfrm>
            <a:off x="2484438" y="4437063"/>
            <a:ext cx="2303462" cy="431800"/>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生产计划</a:t>
            </a:r>
            <a:endParaRPr lang="zh-CN" altLang="en-US" b="1" dirty="0">
              <a:latin typeface="Arial" panose="020B0604020202020204" pitchFamily="34" charset="0"/>
              <a:ea typeface="宋体" panose="02010600030101010101" pitchFamily="2" charset="-122"/>
            </a:endParaRPr>
          </a:p>
        </p:txBody>
      </p:sp>
      <p:sp>
        <p:nvSpPr>
          <p:cNvPr id="62480" name="圆角矩形 62479"/>
          <p:cNvSpPr/>
          <p:nvPr/>
        </p:nvSpPr>
        <p:spPr>
          <a:xfrm>
            <a:off x="2484438" y="4941888"/>
            <a:ext cx="2374900" cy="358775"/>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      产</a:t>
            </a:r>
            <a:endParaRPr lang="zh-CN" altLang="en-US" b="1" dirty="0">
              <a:latin typeface="Arial" panose="020B0604020202020204" pitchFamily="34" charset="0"/>
              <a:ea typeface="宋体" panose="02010600030101010101" pitchFamily="2" charset="-122"/>
            </a:endParaRPr>
          </a:p>
        </p:txBody>
      </p:sp>
      <p:sp>
        <p:nvSpPr>
          <p:cNvPr id="62481" name="圆角矩形 62480"/>
          <p:cNvSpPr/>
          <p:nvPr/>
        </p:nvSpPr>
        <p:spPr>
          <a:xfrm>
            <a:off x="2484438" y="5373688"/>
            <a:ext cx="2303462" cy="431800"/>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物      流</a:t>
            </a:r>
            <a:endParaRPr lang="zh-CN" altLang="en-US" b="1" dirty="0">
              <a:latin typeface="Arial" panose="020B0604020202020204" pitchFamily="34" charset="0"/>
              <a:ea typeface="宋体" panose="02010600030101010101" pitchFamily="2" charset="-122"/>
            </a:endParaRPr>
          </a:p>
        </p:txBody>
      </p:sp>
      <p:sp>
        <p:nvSpPr>
          <p:cNvPr id="62482" name="圆角矩形 62481"/>
          <p:cNvSpPr/>
          <p:nvPr/>
        </p:nvSpPr>
        <p:spPr>
          <a:xfrm>
            <a:off x="2484438" y="5876925"/>
            <a:ext cx="2303462" cy="431800"/>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销      售</a:t>
            </a:r>
            <a:endParaRPr lang="zh-CN" altLang="en-US" b="1" dirty="0">
              <a:latin typeface="Arial" panose="020B0604020202020204" pitchFamily="34" charset="0"/>
              <a:ea typeface="宋体" panose="02010600030101010101" pitchFamily="2" charset="-122"/>
            </a:endParaRPr>
          </a:p>
        </p:txBody>
      </p:sp>
      <p:sp>
        <p:nvSpPr>
          <p:cNvPr id="62483" name="任意多边形 62482"/>
          <p:cNvSpPr/>
          <p:nvPr/>
        </p:nvSpPr>
        <p:spPr>
          <a:xfrm>
            <a:off x="4932363" y="2852738"/>
            <a:ext cx="431800" cy="1439862"/>
          </a:xfrm>
          <a:custGeom>
            <a:avLst/>
            <a:gdLst/>
            <a:ahLst/>
            <a:cxnLst/>
            <a:pathLst>
              <a:path w="272" h="907">
                <a:moveTo>
                  <a:pt x="0" y="0"/>
                </a:moveTo>
                <a:lnTo>
                  <a:pt x="272" y="0"/>
                </a:lnTo>
                <a:lnTo>
                  <a:pt x="272" y="907"/>
                </a:lnTo>
                <a:lnTo>
                  <a:pt x="0" y="907"/>
                </a:lnTo>
              </a:path>
            </a:pathLst>
          </a:custGeom>
          <a:noFill/>
          <a:ln w="25400" cap="flat" cmpd="sng">
            <a:solidFill>
              <a:schemeClr val="tx1"/>
            </a:solidFill>
            <a:prstDash val="solid"/>
            <a:headEnd type="none" w="med" len="med"/>
            <a:tailEnd type="none" w="med" len="med"/>
          </a:ln>
        </p:spPr>
        <p:txBody>
          <a:bodyPr/>
          <a:p>
            <a:endParaRPr lang="zh-CN" altLang="en-US"/>
          </a:p>
        </p:txBody>
      </p:sp>
      <p:sp>
        <p:nvSpPr>
          <p:cNvPr id="62484" name="任意多边形 62483"/>
          <p:cNvSpPr/>
          <p:nvPr/>
        </p:nvSpPr>
        <p:spPr>
          <a:xfrm>
            <a:off x="5364163" y="3933825"/>
            <a:ext cx="431800" cy="2374900"/>
          </a:xfrm>
          <a:custGeom>
            <a:avLst/>
            <a:gdLst/>
            <a:ahLst/>
            <a:cxnLst/>
            <a:pathLst>
              <a:path w="272" h="907">
                <a:moveTo>
                  <a:pt x="0" y="0"/>
                </a:moveTo>
                <a:lnTo>
                  <a:pt x="272" y="0"/>
                </a:lnTo>
                <a:lnTo>
                  <a:pt x="272" y="907"/>
                </a:lnTo>
                <a:lnTo>
                  <a:pt x="0" y="907"/>
                </a:lnTo>
              </a:path>
            </a:pathLst>
          </a:custGeom>
          <a:noFill/>
          <a:ln w="25400" cap="flat" cmpd="sng">
            <a:solidFill>
              <a:schemeClr val="tx1"/>
            </a:solidFill>
            <a:prstDash val="solid"/>
            <a:headEnd type="none" w="med" len="med"/>
            <a:tailEnd type="none" w="med" len="med"/>
          </a:ln>
        </p:spPr>
        <p:txBody>
          <a:bodyPr/>
          <a:p>
            <a:endParaRPr lang="zh-CN" altLang="en-US"/>
          </a:p>
        </p:txBody>
      </p:sp>
      <p:sp>
        <p:nvSpPr>
          <p:cNvPr id="62485" name="直接连接符 62484"/>
          <p:cNvSpPr/>
          <p:nvPr/>
        </p:nvSpPr>
        <p:spPr>
          <a:xfrm>
            <a:off x="5364163" y="3429000"/>
            <a:ext cx="1008062" cy="0"/>
          </a:xfrm>
          <a:prstGeom prst="line">
            <a:avLst/>
          </a:prstGeom>
          <a:ln w="25400" cap="flat" cmpd="sng">
            <a:solidFill>
              <a:schemeClr val="tx1"/>
            </a:solidFill>
            <a:prstDash val="solid"/>
            <a:headEnd type="none" w="med" len="med"/>
            <a:tailEnd type="none" w="med" len="med"/>
          </a:ln>
        </p:spPr>
      </p:sp>
      <p:sp>
        <p:nvSpPr>
          <p:cNvPr id="62487" name="圆角矩形 62486"/>
          <p:cNvSpPr/>
          <p:nvPr/>
        </p:nvSpPr>
        <p:spPr>
          <a:xfrm>
            <a:off x="6516688" y="4652963"/>
            <a:ext cx="1655762" cy="1296987"/>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丰田生产方式</a:t>
            </a:r>
            <a:endParaRPr lang="zh-CN" altLang="en-US" b="1" dirty="0">
              <a:latin typeface="Arial" panose="020B0604020202020204" pitchFamily="34" charset="0"/>
              <a:ea typeface="宋体" panose="02010600030101010101" pitchFamily="2" charset="-122"/>
            </a:endParaRPr>
          </a:p>
          <a:p>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TPS</a:t>
            </a:r>
            <a:r>
              <a:rPr lang="zh-CN" altLang="en-US" b="1" dirty="0">
                <a:latin typeface="Arial" panose="020B0604020202020204" pitchFamily="34" charset="0"/>
                <a:ea typeface="宋体" panose="02010600030101010101" pitchFamily="2" charset="-122"/>
              </a:rPr>
              <a:t>）</a:t>
            </a:r>
            <a:endParaRPr lang="zh-CN" altLang="en-US" b="1" dirty="0">
              <a:latin typeface="Arial" panose="020B0604020202020204" pitchFamily="34" charset="0"/>
              <a:ea typeface="宋体" panose="02010600030101010101" pitchFamily="2" charset="-122"/>
            </a:endParaRPr>
          </a:p>
        </p:txBody>
      </p:sp>
      <p:sp>
        <p:nvSpPr>
          <p:cNvPr id="62488" name="直接连接符 62487"/>
          <p:cNvSpPr/>
          <p:nvPr/>
        </p:nvSpPr>
        <p:spPr>
          <a:xfrm>
            <a:off x="5795963" y="5084763"/>
            <a:ext cx="576262" cy="0"/>
          </a:xfrm>
          <a:prstGeom prst="line">
            <a:avLst/>
          </a:prstGeom>
          <a:ln w="25400" cap="flat" cmpd="sng">
            <a:solidFill>
              <a:schemeClr val="tx1"/>
            </a:solidFill>
            <a:prstDash val="solid"/>
            <a:headEnd type="none" w="med" len="med"/>
            <a:tailEnd type="none" w="med" len="med"/>
          </a:ln>
        </p:spPr>
      </p:sp>
      <p:sp>
        <p:nvSpPr>
          <p:cNvPr id="62489" name="圆角矩形 62488"/>
          <p:cNvSpPr/>
          <p:nvPr/>
        </p:nvSpPr>
        <p:spPr>
          <a:xfrm>
            <a:off x="6300788" y="2852738"/>
            <a:ext cx="1871662" cy="1296987"/>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同步工程</a:t>
            </a:r>
            <a:endParaRPr lang="zh-CN" altLang="en-US" b="1" dirty="0">
              <a:latin typeface="Arial" panose="020B0604020202020204" pitchFamily="34" charset="0"/>
              <a:ea typeface="宋体" panose="02010600030101010101" pitchFamily="2" charset="-122"/>
            </a:endParaRPr>
          </a:p>
          <a:p>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SE</a:t>
            </a:r>
            <a:r>
              <a:rPr lang="zh-CN" altLang="en-US" b="1" dirty="0">
                <a:latin typeface="Arial" panose="020B0604020202020204" pitchFamily="34" charset="0"/>
                <a:ea typeface="宋体" panose="02010600030101010101" pitchFamily="2" charset="-122"/>
              </a:rPr>
              <a:t>）</a:t>
            </a:r>
            <a:endParaRPr lang="zh-CN" altLang="en-US" b="1" dirty="0">
              <a:latin typeface="Arial" panose="020B0604020202020204" pitchFamily="34" charset="0"/>
              <a:ea typeface="宋体" panose="02010600030101010101" pitchFamily="2" charset="-122"/>
            </a:endParaRPr>
          </a:p>
        </p:txBody>
      </p:sp>
      <p:sp>
        <p:nvSpPr>
          <p:cNvPr id="62491" name="直接连接符 62490"/>
          <p:cNvSpPr/>
          <p:nvPr/>
        </p:nvSpPr>
        <p:spPr>
          <a:xfrm flipH="1">
            <a:off x="1116013" y="2852738"/>
            <a:ext cx="3600450" cy="0"/>
          </a:xfrm>
          <a:prstGeom prst="line">
            <a:avLst/>
          </a:prstGeom>
          <a:ln w="25400" cap="flat" cmpd="sng">
            <a:solidFill>
              <a:schemeClr val="tx1"/>
            </a:solidFill>
            <a:prstDash val="solid"/>
            <a:headEnd type="none" w="med" len="med"/>
            <a:tailEnd type="none" w="med" len="med"/>
          </a:ln>
        </p:spPr>
      </p:sp>
      <p:sp>
        <p:nvSpPr>
          <p:cNvPr id="62492" name="直接连接符 62491"/>
          <p:cNvSpPr/>
          <p:nvPr/>
        </p:nvSpPr>
        <p:spPr>
          <a:xfrm flipH="1">
            <a:off x="1187450" y="6381750"/>
            <a:ext cx="3600450" cy="0"/>
          </a:xfrm>
          <a:prstGeom prst="line">
            <a:avLst/>
          </a:prstGeom>
          <a:ln w="25400" cap="flat" cmpd="sng">
            <a:solidFill>
              <a:schemeClr val="tx1"/>
            </a:solidFill>
            <a:prstDash val="solid"/>
            <a:headEnd type="none" w="med" len="med"/>
            <a:tailEnd type="none" w="med" len="med"/>
          </a:ln>
        </p:spPr>
      </p:sp>
      <p:sp>
        <p:nvSpPr>
          <p:cNvPr id="62493" name="直接连接符 62492"/>
          <p:cNvSpPr/>
          <p:nvPr/>
        </p:nvSpPr>
        <p:spPr>
          <a:xfrm>
            <a:off x="2051050" y="2924175"/>
            <a:ext cx="0" cy="3384550"/>
          </a:xfrm>
          <a:prstGeom prst="line">
            <a:avLst/>
          </a:prstGeom>
          <a:ln w="25400" cap="flat" cmpd="sng">
            <a:solidFill>
              <a:schemeClr val="tx1"/>
            </a:solidFill>
            <a:prstDash val="solid"/>
            <a:headEnd type="triangle" w="lg" len="lg"/>
            <a:tailEnd type="triangle" w="lg" len="lg"/>
          </a:ln>
        </p:spPr>
      </p:sp>
      <p:sp>
        <p:nvSpPr>
          <p:cNvPr id="62494" name="矩形 62493"/>
          <p:cNvSpPr/>
          <p:nvPr/>
        </p:nvSpPr>
        <p:spPr>
          <a:xfrm rot="5400000">
            <a:off x="514350" y="4244975"/>
            <a:ext cx="2160588" cy="384175"/>
          </a:xfrm>
          <a:prstGeom prst="rect">
            <a:avLst/>
          </a:prstGeom>
        </p:spPr>
        <p:txBody>
          <a:bodyPr vert="eaVert"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过程周期时间</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62496" name="矩形 62495"/>
          <p:cNvSpPr/>
          <p:nvPr/>
        </p:nvSpPr>
        <p:spPr>
          <a:xfrm>
            <a:off x="1403350" y="1628775"/>
            <a:ext cx="6913563" cy="7191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对企业而言的过程周期时间</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93" name="矩形 118792"/>
          <p:cNvSpPr/>
          <p:nvPr/>
        </p:nvSpPr>
        <p:spPr>
          <a:xfrm>
            <a:off x="1258888" y="765175"/>
            <a:ext cx="5976937"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[6]</a:t>
            </a:r>
            <a:r>
              <a:rPr lang="zh-CN" altLang="en-US" sz="2800" b="1" dirty="0">
                <a:latin typeface="宋体" panose="02010600030101010101" pitchFamily="2" charset="-122"/>
                <a:ea typeface="宋体" panose="02010600030101010101" pitchFamily="2" charset="-122"/>
              </a:rPr>
              <a:t>使用看板的前提</a:t>
            </a:r>
            <a:r>
              <a:rPr lang="en-US" altLang="zh-CN" sz="2800" b="1">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生产均衡化</a:t>
            </a:r>
            <a:endParaRPr lang="zh-CN" altLang="en-US" sz="2800" b="1" dirty="0">
              <a:latin typeface="宋体" panose="02010600030101010101" pitchFamily="2" charset="-122"/>
              <a:ea typeface="宋体" panose="02010600030101010101" pitchFamily="2" charset="-122"/>
            </a:endParaRPr>
          </a:p>
        </p:txBody>
      </p:sp>
      <p:sp>
        <p:nvSpPr>
          <p:cNvPr id="118794" name="矩形 118793"/>
          <p:cNvSpPr/>
          <p:nvPr/>
        </p:nvSpPr>
        <p:spPr>
          <a:xfrm>
            <a:off x="1403350" y="1557338"/>
            <a:ext cx="6481763" cy="719137"/>
          </a:xfrm>
          <a:prstGeom prst="rect">
            <a:avLst/>
          </a:prstGeom>
          <a:noFill/>
          <a:ln w="25400">
            <a:noFill/>
          </a:ln>
        </p:spPr>
        <p:txBody>
          <a:bodyPr wrap="none" anchor="ctr" anchorCtr="0"/>
          <a:p>
            <a:pPr algn="l">
              <a:lnSpc>
                <a:spcPct val="125000"/>
              </a:lnSpc>
            </a:pPr>
            <a:r>
              <a:rPr lang="en-US" altLang="zh-CN" b="1">
                <a:latin typeface="宋体" panose="02010600030101010101" pitchFamily="2" charset="-122"/>
                <a:ea typeface="宋体" panose="02010600030101010101" pitchFamily="2" charset="-122"/>
              </a:rPr>
              <a:t>4.</a:t>
            </a:r>
            <a:r>
              <a:rPr lang="zh-CN" altLang="en-US" b="1" dirty="0">
                <a:latin typeface="宋体" panose="02010600030101010101" pitchFamily="2" charset="-122"/>
                <a:ea typeface="宋体" panose="02010600030101010101" pitchFamily="2" charset="-122"/>
              </a:rPr>
              <a:t>实现均衡化生产的工具</a:t>
            </a:r>
            <a:endParaRPr lang="zh-CN" altLang="en-US" b="1" dirty="0">
              <a:latin typeface="宋体" panose="02010600030101010101" pitchFamily="2" charset="-122"/>
              <a:ea typeface="宋体" panose="02010600030101010101" pitchFamily="2" charset="-122"/>
            </a:endParaRPr>
          </a:p>
          <a:p>
            <a:pPr algn="l">
              <a:lnSpc>
                <a:spcPct val="125000"/>
              </a:lnSpc>
            </a:pPr>
            <a:r>
              <a:rPr lang="en-US" altLang="zh-CN" b="1">
                <a:latin typeface="宋体" panose="02010600030101010101" pitchFamily="2" charset="-122"/>
                <a:ea typeface="宋体" panose="02010600030101010101" pitchFamily="2" charset="-122"/>
              </a:rPr>
              <a:t>  </a:t>
            </a:r>
            <a:r>
              <a:rPr lang="zh-CN" altLang="en-US" b="1" dirty="0">
                <a:latin typeface="宋体" panose="02010600030101010101" pitchFamily="2" charset="-122"/>
                <a:ea typeface="宋体" panose="02010600030101010101" pitchFamily="2" charset="-122"/>
              </a:rPr>
              <a:t>按照生产顺序和时间 进度快满进行检查的均衡化管理板</a:t>
            </a:r>
            <a:endParaRPr lang="zh-CN" altLang="en-US" b="1" dirty="0">
              <a:latin typeface="宋体" panose="02010600030101010101" pitchFamily="2" charset="-122"/>
              <a:ea typeface="宋体" panose="02010600030101010101" pitchFamily="2" charset="-122"/>
            </a:endParaRPr>
          </a:p>
        </p:txBody>
      </p:sp>
      <p:graphicFrame>
        <p:nvGraphicFramePr>
          <p:cNvPr id="119003" name="内容占位符 119002"/>
          <p:cNvGraphicFramePr/>
          <p:nvPr>
            <p:ph/>
          </p:nvPr>
        </p:nvGraphicFramePr>
        <p:xfrm>
          <a:off x="611188" y="2636838"/>
          <a:ext cx="7273925" cy="3787775"/>
        </p:xfrm>
        <a:graphic>
          <a:graphicData uri="http://schemas.openxmlformats.org/drawingml/2006/table">
            <a:tbl>
              <a:tblPr/>
              <a:tblGrid>
                <a:gridCol w="590550"/>
                <a:gridCol w="444500"/>
                <a:gridCol w="447675"/>
                <a:gridCol w="444500"/>
                <a:gridCol w="446088"/>
                <a:gridCol w="444500"/>
                <a:gridCol w="488950"/>
                <a:gridCol w="403225"/>
                <a:gridCol w="446087"/>
                <a:gridCol w="444500"/>
                <a:gridCol w="447675"/>
                <a:gridCol w="442913"/>
                <a:gridCol w="446087"/>
                <a:gridCol w="446088"/>
                <a:gridCol w="446087"/>
                <a:gridCol w="444500"/>
              </a:tblGrid>
              <a:tr h="64928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1600" b="1"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gridSpan="15">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ea typeface="宋体" panose="02010600030101010101" pitchFamily="2" charset="-122"/>
                        </a:rPr>
                        <a:t>每张看板所需的生产时间</a:t>
                      </a: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334962">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ea typeface="宋体" panose="02010600030101010101" pitchFamily="2" charset="-122"/>
                        </a:rPr>
                        <a:t>货号</a:t>
                      </a:r>
                      <a:r>
                        <a:rPr lang="en-US" altLang="zh-CN" sz="1600" b="1">
                          <a:ea typeface="宋体" panose="02010600030101010101" pitchFamily="2" charset="-122"/>
                        </a:rPr>
                        <a:t>A</a:t>
                      </a:r>
                      <a:endParaRPr lang="en-US" altLang="zh-CN" sz="1600" b="1">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r>
              <a:tr h="72707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4963">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ea typeface="宋体" panose="02010600030101010101" pitchFamily="2" charset="-122"/>
                        </a:rPr>
                        <a:t>货号</a:t>
                      </a:r>
                      <a:r>
                        <a:rPr lang="en-US" altLang="zh-CN" sz="1600" b="1">
                          <a:ea typeface="宋体" panose="02010600030101010101" pitchFamily="2" charset="-122"/>
                        </a:rPr>
                        <a:t>B</a:t>
                      </a:r>
                      <a:endParaRPr lang="en-US" altLang="zh-CN" sz="1600" b="1">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73100">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4962">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ea typeface="宋体" panose="02010600030101010101" pitchFamily="2" charset="-122"/>
                        </a:rPr>
                        <a:t>货号</a:t>
                      </a:r>
                      <a:r>
                        <a:rPr lang="en-US" altLang="zh-CN" sz="1600" b="1">
                          <a:ea typeface="宋体" panose="02010600030101010101" pitchFamily="2" charset="-122"/>
                        </a:rPr>
                        <a:t>CDE</a:t>
                      </a:r>
                      <a:endParaRPr lang="en-US" altLang="zh-CN" sz="1600" b="1">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777777"/>
                    </a:solid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FFFF00"/>
                    </a:solidFill>
                  </a:tcPr>
                </a:tc>
              </a:tr>
              <a:tr h="73342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18997" name="矩形 118996"/>
          <p:cNvSpPr/>
          <p:nvPr/>
        </p:nvSpPr>
        <p:spPr>
          <a:xfrm>
            <a:off x="1331913" y="3068638"/>
            <a:ext cx="396875" cy="157162"/>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8：00</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8998" name="矩形 118997"/>
          <p:cNvSpPr/>
          <p:nvPr/>
        </p:nvSpPr>
        <p:spPr>
          <a:xfrm>
            <a:off x="2700338" y="3068638"/>
            <a:ext cx="396875" cy="157162"/>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9：00</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8999" name="矩形 118998"/>
          <p:cNvSpPr/>
          <p:nvPr/>
        </p:nvSpPr>
        <p:spPr>
          <a:xfrm>
            <a:off x="4500563" y="3068638"/>
            <a:ext cx="396875" cy="157162"/>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10：00</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9000" name="矩形 118999"/>
          <p:cNvSpPr/>
          <p:nvPr/>
        </p:nvSpPr>
        <p:spPr>
          <a:xfrm>
            <a:off x="6227763" y="3068638"/>
            <a:ext cx="396875" cy="157162"/>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11：00</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9004" name="直接连接符 119003"/>
          <p:cNvSpPr/>
          <p:nvPr/>
        </p:nvSpPr>
        <p:spPr>
          <a:xfrm flipV="1">
            <a:off x="1258888" y="3644900"/>
            <a:ext cx="288925" cy="647700"/>
          </a:xfrm>
          <a:prstGeom prst="line">
            <a:avLst/>
          </a:prstGeom>
          <a:ln w="25400" cap="flat" cmpd="sng">
            <a:solidFill>
              <a:schemeClr val="tx1"/>
            </a:solidFill>
            <a:prstDash val="solid"/>
            <a:headEnd type="none" w="med" len="med"/>
            <a:tailEnd type="none" w="med" len="med"/>
          </a:ln>
        </p:spPr>
      </p:sp>
      <p:sp>
        <p:nvSpPr>
          <p:cNvPr id="119005" name="直接连接符 119004"/>
          <p:cNvSpPr/>
          <p:nvPr/>
        </p:nvSpPr>
        <p:spPr>
          <a:xfrm flipV="1">
            <a:off x="1692275" y="3644900"/>
            <a:ext cx="288925" cy="647700"/>
          </a:xfrm>
          <a:prstGeom prst="line">
            <a:avLst/>
          </a:prstGeom>
          <a:ln w="25400" cap="flat" cmpd="sng">
            <a:solidFill>
              <a:schemeClr val="tx1"/>
            </a:solidFill>
            <a:prstDash val="solid"/>
            <a:headEnd type="none" w="med" len="med"/>
            <a:tailEnd type="none" w="med" len="med"/>
          </a:ln>
        </p:spPr>
      </p:sp>
      <p:sp>
        <p:nvSpPr>
          <p:cNvPr id="119006" name="直接连接符 119005"/>
          <p:cNvSpPr/>
          <p:nvPr/>
        </p:nvSpPr>
        <p:spPr>
          <a:xfrm flipV="1">
            <a:off x="2195513" y="3644900"/>
            <a:ext cx="288925" cy="647700"/>
          </a:xfrm>
          <a:prstGeom prst="line">
            <a:avLst/>
          </a:prstGeom>
          <a:ln w="25400" cap="flat" cmpd="sng">
            <a:solidFill>
              <a:schemeClr val="tx1"/>
            </a:solidFill>
            <a:prstDash val="solid"/>
            <a:headEnd type="none" w="med" len="med"/>
            <a:tailEnd type="none" w="med" len="med"/>
          </a:ln>
        </p:spPr>
      </p:sp>
      <p:sp>
        <p:nvSpPr>
          <p:cNvPr id="119007" name="直接连接符 119006"/>
          <p:cNvSpPr/>
          <p:nvPr/>
        </p:nvSpPr>
        <p:spPr>
          <a:xfrm flipV="1">
            <a:off x="2628900" y="3644900"/>
            <a:ext cx="288925" cy="647700"/>
          </a:xfrm>
          <a:prstGeom prst="line">
            <a:avLst/>
          </a:prstGeom>
          <a:ln w="25400" cap="flat" cmpd="sng">
            <a:solidFill>
              <a:schemeClr val="tx1"/>
            </a:solidFill>
            <a:prstDash val="solid"/>
            <a:headEnd type="none" w="med" len="med"/>
            <a:tailEnd type="none" w="med" len="med"/>
          </a:ln>
        </p:spPr>
      </p:sp>
      <p:sp>
        <p:nvSpPr>
          <p:cNvPr id="119008" name="直接连接符 119007"/>
          <p:cNvSpPr/>
          <p:nvPr/>
        </p:nvSpPr>
        <p:spPr>
          <a:xfrm flipV="1">
            <a:off x="3059113" y="3644900"/>
            <a:ext cx="288925" cy="647700"/>
          </a:xfrm>
          <a:prstGeom prst="line">
            <a:avLst/>
          </a:prstGeom>
          <a:ln w="25400" cap="flat" cmpd="sng">
            <a:solidFill>
              <a:schemeClr val="tx1"/>
            </a:solidFill>
            <a:prstDash val="solid"/>
            <a:headEnd type="none" w="med" len="med"/>
            <a:tailEnd type="none" w="med" len="med"/>
          </a:ln>
        </p:spPr>
      </p:sp>
      <p:sp>
        <p:nvSpPr>
          <p:cNvPr id="119009" name="直接连接符 119008"/>
          <p:cNvSpPr/>
          <p:nvPr/>
        </p:nvSpPr>
        <p:spPr>
          <a:xfrm flipV="1">
            <a:off x="3492500" y="3644900"/>
            <a:ext cx="288925" cy="647700"/>
          </a:xfrm>
          <a:prstGeom prst="line">
            <a:avLst/>
          </a:prstGeom>
          <a:ln w="25400" cap="flat" cmpd="sng">
            <a:solidFill>
              <a:schemeClr val="tx1"/>
            </a:solidFill>
            <a:prstDash val="solid"/>
            <a:headEnd type="none" w="med" len="med"/>
            <a:tailEnd type="none" w="med" len="med"/>
          </a:ln>
        </p:spPr>
      </p:sp>
      <p:sp>
        <p:nvSpPr>
          <p:cNvPr id="119010" name="直接连接符 119009"/>
          <p:cNvSpPr/>
          <p:nvPr/>
        </p:nvSpPr>
        <p:spPr>
          <a:xfrm flipV="1">
            <a:off x="3995738" y="3644900"/>
            <a:ext cx="288925" cy="647700"/>
          </a:xfrm>
          <a:prstGeom prst="line">
            <a:avLst/>
          </a:prstGeom>
          <a:ln w="25400" cap="flat" cmpd="sng">
            <a:solidFill>
              <a:schemeClr val="tx1"/>
            </a:solidFill>
            <a:prstDash val="solid"/>
            <a:headEnd type="none" w="med" len="med"/>
            <a:tailEnd type="none" w="med" len="med"/>
          </a:ln>
        </p:spPr>
      </p:sp>
      <p:sp>
        <p:nvSpPr>
          <p:cNvPr id="119011" name="直接连接符 119010"/>
          <p:cNvSpPr/>
          <p:nvPr/>
        </p:nvSpPr>
        <p:spPr>
          <a:xfrm flipV="1">
            <a:off x="4429125" y="3644900"/>
            <a:ext cx="288925" cy="647700"/>
          </a:xfrm>
          <a:prstGeom prst="line">
            <a:avLst/>
          </a:prstGeom>
          <a:ln w="25400" cap="flat" cmpd="sng">
            <a:solidFill>
              <a:schemeClr val="tx1"/>
            </a:solidFill>
            <a:prstDash val="solid"/>
            <a:headEnd type="none" w="med" len="med"/>
            <a:tailEnd type="none" w="med" len="med"/>
          </a:ln>
        </p:spPr>
      </p:sp>
      <p:sp>
        <p:nvSpPr>
          <p:cNvPr id="119012" name="直接连接符 119011"/>
          <p:cNvSpPr/>
          <p:nvPr/>
        </p:nvSpPr>
        <p:spPr>
          <a:xfrm flipV="1">
            <a:off x="4859338" y="3644900"/>
            <a:ext cx="288925" cy="647700"/>
          </a:xfrm>
          <a:prstGeom prst="line">
            <a:avLst/>
          </a:prstGeom>
          <a:ln w="25400" cap="flat" cmpd="sng">
            <a:solidFill>
              <a:schemeClr val="tx1"/>
            </a:solidFill>
            <a:prstDash val="solid"/>
            <a:headEnd type="none" w="med" len="med"/>
            <a:tailEnd type="none" w="med" len="med"/>
          </a:ln>
        </p:spPr>
      </p:sp>
      <p:sp>
        <p:nvSpPr>
          <p:cNvPr id="119013" name="直接连接符 119012"/>
          <p:cNvSpPr/>
          <p:nvPr/>
        </p:nvSpPr>
        <p:spPr>
          <a:xfrm flipV="1">
            <a:off x="5292725" y="3644900"/>
            <a:ext cx="288925" cy="647700"/>
          </a:xfrm>
          <a:prstGeom prst="line">
            <a:avLst/>
          </a:prstGeom>
          <a:ln w="25400" cap="flat" cmpd="sng">
            <a:solidFill>
              <a:schemeClr val="tx1"/>
            </a:solidFill>
            <a:prstDash val="solid"/>
            <a:headEnd type="none" w="med" len="med"/>
            <a:tailEnd type="none" w="med" len="med"/>
          </a:ln>
        </p:spPr>
      </p:sp>
      <p:sp>
        <p:nvSpPr>
          <p:cNvPr id="119014" name="直接连接符 119013"/>
          <p:cNvSpPr/>
          <p:nvPr/>
        </p:nvSpPr>
        <p:spPr>
          <a:xfrm flipV="1">
            <a:off x="5795963" y="3644900"/>
            <a:ext cx="288925" cy="647700"/>
          </a:xfrm>
          <a:prstGeom prst="line">
            <a:avLst/>
          </a:prstGeom>
          <a:ln w="25400" cap="flat" cmpd="sng">
            <a:solidFill>
              <a:schemeClr val="tx1"/>
            </a:solidFill>
            <a:prstDash val="solid"/>
            <a:headEnd type="none" w="med" len="med"/>
            <a:tailEnd type="none" w="med" len="med"/>
          </a:ln>
        </p:spPr>
      </p:sp>
      <p:sp>
        <p:nvSpPr>
          <p:cNvPr id="119015" name="直接连接符 119014"/>
          <p:cNvSpPr/>
          <p:nvPr/>
        </p:nvSpPr>
        <p:spPr>
          <a:xfrm flipV="1">
            <a:off x="6229350" y="3644900"/>
            <a:ext cx="288925" cy="647700"/>
          </a:xfrm>
          <a:prstGeom prst="line">
            <a:avLst/>
          </a:prstGeom>
          <a:ln w="25400" cap="flat" cmpd="sng">
            <a:solidFill>
              <a:schemeClr val="tx1"/>
            </a:solidFill>
            <a:prstDash val="solid"/>
            <a:headEnd type="none" w="med" len="med"/>
            <a:tailEnd type="none" w="med" len="med"/>
          </a:ln>
        </p:spPr>
      </p:sp>
      <p:sp>
        <p:nvSpPr>
          <p:cNvPr id="119016" name="直接连接符 119015"/>
          <p:cNvSpPr/>
          <p:nvPr/>
        </p:nvSpPr>
        <p:spPr>
          <a:xfrm flipV="1">
            <a:off x="6588125" y="3644900"/>
            <a:ext cx="288925" cy="647700"/>
          </a:xfrm>
          <a:prstGeom prst="line">
            <a:avLst/>
          </a:prstGeom>
          <a:ln w="25400" cap="flat" cmpd="sng">
            <a:solidFill>
              <a:schemeClr val="tx1"/>
            </a:solidFill>
            <a:prstDash val="solid"/>
            <a:headEnd type="none" w="med" len="med"/>
            <a:tailEnd type="none" w="med" len="med"/>
          </a:ln>
        </p:spPr>
      </p:sp>
      <p:sp>
        <p:nvSpPr>
          <p:cNvPr id="119017" name="直接连接符 119016"/>
          <p:cNvSpPr/>
          <p:nvPr/>
        </p:nvSpPr>
        <p:spPr>
          <a:xfrm flipV="1">
            <a:off x="7021513" y="3644900"/>
            <a:ext cx="288925" cy="647700"/>
          </a:xfrm>
          <a:prstGeom prst="line">
            <a:avLst/>
          </a:prstGeom>
          <a:ln w="25400" cap="flat" cmpd="sng">
            <a:solidFill>
              <a:schemeClr val="tx1"/>
            </a:solidFill>
            <a:prstDash val="solid"/>
            <a:headEnd type="none" w="med" len="med"/>
            <a:tailEnd type="none" w="med" len="med"/>
          </a:ln>
        </p:spPr>
      </p:sp>
      <p:sp>
        <p:nvSpPr>
          <p:cNvPr id="119018" name="直接连接符 119017"/>
          <p:cNvSpPr/>
          <p:nvPr/>
        </p:nvSpPr>
        <p:spPr>
          <a:xfrm flipV="1">
            <a:off x="7524750" y="3644900"/>
            <a:ext cx="288925" cy="647700"/>
          </a:xfrm>
          <a:prstGeom prst="line">
            <a:avLst/>
          </a:prstGeom>
          <a:ln w="25400" cap="flat" cmpd="sng">
            <a:solidFill>
              <a:schemeClr val="tx1"/>
            </a:solidFill>
            <a:prstDash val="solid"/>
            <a:headEnd type="none" w="med" len="med"/>
            <a:tailEnd type="none" w="med" len="med"/>
          </a:ln>
        </p:spPr>
      </p:sp>
      <p:sp>
        <p:nvSpPr>
          <p:cNvPr id="119020" name="直接连接符 119019"/>
          <p:cNvSpPr/>
          <p:nvPr/>
        </p:nvSpPr>
        <p:spPr>
          <a:xfrm flipV="1">
            <a:off x="1692275" y="4652963"/>
            <a:ext cx="288925" cy="647700"/>
          </a:xfrm>
          <a:prstGeom prst="line">
            <a:avLst/>
          </a:prstGeom>
          <a:ln w="25400" cap="flat" cmpd="sng">
            <a:solidFill>
              <a:schemeClr val="tx1"/>
            </a:solidFill>
            <a:prstDash val="solid"/>
            <a:headEnd type="none" w="med" len="med"/>
            <a:tailEnd type="none" w="med" len="med"/>
          </a:ln>
        </p:spPr>
      </p:sp>
      <p:sp>
        <p:nvSpPr>
          <p:cNvPr id="119021" name="直接连接符 119020"/>
          <p:cNvSpPr/>
          <p:nvPr/>
        </p:nvSpPr>
        <p:spPr>
          <a:xfrm flipV="1">
            <a:off x="2627313" y="4652963"/>
            <a:ext cx="288925" cy="647700"/>
          </a:xfrm>
          <a:prstGeom prst="line">
            <a:avLst/>
          </a:prstGeom>
          <a:ln w="25400" cap="flat" cmpd="sng">
            <a:solidFill>
              <a:schemeClr val="tx1"/>
            </a:solidFill>
            <a:prstDash val="solid"/>
            <a:headEnd type="none" w="med" len="med"/>
            <a:tailEnd type="none" w="med" len="med"/>
          </a:ln>
        </p:spPr>
      </p:sp>
      <p:sp>
        <p:nvSpPr>
          <p:cNvPr id="119022" name="直接连接符 119021"/>
          <p:cNvSpPr/>
          <p:nvPr/>
        </p:nvSpPr>
        <p:spPr>
          <a:xfrm flipV="1">
            <a:off x="3563938" y="4652963"/>
            <a:ext cx="288925" cy="647700"/>
          </a:xfrm>
          <a:prstGeom prst="line">
            <a:avLst/>
          </a:prstGeom>
          <a:ln w="25400" cap="flat" cmpd="sng">
            <a:solidFill>
              <a:schemeClr val="tx1"/>
            </a:solidFill>
            <a:prstDash val="solid"/>
            <a:headEnd type="none" w="med" len="med"/>
            <a:tailEnd type="none" w="med" len="med"/>
          </a:ln>
        </p:spPr>
      </p:sp>
      <p:sp>
        <p:nvSpPr>
          <p:cNvPr id="119023" name="直接连接符 119022"/>
          <p:cNvSpPr/>
          <p:nvPr/>
        </p:nvSpPr>
        <p:spPr>
          <a:xfrm flipV="1">
            <a:off x="4498975" y="4652963"/>
            <a:ext cx="288925" cy="647700"/>
          </a:xfrm>
          <a:prstGeom prst="line">
            <a:avLst/>
          </a:prstGeom>
          <a:ln w="25400" cap="flat" cmpd="sng">
            <a:solidFill>
              <a:schemeClr val="tx1"/>
            </a:solidFill>
            <a:prstDash val="solid"/>
            <a:headEnd type="none" w="med" len="med"/>
            <a:tailEnd type="none" w="med" len="med"/>
          </a:ln>
        </p:spPr>
      </p:sp>
      <p:sp>
        <p:nvSpPr>
          <p:cNvPr id="119024" name="直接连接符 119023"/>
          <p:cNvSpPr/>
          <p:nvPr/>
        </p:nvSpPr>
        <p:spPr>
          <a:xfrm flipV="1">
            <a:off x="5292725" y="4652963"/>
            <a:ext cx="288925" cy="647700"/>
          </a:xfrm>
          <a:prstGeom prst="line">
            <a:avLst/>
          </a:prstGeom>
          <a:ln w="25400" cap="flat" cmpd="sng">
            <a:solidFill>
              <a:schemeClr val="tx1"/>
            </a:solidFill>
            <a:prstDash val="solid"/>
            <a:headEnd type="none" w="med" len="med"/>
            <a:tailEnd type="none" w="med" len="med"/>
          </a:ln>
        </p:spPr>
      </p:sp>
      <p:sp>
        <p:nvSpPr>
          <p:cNvPr id="119025" name="直接连接符 119024"/>
          <p:cNvSpPr/>
          <p:nvPr/>
        </p:nvSpPr>
        <p:spPr>
          <a:xfrm flipV="1">
            <a:off x="6227763" y="4652963"/>
            <a:ext cx="288925" cy="647700"/>
          </a:xfrm>
          <a:prstGeom prst="line">
            <a:avLst/>
          </a:prstGeom>
          <a:ln w="25400" cap="flat" cmpd="sng">
            <a:solidFill>
              <a:schemeClr val="tx1"/>
            </a:solidFill>
            <a:prstDash val="solid"/>
            <a:headEnd type="none" w="med" len="med"/>
            <a:tailEnd type="none" w="med" len="med"/>
          </a:ln>
        </p:spPr>
      </p:sp>
      <p:sp>
        <p:nvSpPr>
          <p:cNvPr id="119026" name="直接连接符 119025"/>
          <p:cNvSpPr/>
          <p:nvPr/>
        </p:nvSpPr>
        <p:spPr>
          <a:xfrm flipV="1">
            <a:off x="7092950" y="4652963"/>
            <a:ext cx="288925" cy="647700"/>
          </a:xfrm>
          <a:prstGeom prst="line">
            <a:avLst/>
          </a:prstGeom>
          <a:ln w="25400" cap="flat" cmpd="sng">
            <a:solidFill>
              <a:schemeClr val="tx1"/>
            </a:solidFill>
            <a:prstDash val="solid"/>
            <a:headEnd type="none" w="med" len="med"/>
            <a:tailEnd type="none" w="med" len="med"/>
          </a:ln>
        </p:spPr>
      </p:sp>
      <p:sp>
        <p:nvSpPr>
          <p:cNvPr id="119027" name="直接连接符 119026"/>
          <p:cNvSpPr/>
          <p:nvPr/>
        </p:nvSpPr>
        <p:spPr>
          <a:xfrm flipV="1">
            <a:off x="2195513" y="5734050"/>
            <a:ext cx="288925" cy="647700"/>
          </a:xfrm>
          <a:prstGeom prst="line">
            <a:avLst/>
          </a:prstGeom>
          <a:ln w="25400" cap="flat" cmpd="sng">
            <a:solidFill>
              <a:schemeClr val="tx1"/>
            </a:solidFill>
            <a:prstDash val="solid"/>
            <a:headEnd type="none" w="med" len="med"/>
            <a:tailEnd type="none" w="med" len="med"/>
          </a:ln>
        </p:spPr>
      </p:sp>
      <p:sp>
        <p:nvSpPr>
          <p:cNvPr id="119028" name="直接连接符 119027"/>
          <p:cNvSpPr/>
          <p:nvPr/>
        </p:nvSpPr>
        <p:spPr>
          <a:xfrm flipV="1">
            <a:off x="3492500" y="5734050"/>
            <a:ext cx="288925" cy="647700"/>
          </a:xfrm>
          <a:prstGeom prst="line">
            <a:avLst/>
          </a:prstGeom>
          <a:ln w="25400" cap="flat" cmpd="sng">
            <a:solidFill>
              <a:schemeClr val="tx1"/>
            </a:solidFill>
            <a:prstDash val="solid"/>
            <a:headEnd type="none" w="med" len="med"/>
            <a:tailEnd type="none" w="med" len="med"/>
          </a:ln>
        </p:spPr>
      </p:sp>
      <p:sp>
        <p:nvSpPr>
          <p:cNvPr id="119029" name="直接连接符 119028"/>
          <p:cNvSpPr/>
          <p:nvPr/>
        </p:nvSpPr>
        <p:spPr>
          <a:xfrm flipV="1">
            <a:off x="4859338" y="5734050"/>
            <a:ext cx="288925" cy="647700"/>
          </a:xfrm>
          <a:prstGeom prst="line">
            <a:avLst/>
          </a:prstGeom>
          <a:ln w="25400" cap="flat" cmpd="sng">
            <a:solidFill>
              <a:schemeClr val="tx1"/>
            </a:solidFill>
            <a:prstDash val="solid"/>
            <a:headEnd type="none" w="med" len="med"/>
            <a:tailEnd type="none" w="med" len="med"/>
          </a:ln>
        </p:spPr>
      </p:sp>
      <p:sp>
        <p:nvSpPr>
          <p:cNvPr id="119030" name="直接连接符 119029"/>
          <p:cNvSpPr/>
          <p:nvPr/>
        </p:nvSpPr>
        <p:spPr>
          <a:xfrm flipV="1">
            <a:off x="6156325" y="5734050"/>
            <a:ext cx="288925" cy="647700"/>
          </a:xfrm>
          <a:prstGeom prst="line">
            <a:avLst/>
          </a:prstGeom>
          <a:ln w="25400" cap="flat" cmpd="sng">
            <a:solidFill>
              <a:schemeClr val="tx1"/>
            </a:solidFill>
            <a:prstDash val="solid"/>
            <a:headEnd type="none" w="med" len="med"/>
            <a:tailEnd type="none" w="med" len="med"/>
          </a:ln>
        </p:spPr>
      </p:sp>
      <p:sp>
        <p:nvSpPr>
          <p:cNvPr id="119031" name="直接连接符 119030"/>
          <p:cNvSpPr/>
          <p:nvPr/>
        </p:nvSpPr>
        <p:spPr>
          <a:xfrm flipV="1">
            <a:off x="7524750" y="5734050"/>
            <a:ext cx="288925" cy="647700"/>
          </a:xfrm>
          <a:prstGeom prst="line">
            <a:avLst/>
          </a:prstGeom>
          <a:ln w="25400" cap="flat" cmpd="sng">
            <a:solidFill>
              <a:schemeClr val="tx1"/>
            </a:solidFill>
            <a:prstDash val="solid"/>
            <a:headEnd type="none" w="med" len="med"/>
            <a:tailEnd type="none" w="med" len="med"/>
          </a:ln>
        </p:spPr>
      </p:sp>
      <p:sp>
        <p:nvSpPr>
          <p:cNvPr id="119032" name="矩形 119031"/>
          <p:cNvSpPr/>
          <p:nvPr/>
        </p:nvSpPr>
        <p:spPr>
          <a:xfrm>
            <a:off x="8101013" y="2636838"/>
            <a:ext cx="842962" cy="3000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指定座位</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9033" name="矩形 119032"/>
          <p:cNvSpPr/>
          <p:nvPr/>
        </p:nvSpPr>
        <p:spPr>
          <a:xfrm>
            <a:off x="8101013" y="3860800"/>
            <a:ext cx="842962" cy="3000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自由座位</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9034" name="矩形 119033"/>
          <p:cNvSpPr/>
          <p:nvPr/>
        </p:nvSpPr>
        <p:spPr>
          <a:xfrm>
            <a:off x="8027988" y="4724400"/>
            <a:ext cx="1116012" cy="3000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对应看板的波动</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19035" name="直接连接符 119034"/>
          <p:cNvSpPr/>
          <p:nvPr/>
        </p:nvSpPr>
        <p:spPr>
          <a:xfrm flipV="1">
            <a:off x="7667625" y="2997200"/>
            <a:ext cx="504825" cy="360363"/>
          </a:xfrm>
          <a:prstGeom prst="line">
            <a:avLst/>
          </a:prstGeom>
          <a:ln w="25400" cap="flat" cmpd="sng">
            <a:solidFill>
              <a:schemeClr val="tx1"/>
            </a:solidFill>
            <a:prstDash val="solid"/>
            <a:headEnd type="none" w="med" len="med"/>
            <a:tailEnd type="triangle" w="med" len="med"/>
          </a:ln>
        </p:spPr>
      </p:sp>
      <p:sp>
        <p:nvSpPr>
          <p:cNvPr id="119036" name="直接连接符 119035"/>
          <p:cNvSpPr/>
          <p:nvPr/>
        </p:nvSpPr>
        <p:spPr>
          <a:xfrm>
            <a:off x="6372225" y="3500438"/>
            <a:ext cx="1655763" cy="433387"/>
          </a:xfrm>
          <a:prstGeom prst="line">
            <a:avLst/>
          </a:prstGeom>
          <a:ln w="25400" cap="flat" cmpd="sng">
            <a:solidFill>
              <a:schemeClr val="tx1"/>
            </a:solidFill>
            <a:prstDash val="solid"/>
            <a:headEnd type="none" w="med" len="med"/>
            <a:tailEnd type="triangle" w="med" len="med"/>
          </a:ln>
        </p:spPr>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16" name="矩形 119815"/>
          <p:cNvSpPr/>
          <p:nvPr/>
        </p:nvSpPr>
        <p:spPr>
          <a:xfrm>
            <a:off x="1258888" y="765175"/>
            <a:ext cx="439261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[7]</a:t>
            </a:r>
            <a:r>
              <a:rPr lang="zh-CN" altLang="en-US" sz="2800" b="1" dirty="0">
                <a:latin typeface="宋体" panose="02010600030101010101" pitchFamily="2" charset="-122"/>
                <a:ea typeface="宋体" panose="02010600030101010101" pitchFamily="2" charset="-122"/>
              </a:rPr>
              <a:t>看板周转数量的管理</a:t>
            </a:r>
            <a:endParaRPr lang="zh-CN" altLang="en-US" sz="2800" b="1" dirty="0">
              <a:latin typeface="宋体" panose="02010600030101010101" pitchFamily="2" charset="-122"/>
              <a:ea typeface="宋体" panose="02010600030101010101" pitchFamily="2" charset="-122"/>
            </a:endParaRPr>
          </a:p>
        </p:txBody>
      </p:sp>
      <p:sp>
        <p:nvSpPr>
          <p:cNvPr id="119817" name="矩形 119816"/>
          <p:cNvSpPr/>
          <p:nvPr/>
        </p:nvSpPr>
        <p:spPr>
          <a:xfrm>
            <a:off x="1258888" y="1557338"/>
            <a:ext cx="3313112" cy="431800"/>
          </a:xfrm>
          <a:prstGeom prst="rect">
            <a:avLst/>
          </a:prstGeom>
          <a:noFill/>
          <a:ln w="25400">
            <a:noFill/>
          </a:ln>
        </p:spPr>
        <p:txBody>
          <a:bodyPr wrap="none" anchor="ctr" anchorCtr="0"/>
          <a:p>
            <a:pPr algn="l"/>
            <a:r>
              <a:rPr lang="en-US" altLang="zh-CN" sz="2000" b="1">
                <a:latin typeface="黑体" panose="02010609060101010101" pitchFamily="2" charset="-122"/>
                <a:ea typeface="黑体" panose="02010609060101010101" pitchFamily="2" charset="-122"/>
              </a:rPr>
              <a:t>1.</a:t>
            </a:r>
            <a:r>
              <a:rPr lang="zh-CN" altLang="en-US" sz="2000" b="1" dirty="0">
                <a:latin typeface="黑体" panose="02010609060101010101" pitchFamily="2" charset="-122"/>
                <a:ea typeface="黑体" panose="02010609060101010101" pitchFamily="2" charset="-122"/>
              </a:rPr>
              <a:t>看板张数的计算基准</a:t>
            </a:r>
            <a:endParaRPr lang="zh-CN" altLang="en-US" sz="2000" b="1" dirty="0">
              <a:latin typeface="黑体" panose="02010609060101010101" pitchFamily="2" charset="-122"/>
              <a:ea typeface="黑体" panose="02010609060101010101" pitchFamily="2" charset="-122"/>
            </a:endParaRPr>
          </a:p>
        </p:txBody>
      </p:sp>
      <p:sp>
        <p:nvSpPr>
          <p:cNvPr id="119818" name="矩形 119817"/>
          <p:cNvSpPr/>
          <p:nvPr/>
        </p:nvSpPr>
        <p:spPr>
          <a:xfrm>
            <a:off x="1331913" y="3214688"/>
            <a:ext cx="6408737" cy="431800"/>
          </a:xfrm>
          <a:prstGeom prst="rect">
            <a:avLst/>
          </a:prstGeom>
          <a:noFill/>
          <a:ln w="25400">
            <a:noFill/>
          </a:ln>
        </p:spPr>
        <p:txBody>
          <a:bodyPr wrap="none" anchor="ctr" anchorCtr="0"/>
          <a:p>
            <a:pPr algn="l"/>
            <a:r>
              <a:rPr lang="zh-CN" altLang="en-US" sz="2000" b="1" dirty="0">
                <a:latin typeface="Arial" panose="020B0604020202020204" pitchFamily="34" charset="0"/>
                <a:ea typeface="宋体" panose="02010600030101010101" pitchFamily="2" charset="-122"/>
              </a:rPr>
              <a:t>取件看板的张数</a:t>
            </a:r>
            <a:r>
              <a:rPr lang="en-US" altLang="zh-CN" sz="2000" b="1">
                <a:latin typeface="Arial" panose="020B0604020202020204" pitchFamily="34" charset="0"/>
                <a:ea typeface="宋体" panose="02010600030101010101" pitchFamily="2" charset="-122"/>
              </a:rPr>
              <a:t>=  ————————————</a:t>
            </a:r>
            <a:endParaRPr lang="en-US" altLang="zh-CN" sz="2000" b="1">
              <a:latin typeface="Arial" panose="020B0604020202020204" pitchFamily="34" charset="0"/>
              <a:ea typeface="宋体" panose="02010600030101010101" pitchFamily="2" charset="-122"/>
            </a:endParaRPr>
          </a:p>
        </p:txBody>
      </p:sp>
      <p:sp>
        <p:nvSpPr>
          <p:cNvPr id="119819" name="矩形 119818"/>
          <p:cNvSpPr/>
          <p:nvPr/>
        </p:nvSpPr>
        <p:spPr>
          <a:xfrm>
            <a:off x="2627313" y="2349500"/>
            <a:ext cx="3313112" cy="431800"/>
          </a:xfrm>
          <a:prstGeom prst="rect">
            <a:avLst/>
          </a:prstGeom>
          <a:noFill/>
          <a:ln w="25400">
            <a:noFill/>
          </a:ln>
        </p:spPr>
        <p:txBody>
          <a:bodyPr wrap="none" anchor="ctr" anchorCtr="0"/>
          <a:p>
            <a:pPr algn="l"/>
            <a:r>
              <a:rPr lang="zh-CN" altLang="en-US" sz="2000" dirty="0">
                <a:latin typeface="Arial" panose="020B0604020202020204" pitchFamily="34" charset="0"/>
                <a:ea typeface="宋体" panose="02010600030101010101" pitchFamily="2" charset="-122"/>
              </a:rPr>
              <a:t>交货周期循环 </a:t>
            </a:r>
            <a:r>
              <a:rPr lang="en-US" altLang="zh-CN" sz="2000">
                <a:latin typeface="Arial" panose="020B0604020202020204" pitchFamily="34" charset="0"/>
                <a:ea typeface="宋体" panose="02010600030101010101" pitchFamily="2" charset="-122"/>
              </a:rPr>
              <a:t>a—b—c</a:t>
            </a:r>
            <a:endParaRPr lang="en-US" altLang="zh-CN">
              <a:latin typeface="Arial" panose="020B0604020202020204" pitchFamily="34" charset="0"/>
              <a:ea typeface="宋体" panose="02010600030101010101" pitchFamily="2" charset="-122"/>
            </a:endParaRPr>
          </a:p>
        </p:txBody>
      </p:sp>
      <p:sp>
        <p:nvSpPr>
          <p:cNvPr id="119820" name="矩形 119819"/>
          <p:cNvSpPr/>
          <p:nvPr/>
        </p:nvSpPr>
        <p:spPr>
          <a:xfrm>
            <a:off x="4643438" y="4438650"/>
            <a:ext cx="792162"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alpha val="89999"/>
                  </a:srgbClr>
                </a:solidFill>
                <a:latin typeface="宋体" panose="02010600030101010101" pitchFamily="2" charset="-122"/>
                <a:ea typeface="宋体" panose="02010600030101010101" pitchFamily="2" charset="-122"/>
              </a:rPr>
              <a:t>收容数</a:t>
            </a:r>
            <a:endParaRPr lang="zh-CN" altLang="en-US" sz="3600">
              <a:ln w="9525" cap="flat" cmpd="sng">
                <a:solidFill>
                  <a:srgbClr val="000000"/>
                </a:solidFill>
                <a:prstDash val="solid"/>
                <a:headEnd type="none" w="med" len="med"/>
                <a:tailEnd type="none" w="med" len="med"/>
              </a:ln>
              <a:solidFill>
                <a:srgbClr val="000000">
                  <a:alpha val="89999"/>
                </a:srgbClr>
              </a:solidFill>
              <a:latin typeface="宋体" panose="02010600030101010101" pitchFamily="2" charset="-122"/>
              <a:ea typeface="宋体" panose="02010600030101010101" pitchFamily="2" charset="-122"/>
            </a:endParaRPr>
          </a:p>
        </p:txBody>
      </p:sp>
      <p:sp>
        <p:nvSpPr>
          <p:cNvPr id="119821" name="矩形 119820"/>
          <p:cNvSpPr/>
          <p:nvPr/>
        </p:nvSpPr>
        <p:spPr>
          <a:xfrm>
            <a:off x="3492500" y="3141663"/>
            <a:ext cx="3095625"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alpha val="89999"/>
                  </a:srgbClr>
                </a:solidFill>
                <a:latin typeface="宋体" panose="02010600030101010101" pitchFamily="2" charset="-122"/>
                <a:ea typeface="宋体" panose="02010600030101010101" pitchFamily="2" charset="-122"/>
              </a:rPr>
              <a:t>1日销售数量×（a×（1+c）+ɑ）</a:t>
            </a:r>
            <a:endParaRPr lang="zh-CN" altLang="en-US" sz="3600">
              <a:ln w="9525" cap="flat" cmpd="sng">
                <a:solidFill>
                  <a:srgbClr val="000000"/>
                </a:solidFill>
                <a:prstDash val="solid"/>
                <a:headEnd type="none" w="med" len="med"/>
                <a:tailEnd type="none" w="med" len="med"/>
              </a:ln>
              <a:solidFill>
                <a:srgbClr val="000000">
                  <a:alpha val="89999"/>
                </a:srgbClr>
              </a:solidFill>
              <a:latin typeface="宋体" panose="02010600030101010101" pitchFamily="2" charset="-122"/>
              <a:ea typeface="宋体" panose="02010600030101010101" pitchFamily="2" charset="-122"/>
            </a:endParaRPr>
          </a:p>
        </p:txBody>
      </p:sp>
      <p:sp>
        <p:nvSpPr>
          <p:cNvPr id="119822" name="矩形 119821"/>
          <p:cNvSpPr/>
          <p:nvPr/>
        </p:nvSpPr>
        <p:spPr>
          <a:xfrm>
            <a:off x="827088" y="4149725"/>
            <a:ext cx="7489825" cy="431800"/>
          </a:xfrm>
          <a:prstGeom prst="rect">
            <a:avLst/>
          </a:prstGeom>
          <a:noFill/>
          <a:ln w="25400">
            <a:noFill/>
          </a:ln>
        </p:spPr>
        <p:txBody>
          <a:bodyPr wrap="none" anchor="ctr" anchorCtr="0"/>
          <a:p>
            <a:pPr algn="l"/>
            <a:r>
              <a:rPr lang="zh-CN" altLang="en-US" sz="2000" b="1" dirty="0">
                <a:latin typeface="Arial" panose="020B0604020202020204" pitchFamily="34" charset="0"/>
                <a:ea typeface="宋体" panose="02010600030101010101" pitchFamily="2" charset="-122"/>
              </a:rPr>
              <a:t>生产指示看板的张数</a:t>
            </a:r>
            <a:r>
              <a:rPr lang="en-US" altLang="zh-CN" sz="2000" b="1">
                <a:latin typeface="Arial" panose="020B0604020202020204" pitchFamily="34" charset="0"/>
                <a:ea typeface="宋体" panose="02010600030101010101" pitchFamily="2" charset="-122"/>
              </a:rPr>
              <a:t>=  ————————————————+ </a:t>
            </a:r>
            <a:r>
              <a:rPr lang="en-US" altLang="zh-CN" b="1">
                <a:latin typeface="Arial" panose="020B0604020202020204" pitchFamily="34" charset="0"/>
                <a:ea typeface="宋体" panose="02010600030101010101" pitchFamily="2" charset="-122"/>
              </a:rPr>
              <a:t>ɑ</a:t>
            </a:r>
            <a:endParaRPr lang="en-US" altLang="zh-CN" b="1">
              <a:latin typeface="Arial" panose="020B0604020202020204" pitchFamily="34" charset="0"/>
              <a:ea typeface="宋体" panose="02010600030101010101" pitchFamily="2" charset="-122"/>
            </a:endParaRPr>
          </a:p>
        </p:txBody>
      </p:sp>
      <p:sp>
        <p:nvSpPr>
          <p:cNvPr id="119823" name="矩形 119822"/>
          <p:cNvSpPr/>
          <p:nvPr/>
        </p:nvSpPr>
        <p:spPr>
          <a:xfrm>
            <a:off x="3492500" y="4078288"/>
            <a:ext cx="3959225"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alpha val="89999"/>
                  </a:srgbClr>
                </a:solidFill>
                <a:latin typeface="宋体" panose="02010600030101010101" pitchFamily="2" charset="-122"/>
                <a:ea typeface="宋体" panose="02010600030101010101" pitchFamily="2" charset="-122"/>
              </a:rPr>
              <a:t>1日生产数量×（取件间隔+过程周期时间）</a:t>
            </a:r>
            <a:endParaRPr lang="zh-CN" altLang="en-US" sz="3600">
              <a:ln w="9525" cap="flat" cmpd="sng">
                <a:solidFill>
                  <a:srgbClr val="000000"/>
                </a:solidFill>
                <a:prstDash val="solid"/>
                <a:headEnd type="none" w="med" len="med"/>
                <a:tailEnd type="none" w="med" len="med"/>
              </a:ln>
              <a:solidFill>
                <a:srgbClr val="000000">
                  <a:alpha val="89999"/>
                </a:srgbClr>
              </a:solidFill>
              <a:latin typeface="宋体" panose="02010600030101010101" pitchFamily="2" charset="-122"/>
              <a:ea typeface="宋体" panose="02010600030101010101" pitchFamily="2" charset="-122"/>
            </a:endParaRPr>
          </a:p>
        </p:txBody>
      </p:sp>
      <p:sp>
        <p:nvSpPr>
          <p:cNvPr id="119824" name="矩形 119823"/>
          <p:cNvSpPr/>
          <p:nvPr/>
        </p:nvSpPr>
        <p:spPr>
          <a:xfrm>
            <a:off x="827088" y="4870450"/>
            <a:ext cx="7848600" cy="431800"/>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ɑ=</a:t>
            </a:r>
            <a:r>
              <a:rPr lang="zh-CN" altLang="en-US" b="1" dirty="0">
                <a:latin typeface="Arial" panose="020B0604020202020204" pitchFamily="34" charset="0"/>
                <a:ea typeface="宋体" panose="02010600030101010101" pitchFamily="2" charset="-122"/>
              </a:rPr>
              <a:t>安全系数增量      按照看板安全系数的预测增量，应该通过改善尽量减少</a:t>
            </a:r>
            <a:endParaRPr lang="zh-CN" altLang="en-US" b="1" dirty="0">
              <a:latin typeface="Arial" panose="020B0604020202020204" pitchFamily="34" charset="0"/>
              <a:ea typeface="宋体" panose="02010600030101010101" pitchFamily="2" charset="-122"/>
            </a:endParaRPr>
          </a:p>
        </p:txBody>
      </p:sp>
      <p:sp>
        <p:nvSpPr>
          <p:cNvPr id="119825" name="矩形 119824"/>
          <p:cNvSpPr/>
          <p:nvPr/>
        </p:nvSpPr>
        <p:spPr>
          <a:xfrm>
            <a:off x="1403350" y="5734050"/>
            <a:ext cx="6553200" cy="431800"/>
          </a:xfrm>
          <a:prstGeom prst="rect">
            <a:avLst/>
          </a:prstGeom>
          <a:noFill/>
          <a:ln w="25400">
            <a:noFill/>
          </a:ln>
        </p:spPr>
        <p:txBody>
          <a:bodyPr wrap="none" anchor="ctr" anchorCtr="0"/>
          <a:p>
            <a:pPr algn="l"/>
            <a:r>
              <a:rPr lang="en-US" altLang="zh-CN" sz="2000" b="1">
                <a:latin typeface="黑体" panose="02010609060101010101" pitchFamily="2" charset="-122"/>
                <a:ea typeface="黑体" panose="02010609060101010101" pitchFamily="2" charset="-122"/>
              </a:rPr>
              <a:t>2.</a:t>
            </a:r>
            <a:r>
              <a:rPr lang="zh-CN" altLang="en-US" sz="2000" b="1" dirty="0">
                <a:latin typeface="黑体" panose="02010609060101010101" pitchFamily="2" charset="-122"/>
                <a:ea typeface="黑体" panose="02010609060101010101" pitchFamily="2" charset="-122"/>
              </a:rPr>
              <a:t>根据生产水平的变动对看板的周转张数进行管理</a:t>
            </a:r>
            <a:endParaRPr lang="zh-CN" altLang="en-US" sz="2000" b="1" dirty="0">
              <a:latin typeface="黑体" panose="02010609060101010101" pitchFamily="2" charset="-122"/>
              <a:ea typeface="黑体" panose="02010609060101010101" pitchFamily="2"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40" name="矩形 120839"/>
          <p:cNvSpPr/>
          <p:nvPr/>
        </p:nvSpPr>
        <p:spPr>
          <a:xfrm>
            <a:off x="1258888" y="765175"/>
            <a:ext cx="712946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[8]</a:t>
            </a:r>
            <a:r>
              <a:rPr lang="zh-CN" altLang="en-US" sz="2800" b="1" dirty="0">
                <a:latin typeface="宋体" panose="02010600030101010101" pitchFamily="2" charset="-122"/>
                <a:ea typeface="宋体" panose="02010600030101010101" pitchFamily="2" charset="-122"/>
              </a:rPr>
              <a:t>按照产品的售出方式组织生产的</a:t>
            </a:r>
            <a:r>
              <a:rPr lang="en-US" altLang="zh-CN" sz="2800" b="1">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种形式</a:t>
            </a:r>
            <a:endParaRPr lang="zh-CN" altLang="en-US" sz="2800" b="1" dirty="0">
              <a:latin typeface="宋体" panose="02010600030101010101" pitchFamily="2" charset="-122"/>
              <a:ea typeface="宋体" panose="02010600030101010101" pitchFamily="2" charset="-122"/>
            </a:endParaRPr>
          </a:p>
        </p:txBody>
      </p:sp>
      <p:sp>
        <p:nvSpPr>
          <p:cNvPr id="120842" name="矩形 120841"/>
          <p:cNvSpPr/>
          <p:nvPr/>
        </p:nvSpPr>
        <p:spPr>
          <a:xfrm>
            <a:off x="1331913" y="1484313"/>
            <a:ext cx="287972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A</a:t>
            </a:r>
            <a:r>
              <a:rPr lang="zh-CN" altLang="en-US" b="1" dirty="0">
                <a:latin typeface="黑体" panose="02010609060101010101" pitchFamily="2" charset="-122"/>
                <a:ea typeface="黑体" panose="02010609060101010101" pitchFamily="2" charset="-122"/>
              </a:rPr>
              <a:t>型    后补充生产</a:t>
            </a:r>
            <a:endParaRPr lang="zh-CN" altLang="en-US" b="1" dirty="0">
              <a:latin typeface="黑体" panose="02010609060101010101" pitchFamily="2" charset="-122"/>
              <a:ea typeface="黑体" panose="02010609060101010101" pitchFamily="2" charset="-122"/>
            </a:endParaRPr>
          </a:p>
        </p:txBody>
      </p:sp>
      <p:grpSp>
        <p:nvGrpSpPr>
          <p:cNvPr id="120847" name="组合 120846"/>
          <p:cNvGrpSpPr/>
          <p:nvPr/>
        </p:nvGrpSpPr>
        <p:grpSpPr>
          <a:xfrm>
            <a:off x="1403350" y="2420938"/>
            <a:ext cx="431800" cy="1296987"/>
            <a:chOff x="930" y="1298"/>
            <a:chExt cx="272" cy="817"/>
          </a:xfrm>
        </p:grpSpPr>
        <p:sp>
          <p:nvSpPr>
            <p:cNvPr id="120843" name="任意多边形 120842"/>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0844" name="直接连接符 120843"/>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0845" name="直接连接符 120844"/>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0846" name="直接连接符 120845"/>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0848" name="矩形 120847"/>
          <p:cNvSpPr/>
          <p:nvPr/>
        </p:nvSpPr>
        <p:spPr>
          <a:xfrm>
            <a:off x="2698750" y="3284538"/>
            <a:ext cx="1727200" cy="433387"/>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工序</a:t>
            </a:r>
            <a:endParaRPr lang="zh-CN" altLang="en-US" b="1" dirty="0">
              <a:latin typeface="Arial" panose="020B0604020202020204" pitchFamily="34" charset="0"/>
              <a:ea typeface="黑体" panose="02010609060101010101" pitchFamily="2" charset="-122"/>
            </a:endParaRPr>
          </a:p>
        </p:txBody>
      </p:sp>
      <p:grpSp>
        <p:nvGrpSpPr>
          <p:cNvPr id="120849" name="组合 120848"/>
          <p:cNvGrpSpPr/>
          <p:nvPr/>
        </p:nvGrpSpPr>
        <p:grpSpPr>
          <a:xfrm>
            <a:off x="5146675" y="2420938"/>
            <a:ext cx="431800" cy="1296987"/>
            <a:chOff x="930" y="1298"/>
            <a:chExt cx="272" cy="817"/>
          </a:xfrm>
        </p:grpSpPr>
        <p:sp>
          <p:nvSpPr>
            <p:cNvPr id="120850" name="任意多边形 120849"/>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0851" name="直接连接符 120850"/>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0852" name="直接连接符 120851"/>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0853" name="直接连接符 120852"/>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0854" name="直接连接符 120853"/>
          <p:cNvSpPr/>
          <p:nvPr/>
        </p:nvSpPr>
        <p:spPr>
          <a:xfrm>
            <a:off x="1835150" y="3429000"/>
            <a:ext cx="792163" cy="0"/>
          </a:xfrm>
          <a:prstGeom prst="line">
            <a:avLst/>
          </a:prstGeom>
          <a:ln w="25400" cap="flat" cmpd="sng">
            <a:solidFill>
              <a:schemeClr val="tx1"/>
            </a:solidFill>
            <a:prstDash val="solid"/>
            <a:headEnd type="none" w="med" len="med"/>
            <a:tailEnd type="triangle" w="lg" len="lg"/>
          </a:ln>
        </p:spPr>
      </p:sp>
      <p:sp>
        <p:nvSpPr>
          <p:cNvPr id="120855" name="直接连接符 120854"/>
          <p:cNvSpPr/>
          <p:nvPr/>
        </p:nvSpPr>
        <p:spPr>
          <a:xfrm>
            <a:off x="4427538" y="3429000"/>
            <a:ext cx="792162" cy="0"/>
          </a:xfrm>
          <a:prstGeom prst="line">
            <a:avLst/>
          </a:prstGeom>
          <a:ln w="25400" cap="flat" cmpd="sng">
            <a:solidFill>
              <a:schemeClr val="tx1"/>
            </a:solidFill>
            <a:prstDash val="solid"/>
            <a:headEnd type="none" w="med" len="med"/>
            <a:tailEnd type="triangle" w="lg" len="lg"/>
          </a:ln>
        </p:spPr>
      </p:sp>
      <p:sp>
        <p:nvSpPr>
          <p:cNvPr id="120856" name="矩形 120855"/>
          <p:cNvSpPr/>
          <p:nvPr/>
        </p:nvSpPr>
        <p:spPr>
          <a:xfrm>
            <a:off x="6946900" y="2781300"/>
            <a:ext cx="1079500" cy="10080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黑体" panose="02010609060101010101" pitchFamily="2" charset="-122"/>
              </a:rPr>
              <a:t>出货场</a:t>
            </a:r>
            <a:endParaRPr lang="en-US" altLang="zh-CN" b="1">
              <a:latin typeface="Arial" panose="020B0604020202020204" pitchFamily="34" charset="0"/>
              <a:ea typeface="黑体" panose="02010609060101010101" pitchFamily="2" charset="-122"/>
            </a:endParaRPr>
          </a:p>
        </p:txBody>
      </p:sp>
      <p:sp>
        <p:nvSpPr>
          <p:cNvPr id="120857" name="直接连接符 120856"/>
          <p:cNvSpPr/>
          <p:nvPr/>
        </p:nvSpPr>
        <p:spPr>
          <a:xfrm>
            <a:off x="5722938" y="3429000"/>
            <a:ext cx="792162" cy="0"/>
          </a:xfrm>
          <a:prstGeom prst="line">
            <a:avLst/>
          </a:prstGeom>
          <a:ln w="25400" cap="flat" cmpd="sng">
            <a:solidFill>
              <a:schemeClr val="tx1"/>
            </a:solidFill>
            <a:prstDash val="solid"/>
            <a:headEnd type="none" w="med" len="med"/>
            <a:tailEnd type="triangle" w="lg" len="lg"/>
          </a:ln>
        </p:spPr>
      </p:sp>
      <p:sp>
        <p:nvSpPr>
          <p:cNvPr id="120858" name="矩形 120857"/>
          <p:cNvSpPr/>
          <p:nvPr/>
        </p:nvSpPr>
        <p:spPr>
          <a:xfrm>
            <a:off x="2413000" y="2709863"/>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0859" name="矩形 120858"/>
          <p:cNvSpPr/>
          <p:nvPr/>
        </p:nvSpPr>
        <p:spPr>
          <a:xfrm>
            <a:off x="2486025" y="2781300"/>
            <a:ext cx="185738"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0860" name="矩形 120859"/>
          <p:cNvSpPr/>
          <p:nvPr/>
        </p:nvSpPr>
        <p:spPr>
          <a:xfrm>
            <a:off x="2844800" y="2709863"/>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0861" name="矩形 120860"/>
          <p:cNvSpPr/>
          <p:nvPr/>
        </p:nvSpPr>
        <p:spPr>
          <a:xfrm>
            <a:off x="2917825" y="2781300"/>
            <a:ext cx="185738"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0862" name="矩形 120861"/>
          <p:cNvSpPr/>
          <p:nvPr/>
        </p:nvSpPr>
        <p:spPr>
          <a:xfrm>
            <a:off x="3273425" y="2709863"/>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0863" name="矩形 120862"/>
          <p:cNvSpPr/>
          <p:nvPr/>
        </p:nvSpPr>
        <p:spPr>
          <a:xfrm>
            <a:off x="3346450" y="2781300"/>
            <a:ext cx="185738"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0864" name="矩形 120863"/>
          <p:cNvSpPr/>
          <p:nvPr/>
        </p:nvSpPr>
        <p:spPr>
          <a:xfrm>
            <a:off x="3705225" y="2709863"/>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0865" name="矩形 120864"/>
          <p:cNvSpPr/>
          <p:nvPr/>
        </p:nvSpPr>
        <p:spPr>
          <a:xfrm>
            <a:off x="3778250" y="2781300"/>
            <a:ext cx="185738"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0866" name="矩形 120865"/>
          <p:cNvSpPr/>
          <p:nvPr/>
        </p:nvSpPr>
        <p:spPr>
          <a:xfrm>
            <a:off x="4138613" y="2709863"/>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0867" name="矩形 120866"/>
          <p:cNvSpPr/>
          <p:nvPr/>
        </p:nvSpPr>
        <p:spPr>
          <a:xfrm>
            <a:off x="4211638" y="2781300"/>
            <a:ext cx="185737"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0868" name="圆角矩形标注 120867"/>
          <p:cNvSpPr/>
          <p:nvPr/>
        </p:nvSpPr>
        <p:spPr>
          <a:xfrm>
            <a:off x="6011863" y="2133600"/>
            <a:ext cx="1727200" cy="576263"/>
          </a:xfrm>
          <a:prstGeom prst="wedgeRoundRectCallout">
            <a:avLst>
              <a:gd name="adj1" fmla="val -45588"/>
              <a:gd name="adj2" fmla="val 70111"/>
              <a:gd name="adj3" fmla="val 16667"/>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sz="1600" b="1" dirty="0">
                <a:latin typeface="Arial" panose="020B0604020202020204" pitchFamily="34" charset="0"/>
                <a:ea typeface="黑体" panose="02010609060101010101" pitchFamily="2" charset="-122"/>
              </a:rPr>
              <a:t>均衡化的成品集中方式</a:t>
            </a:r>
            <a:endParaRPr lang="zh-CN" altLang="en-US" sz="1600" b="1" dirty="0">
              <a:latin typeface="Arial" panose="020B0604020202020204" pitchFamily="34" charset="0"/>
              <a:ea typeface="黑体" panose="02010609060101010101" pitchFamily="2" charset="-122"/>
            </a:endParaRPr>
          </a:p>
        </p:txBody>
      </p:sp>
      <p:sp>
        <p:nvSpPr>
          <p:cNvPr id="120869" name="任意多边形 120868"/>
          <p:cNvSpPr/>
          <p:nvPr/>
        </p:nvSpPr>
        <p:spPr>
          <a:xfrm>
            <a:off x="5651500" y="2901950"/>
            <a:ext cx="1295400" cy="311150"/>
          </a:xfrm>
          <a:custGeom>
            <a:avLst/>
            <a:gdLst/>
            <a:ahLst/>
            <a:cxnLst/>
            <a:pathLst>
              <a:path w="816" h="196">
                <a:moveTo>
                  <a:pt x="816" y="196"/>
                </a:moveTo>
                <a:cubicBezTo>
                  <a:pt x="634" y="113"/>
                  <a:pt x="453" y="30"/>
                  <a:pt x="317" y="15"/>
                </a:cubicBezTo>
                <a:cubicBezTo>
                  <a:pt x="181" y="0"/>
                  <a:pt x="90" y="52"/>
                  <a:pt x="0" y="105"/>
                </a:cubicBezTo>
              </a:path>
            </a:pathLst>
          </a:custGeom>
          <a:noFill/>
          <a:ln w="25400" cap="flat" cmpd="sng">
            <a:solidFill>
              <a:schemeClr val="tx1">
                <a:alpha val="100000"/>
              </a:schemeClr>
            </a:solidFill>
            <a:prstDash val="sysDot"/>
            <a:headEnd type="none" w="med" len="med"/>
            <a:tailEnd type="triangle" w="lg" len="lg"/>
          </a:ln>
        </p:spPr>
        <p:txBody>
          <a:bodyPr/>
          <a:p>
            <a:endParaRPr lang="zh-CN" altLang="en-US"/>
          </a:p>
        </p:txBody>
      </p:sp>
      <p:sp>
        <p:nvSpPr>
          <p:cNvPr id="120870" name="任意多边形 120869"/>
          <p:cNvSpPr/>
          <p:nvPr/>
        </p:nvSpPr>
        <p:spPr>
          <a:xfrm>
            <a:off x="4498975" y="2852738"/>
            <a:ext cx="647700" cy="288925"/>
          </a:xfrm>
          <a:custGeom>
            <a:avLst/>
            <a:gdLst/>
            <a:ahLst/>
            <a:cxnLst/>
            <a:pathLst>
              <a:path w="408" h="227">
                <a:moveTo>
                  <a:pt x="408" y="227"/>
                </a:moveTo>
                <a:cubicBezTo>
                  <a:pt x="306" y="155"/>
                  <a:pt x="204" y="83"/>
                  <a:pt x="136" y="45"/>
                </a:cubicBezTo>
                <a:cubicBezTo>
                  <a:pt x="68" y="7"/>
                  <a:pt x="34" y="3"/>
                  <a:pt x="0" y="0"/>
                </a:cubicBezTo>
              </a:path>
            </a:pathLst>
          </a:custGeom>
          <a:noFill/>
          <a:ln w="25400" cap="flat" cmpd="sng">
            <a:solidFill>
              <a:schemeClr val="tx1">
                <a:alpha val="100000"/>
              </a:schemeClr>
            </a:solidFill>
            <a:prstDash val="sysDot"/>
            <a:headEnd type="none" w="med" len="med"/>
            <a:tailEnd type="none" w="med" len="med"/>
          </a:ln>
        </p:spPr>
        <p:txBody>
          <a:bodyPr/>
          <a:p>
            <a:endParaRPr lang="zh-CN" altLang="en-US"/>
          </a:p>
        </p:txBody>
      </p:sp>
      <p:sp>
        <p:nvSpPr>
          <p:cNvPr id="120871" name="任意多边形 120870"/>
          <p:cNvSpPr/>
          <p:nvPr/>
        </p:nvSpPr>
        <p:spPr>
          <a:xfrm>
            <a:off x="1835150" y="2852738"/>
            <a:ext cx="576263" cy="215900"/>
          </a:xfrm>
          <a:custGeom>
            <a:avLst/>
            <a:gdLst/>
            <a:ahLst/>
            <a:cxnLst/>
            <a:pathLst>
              <a:path w="363" h="136">
                <a:moveTo>
                  <a:pt x="363" y="0"/>
                </a:moveTo>
                <a:cubicBezTo>
                  <a:pt x="256" y="11"/>
                  <a:pt x="150" y="23"/>
                  <a:pt x="90" y="46"/>
                </a:cubicBezTo>
                <a:cubicBezTo>
                  <a:pt x="30" y="69"/>
                  <a:pt x="15" y="102"/>
                  <a:pt x="0" y="136"/>
                </a:cubicBezTo>
              </a:path>
            </a:pathLst>
          </a:custGeom>
          <a:noFill/>
          <a:ln w="25400" cap="flat" cmpd="sng">
            <a:solidFill>
              <a:schemeClr val="tx1">
                <a:alpha val="100000"/>
              </a:schemeClr>
            </a:solidFill>
            <a:prstDash val="sysDot"/>
            <a:headEnd type="none" w="med" len="med"/>
            <a:tailEnd type="triangle" w="lg" len="lg"/>
          </a:ln>
        </p:spPr>
        <p:txBody>
          <a:bodyPr/>
          <a:p>
            <a:endParaRPr lang="zh-CN" altLang="en-US"/>
          </a:p>
        </p:txBody>
      </p:sp>
      <p:graphicFrame>
        <p:nvGraphicFramePr>
          <p:cNvPr id="120934" name="内容占位符 120933"/>
          <p:cNvGraphicFramePr/>
          <p:nvPr>
            <p:ph/>
          </p:nvPr>
        </p:nvGraphicFramePr>
        <p:xfrm>
          <a:off x="684213" y="4365625"/>
          <a:ext cx="7850187" cy="1790700"/>
        </p:xfrm>
        <a:graphic>
          <a:graphicData uri="http://schemas.openxmlformats.org/drawingml/2006/table">
            <a:tbl>
              <a:tblPr/>
              <a:tblGrid>
                <a:gridCol w="2305050"/>
                <a:gridCol w="1944688"/>
                <a:gridCol w="3600450"/>
              </a:tblGrid>
              <a:tr h="4286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组织生产的方式</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售出方式</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优  势</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302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①保有全部品种的商店</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①月度需求的反复</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①接受订单</a:t>
                      </a:r>
                      <a:r>
                        <a:rPr lang="en-US" altLang="zh-CN" sz="1600" b="1">
                          <a:latin typeface="黑体" panose="02010609060101010101" pitchFamily="2" charset="-122"/>
                          <a:ea typeface="黑体" panose="02010609060101010101" pitchFamily="2" charset="-122"/>
                        </a:rPr>
                        <a:t>~</a:t>
                      </a:r>
                      <a:r>
                        <a:rPr lang="zh-CN" altLang="en-US" sz="1600" b="1" dirty="0">
                          <a:latin typeface="黑体" panose="02010609060101010101" pitchFamily="2" charset="-122"/>
                          <a:ea typeface="黑体" panose="02010609060101010101" pitchFamily="2" charset="-122"/>
                        </a:rPr>
                        <a:t>出货的过程周期时间缩短</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②按照看板的取走顺序生产被拿走的产品</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②月度需求变动缓慢</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①能够灵活对应取件的变化</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42912">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②利用现场的自律神经进行管理</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61" name="矩形 121860"/>
          <p:cNvSpPr/>
          <p:nvPr/>
        </p:nvSpPr>
        <p:spPr>
          <a:xfrm>
            <a:off x="1258888" y="765175"/>
            <a:ext cx="712946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[8]</a:t>
            </a:r>
            <a:r>
              <a:rPr lang="zh-CN" altLang="en-US" sz="2800" b="1" dirty="0">
                <a:latin typeface="宋体" panose="02010600030101010101" pitchFamily="2" charset="-122"/>
                <a:ea typeface="宋体" panose="02010600030101010101" pitchFamily="2" charset="-122"/>
              </a:rPr>
              <a:t>按照产品的售出方式组织生产的</a:t>
            </a:r>
            <a:r>
              <a:rPr lang="en-US" altLang="zh-CN" sz="2800" b="1">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种形式</a:t>
            </a:r>
            <a:endParaRPr lang="zh-CN" altLang="en-US" sz="2800" b="1" dirty="0">
              <a:latin typeface="宋体" panose="02010600030101010101" pitchFamily="2" charset="-122"/>
              <a:ea typeface="宋体" panose="02010600030101010101" pitchFamily="2" charset="-122"/>
            </a:endParaRPr>
          </a:p>
        </p:txBody>
      </p:sp>
      <p:sp>
        <p:nvSpPr>
          <p:cNvPr id="121862" name="矩形 121861"/>
          <p:cNvSpPr/>
          <p:nvPr/>
        </p:nvSpPr>
        <p:spPr>
          <a:xfrm>
            <a:off x="1331913" y="1484313"/>
            <a:ext cx="287972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B</a:t>
            </a:r>
            <a:r>
              <a:rPr lang="zh-CN" altLang="en-US" b="1" dirty="0">
                <a:latin typeface="黑体" panose="02010609060101010101" pitchFamily="2" charset="-122"/>
                <a:ea typeface="黑体" panose="02010609060101010101" pitchFamily="2" charset="-122"/>
              </a:rPr>
              <a:t>型    顺序生产</a:t>
            </a:r>
            <a:endParaRPr lang="zh-CN" altLang="en-US" b="1" dirty="0">
              <a:latin typeface="黑体" panose="02010609060101010101" pitchFamily="2" charset="-122"/>
              <a:ea typeface="黑体" panose="02010609060101010101" pitchFamily="2" charset="-122"/>
            </a:endParaRPr>
          </a:p>
        </p:txBody>
      </p:sp>
      <p:sp>
        <p:nvSpPr>
          <p:cNvPr id="121864" name="矩形 121863"/>
          <p:cNvSpPr/>
          <p:nvPr/>
        </p:nvSpPr>
        <p:spPr>
          <a:xfrm>
            <a:off x="1331913" y="3140075"/>
            <a:ext cx="1081087" cy="5762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前工序</a:t>
            </a:r>
            <a:endParaRPr lang="en-US" altLang="zh-CN" b="1">
              <a:latin typeface="Arial" panose="020B0604020202020204" pitchFamily="34" charset="0"/>
              <a:ea typeface="宋体" panose="02010600030101010101" pitchFamily="2" charset="-122"/>
            </a:endParaRPr>
          </a:p>
        </p:txBody>
      </p:sp>
      <p:sp>
        <p:nvSpPr>
          <p:cNvPr id="121865" name="矩形 121864"/>
          <p:cNvSpPr/>
          <p:nvPr/>
        </p:nvSpPr>
        <p:spPr>
          <a:xfrm>
            <a:off x="3995738" y="3140075"/>
            <a:ext cx="1081087" cy="5762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工序</a:t>
            </a:r>
            <a:endParaRPr lang="en-US" altLang="zh-CN" b="1">
              <a:latin typeface="Arial" panose="020B0604020202020204" pitchFamily="34" charset="0"/>
              <a:ea typeface="宋体" panose="02010600030101010101" pitchFamily="2" charset="-122"/>
            </a:endParaRPr>
          </a:p>
        </p:txBody>
      </p:sp>
      <p:sp>
        <p:nvSpPr>
          <p:cNvPr id="121866" name="矩形 121865"/>
          <p:cNvSpPr/>
          <p:nvPr/>
        </p:nvSpPr>
        <p:spPr>
          <a:xfrm>
            <a:off x="7019925" y="2492375"/>
            <a:ext cx="1081088" cy="12239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出货场</a:t>
            </a:r>
            <a:endParaRPr lang="zh-CN" altLang="en-US" b="1" dirty="0">
              <a:latin typeface="Arial" panose="020B0604020202020204" pitchFamily="34" charset="0"/>
              <a:ea typeface="宋体" panose="02010600030101010101" pitchFamily="2" charset="-122"/>
            </a:endParaRPr>
          </a:p>
        </p:txBody>
      </p:sp>
      <p:grpSp>
        <p:nvGrpSpPr>
          <p:cNvPr id="121871" name="组合 121870"/>
          <p:cNvGrpSpPr/>
          <p:nvPr/>
        </p:nvGrpSpPr>
        <p:grpSpPr>
          <a:xfrm>
            <a:off x="2627313" y="3357563"/>
            <a:ext cx="865187" cy="358775"/>
            <a:chOff x="1655" y="1979"/>
            <a:chExt cx="545" cy="226"/>
          </a:xfrm>
        </p:grpSpPr>
        <p:sp>
          <p:nvSpPr>
            <p:cNvPr id="121867" name="矩形 121866"/>
            <p:cNvSpPr/>
            <p:nvPr/>
          </p:nvSpPr>
          <p:spPr>
            <a:xfrm>
              <a:off x="1655"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1868" name="矩形 121867"/>
            <p:cNvSpPr/>
            <p:nvPr/>
          </p:nvSpPr>
          <p:spPr>
            <a:xfrm>
              <a:off x="1791"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1869" name="矩形 121868"/>
            <p:cNvSpPr/>
            <p:nvPr/>
          </p:nvSpPr>
          <p:spPr>
            <a:xfrm>
              <a:off x="1927"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1870" name="矩形 121869"/>
            <p:cNvSpPr/>
            <p:nvPr/>
          </p:nvSpPr>
          <p:spPr>
            <a:xfrm>
              <a:off x="2064"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21872" name="组合 121871"/>
          <p:cNvGrpSpPr/>
          <p:nvPr/>
        </p:nvGrpSpPr>
        <p:grpSpPr>
          <a:xfrm>
            <a:off x="5580063" y="3357563"/>
            <a:ext cx="865187" cy="358775"/>
            <a:chOff x="1655" y="1979"/>
            <a:chExt cx="545" cy="226"/>
          </a:xfrm>
        </p:grpSpPr>
        <p:sp>
          <p:nvSpPr>
            <p:cNvPr id="121873" name="矩形 121872"/>
            <p:cNvSpPr/>
            <p:nvPr/>
          </p:nvSpPr>
          <p:spPr>
            <a:xfrm>
              <a:off x="1655"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1874" name="矩形 121873"/>
            <p:cNvSpPr/>
            <p:nvPr/>
          </p:nvSpPr>
          <p:spPr>
            <a:xfrm>
              <a:off x="1791"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1875" name="矩形 121874"/>
            <p:cNvSpPr/>
            <p:nvPr/>
          </p:nvSpPr>
          <p:spPr>
            <a:xfrm>
              <a:off x="1927"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1876" name="矩形 121875"/>
            <p:cNvSpPr/>
            <p:nvPr/>
          </p:nvSpPr>
          <p:spPr>
            <a:xfrm>
              <a:off x="2064"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sp>
        <p:nvSpPr>
          <p:cNvPr id="121877" name="矩形 121876"/>
          <p:cNvSpPr/>
          <p:nvPr/>
        </p:nvSpPr>
        <p:spPr>
          <a:xfrm>
            <a:off x="2124075" y="2205038"/>
            <a:ext cx="1512888" cy="4318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生产顺序计划</a:t>
            </a:r>
            <a:endParaRPr lang="zh-CN" altLang="en-US" b="1" dirty="0">
              <a:latin typeface="Arial" panose="020B0604020202020204" pitchFamily="34" charset="0"/>
              <a:ea typeface="宋体" panose="02010600030101010101" pitchFamily="2" charset="-122"/>
            </a:endParaRPr>
          </a:p>
        </p:txBody>
      </p:sp>
      <p:grpSp>
        <p:nvGrpSpPr>
          <p:cNvPr id="121883" name="组合 121882"/>
          <p:cNvGrpSpPr/>
          <p:nvPr/>
        </p:nvGrpSpPr>
        <p:grpSpPr>
          <a:xfrm>
            <a:off x="4643438" y="2060575"/>
            <a:ext cx="1657350" cy="576263"/>
            <a:chOff x="2925" y="1298"/>
            <a:chExt cx="1044" cy="363"/>
          </a:xfrm>
        </p:grpSpPr>
        <p:sp>
          <p:nvSpPr>
            <p:cNvPr id="121878" name="矩形 121877"/>
            <p:cNvSpPr/>
            <p:nvPr/>
          </p:nvSpPr>
          <p:spPr>
            <a:xfrm>
              <a:off x="2925" y="1389"/>
              <a:ext cx="953" cy="27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总量控制看板</a:t>
              </a:r>
              <a:endParaRPr lang="zh-CN" altLang="en-US" b="1" dirty="0">
                <a:latin typeface="Arial" panose="020B0604020202020204" pitchFamily="34" charset="0"/>
                <a:ea typeface="宋体" panose="02010600030101010101" pitchFamily="2" charset="-122"/>
              </a:endParaRPr>
            </a:p>
          </p:txBody>
        </p:sp>
        <p:sp>
          <p:nvSpPr>
            <p:cNvPr id="121879" name="椭圆 121878"/>
            <p:cNvSpPr/>
            <p:nvPr/>
          </p:nvSpPr>
          <p:spPr>
            <a:xfrm>
              <a:off x="3833" y="1298"/>
              <a:ext cx="136" cy="136"/>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1880" name="直接连接符 121879"/>
          <p:cNvSpPr/>
          <p:nvPr/>
        </p:nvSpPr>
        <p:spPr>
          <a:xfrm>
            <a:off x="3563938" y="3500438"/>
            <a:ext cx="360362" cy="0"/>
          </a:xfrm>
          <a:prstGeom prst="line">
            <a:avLst/>
          </a:prstGeom>
          <a:ln w="25400" cap="flat" cmpd="sng">
            <a:solidFill>
              <a:schemeClr val="tx1"/>
            </a:solidFill>
            <a:prstDash val="solid"/>
            <a:headEnd type="none" w="med" len="med"/>
            <a:tailEnd type="triangle" w="med" len="med"/>
          </a:ln>
        </p:spPr>
      </p:sp>
      <p:sp>
        <p:nvSpPr>
          <p:cNvPr id="121881" name="直接连接符 121880"/>
          <p:cNvSpPr/>
          <p:nvPr/>
        </p:nvSpPr>
        <p:spPr>
          <a:xfrm>
            <a:off x="5148263" y="3500438"/>
            <a:ext cx="360362" cy="0"/>
          </a:xfrm>
          <a:prstGeom prst="line">
            <a:avLst/>
          </a:prstGeom>
          <a:ln w="25400" cap="flat" cmpd="sng">
            <a:solidFill>
              <a:schemeClr val="tx1"/>
            </a:solidFill>
            <a:prstDash val="solid"/>
            <a:headEnd type="none" w="med" len="med"/>
            <a:tailEnd type="triangle" w="med" len="med"/>
          </a:ln>
        </p:spPr>
      </p:sp>
      <p:sp>
        <p:nvSpPr>
          <p:cNvPr id="121882" name="直接连接符 121881"/>
          <p:cNvSpPr/>
          <p:nvPr/>
        </p:nvSpPr>
        <p:spPr>
          <a:xfrm>
            <a:off x="6516688" y="3500438"/>
            <a:ext cx="360362" cy="0"/>
          </a:xfrm>
          <a:prstGeom prst="line">
            <a:avLst/>
          </a:prstGeom>
          <a:ln w="25400" cap="flat" cmpd="sng">
            <a:solidFill>
              <a:schemeClr val="tx1"/>
            </a:solidFill>
            <a:prstDash val="solid"/>
            <a:headEnd type="none" w="med" len="med"/>
            <a:tailEnd type="triangle" w="med" len="med"/>
          </a:ln>
        </p:spPr>
      </p:sp>
      <p:sp>
        <p:nvSpPr>
          <p:cNvPr id="121884" name="任意多边形 121883"/>
          <p:cNvSpPr/>
          <p:nvPr/>
        </p:nvSpPr>
        <p:spPr>
          <a:xfrm>
            <a:off x="2987675" y="2781300"/>
            <a:ext cx="2952750" cy="503238"/>
          </a:xfrm>
          <a:custGeom>
            <a:avLst/>
            <a:gdLst/>
            <a:ahLst/>
            <a:cxnLst/>
            <a:pathLst>
              <a:path w="1860" h="317">
                <a:moveTo>
                  <a:pt x="1860" y="317"/>
                </a:moveTo>
                <a:cubicBezTo>
                  <a:pt x="1561" y="158"/>
                  <a:pt x="1263" y="0"/>
                  <a:pt x="953" y="0"/>
                </a:cubicBezTo>
                <a:cubicBezTo>
                  <a:pt x="643" y="0"/>
                  <a:pt x="321" y="158"/>
                  <a:pt x="0" y="317"/>
                </a:cubicBezTo>
              </a:path>
            </a:pathLst>
          </a:custGeom>
          <a:noFill/>
          <a:ln w="25400" cap="flat" cmpd="sng">
            <a:solidFill>
              <a:schemeClr val="tx1">
                <a:alpha val="100000"/>
              </a:schemeClr>
            </a:solidFill>
            <a:prstDash val="sysDot"/>
            <a:headEnd type="none" w="med" len="med"/>
            <a:tailEnd type="triangle" w="lg" len="lg"/>
          </a:ln>
        </p:spPr>
        <p:txBody>
          <a:bodyPr/>
          <a:p>
            <a:endParaRPr lang="zh-CN" altLang="en-US"/>
          </a:p>
        </p:txBody>
      </p:sp>
      <p:sp>
        <p:nvSpPr>
          <p:cNvPr id="121885" name="矩形 121884"/>
          <p:cNvSpPr/>
          <p:nvPr/>
        </p:nvSpPr>
        <p:spPr>
          <a:xfrm>
            <a:off x="4284663" y="3933825"/>
            <a:ext cx="3095625" cy="647700"/>
          </a:xfrm>
          <a:prstGeom prst="rect">
            <a:avLst/>
          </a:prstGeom>
          <a:solidFill>
            <a:schemeClr val="bg1"/>
          </a:solidFill>
          <a:ln w="25400">
            <a:noFill/>
          </a:ln>
        </p:spPr>
        <p:txBody>
          <a:bodyPr wrap="none" anchor="ctr" anchorCtr="0"/>
          <a:p>
            <a:pPr algn="l"/>
            <a:r>
              <a:rPr lang="zh-CN" altLang="en-US" dirty="0">
                <a:latin typeface="Arial" panose="020B0604020202020204" pitchFamily="34" charset="0"/>
                <a:ea typeface="黑体" panose="02010609060101010101" pitchFamily="2" charset="-122"/>
              </a:rPr>
              <a:t>①按照后工序拉动进行生产。</a:t>
            </a:r>
            <a:endParaRPr lang="zh-CN" altLang="en-US" dirty="0">
              <a:latin typeface="Arial" panose="020B0604020202020204" pitchFamily="34" charset="0"/>
              <a:ea typeface="黑体" panose="02010609060101010101" pitchFamily="2" charset="-122"/>
            </a:endParaRPr>
          </a:p>
          <a:p>
            <a:pPr algn="l"/>
            <a:r>
              <a:rPr lang="zh-CN" altLang="en-US" dirty="0">
                <a:latin typeface="Arial" panose="020B0604020202020204" pitchFamily="34" charset="0"/>
                <a:ea typeface="黑体" panose="02010609060101010101" pitchFamily="2" charset="-122"/>
              </a:rPr>
              <a:t>②生产的数量保持统一。</a:t>
            </a:r>
            <a:endParaRPr lang="zh-CN" altLang="en-US" dirty="0">
              <a:latin typeface="Arial" panose="020B0604020202020204" pitchFamily="34" charset="0"/>
              <a:ea typeface="黑体" panose="02010609060101010101" pitchFamily="2" charset="-122"/>
            </a:endParaRPr>
          </a:p>
        </p:txBody>
      </p:sp>
      <p:graphicFrame>
        <p:nvGraphicFramePr>
          <p:cNvPr id="121933" name="内容占位符 121932"/>
          <p:cNvGraphicFramePr/>
          <p:nvPr>
            <p:ph/>
          </p:nvPr>
        </p:nvGraphicFramePr>
        <p:xfrm>
          <a:off x="1042988" y="4724400"/>
          <a:ext cx="7654925" cy="1836738"/>
        </p:xfrm>
        <a:graphic>
          <a:graphicData uri="http://schemas.openxmlformats.org/drawingml/2006/table">
            <a:tbl>
              <a:tblPr/>
              <a:tblGrid>
                <a:gridCol w="2879725"/>
                <a:gridCol w="1941513"/>
                <a:gridCol w="2833687"/>
              </a:tblGrid>
              <a:tr h="33496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组织生产的方式</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售出方式</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优  势</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79437">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①商店排成一列（按照生产顺序排列产品）</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①月度需求的反复</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①可以不必保有订单频度较少的产品的过多库存</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7943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②总量控制看板被拿走后就进行生产</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②月度需求变动缓慢</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600" b="1" dirty="0">
                        <a:latin typeface="黑体" panose="02010609060101010101" pitchFamily="2" charset="-122"/>
                        <a:ea typeface="黑体" panose="02010609060101010101" pitchFamily="2" charset="-122"/>
                      </a:endParaRPr>
                    </a:p>
                    <a:p>
                      <a:pPr marL="0" lvl="0" indent="0">
                        <a:buNone/>
                      </a:pPr>
                      <a:r>
                        <a:rPr lang="zh-CN" altLang="en-US" sz="1600" b="1" dirty="0">
                          <a:latin typeface="黑体" panose="02010609060101010101" pitchFamily="2" charset="-122"/>
                          <a:ea typeface="黑体" panose="02010609060101010101" pitchFamily="2" charset="-122"/>
                        </a:rPr>
                        <a:t>②生产的过程周期时间固定</a:t>
                      </a:r>
                      <a:endParaRPr lang="zh-CN" altLang="en-US" sz="1600" b="1" dirty="0">
                        <a:latin typeface="黑体" panose="02010609060101010101" pitchFamily="2" charset="-122"/>
                        <a:ea typeface="黑体" panose="02010609060101010101" pitchFamily="2" charset="-122"/>
                      </a:endParaRPr>
                    </a:p>
                    <a:p>
                      <a:pPr marL="0" lvl="0" indent="0">
                        <a:buNone/>
                      </a:pP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r h="34290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③制定生产顺序计划</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③订单确定</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vMerge="1">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8" name="矩形 122887"/>
          <p:cNvSpPr/>
          <p:nvPr/>
        </p:nvSpPr>
        <p:spPr>
          <a:xfrm>
            <a:off x="1258888" y="765175"/>
            <a:ext cx="7129462"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[8]</a:t>
            </a:r>
            <a:r>
              <a:rPr lang="zh-CN" altLang="en-US" sz="2800" b="1" dirty="0">
                <a:latin typeface="宋体" panose="02010600030101010101" pitchFamily="2" charset="-122"/>
                <a:ea typeface="宋体" panose="02010600030101010101" pitchFamily="2" charset="-122"/>
              </a:rPr>
              <a:t>按照产品的售出方式组织生产的</a:t>
            </a:r>
            <a:r>
              <a:rPr lang="en-US" altLang="zh-CN" sz="2800" b="1">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种形式</a:t>
            </a:r>
            <a:endParaRPr lang="zh-CN" altLang="en-US" sz="2800" b="1" dirty="0">
              <a:latin typeface="宋体" panose="02010600030101010101" pitchFamily="2" charset="-122"/>
              <a:ea typeface="宋体" panose="02010600030101010101" pitchFamily="2" charset="-122"/>
            </a:endParaRPr>
          </a:p>
        </p:txBody>
      </p:sp>
      <p:sp>
        <p:nvSpPr>
          <p:cNvPr id="122889" name="矩形 122888"/>
          <p:cNvSpPr/>
          <p:nvPr/>
        </p:nvSpPr>
        <p:spPr>
          <a:xfrm>
            <a:off x="1331913" y="1484313"/>
            <a:ext cx="4032250"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pPr algn="l"/>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C</a:t>
            </a:r>
            <a:r>
              <a:rPr lang="zh-CN" altLang="en-US" b="1" dirty="0">
                <a:latin typeface="黑体" panose="02010609060101010101" pitchFamily="2" charset="-122"/>
                <a:ea typeface="黑体" panose="02010609060101010101" pitchFamily="2" charset="-122"/>
              </a:rPr>
              <a:t>型    后补充和顺序的混合生产</a:t>
            </a:r>
            <a:endParaRPr lang="zh-CN" altLang="en-US" b="1" dirty="0">
              <a:latin typeface="黑体" panose="02010609060101010101" pitchFamily="2" charset="-122"/>
              <a:ea typeface="黑体" panose="02010609060101010101" pitchFamily="2" charset="-122"/>
            </a:endParaRPr>
          </a:p>
        </p:txBody>
      </p:sp>
      <p:sp>
        <p:nvSpPr>
          <p:cNvPr id="122890" name="矩形 122889"/>
          <p:cNvSpPr/>
          <p:nvPr/>
        </p:nvSpPr>
        <p:spPr>
          <a:xfrm>
            <a:off x="1331913" y="3140075"/>
            <a:ext cx="1081087" cy="5762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前工序</a:t>
            </a:r>
            <a:endParaRPr lang="en-US" altLang="zh-CN" b="1">
              <a:latin typeface="Arial" panose="020B0604020202020204" pitchFamily="34" charset="0"/>
              <a:ea typeface="宋体" panose="02010600030101010101" pitchFamily="2" charset="-122"/>
            </a:endParaRPr>
          </a:p>
        </p:txBody>
      </p:sp>
      <p:sp>
        <p:nvSpPr>
          <p:cNvPr id="122891" name="矩形 122890"/>
          <p:cNvSpPr/>
          <p:nvPr/>
        </p:nvSpPr>
        <p:spPr>
          <a:xfrm>
            <a:off x="3851275" y="2420938"/>
            <a:ext cx="1081088" cy="5762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工程</a:t>
            </a:r>
            <a:endParaRPr lang="zh-CN" altLang="en-US" b="1" dirty="0">
              <a:latin typeface="Arial" panose="020B0604020202020204" pitchFamily="34" charset="0"/>
              <a:ea typeface="宋体" panose="02010600030101010101" pitchFamily="2" charset="-122"/>
            </a:endParaRPr>
          </a:p>
        </p:txBody>
      </p:sp>
      <p:sp>
        <p:nvSpPr>
          <p:cNvPr id="122892" name="矩形 122891"/>
          <p:cNvSpPr/>
          <p:nvPr/>
        </p:nvSpPr>
        <p:spPr>
          <a:xfrm>
            <a:off x="7019925" y="2060575"/>
            <a:ext cx="1081088" cy="12239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出货场</a:t>
            </a:r>
            <a:endParaRPr lang="zh-CN" altLang="en-US" b="1" dirty="0">
              <a:latin typeface="Arial" panose="020B0604020202020204" pitchFamily="34" charset="0"/>
              <a:ea typeface="宋体" panose="02010600030101010101" pitchFamily="2" charset="-122"/>
            </a:endParaRPr>
          </a:p>
        </p:txBody>
      </p:sp>
      <p:grpSp>
        <p:nvGrpSpPr>
          <p:cNvPr id="122893" name="组合 122892"/>
          <p:cNvGrpSpPr/>
          <p:nvPr/>
        </p:nvGrpSpPr>
        <p:grpSpPr>
          <a:xfrm>
            <a:off x="2627313" y="3357563"/>
            <a:ext cx="865187" cy="215900"/>
            <a:chOff x="1655" y="1979"/>
            <a:chExt cx="545" cy="226"/>
          </a:xfrm>
        </p:grpSpPr>
        <p:sp>
          <p:nvSpPr>
            <p:cNvPr id="122894" name="矩形 122893"/>
            <p:cNvSpPr/>
            <p:nvPr/>
          </p:nvSpPr>
          <p:spPr>
            <a:xfrm>
              <a:off x="1655"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2895" name="矩形 122894"/>
            <p:cNvSpPr/>
            <p:nvPr/>
          </p:nvSpPr>
          <p:spPr>
            <a:xfrm>
              <a:off x="1791"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2896" name="矩形 122895"/>
            <p:cNvSpPr/>
            <p:nvPr/>
          </p:nvSpPr>
          <p:spPr>
            <a:xfrm>
              <a:off x="1927"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2897" name="矩形 122896"/>
            <p:cNvSpPr/>
            <p:nvPr/>
          </p:nvSpPr>
          <p:spPr>
            <a:xfrm>
              <a:off x="2064"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grpSp>
        <p:nvGrpSpPr>
          <p:cNvPr id="122898" name="组合 122897"/>
          <p:cNvGrpSpPr/>
          <p:nvPr/>
        </p:nvGrpSpPr>
        <p:grpSpPr>
          <a:xfrm>
            <a:off x="5580063" y="3357563"/>
            <a:ext cx="865187" cy="215900"/>
            <a:chOff x="1655" y="1979"/>
            <a:chExt cx="545" cy="226"/>
          </a:xfrm>
        </p:grpSpPr>
        <p:sp>
          <p:nvSpPr>
            <p:cNvPr id="122899" name="矩形 122898"/>
            <p:cNvSpPr/>
            <p:nvPr/>
          </p:nvSpPr>
          <p:spPr>
            <a:xfrm>
              <a:off x="1655"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2900" name="矩形 122899"/>
            <p:cNvSpPr/>
            <p:nvPr/>
          </p:nvSpPr>
          <p:spPr>
            <a:xfrm>
              <a:off x="1791"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2901" name="矩形 122900"/>
            <p:cNvSpPr/>
            <p:nvPr/>
          </p:nvSpPr>
          <p:spPr>
            <a:xfrm>
              <a:off x="1927"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2902" name="矩形 122901"/>
            <p:cNvSpPr/>
            <p:nvPr/>
          </p:nvSpPr>
          <p:spPr>
            <a:xfrm>
              <a:off x="2064" y="1979"/>
              <a:ext cx="136" cy="226"/>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sp>
        <p:nvSpPr>
          <p:cNvPr id="122903" name="矩形 122902"/>
          <p:cNvSpPr/>
          <p:nvPr/>
        </p:nvSpPr>
        <p:spPr>
          <a:xfrm>
            <a:off x="2124075" y="3789363"/>
            <a:ext cx="1512888" cy="4318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生产顺序计划</a:t>
            </a:r>
            <a:endParaRPr lang="zh-CN" altLang="en-US" b="1" dirty="0">
              <a:latin typeface="Arial" panose="020B0604020202020204" pitchFamily="34" charset="0"/>
              <a:ea typeface="宋体" panose="02010600030101010101" pitchFamily="2" charset="-122"/>
            </a:endParaRPr>
          </a:p>
        </p:txBody>
      </p:sp>
      <p:grpSp>
        <p:nvGrpSpPr>
          <p:cNvPr id="122904" name="组合 122903"/>
          <p:cNvGrpSpPr/>
          <p:nvPr/>
        </p:nvGrpSpPr>
        <p:grpSpPr>
          <a:xfrm>
            <a:off x="4140200" y="3789363"/>
            <a:ext cx="1657350" cy="576262"/>
            <a:chOff x="2925" y="1298"/>
            <a:chExt cx="1044" cy="363"/>
          </a:xfrm>
        </p:grpSpPr>
        <p:sp>
          <p:nvSpPr>
            <p:cNvPr id="122905" name="矩形 122904"/>
            <p:cNvSpPr/>
            <p:nvPr/>
          </p:nvSpPr>
          <p:spPr>
            <a:xfrm>
              <a:off x="2925" y="1389"/>
              <a:ext cx="953" cy="27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总量控制看板</a:t>
              </a:r>
              <a:endParaRPr lang="zh-CN" altLang="en-US" b="1" dirty="0">
                <a:latin typeface="Arial" panose="020B0604020202020204" pitchFamily="34" charset="0"/>
                <a:ea typeface="宋体" panose="02010600030101010101" pitchFamily="2" charset="-122"/>
              </a:endParaRPr>
            </a:p>
          </p:txBody>
        </p:sp>
        <p:sp>
          <p:nvSpPr>
            <p:cNvPr id="122906" name="椭圆 122905"/>
            <p:cNvSpPr/>
            <p:nvPr/>
          </p:nvSpPr>
          <p:spPr>
            <a:xfrm>
              <a:off x="3833" y="1298"/>
              <a:ext cx="136" cy="136"/>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2907" name="直接连接符 122906"/>
          <p:cNvSpPr/>
          <p:nvPr/>
        </p:nvSpPr>
        <p:spPr>
          <a:xfrm>
            <a:off x="3419475" y="2708275"/>
            <a:ext cx="360363" cy="0"/>
          </a:xfrm>
          <a:prstGeom prst="line">
            <a:avLst/>
          </a:prstGeom>
          <a:ln w="25400" cap="flat" cmpd="sng">
            <a:solidFill>
              <a:schemeClr val="tx1"/>
            </a:solidFill>
            <a:prstDash val="solid"/>
            <a:headEnd type="none" w="med" len="med"/>
            <a:tailEnd type="triangle" w="med" len="med"/>
          </a:ln>
        </p:spPr>
      </p:sp>
      <p:sp>
        <p:nvSpPr>
          <p:cNvPr id="122908" name="直接连接符 122907"/>
          <p:cNvSpPr/>
          <p:nvPr/>
        </p:nvSpPr>
        <p:spPr>
          <a:xfrm>
            <a:off x="5003800" y="2708275"/>
            <a:ext cx="360363" cy="0"/>
          </a:xfrm>
          <a:prstGeom prst="line">
            <a:avLst/>
          </a:prstGeom>
          <a:ln w="25400" cap="flat" cmpd="sng">
            <a:solidFill>
              <a:schemeClr val="tx1"/>
            </a:solidFill>
            <a:prstDash val="solid"/>
            <a:headEnd type="none" w="med" len="med"/>
            <a:tailEnd type="triangle" w="med" len="med"/>
          </a:ln>
        </p:spPr>
      </p:sp>
      <p:sp>
        <p:nvSpPr>
          <p:cNvPr id="122909" name="直接连接符 122908"/>
          <p:cNvSpPr/>
          <p:nvPr/>
        </p:nvSpPr>
        <p:spPr>
          <a:xfrm>
            <a:off x="6300788" y="2708275"/>
            <a:ext cx="647700" cy="0"/>
          </a:xfrm>
          <a:prstGeom prst="line">
            <a:avLst/>
          </a:prstGeom>
          <a:ln w="25400" cap="flat" cmpd="sng">
            <a:solidFill>
              <a:schemeClr val="tx1"/>
            </a:solidFill>
            <a:prstDash val="solid"/>
            <a:headEnd type="none" w="med" len="med"/>
            <a:tailEnd type="triangle" w="med" len="med"/>
          </a:ln>
        </p:spPr>
      </p:sp>
      <p:sp>
        <p:nvSpPr>
          <p:cNvPr id="122910" name="任意多边形 122909"/>
          <p:cNvSpPr/>
          <p:nvPr/>
        </p:nvSpPr>
        <p:spPr>
          <a:xfrm flipV="1">
            <a:off x="3132138" y="3573463"/>
            <a:ext cx="2736850" cy="287337"/>
          </a:xfrm>
          <a:custGeom>
            <a:avLst/>
            <a:gdLst/>
            <a:ahLst/>
            <a:cxnLst/>
            <a:pathLst>
              <a:path w="1860" h="317">
                <a:moveTo>
                  <a:pt x="1860" y="317"/>
                </a:moveTo>
                <a:cubicBezTo>
                  <a:pt x="1561" y="158"/>
                  <a:pt x="1263" y="0"/>
                  <a:pt x="953" y="0"/>
                </a:cubicBezTo>
                <a:cubicBezTo>
                  <a:pt x="643" y="0"/>
                  <a:pt x="321" y="158"/>
                  <a:pt x="0" y="317"/>
                </a:cubicBezTo>
              </a:path>
            </a:pathLst>
          </a:custGeom>
          <a:noFill/>
          <a:ln w="25400" cap="flat" cmpd="sng">
            <a:solidFill>
              <a:schemeClr val="tx1">
                <a:alpha val="100000"/>
              </a:schemeClr>
            </a:solidFill>
            <a:prstDash val="sysDot"/>
            <a:headEnd type="none" w="med" len="med"/>
            <a:tailEnd type="triangle" w="lg" len="lg"/>
          </a:ln>
        </p:spPr>
        <p:txBody>
          <a:bodyPr/>
          <a:p>
            <a:endParaRPr lang="zh-CN" altLang="en-US"/>
          </a:p>
        </p:txBody>
      </p:sp>
      <p:grpSp>
        <p:nvGrpSpPr>
          <p:cNvPr id="122912" name="组合 122911"/>
          <p:cNvGrpSpPr/>
          <p:nvPr/>
        </p:nvGrpSpPr>
        <p:grpSpPr>
          <a:xfrm>
            <a:off x="2843213" y="2349500"/>
            <a:ext cx="287337" cy="936625"/>
            <a:chOff x="930" y="1298"/>
            <a:chExt cx="272" cy="817"/>
          </a:xfrm>
        </p:grpSpPr>
        <p:sp>
          <p:nvSpPr>
            <p:cNvPr id="122913" name="任意多边形 122912"/>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2914" name="直接连接符 122913"/>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2915" name="直接连接符 122914"/>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2916" name="直接连接符 122915"/>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grpSp>
        <p:nvGrpSpPr>
          <p:cNvPr id="122917" name="组合 122916"/>
          <p:cNvGrpSpPr/>
          <p:nvPr/>
        </p:nvGrpSpPr>
        <p:grpSpPr>
          <a:xfrm>
            <a:off x="5795963" y="2349500"/>
            <a:ext cx="287337" cy="936625"/>
            <a:chOff x="930" y="1298"/>
            <a:chExt cx="272" cy="817"/>
          </a:xfrm>
        </p:grpSpPr>
        <p:sp>
          <p:nvSpPr>
            <p:cNvPr id="122918" name="任意多边形 122917"/>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2919" name="直接连接符 122918"/>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2920" name="直接连接符 122919"/>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2921" name="直接连接符 122920"/>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2922" name="矩形 122921"/>
          <p:cNvSpPr/>
          <p:nvPr/>
        </p:nvSpPr>
        <p:spPr>
          <a:xfrm>
            <a:off x="6156325" y="3644900"/>
            <a:ext cx="1152525" cy="431800"/>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顺序商店</a:t>
            </a:r>
            <a:endParaRPr lang="zh-CN" altLang="en-US" b="1" dirty="0">
              <a:latin typeface="Arial" panose="020B0604020202020204" pitchFamily="34" charset="0"/>
              <a:ea typeface="宋体" panose="02010600030101010101" pitchFamily="2" charset="-122"/>
            </a:endParaRPr>
          </a:p>
        </p:txBody>
      </p:sp>
      <p:sp>
        <p:nvSpPr>
          <p:cNvPr id="122923" name="矩形 122922"/>
          <p:cNvSpPr/>
          <p:nvPr/>
        </p:nvSpPr>
        <p:spPr>
          <a:xfrm>
            <a:off x="3636963" y="1989138"/>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2924" name="矩形 122923"/>
          <p:cNvSpPr/>
          <p:nvPr/>
        </p:nvSpPr>
        <p:spPr>
          <a:xfrm>
            <a:off x="3709988" y="2060575"/>
            <a:ext cx="185737"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2925" name="矩形 122924"/>
          <p:cNvSpPr/>
          <p:nvPr/>
        </p:nvSpPr>
        <p:spPr>
          <a:xfrm>
            <a:off x="4068763" y="1989138"/>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2926" name="矩形 122925"/>
          <p:cNvSpPr/>
          <p:nvPr/>
        </p:nvSpPr>
        <p:spPr>
          <a:xfrm>
            <a:off x="4141788" y="2060575"/>
            <a:ext cx="185737"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2929" name="矩形 122928"/>
          <p:cNvSpPr/>
          <p:nvPr/>
        </p:nvSpPr>
        <p:spPr>
          <a:xfrm>
            <a:off x="4500563" y="1989138"/>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2930" name="矩形 122929"/>
          <p:cNvSpPr/>
          <p:nvPr/>
        </p:nvSpPr>
        <p:spPr>
          <a:xfrm>
            <a:off x="4573588" y="2060575"/>
            <a:ext cx="185737"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2931" name="矩形 122930"/>
          <p:cNvSpPr/>
          <p:nvPr/>
        </p:nvSpPr>
        <p:spPr>
          <a:xfrm>
            <a:off x="4933950" y="1989138"/>
            <a:ext cx="358775"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lIns="0" tIns="0" rIns="0" bIns="0" anchor="ctr" anchorCtr="1"/>
          <a:p>
            <a:r>
              <a:rPr lang="zh-CN" altLang="en-US" dirty="0">
                <a:latin typeface="Arial" panose="020B0604020202020204" pitchFamily="34" charset="0"/>
                <a:ea typeface="宋体" panose="02010600030101010101" pitchFamily="2" charset="-122"/>
              </a:rPr>
              <a:t> </a:t>
            </a:r>
            <a:endParaRPr lang="en-US" altLang="zh-CN">
              <a:latin typeface="Arial" panose="020B0604020202020204" pitchFamily="34" charset="0"/>
              <a:ea typeface="宋体" panose="02010600030101010101" pitchFamily="2" charset="-122"/>
            </a:endParaRPr>
          </a:p>
        </p:txBody>
      </p:sp>
      <p:sp>
        <p:nvSpPr>
          <p:cNvPr id="122932" name="矩形 122931"/>
          <p:cNvSpPr/>
          <p:nvPr/>
        </p:nvSpPr>
        <p:spPr>
          <a:xfrm>
            <a:off x="5006975" y="2060575"/>
            <a:ext cx="185738"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2933" name="任意多边形 122932"/>
          <p:cNvSpPr/>
          <p:nvPr/>
        </p:nvSpPr>
        <p:spPr>
          <a:xfrm>
            <a:off x="5364163" y="2205038"/>
            <a:ext cx="360362" cy="360362"/>
          </a:xfrm>
          <a:custGeom>
            <a:avLst/>
            <a:gdLst/>
            <a:ahLst/>
            <a:cxnLst/>
            <a:pathLst>
              <a:path w="227" h="227">
                <a:moveTo>
                  <a:pt x="227" y="227"/>
                </a:moveTo>
                <a:cubicBezTo>
                  <a:pt x="200" y="155"/>
                  <a:pt x="174" y="84"/>
                  <a:pt x="136" y="46"/>
                </a:cubicBezTo>
                <a:cubicBezTo>
                  <a:pt x="98" y="8"/>
                  <a:pt x="49" y="4"/>
                  <a:pt x="0" y="0"/>
                </a:cubicBezTo>
              </a:path>
            </a:pathLst>
          </a:custGeom>
          <a:noFill/>
          <a:ln w="25400" cap="flat" cmpd="sng">
            <a:solidFill>
              <a:schemeClr val="tx1">
                <a:alpha val="100000"/>
              </a:schemeClr>
            </a:solidFill>
            <a:prstDash val="sysDot"/>
            <a:headEnd type="none" w="med" len="med"/>
            <a:tailEnd type="triangle" w="lg" len="lg"/>
          </a:ln>
        </p:spPr>
        <p:txBody>
          <a:bodyPr/>
          <a:p>
            <a:endParaRPr lang="zh-CN" altLang="en-US"/>
          </a:p>
        </p:txBody>
      </p:sp>
      <p:sp>
        <p:nvSpPr>
          <p:cNvPr id="122934" name="任意多边形 122933"/>
          <p:cNvSpPr/>
          <p:nvPr/>
        </p:nvSpPr>
        <p:spPr>
          <a:xfrm>
            <a:off x="3203575" y="2133600"/>
            <a:ext cx="431800" cy="287338"/>
          </a:xfrm>
          <a:custGeom>
            <a:avLst/>
            <a:gdLst/>
            <a:ahLst/>
            <a:cxnLst/>
            <a:pathLst>
              <a:path w="317" h="181">
                <a:moveTo>
                  <a:pt x="317" y="0"/>
                </a:moveTo>
                <a:cubicBezTo>
                  <a:pt x="230" y="7"/>
                  <a:pt x="144" y="15"/>
                  <a:pt x="91" y="45"/>
                </a:cubicBezTo>
                <a:cubicBezTo>
                  <a:pt x="38" y="75"/>
                  <a:pt x="19" y="128"/>
                  <a:pt x="0" y="181"/>
                </a:cubicBezTo>
              </a:path>
            </a:pathLst>
          </a:custGeom>
          <a:noFill/>
          <a:ln w="25400" cap="flat" cmpd="sng">
            <a:solidFill>
              <a:schemeClr val="tx1">
                <a:alpha val="100000"/>
              </a:schemeClr>
            </a:solidFill>
            <a:prstDash val="sysDot"/>
            <a:headEnd type="none" w="med" len="med"/>
            <a:tailEnd type="triangle" w="lg" len="lg"/>
          </a:ln>
        </p:spPr>
        <p:txBody>
          <a:bodyPr/>
          <a:p>
            <a:endParaRPr lang="zh-CN" altLang="en-US"/>
          </a:p>
        </p:txBody>
      </p:sp>
      <p:graphicFrame>
        <p:nvGraphicFramePr>
          <p:cNvPr id="122983" name="内容占位符 122982"/>
          <p:cNvGraphicFramePr/>
          <p:nvPr>
            <p:ph/>
          </p:nvPr>
        </p:nvGraphicFramePr>
        <p:xfrm>
          <a:off x="457200" y="4581525"/>
          <a:ext cx="8229600" cy="2130425"/>
        </p:xfrm>
        <a:graphic>
          <a:graphicData uri="http://schemas.openxmlformats.org/drawingml/2006/table">
            <a:tbl>
              <a:tblPr/>
              <a:tblGrid>
                <a:gridCol w="3827463"/>
                <a:gridCol w="1655762"/>
                <a:gridCol w="2746375"/>
              </a:tblGrid>
              <a:tr h="33496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组织生产的方式</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售出方式</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600" b="1" dirty="0">
                          <a:latin typeface="黑体" panose="02010609060101010101" pitchFamily="2" charset="-122"/>
                          <a:ea typeface="黑体" panose="02010609060101010101" pitchFamily="2" charset="-122"/>
                        </a:rPr>
                        <a:t>优  势</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79437">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a:t>
                      </a:r>
                      <a:r>
                        <a:rPr lang="en-US" altLang="zh-CN" sz="1600" b="1">
                          <a:latin typeface="黑体" panose="02010609060101010101" pitchFamily="2" charset="-122"/>
                          <a:ea typeface="黑体" panose="02010609060101010101" pitchFamily="2" charset="-122"/>
                        </a:rPr>
                        <a:t>A</a:t>
                      </a:r>
                      <a:r>
                        <a:rPr lang="zh-CN" altLang="en-US" sz="1600" b="1" dirty="0">
                          <a:latin typeface="黑体" panose="02010609060101010101" pitchFamily="2" charset="-122"/>
                          <a:ea typeface="黑体" panose="02010609060101010101" pitchFamily="2" charset="-122"/>
                        </a:rPr>
                        <a:t>型为全品种</a:t>
                      </a:r>
                      <a:r>
                        <a:rPr lang="en-US" altLang="zh-CN" sz="1600" b="1">
                          <a:latin typeface="黑体" panose="02010609060101010101" pitchFamily="2" charset="-122"/>
                          <a:ea typeface="黑体" panose="02010609060101010101" pitchFamily="2" charset="-122"/>
                        </a:rPr>
                        <a:t>  B</a:t>
                      </a:r>
                      <a:r>
                        <a:rPr lang="zh-CN" altLang="en-US" sz="1600" b="1" dirty="0">
                          <a:latin typeface="黑体" panose="02010609060101010101" pitchFamily="2" charset="-122"/>
                          <a:ea typeface="黑体" panose="02010609060101010101" pitchFamily="2" charset="-122"/>
                        </a:rPr>
                        <a:t>型为一个品种的商店</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①反复有需求订</a:t>
                      </a:r>
                      <a:endParaRPr lang="zh-CN" altLang="en-US" sz="1600" b="1" dirty="0">
                        <a:latin typeface="黑体" panose="02010609060101010101" pitchFamily="2" charset="-122"/>
                        <a:ea typeface="黑体" panose="02010609060101010101" pitchFamily="2" charset="-122"/>
                      </a:endParaRPr>
                    </a:p>
                    <a:p>
                      <a:pPr marL="0" lvl="0" indent="0">
                        <a:buNone/>
                      </a:pPr>
                      <a:r>
                        <a:rPr lang="zh-CN" altLang="en-US" sz="1600" b="1" dirty="0">
                          <a:latin typeface="黑体" panose="02010609060101010101" pitchFamily="2" charset="-122"/>
                          <a:ea typeface="黑体" panose="02010609060101010101" pitchFamily="2" charset="-122"/>
                        </a:rPr>
                        <a:t>  单的产品和少</a:t>
                      </a:r>
                      <a:endParaRPr lang="zh-CN" altLang="en-US" sz="1600" b="1" dirty="0">
                        <a:latin typeface="黑体" panose="02010609060101010101" pitchFamily="2" charset="-122"/>
                        <a:ea typeface="黑体" panose="02010609060101010101" pitchFamily="2" charset="-122"/>
                      </a:endParaRPr>
                    </a:p>
                    <a:p>
                      <a:pPr marL="0" lvl="0" indent="0">
                        <a:buNone/>
                      </a:pPr>
                      <a:r>
                        <a:rPr lang="zh-CN" altLang="en-US" sz="1600" b="1" dirty="0">
                          <a:latin typeface="黑体" panose="02010609060101010101" pitchFamily="2" charset="-122"/>
                          <a:ea typeface="黑体" panose="02010609060101010101" pitchFamily="2" charset="-122"/>
                        </a:rPr>
                        <a:t>  量有名确订单</a:t>
                      </a:r>
                      <a:endParaRPr lang="zh-CN" altLang="en-US" sz="1600" b="1" dirty="0">
                        <a:latin typeface="黑体" panose="02010609060101010101" pitchFamily="2" charset="-122"/>
                        <a:ea typeface="黑体" panose="02010609060101010101" pitchFamily="2" charset="-122"/>
                      </a:endParaRPr>
                    </a:p>
                    <a:p>
                      <a:pPr marL="0" lvl="0" indent="0">
                        <a:buNone/>
                      </a:pPr>
                      <a:r>
                        <a:rPr lang="zh-CN" altLang="en-US" sz="1600" b="1" dirty="0">
                          <a:latin typeface="黑体" panose="02010609060101010101" pitchFamily="2" charset="-122"/>
                          <a:ea typeface="黑体" panose="02010609060101010101" pitchFamily="2" charset="-122"/>
                        </a:rPr>
                        <a:t>  的产品的生产</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①无需保有需求频率少的产品的多余库存</a:t>
                      </a: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2160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①</a:t>
                      </a:r>
                      <a:r>
                        <a:rPr lang="en-US" altLang="zh-CN" sz="1600" b="1">
                          <a:latin typeface="黑体" panose="02010609060101010101" pitchFamily="2" charset="-122"/>
                          <a:ea typeface="黑体" panose="02010609060101010101" pitchFamily="2" charset="-122"/>
                        </a:rPr>
                        <a:t>A</a:t>
                      </a:r>
                      <a:r>
                        <a:rPr lang="zh-CN" altLang="en-US" sz="1600" b="1" dirty="0">
                          <a:latin typeface="黑体" panose="02010609060101010101" pitchFamily="2" charset="-122"/>
                          <a:ea typeface="黑体" panose="02010609060101010101" pitchFamily="2" charset="-122"/>
                        </a:rPr>
                        <a:t>型按照看板的拿走顺序生产被取走</a:t>
                      </a:r>
                      <a:endParaRPr lang="zh-CN" altLang="en-US" sz="1600" b="1" dirty="0">
                        <a:latin typeface="黑体" panose="02010609060101010101" pitchFamily="2" charset="-122"/>
                        <a:ea typeface="黑体" panose="02010609060101010101" pitchFamily="2" charset="-122"/>
                      </a:endParaRPr>
                    </a:p>
                    <a:p>
                      <a:pPr marL="0" lvl="0" indent="0">
                        <a:buNone/>
                      </a:pPr>
                      <a:r>
                        <a:rPr lang="zh-CN" altLang="en-US" sz="1600" b="1" dirty="0">
                          <a:latin typeface="黑体" panose="02010609060101010101" pitchFamily="2" charset="-122"/>
                          <a:ea typeface="黑体" panose="02010609060101010101" pitchFamily="2" charset="-122"/>
                        </a:rPr>
                        <a:t>     的产品。</a:t>
                      </a:r>
                      <a:endParaRPr lang="zh-CN" altLang="en-US" sz="1600" b="1" dirty="0">
                        <a:latin typeface="黑体" panose="02010609060101010101" pitchFamily="2" charset="-122"/>
                        <a:ea typeface="黑体" panose="02010609060101010101" pitchFamily="2" charset="-122"/>
                      </a:endParaRPr>
                    </a:p>
                    <a:p>
                      <a:pPr marL="0" lvl="0" indent="0">
                        <a:buNone/>
                      </a:pPr>
                      <a:r>
                        <a:rPr lang="en-US" altLang="zh-CN" sz="1600" b="1">
                          <a:latin typeface="黑体" panose="02010609060101010101" pitchFamily="2" charset="-122"/>
                          <a:ea typeface="黑体" panose="02010609060101010101" pitchFamily="2" charset="-122"/>
                        </a:rPr>
                        <a:t>  B</a:t>
                      </a:r>
                      <a:r>
                        <a:rPr lang="zh-CN" altLang="en-US" sz="1600" b="1" dirty="0">
                          <a:latin typeface="黑体" panose="02010609060101010101" pitchFamily="2" charset="-122"/>
                          <a:ea typeface="黑体" panose="02010609060101010101" pitchFamily="2" charset="-122"/>
                        </a:rPr>
                        <a:t>型的按照生产指示看板生产的产品，</a:t>
                      </a:r>
                      <a:endParaRPr lang="zh-CN" altLang="en-US" sz="1600" b="1" dirty="0">
                        <a:latin typeface="黑体" panose="02010609060101010101" pitchFamily="2" charset="-122"/>
                        <a:ea typeface="黑体" panose="02010609060101010101" pitchFamily="2" charset="-122"/>
                      </a:endParaRPr>
                    </a:p>
                    <a:p>
                      <a:pPr marL="0" lvl="0" indent="0">
                        <a:buNone/>
                      </a:pPr>
                      <a:r>
                        <a:rPr lang="zh-CN" altLang="en-US" sz="1600" b="1" dirty="0">
                          <a:latin typeface="黑体" panose="02010609060101010101" pitchFamily="2" charset="-122"/>
                          <a:ea typeface="黑体" panose="02010609060101010101" pitchFamily="2" charset="-122"/>
                        </a:rPr>
                        <a:t>     按照生产顺序计划进行</a:t>
                      </a:r>
                      <a:endParaRPr lang="zh-CN" altLang="en-US" sz="16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600" b="1" dirty="0">
                          <a:latin typeface="黑体" panose="02010609060101010101" pitchFamily="2" charset="-122"/>
                          <a:ea typeface="黑体" panose="02010609060101010101" pitchFamily="2" charset="-122"/>
                        </a:rPr>
                        <a:t>②订单频率多的产品，生产的过程周期时间短，可以灵活对应。</a:t>
                      </a:r>
                      <a:endParaRPr lang="zh-CN" altLang="en-US" sz="1600" b="1" dirty="0">
                        <a:latin typeface="黑体" panose="02010609060101010101" pitchFamily="2" charset="-122"/>
                        <a:ea typeface="黑体" panose="02010609060101010101" pitchFamily="2" charset="-122"/>
                      </a:endParaRPr>
                    </a:p>
                    <a:p>
                      <a:pPr marL="0" lvl="0" indent="0">
                        <a:buNone/>
                      </a:pPr>
                      <a:endParaRPr lang="zh-CN" altLang="en-US" sz="16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36" name="矩形 124935"/>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24938" name="矩形 124937"/>
          <p:cNvSpPr/>
          <p:nvPr/>
        </p:nvSpPr>
        <p:spPr>
          <a:xfrm>
            <a:off x="1331913" y="1412875"/>
            <a:ext cx="2447925"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）工序内看板</a:t>
            </a:r>
            <a:endParaRPr lang="zh-CN" altLang="en-US" b="1" dirty="0">
              <a:latin typeface="Arial" panose="020B0604020202020204" pitchFamily="34" charset="0"/>
              <a:ea typeface="宋体" panose="02010600030101010101" pitchFamily="2" charset="-122"/>
            </a:endParaRPr>
          </a:p>
        </p:txBody>
      </p:sp>
      <p:grpSp>
        <p:nvGrpSpPr>
          <p:cNvPr id="124939" name="组合 124938"/>
          <p:cNvGrpSpPr/>
          <p:nvPr/>
        </p:nvGrpSpPr>
        <p:grpSpPr>
          <a:xfrm>
            <a:off x="4027488" y="2587625"/>
            <a:ext cx="352425" cy="1298575"/>
            <a:chOff x="930" y="1298"/>
            <a:chExt cx="272" cy="817"/>
          </a:xfrm>
        </p:grpSpPr>
        <p:sp>
          <p:nvSpPr>
            <p:cNvPr id="124940" name="任意多边形 124939"/>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4941" name="直接连接符 124940"/>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4942" name="直接连接符 124941"/>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4943" name="直接连接符 124942"/>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grpSp>
        <p:nvGrpSpPr>
          <p:cNvPr id="124944" name="组合 124943"/>
          <p:cNvGrpSpPr/>
          <p:nvPr/>
        </p:nvGrpSpPr>
        <p:grpSpPr>
          <a:xfrm>
            <a:off x="1381125" y="2587625"/>
            <a:ext cx="350838" cy="1298575"/>
            <a:chOff x="930" y="1298"/>
            <a:chExt cx="272" cy="817"/>
          </a:xfrm>
        </p:grpSpPr>
        <p:sp>
          <p:nvSpPr>
            <p:cNvPr id="124945" name="任意多边形 124944"/>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4946" name="直接连接符 124945"/>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4947" name="直接连接符 124946"/>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4948" name="直接连接符 124947"/>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grpSp>
        <p:nvGrpSpPr>
          <p:cNvPr id="124949" name="组合 124948"/>
          <p:cNvGrpSpPr/>
          <p:nvPr/>
        </p:nvGrpSpPr>
        <p:grpSpPr>
          <a:xfrm>
            <a:off x="7026275" y="2587625"/>
            <a:ext cx="352425" cy="1298575"/>
            <a:chOff x="930" y="1298"/>
            <a:chExt cx="272" cy="817"/>
          </a:xfrm>
        </p:grpSpPr>
        <p:sp>
          <p:nvSpPr>
            <p:cNvPr id="124950" name="任意多边形 124949"/>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4951" name="直接连接符 124950"/>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4952" name="直接连接符 124951"/>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4953" name="直接连接符 124952"/>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4954" name="直接连接符 124953"/>
          <p:cNvSpPr/>
          <p:nvPr/>
        </p:nvSpPr>
        <p:spPr>
          <a:xfrm>
            <a:off x="1822450" y="3387725"/>
            <a:ext cx="2028825" cy="0"/>
          </a:xfrm>
          <a:prstGeom prst="line">
            <a:avLst/>
          </a:prstGeom>
          <a:ln w="25400" cap="flat" cmpd="sng">
            <a:solidFill>
              <a:schemeClr val="tx1"/>
            </a:solidFill>
            <a:prstDash val="solid"/>
            <a:headEnd type="none" w="med" len="med"/>
            <a:tailEnd type="triangle" w="med" len="med"/>
          </a:ln>
        </p:spPr>
      </p:sp>
      <p:sp>
        <p:nvSpPr>
          <p:cNvPr id="124955" name="直接连接符 124954"/>
          <p:cNvSpPr/>
          <p:nvPr/>
        </p:nvSpPr>
        <p:spPr>
          <a:xfrm>
            <a:off x="4468813" y="3387725"/>
            <a:ext cx="2470150" cy="0"/>
          </a:xfrm>
          <a:prstGeom prst="line">
            <a:avLst/>
          </a:prstGeom>
          <a:ln w="25400" cap="flat" cmpd="sng">
            <a:solidFill>
              <a:schemeClr val="tx1"/>
            </a:solidFill>
            <a:prstDash val="solid"/>
            <a:headEnd type="none" w="med" len="med"/>
            <a:tailEnd type="triangle" w="med" len="med"/>
          </a:ln>
        </p:spPr>
      </p:sp>
      <p:sp>
        <p:nvSpPr>
          <p:cNvPr id="124958" name="立方体 124957"/>
          <p:cNvSpPr/>
          <p:nvPr/>
        </p:nvSpPr>
        <p:spPr>
          <a:xfrm>
            <a:off x="2085975" y="3186113"/>
            <a:ext cx="441325" cy="700087"/>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124961" name="组合 124960"/>
          <p:cNvGrpSpPr/>
          <p:nvPr/>
        </p:nvGrpSpPr>
        <p:grpSpPr>
          <a:xfrm>
            <a:off x="2792413" y="2087563"/>
            <a:ext cx="706437" cy="498475"/>
            <a:chOff x="1973" y="1117"/>
            <a:chExt cx="363" cy="226"/>
          </a:xfrm>
        </p:grpSpPr>
        <p:sp>
          <p:nvSpPr>
            <p:cNvPr id="124956" name="矩形 124955"/>
            <p:cNvSpPr/>
            <p:nvPr/>
          </p:nvSpPr>
          <p:spPr>
            <a:xfrm>
              <a:off x="1973" y="1162"/>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取件</a:t>
              </a:r>
              <a:endParaRPr lang="zh-CN" altLang="en-US" sz="1600" dirty="0">
                <a:latin typeface="Arial" panose="020B0604020202020204" pitchFamily="34" charset="0"/>
                <a:ea typeface="宋体" panose="02010600030101010101" pitchFamily="2" charset="-122"/>
              </a:endParaRPr>
            </a:p>
          </p:txBody>
        </p:sp>
        <p:sp>
          <p:nvSpPr>
            <p:cNvPr id="124959" name="椭圆 124958"/>
            <p:cNvSpPr/>
            <p:nvPr/>
          </p:nvSpPr>
          <p:spPr>
            <a:xfrm>
              <a:off x="2245" y="111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24962" name="组合 124961"/>
          <p:cNvGrpSpPr/>
          <p:nvPr/>
        </p:nvGrpSpPr>
        <p:grpSpPr>
          <a:xfrm>
            <a:off x="2085975" y="2587625"/>
            <a:ext cx="706438" cy="498475"/>
            <a:chOff x="1519" y="1389"/>
            <a:chExt cx="363" cy="226"/>
          </a:xfrm>
        </p:grpSpPr>
        <p:sp>
          <p:nvSpPr>
            <p:cNvPr id="124957" name="矩形 124956"/>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取件</a:t>
              </a:r>
              <a:endParaRPr lang="zh-CN" altLang="en-US" sz="1600" dirty="0">
                <a:latin typeface="Arial" panose="020B0604020202020204" pitchFamily="34" charset="0"/>
                <a:ea typeface="宋体" panose="02010600030101010101" pitchFamily="2" charset="-122"/>
              </a:endParaRPr>
            </a:p>
          </p:txBody>
        </p:sp>
        <p:sp>
          <p:nvSpPr>
            <p:cNvPr id="124960" name="椭圆 124959"/>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4963" name="任意多边形 124962"/>
          <p:cNvSpPr/>
          <p:nvPr/>
        </p:nvSpPr>
        <p:spPr>
          <a:xfrm>
            <a:off x="3411538" y="2371725"/>
            <a:ext cx="615950" cy="715963"/>
          </a:xfrm>
          <a:custGeom>
            <a:avLst/>
            <a:gdLst/>
            <a:ahLst/>
            <a:cxnLst/>
            <a:pathLst>
              <a:path w="317" h="325">
                <a:moveTo>
                  <a:pt x="317" y="325"/>
                </a:moveTo>
                <a:cubicBezTo>
                  <a:pt x="253" y="215"/>
                  <a:pt x="189" y="106"/>
                  <a:pt x="136" y="53"/>
                </a:cubicBezTo>
                <a:cubicBezTo>
                  <a:pt x="83" y="0"/>
                  <a:pt x="41" y="3"/>
                  <a:pt x="0" y="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4964" name="任意多边形 124963"/>
          <p:cNvSpPr/>
          <p:nvPr/>
        </p:nvSpPr>
        <p:spPr>
          <a:xfrm>
            <a:off x="1735138" y="2387600"/>
            <a:ext cx="969962" cy="798513"/>
          </a:xfrm>
          <a:custGeom>
            <a:avLst/>
            <a:gdLst/>
            <a:ahLst/>
            <a:cxnLst/>
            <a:pathLst>
              <a:path w="499" h="363">
                <a:moveTo>
                  <a:pt x="499" y="0"/>
                </a:moveTo>
                <a:cubicBezTo>
                  <a:pt x="401" y="8"/>
                  <a:pt x="303" y="16"/>
                  <a:pt x="227" y="46"/>
                </a:cubicBezTo>
                <a:cubicBezTo>
                  <a:pt x="151" y="76"/>
                  <a:pt x="83" y="129"/>
                  <a:pt x="45" y="182"/>
                </a:cubicBezTo>
                <a:cubicBezTo>
                  <a:pt x="7" y="235"/>
                  <a:pt x="3" y="299"/>
                  <a:pt x="0" y="363"/>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grpSp>
        <p:nvGrpSpPr>
          <p:cNvPr id="124965" name="组合 124964"/>
          <p:cNvGrpSpPr/>
          <p:nvPr/>
        </p:nvGrpSpPr>
        <p:grpSpPr>
          <a:xfrm>
            <a:off x="5527675" y="1989138"/>
            <a:ext cx="969963" cy="496887"/>
            <a:chOff x="1973" y="1117"/>
            <a:chExt cx="363" cy="226"/>
          </a:xfrm>
        </p:grpSpPr>
        <p:sp>
          <p:nvSpPr>
            <p:cNvPr id="124966" name="矩形 124965"/>
            <p:cNvSpPr/>
            <p:nvPr/>
          </p:nvSpPr>
          <p:spPr>
            <a:xfrm>
              <a:off x="1973" y="1162"/>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工序内</a:t>
              </a:r>
              <a:endParaRPr lang="zh-CN" altLang="en-US" sz="1600" dirty="0">
                <a:latin typeface="Arial" panose="020B0604020202020204" pitchFamily="34" charset="0"/>
                <a:ea typeface="宋体" panose="02010600030101010101" pitchFamily="2" charset="-122"/>
              </a:endParaRPr>
            </a:p>
          </p:txBody>
        </p:sp>
        <p:sp>
          <p:nvSpPr>
            <p:cNvPr id="124967" name="椭圆 124966"/>
            <p:cNvSpPr/>
            <p:nvPr/>
          </p:nvSpPr>
          <p:spPr>
            <a:xfrm>
              <a:off x="2245" y="111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24968" name="组合 124967"/>
          <p:cNvGrpSpPr/>
          <p:nvPr/>
        </p:nvGrpSpPr>
        <p:grpSpPr>
          <a:xfrm>
            <a:off x="4821238" y="2489200"/>
            <a:ext cx="969962" cy="496888"/>
            <a:chOff x="1519" y="1389"/>
            <a:chExt cx="363" cy="226"/>
          </a:xfrm>
        </p:grpSpPr>
        <p:sp>
          <p:nvSpPr>
            <p:cNvPr id="124969" name="矩形 124968"/>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工序内</a:t>
              </a:r>
              <a:endParaRPr lang="zh-CN" altLang="en-US" sz="1600" dirty="0">
                <a:latin typeface="Arial" panose="020B0604020202020204" pitchFamily="34" charset="0"/>
                <a:ea typeface="宋体" panose="02010600030101010101" pitchFamily="2" charset="-122"/>
              </a:endParaRPr>
            </a:p>
          </p:txBody>
        </p:sp>
        <p:sp>
          <p:nvSpPr>
            <p:cNvPr id="124970" name="椭圆 124969"/>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4971" name="立方体 124970"/>
          <p:cNvSpPr/>
          <p:nvPr/>
        </p:nvSpPr>
        <p:spPr>
          <a:xfrm>
            <a:off x="4821238" y="3186113"/>
            <a:ext cx="441325" cy="700087"/>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24972" name="矩形 124971"/>
          <p:cNvSpPr/>
          <p:nvPr/>
        </p:nvSpPr>
        <p:spPr>
          <a:xfrm>
            <a:off x="5881688" y="2887663"/>
            <a:ext cx="881062" cy="3984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本工序</a:t>
            </a:r>
            <a:endParaRPr lang="zh-CN" altLang="en-US" dirty="0">
              <a:latin typeface="Arial" panose="020B0604020202020204" pitchFamily="34" charset="0"/>
              <a:ea typeface="宋体" panose="02010600030101010101" pitchFamily="2" charset="-122"/>
            </a:endParaRPr>
          </a:p>
        </p:txBody>
      </p:sp>
      <p:sp>
        <p:nvSpPr>
          <p:cNvPr id="124973" name="矩形 124972"/>
          <p:cNvSpPr/>
          <p:nvPr/>
        </p:nvSpPr>
        <p:spPr>
          <a:xfrm>
            <a:off x="7645400" y="2587625"/>
            <a:ext cx="528638" cy="1298575"/>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24976" name="组合 124975"/>
          <p:cNvGrpSpPr/>
          <p:nvPr/>
        </p:nvGrpSpPr>
        <p:grpSpPr>
          <a:xfrm>
            <a:off x="7291388" y="2887663"/>
            <a:ext cx="266700" cy="728662"/>
            <a:chOff x="4195" y="1525"/>
            <a:chExt cx="137" cy="331"/>
          </a:xfrm>
        </p:grpSpPr>
        <p:sp>
          <p:nvSpPr>
            <p:cNvPr id="124974" name="任意多边形 124973"/>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4975" name="直接连接符 124974"/>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24977" name="矩形 124976"/>
          <p:cNvSpPr/>
          <p:nvPr/>
        </p:nvSpPr>
        <p:spPr>
          <a:xfrm>
            <a:off x="6762750" y="2289175"/>
            <a:ext cx="693738" cy="2143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本工序商店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4978" name="矩形 124977"/>
          <p:cNvSpPr/>
          <p:nvPr/>
        </p:nvSpPr>
        <p:spPr>
          <a:xfrm>
            <a:off x="4910138" y="4084638"/>
            <a:ext cx="1500187" cy="2000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从前工序产品指定位置</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4979" name="矩形 124978"/>
          <p:cNvSpPr/>
          <p:nvPr/>
        </p:nvSpPr>
        <p:spPr>
          <a:xfrm>
            <a:off x="1116013" y="2289175"/>
            <a:ext cx="693737" cy="2143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4980" name="任意多边形 124979"/>
          <p:cNvSpPr/>
          <p:nvPr/>
        </p:nvSpPr>
        <p:spPr>
          <a:xfrm>
            <a:off x="6410325" y="2252663"/>
            <a:ext cx="615950" cy="835025"/>
          </a:xfrm>
          <a:custGeom>
            <a:avLst/>
            <a:gdLst/>
            <a:ahLst/>
            <a:cxnLst/>
            <a:pathLst>
              <a:path w="317" h="379">
                <a:moveTo>
                  <a:pt x="317" y="379"/>
                </a:moveTo>
                <a:cubicBezTo>
                  <a:pt x="253" y="250"/>
                  <a:pt x="189" y="122"/>
                  <a:pt x="136" y="61"/>
                </a:cubicBezTo>
                <a:cubicBezTo>
                  <a:pt x="83" y="0"/>
                  <a:pt x="41" y="8"/>
                  <a:pt x="0" y="16"/>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4981" name="任意多边形 124980"/>
          <p:cNvSpPr/>
          <p:nvPr/>
        </p:nvSpPr>
        <p:spPr>
          <a:xfrm>
            <a:off x="4381500" y="2187575"/>
            <a:ext cx="1057275" cy="700088"/>
          </a:xfrm>
          <a:custGeom>
            <a:avLst/>
            <a:gdLst/>
            <a:ahLst/>
            <a:cxnLst/>
            <a:pathLst>
              <a:path w="544" h="318">
                <a:moveTo>
                  <a:pt x="544" y="0"/>
                </a:moveTo>
                <a:cubicBezTo>
                  <a:pt x="430" y="19"/>
                  <a:pt x="317" y="38"/>
                  <a:pt x="226" y="91"/>
                </a:cubicBezTo>
                <a:cubicBezTo>
                  <a:pt x="135" y="144"/>
                  <a:pt x="67" y="231"/>
                  <a:pt x="0" y="318"/>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4982" name="矩形 124981"/>
          <p:cNvSpPr/>
          <p:nvPr/>
        </p:nvSpPr>
        <p:spPr>
          <a:xfrm>
            <a:off x="3940175" y="3986213"/>
            <a:ext cx="706438" cy="398462"/>
          </a:xfrm>
          <a:prstGeom prst="rect">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4983" name="直接连接符 124982"/>
          <p:cNvSpPr/>
          <p:nvPr/>
        </p:nvSpPr>
        <p:spPr>
          <a:xfrm>
            <a:off x="3940175" y="4186238"/>
            <a:ext cx="706438" cy="0"/>
          </a:xfrm>
          <a:prstGeom prst="line">
            <a:avLst/>
          </a:prstGeom>
          <a:ln w="25400" cap="flat" cmpd="sng">
            <a:solidFill>
              <a:schemeClr val="tx1"/>
            </a:solidFill>
            <a:prstDash val="solid"/>
            <a:headEnd type="none" w="med" len="med"/>
            <a:tailEnd type="triangle" w="med" len="med"/>
          </a:ln>
        </p:spPr>
      </p:sp>
      <p:sp>
        <p:nvSpPr>
          <p:cNvPr id="124984" name="左大括号 124983"/>
          <p:cNvSpPr/>
          <p:nvPr/>
        </p:nvSpPr>
        <p:spPr>
          <a:xfrm rot="10800000">
            <a:off x="4646613" y="3935413"/>
            <a:ext cx="174625" cy="496887"/>
          </a:xfrm>
          <a:prstGeom prst="leftBrace">
            <a:avLst>
              <a:gd name="adj1" fmla="val 23712"/>
              <a:gd name="adj2" fmla="val 50000"/>
            </a:avLst>
          </a:prstGeom>
          <a:noFill/>
          <a:ln w="25400" cap="flat" cmpd="sng">
            <a:solidFill>
              <a:schemeClr val="tx1"/>
            </a:solidFill>
            <a:prstDash val="solid"/>
            <a:headEnd type="none" w="med" len="med"/>
            <a:tailEnd type="none" w="med" len="med"/>
          </a:ln>
        </p:spPr>
        <p:txBody>
          <a:bodyPr/>
          <a:p>
            <a:endParaRPr lang="zh-CN" altLang="en-US"/>
          </a:p>
        </p:txBody>
      </p:sp>
      <p:sp>
        <p:nvSpPr>
          <p:cNvPr id="124986" name="左大括号 124985"/>
          <p:cNvSpPr/>
          <p:nvPr/>
        </p:nvSpPr>
        <p:spPr>
          <a:xfrm>
            <a:off x="3752850" y="3940175"/>
            <a:ext cx="176213" cy="496888"/>
          </a:xfrm>
          <a:prstGeom prst="leftBrace">
            <a:avLst>
              <a:gd name="adj1" fmla="val 23498"/>
              <a:gd name="adj2" fmla="val 50000"/>
            </a:avLst>
          </a:prstGeom>
          <a:noFill/>
          <a:ln w="25400" cap="flat" cmpd="sng">
            <a:solidFill>
              <a:schemeClr val="tx1"/>
            </a:solidFill>
            <a:prstDash val="solid"/>
            <a:headEnd type="none" w="med" len="med"/>
            <a:tailEnd type="none" w="med" len="med"/>
          </a:ln>
        </p:spPr>
        <p:txBody>
          <a:bodyPr/>
          <a:p>
            <a:endParaRPr lang="zh-CN" altLang="en-US"/>
          </a:p>
        </p:txBody>
      </p:sp>
      <p:sp>
        <p:nvSpPr>
          <p:cNvPr id="124988" name="矩形 124987"/>
          <p:cNvSpPr/>
          <p:nvPr/>
        </p:nvSpPr>
        <p:spPr>
          <a:xfrm>
            <a:off x="684213" y="4652963"/>
            <a:ext cx="7920037" cy="187325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30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）工件被后工序取走后，按照取下看板的顺序加工前工序的产品，并将其</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挂上看板放入自己工序的商店内。</a:t>
            </a:r>
            <a:endParaRPr lang="zh-CN" altLang="en-US" b="1" dirty="0">
              <a:latin typeface="黑体" panose="02010609060101010101" pitchFamily="2" charset="-122"/>
              <a:ea typeface="黑体" panose="02010609060101010101" pitchFamily="2" charset="-122"/>
            </a:endParaRPr>
          </a:p>
          <a:p>
            <a:pPr algn="l">
              <a:lnSpc>
                <a:spcPct val="130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）原则是，从前工序取件时，要用取件看板从本工序前面的前工序拿取商</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店或者前工序的指定位置拿取。</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*一般而言，工序内的看板同时兼作从前工序取件用的情况较多。</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60" name="矩形 125959"/>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25961" name="矩形 125960"/>
          <p:cNvSpPr/>
          <p:nvPr/>
        </p:nvSpPr>
        <p:spPr>
          <a:xfrm>
            <a:off x="1331913" y="1412875"/>
            <a:ext cx="2447925"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）信号看板</a:t>
            </a:r>
            <a:endParaRPr lang="en-US" altLang="zh-CN" b="1">
              <a:latin typeface="Arial" panose="020B0604020202020204" pitchFamily="34" charset="0"/>
              <a:ea typeface="宋体" panose="02010600030101010101" pitchFamily="2" charset="-122"/>
            </a:endParaRPr>
          </a:p>
        </p:txBody>
      </p:sp>
      <p:grpSp>
        <p:nvGrpSpPr>
          <p:cNvPr id="125964" name="组合 125963"/>
          <p:cNvGrpSpPr/>
          <p:nvPr/>
        </p:nvGrpSpPr>
        <p:grpSpPr>
          <a:xfrm>
            <a:off x="3895725" y="2684463"/>
            <a:ext cx="361950" cy="1536700"/>
            <a:chOff x="930" y="1298"/>
            <a:chExt cx="272" cy="817"/>
          </a:xfrm>
        </p:grpSpPr>
        <p:sp>
          <p:nvSpPr>
            <p:cNvPr id="125965" name="任意多边形 125964"/>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5966" name="直接连接符 125965"/>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5967" name="直接连接符 125966"/>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5968" name="直接连接符 125967"/>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grpSp>
        <p:nvGrpSpPr>
          <p:cNvPr id="125969" name="组合 125968"/>
          <p:cNvGrpSpPr/>
          <p:nvPr/>
        </p:nvGrpSpPr>
        <p:grpSpPr>
          <a:xfrm>
            <a:off x="1173163" y="2684463"/>
            <a:ext cx="360362" cy="1536700"/>
            <a:chOff x="930" y="1298"/>
            <a:chExt cx="272" cy="817"/>
          </a:xfrm>
        </p:grpSpPr>
        <p:sp>
          <p:nvSpPr>
            <p:cNvPr id="125970" name="任意多边形 125969"/>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5971" name="直接连接符 125970"/>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5972" name="直接连接符 125971"/>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5973" name="直接连接符 125972"/>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grpSp>
        <p:nvGrpSpPr>
          <p:cNvPr id="125974" name="组合 125973"/>
          <p:cNvGrpSpPr/>
          <p:nvPr/>
        </p:nvGrpSpPr>
        <p:grpSpPr>
          <a:xfrm>
            <a:off x="7502525" y="2684463"/>
            <a:ext cx="361950" cy="1536700"/>
            <a:chOff x="930" y="1298"/>
            <a:chExt cx="272" cy="817"/>
          </a:xfrm>
        </p:grpSpPr>
        <p:sp>
          <p:nvSpPr>
            <p:cNvPr id="125975" name="任意多边形 125974"/>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5976" name="直接连接符 125975"/>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5977" name="直接连接符 125976"/>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5978" name="直接连接符 125977"/>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5979" name="直接连接符 125978"/>
          <p:cNvSpPr/>
          <p:nvPr/>
        </p:nvSpPr>
        <p:spPr>
          <a:xfrm>
            <a:off x="1627188" y="3630613"/>
            <a:ext cx="2087562" cy="0"/>
          </a:xfrm>
          <a:prstGeom prst="line">
            <a:avLst/>
          </a:prstGeom>
          <a:ln w="25400" cap="flat" cmpd="sng">
            <a:solidFill>
              <a:schemeClr val="tx1"/>
            </a:solidFill>
            <a:prstDash val="solid"/>
            <a:headEnd type="none" w="med" len="med"/>
            <a:tailEnd type="triangle" w="med" len="med"/>
          </a:ln>
        </p:spPr>
      </p:sp>
      <p:sp>
        <p:nvSpPr>
          <p:cNvPr id="125980" name="直接连接符 125979"/>
          <p:cNvSpPr/>
          <p:nvPr/>
        </p:nvSpPr>
        <p:spPr>
          <a:xfrm>
            <a:off x="4349750" y="3630613"/>
            <a:ext cx="1662113" cy="0"/>
          </a:xfrm>
          <a:prstGeom prst="line">
            <a:avLst/>
          </a:prstGeom>
          <a:ln w="25400" cap="flat" cmpd="sng">
            <a:solidFill>
              <a:schemeClr val="tx1"/>
            </a:solidFill>
            <a:prstDash val="solid"/>
            <a:headEnd type="none" w="med" len="med"/>
            <a:tailEnd type="triangle" w="med" len="med"/>
          </a:ln>
        </p:spPr>
      </p:sp>
      <p:sp>
        <p:nvSpPr>
          <p:cNvPr id="125981" name="立方体 125980"/>
          <p:cNvSpPr/>
          <p:nvPr/>
        </p:nvSpPr>
        <p:spPr>
          <a:xfrm>
            <a:off x="1898650" y="3392488"/>
            <a:ext cx="454025" cy="828675"/>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125982" name="组合 125981"/>
          <p:cNvGrpSpPr/>
          <p:nvPr/>
        </p:nvGrpSpPr>
        <p:grpSpPr>
          <a:xfrm>
            <a:off x="2624138" y="2092325"/>
            <a:ext cx="727075" cy="590550"/>
            <a:chOff x="1973" y="1117"/>
            <a:chExt cx="363" cy="226"/>
          </a:xfrm>
        </p:grpSpPr>
        <p:sp>
          <p:nvSpPr>
            <p:cNvPr id="125983" name="矩形 125982"/>
            <p:cNvSpPr/>
            <p:nvPr/>
          </p:nvSpPr>
          <p:spPr>
            <a:xfrm>
              <a:off x="1973" y="1162"/>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取件</a:t>
              </a:r>
              <a:endParaRPr lang="zh-CN" altLang="en-US" sz="1600" dirty="0">
                <a:latin typeface="Arial" panose="020B0604020202020204" pitchFamily="34" charset="0"/>
                <a:ea typeface="宋体" panose="02010600030101010101" pitchFamily="2" charset="-122"/>
              </a:endParaRPr>
            </a:p>
          </p:txBody>
        </p:sp>
        <p:sp>
          <p:nvSpPr>
            <p:cNvPr id="125984" name="椭圆 125983"/>
            <p:cNvSpPr/>
            <p:nvPr/>
          </p:nvSpPr>
          <p:spPr>
            <a:xfrm>
              <a:off x="2245" y="111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25985" name="组合 125984"/>
          <p:cNvGrpSpPr/>
          <p:nvPr/>
        </p:nvGrpSpPr>
        <p:grpSpPr>
          <a:xfrm>
            <a:off x="1898650" y="2684463"/>
            <a:ext cx="725488" cy="590550"/>
            <a:chOff x="1519" y="1389"/>
            <a:chExt cx="363" cy="226"/>
          </a:xfrm>
        </p:grpSpPr>
        <p:sp>
          <p:nvSpPr>
            <p:cNvPr id="125986" name="矩形 125985"/>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取件</a:t>
              </a:r>
              <a:endParaRPr lang="zh-CN" altLang="en-US" sz="1600" dirty="0">
                <a:latin typeface="Arial" panose="020B0604020202020204" pitchFamily="34" charset="0"/>
                <a:ea typeface="宋体" panose="02010600030101010101" pitchFamily="2" charset="-122"/>
              </a:endParaRPr>
            </a:p>
          </p:txBody>
        </p:sp>
        <p:sp>
          <p:nvSpPr>
            <p:cNvPr id="125987" name="椭圆 125986"/>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5988" name="任意多边形 125987"/>
          <p:cNvSpPr/>
          <p:nvPr/>
        </p:nvSpPr>
        <p:spPr>
          <a:xfrm>
            <a:off x="3262313" y="2428875"/>
            <a:ext cx="633412" cy="847725"/>
          </a:xfrm>
          <a:custGeom>
            <a:avLst/>
            <a:gdLst/>
            <a:ahLst/>
            <a:cxnLst/>
            <a:pathLst>
              <a:path w="317" h="325">
                <a:moveTo>
                  <a:pt x="317" y="325"/>
                </a:moveTo>
                <a:cubicBezTo>
                  <a:pt x="253" y="215"/>
                  <a:pt x="189" y="106"/>
                  <a:pt x="136" y="53"/>
                </a:cubicBezTo>
                <a:cubicBezTo>
                  <a:pt x="83" y="0"/>
                  <a:pt x="41" y="3"/>
                  <a:pt x="0" y="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5989" name="任意多边形 125988"/>
          <p:cNvSpPr/>
          <p:nvPr/>
        </p:nvSpPr>
        <p:spPr>
          <a:xfrm>
            <a:off x="1536700" y="2447925"/>
            <a:ext cx="998538" cy="944563"/>
          </a:xfrm>
          <a:custGeom>
            <a:avLst/>
            <a:gdLst/>
            <a:ahLst/>
            <a:cxnLst/>
            <a:pathLst>
              <a:path w="499" h="363">
                <a:moveTo>
                  <a:pt x="499" y="0"/>
                </a:moveTo>
                <a:cubicBezTo>
                  <a:pt x="401" y="8"/>
                  <a:pt x="303" y="16"/>
                  <a:pt x="227" y="46"/>
                </a:cubicBezTo>
                <a:cubicBezTo>
                  <a:pt x="151" y="76"/>
                  <a:pt x="83" y="129"/>
                  <a:pt x="45" y="182"/>
                </a:cubicBezTo>
                <a:cubicBezTo>
                  <a:pt x="7" y="235"/>
                  <a:pt x="3" y="299"/>
                  <a:pt x="0" y="363"/>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5996" name="立方体 125995"/>
          <p:cNvSpPr/>
          <p:nvPr/>
        </p:nvSpPr>
        <p:spPr>
          <a:xfrm>
            <a:off x="4711700" y="3392488"/>
            <a:ext cx="454025" cy="828675"/>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25997" name="矩形 125996"/>
          <p:cNvSpPr/>
          <p:nvPr/>
        </p:nvSpPr>
        <p:spPr>
          <a:xfrm>
            <a:off x="5270500" y="2998788"/>
            <a:ext cx="906463" cy="471487"/>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本工序</a:t>
            </a:r>
            <a:endParaRPr lang="zh-CN" altLang="en-US" dirty="0">
              <a:latin typeface="Arial" panose="020B0604020202020204" pitchFamily="34" charset="0"/>
              <a:ea typeface="宋体" panose="02010600030101010101" pitchFamily="2" charset="-122"/>
            </a:endParaRPr>
          </a:p>
        </p:txBody>
      </p:sp>
      <p:sp>
        <p:nvSpPr>
          <p:cNvPr id="125998" name="矩形 125997"/>
          <p:cNvSpPr/>
          <p:nvPr/>
        </p:nvSpPr>
        <p:spPr>
          <a:xfrm>
            <a:off x="8059738" y="2684463"/>
            <a:ext cx="544512" cy="15367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25999" name="组合 125998"/>
          <p:cNvGrpSpPr/>
          <p:nvPr/>
        </p:nvGrpSpPr>
        <p:grpSpPr>
          <a:xfrm>
            <a:off x="7737475" y="3040063"/>
            <a:ext cx="274638" cy="862012"/>
            <a:chOff x="4195" y="1525"/>
            <a:chExt cx="137" cy="331"/>
          </a:xfrm>
        </p:grpSpPr>
        <p:sp>
          <p:nvSpPr>
            <p:cNvPr id="126000" name="任意多边形 125999"/>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6001" name="直接连接符 126000"/>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26002" name="矩形 126001"/>
          <p:cNvSpPr/>
          <p:nvPr/>
        </p:nvSpPr>
        <p:spPr>
          <a:xfrm>
            <a:off x="6900863" y="2316163"/>
            <a:ext cx="714375" cy="2540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本工序商店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6003" name="矩形 126002"/>
          <p:cNvSpPr/>
          <p:nvPr/>
        </p:nvSpPr>
        <p:spPr>
          <a:xfrm>
            <a:off x="3714750" y="2232025"/>
            <a:ext cx="814388" cy="3413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前工序工件</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拿取商店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6004" name="矩形 126003"/>
          <p:cNvSpPr/>
          <p:nvPr/>
        </p:nvSpPr>
        <p:spPr>
          <a:xfrm>
            <a:off x="900113" y="2330450"/>
            <a:ext cx="714375" cy="2540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6005" name="任意多边形 126004"/>
          <p:cNvSpPr/>
          <p:nvPr/>
        </p:nvSpPr>
        <p:spPr>
          <a:xfrm>
            <a:off x="5864225" y="2316163"/>
            <a:ext cx="887413" cy="682625"/>
          </a:xfrm>
          <a:custGeom>
            <a:avLst/>
            <a:gdLst/>
            <a:ahLst/>
            <a:cxnLst/>
            <a:pathLst>
              <a:path w="317" h="379">
                <a:moveTo>
                  <a:pt x="317" y="379"/>
                </a:moveTo>
                <a:cubicBezTo>
                  <a:pt x="253" y="250"/>
                  <a:pt x="189" y="122"/>
                  <a:pt x="136" y="61"/>
                </a:cubicBezTo>
                <a:cubicBezTo>
                  <a:pt x="83" y="0"/>
                  <a:pt x="41" y="8"/>
                  <a:pt x="0" y="16"/>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6006" name="任意多边形 126005"/>
          <p:cNvSpPr/>
          <p:nvPr/>
        </p:nvSpPr>
        <p:spPr>
          <a:xfrm>
            <a:off x="4259263" y="2316163"/>
            <a:ext cx="1089025" cy="723900"/>
          </a:xfrm>
          <a:custGeom>
            <a:avLst/>
            <a:gdLst/>
            <a:ahLst/>
            <a:cxnLst/>
            <a:pathLst>
              <a:path w="544" h="318">
                <a:moveTo>
                  <a:pt x="544" y="0"/>
                </a:moveTo>
                <a:cubicBezTo>
                  <a:pt x="430" y="19"/>
                  <a:pt x="317" y="38"/>
                  <a:pt x="226" y="91"/>
                </a:cubicBezTo>
                <a:cubicBezTo>
                  <a:pt x="135" y="144"/>
                  <a:pt x="67" y="231"/>
                  <a:pt x="0" y="318"/>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6011" name="等腰三角形 126010"/>
          <p:cNvSpPr/>
          <p:nvPr/>
        </p:nvSpPr>
        <p:spPr>
          <a:xfrm rot="10800000">
            <a:off x="5343525" y="2060575"/>
            <a:ext cx="593725" cy="6826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rot="10800000" wrap="none" anchor="ctr" anchorCtr="0"/>
          <a:p>
            <a:r>
              <a:rPr lang="zh-CN" altLang="en-US" sz="1200" b="1" dirty="0">
                <a:latin typeface="Arial" panose="020B0604020202020204" pitchFamily="34" charset="0"/>
                <a:ea typeface="黑体" panose="02010609060101010101" pitchFamily="2" charset="-122"/>
              </a:rPr>
              <a:t>信号</a:t>
            </a:r>
            <a:endParaRPr lang="zh-CN" altLang="en-US" sz="1200" b="1" dirty="0">
              <a:latin typeface="Arial" panose="020B0604020202020204" pitchFamily="34" charset="0"/>
              <a:ea typeface="黑体" panose="02010609060101010101" pitchFamily="2" charset="-122"/>
            </a:endParaRPr>
          </a:p>
        </p:txBody>
      </p:sp>
      <p:grpSp>
        <p:nvGrpSpPr>
          <p:cNvPr id="126019" name="组合 126018"/>
          <p:cNvGrpSpPr/>
          <p:nvPr/>
        </p:nvGrpSpPr>
        <p:grpSpPr>
          <a:xfrm>
            <a:off x="6827838" y="2743200"/>
            <a:ext cx="592137" cy="1363663"/>
            <a:chOff x="4241" y="1752"/>
            <a:chExt cx="363" cy="726"/>
          </a:xfrm>
        </p:grpSpPr>
        <p:sp>
          <p:nvSpPr>
            <p:cNvPr id="126012" name="立方体 126011"/>
            <p:cNvSpPr/>
            <p:nvPr/>
          </p:nvSpPr>
          <p:spPr>
            <a:xfrm>
              <a:off x="4241" y="2296"/>
              <a:ext cx="363" cy="18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6013" name="立方体 126012"/>
            <p:cNvSpPr/>
            <p:nvPr/>
          </p:nvSpPr>
          <p:spPr>
            <a:xfrm>
              <a:off x="4241" y="2160"/>
              <a:ext cx="363" cy="18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6014" name="立方体 126013"/>
            <p:cNvSpPr/>
            <p:nvPr/>
          </p:nvSpPr>
          <p:spPr>
            <a:xfrm>
              <a:off x="4241" y="2024"/>
              <a:ext cx="363" cy="18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6015" name="立方体 126014"/>
            <p:cNvSpPr/>
            <p:nvPr/>
          </p:nvSpPr>
          <p:spPr>
            <a:xfrm>
              <a:off x="4241" y="1888"/>
              <a:ext cx="363" cy="18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6016" name="立方体 126015"/>
            <p:cNvSpPr/>
            <p:nvPr/>
          </p:nvSpPr>
          <p:spPr>
            <a:xfrm>
              <a:off x="4241" y="1752"/>
              <a:ext cx="363" cy="18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6017" name="等腰三角形 126016"/>
            <p:cNvSpPr/>
            <p:nvPr/>
          </p:nvSpPr>
          <p:spPr>
            <a:xfrm rot="10800000">
              <a:off x="4241" y="2205"/>
              <a:ext cx="317" cy="182"/>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rot="10800000" wrap="none" anchor="ctr" anchorCtr="0"/>
            <a:p>
              <a:r>
                <a:rPr lang="zh-CN" altLang="en-US" sz="1200" b="1" dirty="0">
                  <a:latin typeface="Arial" panose="020B0604020202020204" pitchFamily="34" charset="0"/>
                  <a:ea typeface="黑体" panose="02010609060101010101" pitchFamily="2" charset="-122"/>
                </a:rPr>
                <a:t>信号</a:t>
              </a:r>
              <a:endParaRPr lang="zh-CN" altLang="en-US" sz="1200" b="1" dirty="0">
                <a:latin typeface="Arial" panose="020B0604020202020204" pitchFamily="34" charset="0"/>
                <a:ea typeface="黑体" panose="02010609060101010101" pitchFamily="2" charset="-122"/>
              </a:endParaRPr>
            </a:p>
          </p:txBody>
        </p:sp>
        <p:sp>
          <p:nvSpPr>
            <p:cNvPr id="126018" name="直接连接符 126017"/>
            <p:cNvSpPr/>
            <p:nvPr/>
          </p:nvSpPr>
          <p:spPr>
            <a:xfrm>
              <a:off x="4332" y="1842"/>
              <a:ext cx="0" cy="318"/>
            </a:xfrm>
            <a:prstGeom prst="line">
              <a:avLst/>
            </a:prstGeom>
            <a:ln w="25400" cap="flat" cmpd="sng">
              <a:solidFill>
                <a:schemeClr val="tx1"/>
              </a:solidFill>
              <a:prstDash val="solid"/>
              <a:headEnd type="none" w="med" len="med"/>
              <a:tailEnd type="triangle" w="med" len="med"/>
            </a:ln>
          </p:spPr>
        </p:sp>
      </p:grpSp>
      <p:sp>
        <p:nvSpPr>
          <p:cNvPr id="126020" name="矩形 126019"/>
          <p:cNvSpPr/>
          <p:nvPr/>
        </p:nvSpPr>
        <p:spPr>
          <a:xfrm>
            <a:off x="1116013" y="4652963"/>
            <a:ext cx="7488237" cy="1944687"/>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30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）当后工序按照取件信号看板从本工序一箱一箱取走带有信号看板的</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一箱工件时，将信号看板取下作为本工序的生产指示看板。</a:t>
            </a:r>
            <a:endParaRPr lang="zh-CN" altLang="en-US" b="1" dirty="0">
              <a:latin typeface="黑体" panose="02010609060101010101" pitchFamily="2" charset="-122"/>
              <a:ea typeface="黑体" panose="02010609060101010101" pitchFamily="2" charset="-122"/>
            </a:endParaRPr>
          </a:p>
          <a:p>
            <a:pPr algn="l">
              <a:lnSpc>
                <a:spcPct val="130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）按照信号看板显示的数量，一箱一箱地从前工序商店中加工</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个批次</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所需的材料，加工后放入本工序的商店中。</a:t>
            </a:r>
            <a:endParaRPr lang="zh-CN" altLang="en-US" b="1" dirty="0">
              <a:latin typeface="黑体" panose="02010609060101010101" pitchFamily="2" charset="-122"/>
              <a:ea typeface="黑体" panose="02010609060101010101" pitchFamily="2" charset="-122"/>
            </a:endParaRPr>
          </a:p>
          <a:p>
            <a:pPr algn="l">
              <a:lnSpc>
                <a:spcPct val="130000"/>
              </a:lnSpc>
            </a:pPr>
            <a:r>
              <a:rPr lang="en-US" altLang="zh-CN" b="1">
                <a:latin typeface="黑体" panose="02010609060101010101" pitchFamily="2" charset="-122"/>
                <a:ea typeface="黑体" panose="02010609060101010101" pitchFamily="2" charset="-122"/>
              </a:rPr>
              <a:t>   1</a:t>
            </a:r>
            <a:r>
              <a:rPr lang="zh-CN" altLang="en-US" b="1" dirty="0">
                <a:latin typeface="黑体" panose="02010609060101010101" pitchFamily="2" charset="-122"/>
                <a:ea typeface="黑体" panose="02010609060101010101" pitchFamily="2" charset="-122"/>
              </a:rPr>
              <a:t>个批次完成后，将信号看板放在本工序基准数目的位置上。</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3909" name="矩形 123908"/>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23910" name="矩形 123909"/>
          <p:cNvSpPr/>
          <p:nvPr/>
        </p:nvSpPr>
        <p:spPr>
          <a:xfrm>
            <a:off x="1331913" y="1412875"/>
            <a:ext cx="4248150"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3</a:t>
            </a:r>
            <a:r>
              <a:rPr lang="zh-CN" altLang="en-US" b="1" dirty="0">
                <a:latin typeface="Arial" panose="020B0604020202020204" pitchFamily="34" charset="0"/>
                <a:ea typeface="宋体" panose="02010600030101010101" pitchFamily="2" charset="-122"/>
              </a:rPr>
              <a:t>）通过工序内的看板指示生产批次</a:t>
            </a:r>
            <a:endParaRPr lang="zh-CN" altLang="en-US" b="1" dirty="0">
              <a:latin typeface="Arial" panose="020B0604020202020204" pitchFamily="34" charset="0"/>
              <a:ea typeface="宋体" panose="02010600030101010101" pitchFamily="2" charset="-122"/>
            </a:endParaRPr>
          </a:p>
        </p:txBody>
      </p:sp>
      <p:grpSp>
        <p:nvGrpSpPr>
          <p:cNvPr id="123912" name="组合 123911"/>
          <p:cNvGrpSpPr/>
          <p:nvPr/>
        </p:nvGrpSpPr>
        <p:grpSpPr>
          <a:xfrm>
            <a:off x="987425" y="2636838"/>
            <a:ext cx="360363" cy="1536700"/>
            <a:chOff x="930" y="1298"/>
            <a:chExt cx="272" cy="817"/>
          </a:xfrm>
        </p:grpSpPr>
        <p:sp>
          <p:nvSpPr>
            <p:cNvPr id="123913" name="任意多边形 123912"/>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3914" name="直接连接符 123913"/>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3915" name="直接连接符 123914"/>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3916" name="直接连接符 123915"/>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3917" name="矩形 123916"/>
          <p:cNvSpPr/>
          <p:nvPr/>
        </p:nvSpPr>
        <p:spPr>
          <a:xfrm>
            <a:off x="714375" y="2282825"/>
            <a:ext cx="714375" cy="2540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3918" name="直接连接符 123917"/>
          <p:cNvSpPr/>
          <p:nvPr/>
        </p:nvSpPr>
        <p:spPr>
          <a:xfrm>
            <a:off x="1584325" y="3335338"/>
            <a:ext cx="1562100" cy="0"/>
          </a:xfrm>
          <a:prstGeom prst="line">
            <a:avLst/>
          </a:prstGeom>
          <a:ln w="25400" cap="flat" cmpd="sng">
            <a:solidFill>
              <a:schemeClr val="tx1"/>
            </a:solidFill>
            <a:prstDash val="solid"/>
            <a:headEnd type="none" w="med" len="med"/>
            <a:tailEnd type="triangle" w="med" len="med"/>
          </a:ln>
        </p:spPr>
      </p:sp>
      <p:sp>
        <p:nvSpPr>
          <p:cNvPr id="123919" name="立方体 123918"/>
          <p:cNvSpPr/>
          <p:nvPr/>
        </p:nvSpPr>
        <p:spPr>
          <a:xfrm>
            <a:off x="1855788" y="3097213"/>
            <a:ext cx="427037" cy="476250"/>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123920" name="组合 123919"/>
          <p:cNvGrpSpPr/>
          <p:nvPr/>
        </p:nvGrpSpPr>
        <p:grpSpPr>
          <a:xfrm>
            <a:off x="2066925" y="2060575"/>
            <a:ext cx="727075" cy="414338"/>
            <a:chOff x="1973" y="1117"/>
            <a:chExt cx="363" cy="226"/>
          </a:xfrm>
        </p:grpSpPr>
        <p:sp>
          <p:nvSpPr>
            <p:cNvPr id="123921" name="矩形 123920"/>
            <p:cNvSpPr/>
            <p:nvPr/>
          </p:nvSpPr>
          <p:spPr>
            <a:xfrm>
              <a:off x="1973" y="1162"/>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取件</a:t>
              </a:r>
              <a:endParaRPr lang="zh-CN" altLang="en-US" sz="1600" dirty="0">
                <a:latin typeface="Arial" panose="020B0604020202020204" pitchFamily="34" charset="0"/>
                <a:ea typeface="宋体" panose="02010600030101010101" pitchFamily="2" charset="-122"/>
              </a:endParaRPr>
            </a:p>
          </p:txBody>
        </p:sp>
        <p:sp>
          <p:nvSpPr>
            <p:cNvPr id="123922" name="椭圆 123921"/>
            <p:cNvSpPr/>
            <p:nvPr/>
          </p:nvSpPr>
          <p:spPr>
            <a:xfrm>
              <a:off x="2245" y="111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23923" name="组合 123922"/>
          <p:cNvGrpSpPr/>
          <p:nvPr/>
        </p:nvGrpSpPr>
        <p:grpSpPr>
          <a:xfrm>
            <a:off x="1851025" y="2636838"/>
            <a:ext cx="725488" cy="414337"/>
            <a:chOff x="1519" y="1389"/>
            <a:chExt cx="363" cy="226"/>
          </a:xfrm>
        </p:grpSpPr>
        <p:sp>
          <p:nvSpPr>
            <p:cNvPr id="123924" name="矩形 123923"/>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取件</a:t>
              </a:r>
              <a:endParaRPr lang="zh-CN" altLang="en-US" sz="1600" dirty="0">
                <a:latin typeface="Arial" panose="020B0604020202020204" pitchFamily="34" charset="0"/>
                <a:ea typeface="宋体" panose="02010600030101010101" pitchFamily="2" charset="-122"/>
              </a:endParaRPr>
            </a:p>
          </p:txBody>
        </p:sp>
        <p:sp>
          <p:nvSpPr>
            <p:cNvPr id="123925" name="椭圆 123924"/>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3926" name="任意多边形 123925"/>
          <p:cNvSpPr/>
          <p:nvPr/>
        </p:nvSpPr>
        <p:spPr>
          <a:xfrm>
            <a:off x="2714625" y="2278063"/>
            <a:ext cx="431800" cy="574675"/>
          </a:xfrm>
          <a:custGeom>
            <a:avLst/>
            <a:gdLst/>
            <a:ahLst/>
            <a:cxnLst/>
            <a:pathLst>
              <a:path w="317" h="325">
                <a:moveTo>
                  <a:pt x="317" y="325"/>
                </a:moveTo>
                <a:cubicBezTo>
                  <a:pt x="253" y="215"/>
                  <a:pt x="189" y="106"/>
                  <a:pt x="136" y="53"/>
                </a:cubicBezTo>
                <a:cubicBezTo>
                  <a:pt x="83" y="0"/>
                  <a:pt x="41" y="3"/>
                  <a:pt x="0" y="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3927" name="任意多边形 123926"/>
          <p:cNvSpPr/>
          <p:nvPr/>
        </p:nvSpPr>
        <p:spPr>
          <a:xfrm>
            <a:off x="1493838" y="2278063"/>
            <a:ext cx="573087" cy="819150"/>
          </a:xfrm>
          <a:custGeom>
            <a:avLst/>
            <a:gdLst/>
            <a:ahLst/>
            <a:cxnLst/>
            <a:pathLst>
              <a:path w="499" h="363">
                <a:moveTo>
                  <a:pt x="499" y="0"/>
                </a:moveTo>
                <a:cubicBezTo>
                  <a:pt x="401" y="8"/>
                  <a:pt x="303" y="16"/>
                  <a:pt x="227" y="46"/>
                </a:cubicBezTo>
                <a:cubicBezTo>
                  <a:pt x="151" y="76"/>
                  <a:pt x="83" y="129"/>
                  <a:pt x="45" y="182"/>
                </a:cubicBezTo>
                <a:cubicBezTo>
                  <a:pt x="7" y="235"/>
                  <a:pt x="3" y="299"/>
                  <a:pt x="0" y="363"/>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grpSp>
        <p:nvGrpSpPr>
          <p:cNvPr id="123928" name="组合 123927"/>
          <p:cNvGrpSpPr/>
          <p:nvPr/>
        </p:nvGrpSpPr>
        <p:grpSpPr>
          <a:xfrm>
            <a:off x="3219450" y="2636838"/>
            <a:ext cx="360363" cy="1536700"/>
            <a:chOff x="930" y="1298"/>
            <a:chExt cx="272" cy="817"/>
          </a:xfrm>
        </p:grpSpPr>
        <p:sp>
          <p:nvSpPr>
            <p:cNvPr id="123929" name="任意多边形 123928"/>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3930" name="直接连接符 123929"/>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3931" name="直接连接符 123930"/>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3932" name="直接连接符 123931"/>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3933" name="直接连接符 123932"/>
          <p:cNvSpPr/>
          <p:nvPr/>
        </p:nvSpPr>
        <p:spPr>
          <a:xfrm>
            <a:off x="3867150" y="3933825"/>
            <a:ext cx="3544888" cy="0"/>
          </a:xfrm>
          <a:prstGeom prst="line">
            <a:avLst/>
          </a:prstGeom>
          <a:ln w="25400" cap="flat" cmpd="sng">
            <a:solidFill>
              <a:schemeClr val="tx1"/>
            </a:solidFill>
            <a:prstDash val="solid"/>
            <a:headEnd type="none" w="med" len="med"/>
            <a:tailEnd type="triangle" w="med" len="med"/>
          </a:ln>
        </p:spPr>
      </p:sp>
      <p:sp>
        <p:nvSpPr>
          <p:cNvPr id="123934" name="立方体 123933"/>
          <p:cNvSpPr/>
          <p:nvPr/>
        </p:nvSpPr>
        <p:spPr>
          <a:xfrm>
            <a:off x="4011613" y="3644900"/>
            <a:ext cx="427037" cy="476250"/>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23935" name="矩形 123934"/>
          <p:cNvSpPr/>
          <p:nvPr/>
        </p:nvSpPr>
        <p:spPr>
          <a:xfrm>
            <a:off x="4514850" y="3573463"/>
            <a:ext cx="906463" cy="3270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本工序</a:t>
            </a:r>
            <a:endParaRPr lang="zh-CN" altLang="en-US" dirty="0">
              <a:latin typeface="Arial" panose="020B0604020202020204" pitchFamily="34" charset="0"/>
              <a:ea typeface="宋体" panose="02010600030101010101" pitchFamily="2" charset="-122"/>
            </a:endParaRPr>
          </a:p>
        </p:txBody>
      </p:sp>
      <p:sp>
        <p:nvSpPr>
          <p:cNvPr id="123936" name="流程图: 多文档 123935"/>
          <p:cNvSpPr/>
          <p:nvPr/>
        </p:nvSpPr>
        <p:spPr>
          <a:xfrm>
            <a:off x="3867150" y="2349500"/>
            <a:ext cx="503238" cy="719138"/>
          </a:xfrm>
          <a:prstGeom prst="flowChartMultidocumen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2" charset="-122"/>
                <a:ea typeface="黑体" panose="02010609060101010101" pitchFamily="2" charset="-122"/>
              </a:rPr>
              <a:t>看板</a:t>
            </a:r>
            <a:endParaRPr lang="zh-CN" altLang="en-US" sz="1400" b="1" dirty="0">
              <a:latin typeface="黑体" panose="02010609060101010101" pitchFamily="2" charset="-122"/>
              <a:ea typeface="黑体" panose="02010609060101010101" pitchFamily="2" charset="-122"/>
            </a:endParaRPr>
          </a:p>
          <a:p>
            <a:r>
              <a:rPr lang="en-US" altLang="zh-CN" sz="1400" b="1">
                <a:latin typeface="黑体" panose="02010609060101010101" pitchFamily="2" charset="-122"/>
                <a:ea typeface="黑体" panose="02010609060101010101" pitchFamily="2" charset="-122"/>
              </a:rPr>
              <a:t>A</a:t>
            </a:r>
            <a:endParaRPr lang="en-US" altLang="zh-CN" sz="1400" b="1">
              <a:latin typeface="黑体" panose="02010609060101010101" pitchFamily="2" charset="-122"/>
              <a:ea typeface="黑体" panose="02010609060101010101" pitchFamily="2" charset="-122"/>
            </a:endParaRPr>
          </a:p>
        </p:txBody>
      </p:sp>
      <p:sp>
        <p:nvSpPr>
          <p:cNvPr id="123937" name="流程图: 多文档 123936"/>
          <p:cNvSpPr/>
          <p:nvPr/>
        </p:nvSpPr>
        <p:spPr>
          <a:xfrm>
            <a:off x="4443413" y="2349500"/>
            <a:ext cx="503237" cy="719138"/>
          </a:xfrm>
          <a:prstGeom prst="flowChartMultidocumen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2" charset="-122"/>
                <a:ea typeface="黑体" panose="02010609060101010101" pitchFamily="2" charset="-122"/>
              </a:rPr>
              <a:t>看板</a:t>
            </a:r>
            <a:endParaRPr lang="zh-CN" altLang="en-US" sz="1400" b="1" dirty="0">
              <a:latin typeface="黑体" panose="02010609060101010101" pitchFamily="2" charset="-122"/>
              <a:ea typeface="黑体" panose="02010609060101010101" pitchFamily="2" charset="-122"/>
            </a:endParaRPr>
          </a:p>
          <a:p>
            <a:r>
              <a:rPr lang="en-US" altLang="zh-CN" sz="1400" b="1">
                <a:latin typeface="黑体" panose="02010609060101010101" pitchFamily="2" charset="-122"/>
                <a:ea typeface="黑体" panose="02010609060101010101" pitchFamily="2" charset="-122"/>
              </a:rPr>
              <a:t>B</a:t>
            </a:r>
            <a:endParaRPr lang="en-US" altLang="zh-CN" sz="1400" b="1">
              <a:latin typeface="黑体" panose="02010609060101010101" pitchFamily="2" charset="-122"/>
              <a:ea typeface="黑体" panose="02010609060101010101" pitchFamily="2" charset="-122"/>
            </a:endParaRPr>
          </a:p>
        </p:txBody>
      </p:sp>
      <p:graphicFrame>
        <p:nvGraphicFramePr>
          <p:cNvPr id="123987" name="内容占位符 123986"/>
          <p:cNvGraphicFramePr/>
          <p:nvPr>
            <p:ph/>
          </p:nvPr>
        </p:nvGraphicFramePr>
        <p:xfrm>
          <a:off x="5035550" y="1989138"/>
          <a:ext cx="1800225" cy="1368425"/>
        </p:xfrm>
        <a:graphic>
          <a:graphicData uri="http://schemas.openxmlformats.org/drawingml/2006/table">
            <a:tbl>
              <a:tblPr/>
              <a:tblGrid>
                <a:gridCol w="600075"/>
                <a:gridCol w="600075"/>
                <a:gridCol w="600075"/>
              </a:tblGrid>
              <a:tr h="273050">
                <a:tc grid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200" dirty="0">
                          <a:ea typeface="宋体" panose="02010600030101010101" pitchFamily="2" charset="-122"/>
                        </a:rPr>
                        <a:t>批次形成搁架</a:t>
                      </a:r>
                      <a:endParaRPr lang="en-US" altLang="zh-CN" sz="1200">
                        <a:ea typeface="宋体" panose="02010600030101010101" pitchFamily="2" charset="-122"/>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2730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1200" dirty="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12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1200">
                          <a:ea typeface="宋体" panose="02010600030101010101" pitchFamily="2" charset="-122"/>
                        </a:rPr>
                        <a:t>——</a:t>
                      </a:r>
                      <a:endParaRPr lang="en-US" altLang="zh-CN" sz="120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30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1200">
                          <a:ea typeface="宋体" panose="02010600030101010101" pitchFamily="2" charset="-122"/>
                        </a:rPr>
                        <a:t>——</a:t>
                      </a:r>
                      <a:endParaRPr lang="en-US" altLang="zh-CN" sz="120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1200" dirty="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1200">
                          <a:ea typeface="宋体" panose="02010600030101010101" pitchFamily="2" charset="-122"/>
                        </a:rPr>
                        <a:t>——</a:t>
                      </a:r>
                      <a:endParaRPr lang="en-US" altLang="zh-CN" sz="120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30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1200">
                          <a:ea typeface="宋体" panose="02010600030101010101" pitchFamily="2" charset="-122"/>
                        </a:rPr>
                        <a:t>——</a:t>
                      </a:r>
                      <a:endParaRPr lang="en-US" altLang="zh-CN" sz="120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1200">
                          <a:ea typeface="宋体" panose="02010600030101010101" pitchFamily="2" charset="-122"/>
                        </a:rPr>
                        <a:t>——</a:t>
                      </a:r>
                      <a:endParaRPr lang="en-US" altLang="zh-CN" sz="12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1200">
                          <a:ea typeface="宋体" panose="02010600030101010101" pitchFamily="2" charset="-122"/>
                        </a:rPr>
                        <a:t>——</a:t>
                      </a:r>
                      <a:endParaRPr lang="en-US" altLang="zh-CN" sz="120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62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200" dirty="0">
                          <a:ea typeface="宋体" panose="02010600030101010101" pitchFamily="2" charset="-122"/>
                        </a:rPr>
                        <a:t>货号</a:t>
                      </a:r>
                      <a:r>
                        <a:rPr lang="en-US" altLang="zh-CN" sz="1200">
                          <a:ea typeface="宋体" panose="02010600030101010101" pitchFamily="2" charset="-122"/>
                        </a:rPr>
                        <a:t>A</a:t>
                      </a:r>
                      <a:endParaRPr lang="en-US" altLang="zh-CN" sz="120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200" dirty="0">
                          <a:ea typeface="宋体" panose="02010600030101010101" pitchFamily="2" charset="-122"/>
                        </a:rPr>
                        <a:t>货号</a:t>
                      </a:r>
                      <a:r>
                        <a:rPr lang="en-US" altLang="zh-CN" sz="1200">
                          <a:ea typeface="宋体" panose="02010600030101010101" pitchFamily="2" charset="-122"/>
                        </a:rPr>
                        <a:t>B</a:t>
                      </a:r>
                      <a:endParaRPr lang="en-US" altLang="zh-CN" sz="12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zh-CN" altLang="en-US" sz="1200" dirty="0">
                          <a:ea typeface="宋体" panose="02010600030101010101" pitchFamily="2" charset="-122"/>
                        </a:rPr>
                        <a:t>货号</a:t>
                      </a:r>
                      <a:r>
                        <a:rPr lang="en-US" altLang="zh-CN" sz="1200">
                          <a:ea typeface="宋体" panose="02010600030101010101" pitchFamily="2" charset="-122"/>
                        </a:rPr>
                        <a:t>C</a:t>
                      </a:r>
                      <a:endParaRPr lang="en-US" altLang="zh-CN" sz="120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grpSp>
        <p:nvGrpSpPr>
          <p:cNvPr id="123988" name="组合 123987"/>
          <p:cNvGrpSpPr/>
          <p:nvPr/>
        </p:nvGrpSpPr>
        <p:grpSpPr>
          <a:xfrm>
            <a:off x="6907213" y="2133600"/>
            <a:ext cx="792162" cy="496888"/>
            <a:chOff x="1973" y="1117"/>
            <a:chExt cx="363" cy="226"/>
          </a:xfrm>
        </p:grpSpPr>
        <p:sp>
          <p:nvSpPr>
            <p:cNvPr id="123989" name="矩形 123988"/>
            <p:cNvSpPr/>
            <p:nvPr/>
          </p:nvSpPr>
          <p:spPr>
            <a:xfrm>
              <a:off x="1973" y="1162"/>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宋体" panose="02010600030101010101" pitchFamily="2" charset="-122"/>
                </a:rPr>
                <a:t>工序内</a:t>
              </a:r>
              <a:endParaRPr lang="zh-CN" altLang="en-US" sz="1600" dirty="0">
                <a:latin typeface="Arial" panose="020B0604020202020204" pitchFamily="34" charset="0"/>
                <a:ea typeface="宋体" panose="02010600030101010101" pitchFamily="2" charset="-122"/>
              </a:endParaRPr>
            </a:p>
          </p:txBody>
        </p:sp>
        <p:sp>
          <p:nvSpPr>
            <p:cNvPr id="123990" name="椭圆 123989"/>
            <p:cNvSpPr/>
            <p:nvPr/>
          </p:nvSpPr>
          <p:spPr>
            <a:xfrm>
              <a:off x="2245" y="1117"/>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23991" name="组合 123990"/>
          <p:cNvGrpSpPr/>
          <p:nvPr/>
        </p:nvGrpSpPr>
        <p:grpSpPr>
          <a:xfrm>
            <a:off x="7410450" y="2709863"/>
            <a:ext cx="360363" cy="1536700"/>
            <a:chOff x="930" y="1298"/>
            <a:chExt cx="272" cy="817"/>
          </a:xfrm>
        </p:grpSpPr>
        <p:sp>
          <p:nvSpPr>
            <p:cNvPr id="123992" name="任意多边形 123991"/>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3993" name="直接连接符 123992"/>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3994" name="直接连接符 123993"/>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3995" name="直接连接符 123994"/>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3996" name="矩形 123995"/>
          <p:cNvSpPr/>
          <p:nvPr/>
        </p:nvSpPr>
        <p:spPr>
          <a:xfrm>
            <a:off x="7988300" y="2636838"/>
            <a:ext cx="544513" cy="15367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23997" name="组合 123996"/>
          <p:cNvGrpSpPr/>
          <p:nvPr/>
        </p:nvGrpSpPr>
        <p:grpSpPr>
          <a:xfrm>
            <a:off x="7627938" y="2852738"/>
            <a:ext cx="274637" cy="862012"/>
            <a:chOff x="4195" y="1525"/>
            <a:chExt cx="137" cy="331"/>
          </a:xfrm>
        </p:grpSpPr>
        <p:sp>
          <p:nvSpPr>
            <p:cNvPr id="123998" name="任意多边形 123997"/>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3999" name="直接连接符 123998"/>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24000" name="任意多边形 123999"/>
          <p:cNvSpPr/>
          <p:nvPr/>
        </p:nvSpPr>
        <p:spPr>
          <a:xfrm>
            <a:off x="7267575" y="2709863"/>
            <a:ext cx="311150" cy="431800"/>
          </a:xfrm>
          <a:custGeom>
            <a:avLst/>
            <a:gdLst/>
            <a:ahLst/>
            <a:cxnLst/>
            <a:pathLst>
              <a:path w="196" h="272">
                <a:moveTo>
                  <a:pt x="91" y="272"/>
                </a:moveTo>
                <a:cubicBezTo>
                  <a:pt x="143" y="226"/>
                  <a:pt x="196" y="181"/>
                  <a:pt x="181" y="136"/>
                </a:cubicBezTo>
                <a:cubicBezTo>
                  <a:pt x="166" y="91"/>
                  <a:pt x="83" y="45"/>
                  <a:pt x="0" y="0"/>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4001" name="任意多边形 124000"/>
          <p:cNvSpPr/>
          <p:nvPr/>
        </p:nvSpPr>
        <p:spPr>
          <a:xfrm>
            <a:off x="3667125" y="2636838"/>
            <a:ext cx="144463" cy="1008062"/>
          </a:xfrm>
          <a:custGeom>
            <a:avLst/>
            <a:gdLst/>
            <a:ahLst/>
            <a:cxnLst/>
            <a:pathLst>
              <a:path w="91" h="635">
                <a:moveTo>
                  <a:pt x="91" y="0"/>
                </a:moveTo>
                <a:cubicBezTo>
                  <a:pt x="45" y="60"/>
                  <a:pt x="0" y="121"/>
                  <a:pt x="0" y="227"/>
                </a:cubicBezTo>
                <a:cubicBezTo>
                  <a:pt x="0" y="333"/>
                  <a:pt x="45" y="484"/>
                  <a:pt x="91" y="635"/>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4002" name="矩形 124001"/>
          <p:cNvSpPr/>
          <p:nvPr/>
        </p:nvSpPr>
        <p:spPr>
          <a:xfrm>
            <a:off x="3090863" y="2133600"/>
            <a:ext cx="814387" cy="3413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前工序工件</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拿取商店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4003" name="直接连接符 124002"/>
          <p:cNvSpPr/>
          <p:nvPr/>
        </p:nvSpPr>
        <p:spPr>
          <a:xfrm>
            <a:off x="3954463" y="2205038"/>
            <a:ext cx="1008062" cy="0"/>
          </a:xfrm>
          <a:prstGeom prst="line">
            <a:avLst/>
          </a:prstGeom>
          <a:ln w="25400" cap="flat" cmpd="sng">
            <a:solidFill>
              <a:schemeClr val="tx1"/>
            </a:solidFill>
            <a:prstDash val="solid"/>
            <a:headEnd type="none" w="med" len="med"/>
            <a:tailEnd type="triangle" w="med" len="med"/>
          </a:ln>
        </p:spPr>
      </p:sp>
      <p:sp>
        <p:nvSpPr>
          <p:cNvPr id="124004" name="矩形 124003"/>
          <p:cNvSpPr/>
          <p:nvPr/>
        </p:nvSpPr>
        <p:spPr>
          <a:xfrm>
            <a:off x="611188" y="4581525"/>
            <a:ext cx="8064500" cy="1728788"/>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30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）产品或者工件自本工序取走后，应将看板放在批次形成搁架内，当数量</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累计（加工批量数目）达到启动线（红线）时，向本工序发出生产指示。</a:t>
            </a:r>
            <a:endParaRPr lang="zh-CN" altLang="en-US" b="1" dirty="0">
              <a:latin typeface="黑体" panose="02010609060101010101" pitchFamily="2" charset="-122"/>
              <a:ea typeface="黑体" panose="02010609060101010101" pitchFamily="2" charset="-122"/>
            </a:endParaRPr>
          </a:p>
          <a:p>
            <a:pPr algn="l">
              <a:lnSpc>
                <a:spcPct val="130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）每加工完毕一箱，挂上工序内看板放入本工序商店。</a:t>
            </a:r>
            <a:endParaRPr lang="zh-CN" altLang="en-US" b="1" dirty="0">
              <a:latin typeface="黑体" panose="02010609060101010101" pitchFamily="2" charset="-122"/>
              <a:ea typeface="黑体" panose="02010609060101010101" pitchFamily="2" charset="-122"/>
            </a:endParaRPr>
          </a:p>
          <a:p>
            <a:pPr algn="l">
              <a:lnSpc>
                <a:spcPct val="130000"/>
              </a:lnSpc>
            </a:pPr>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）从前工序拿取零部件或者半成品时，每次一箱。</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7073" name="立方体 127072"/>
          <p:cNvSpPr/>
          <p:nvPr/>
        </p:nvSpPr>
        <p:spPr>
          <a:xfrm>
            <a:off x="6227763" y="3417888"/>
            <a:ext cx="592137" cy="34131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a:latin typeface="Arial" panose="020B0604020202020204" pitchFamily="34" charset="0"/>
                <a:ea typeface="宋体" panose="02010600030101010101" pitchFamily="2" charset="-122"/>
              </a:rPr>
              <a:t>6</a:t>
            </a:r>
            <a:endParaRPr lang="en-US" altLang="zh-CN">
              <a:latin typeface="Arial" panose="020B0604020202020204" pitchFamily="34" charset="0"/>
              <a:ea typeface="宋体" panose="02010600030101010101" pitchFamily="2" charset="-122"/>
            </a:endParaRPr>
          </a:p>
        </p:txBody>
      </p:sp>
      <p:sp>
        <p:nvSpPr>
          <p:cNvPr id="126981" name="矩形 126980"/>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26982" name="矩形 126981"/>
          <p:cNvSpPr/>
          <p:nvPr/>
        </p:nvSpPr>
        <p:spPr>
          <a:xfrm>
            <a:off x="1331913" y="1412875"/>
            <a:ext cx="4248150"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4</a:t>
            </a:r>
            <a:r>
              <a:rPr lang="zh-CN" altLang="en-US" b="1" dirty="0">
                <a:latin typeface="Arial" panose="020B0604020202020204" pitchFamily="34" charset="0"/>
                <a:ea typeface="宋体" panose="02010600030101010101" pitchFamily="2" charset="-122"/>
              </a:rPr>
              <a:t>）批量对应批量的生产方式</a:t>
            </a:r>
            <a:endParaRPr lang="zh-CN" altLang="en-US" b="1" dirty="0">
              <a:latin typeface="Arial" panose="020B0604020202020204" pitchFamily="34" charset="0"/>
              <a:ea typeface="宋体" panose="02010600030101010101" pitchFamily="2" charset="-122"/>
            </a:endParaRPr>
          </a:p>
        </p:txBody>
      </p:sp>
      <p:grpSp>
        <p:nvGrpSpPr>
          <p:cNvPr id="126984" name="组合 126983"/>
          <p:cNvGrpSpPr/>
          <p:nvPr/>
        </p:nvGrpSpPr>
        <p:grpSpPr>
          <a:xfrm>
            <a:off x="1203325" y="2636838"/>
            <a:ext cx="360363" cy="1536700"/>
            <a:chOff x="930" y="1298"/>
            <a:chExt cx="272" cy="817"/>
          </a:xfrm>
        </p:grpSpPr>
        <p:sp>
          <p:nvSpPr>
            <p:cNvPr id="126985" name="任意多边形 126984"/>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6986" name="直接连接符 126985"/>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6987" name="直接连接符 126986"/>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6988" name="直接连接符 126987"/>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6989" name="矩形 126988"/>
          <p:cNvSpPr/>
          <p:nvPr/>
        </p:nvSpPr>
        <p:spPr>
          <a:xfrm>
            <a:off x="930275" y="2282825"/>
            <a:ext cx="688975" cy="2540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上上个工序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的商店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6990" name="直接连接符 126989"/>
          <p:cNvSpPr/>
          <p:nvPr/>
        </p:nvSpPr>
        <p:spPr>
          <a:xfrm>
            <a:off x="2051050" y="3335338"/>
            <a:ext cx="936625" cy="0"/>
          </a:xfrm>
          <a:prstGeom prst="line">
            <a:avLst/>
          </a:prstGeom>
          <a:ln w="25400" cap="flat" cmpd="sng">
            <a:solidFill>
              <a:schemeClr val="tx1"/>
            </a:solidFill>
            <a:prstDash val="solid"/>
            <a:headEnd type="none" w="med" len="med"/>
            <a:tailEnd type="triangle" w="med" len="med"/>
          </a:ln>
        </p:spPr>
      </p:sp>
      <p:sp>
        <p:nvSpPr>
          <p:cNvPr id="126991" name="立方体 126990"/>
          <p:cNvSpPr/>
          <p:nvPr/>
        </p:nvSpPr>
        <p:spPr>
          <a:xfrm>
            <a:off x="4140200" y="2924175"/>
            <a:ext cx="427038" cy="476250"/>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26999" name="任意多边形 126998"/>
          <p:cNvSpPr/>
          <p:nvPr/>
        </p:nvSpPr>
        <p:spPr>
          <a:xfrm>
            <a:off x="1709738" y="2205038"/>
            <a:ext cx="485775" cy="892175"/>
          </a:xfrm>
          <a:custGeom>
            <a:avLst/>
            <a:gdLst/>
            <a:ahLst/>
            <a:cxnLst/>
            <a:pathLst>
              <a:path w="499" h="363">
                <a:moveTo>
                  <a:pt x="499" y="0"/>
                </a:moveTo>
                <a:cubicBezTo>
                  <a:pt x="401" y="8"/>
                  <a:pt x="303" y="16"/>
                  <a:pt x="227" y="46"/>
                </a:cubicBezTo>
                <a:cubicBezTo>
                  <a:pt x="151" y="76"/>
                  <a:pt x="83" y="129"/>
                  <a:pt x="45" y="182"/>
                </a:cubicBezTo>
                <a:cubicBezTo>
                  <a:pt x="7" y="235"/>
                  <a:pt x="3" y="299"/>
                  <a:pt x="0" y="363"/>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7005" name="直接连接符 127004"/>
          <p:cNvSpPr/>
          <p:nvPr/>
        </p:nvSpPr>
        <p:spPr>
          <a:xfrm>
            <a:off x="3779838" y="3284538"/>
            <a:ext cx="2087562" cy="0"/>
          </a:xfrm>
          <a:prstGeom prst="line">
            <a:avLst/>
          </a:prstGeom>
          <a:ln w="25400" cap="flat" cmpd="sng">
            <a:solidFill>
              <a:schemeClr val="tx1"/>
            </a:solidFill>
            <a:prstDash val="solid"/>
            <a:headEnd type="none" w="med" len="med"/>
            <a:tailEnd type="triangle" w="med" len="med"/>
          </a:ln>
        </p:spPr>
      </p:sp>
      <p:sp>
        <p:nvSpPr>
          <p:cNvPr id="127007" name="矩形 127006"/>
          <p:cNvSpPr/>
          <p:nvPr/>
        </p:nvSpPr>
        <p:spPr>
          <a:xfrm>
            <a:off x="4643438" y="2924175"/>
            <a:ext cx="906462" cy="3270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本工序</a:t>
            </a:r>
            <a:endParaRPr lang="zh-CN" altLang="en-US" dirty="0">
              <a:latin typeface="Arial" panose="020B0604020202020204" pitchFamily="34" charset="0"/>
              <a:ea typeface="宋体" panose="02010600030101010101" pitchFamily="2" charset="-122"/>
            </a:endParaRPr>
          </a:p>
        </p:txBody>
      </p:sp>
      <p:grpSp>
        <p:nvGrpSpPr>
          <p:cNvPr id="127037" name="组合 127036"/>
          <p:cNvGrpSpPr/>
          <p:nvPr/>
        </p:nvGrpSpPr>
        <p:grpSpPr>
          <a:xfrm>
            <a:off x="7307263" y="2276475"/>
            <a:ext cx="360362" cy="1536700"/>
            <a:chOff x="930" y="1298"/>
            <a:chExt cx="272" cy="817"/>
          </a:xfrm>
        </p:grpSpPr>
        <p:sp>
          <p:nvSpPr>
            <p:cNvPr id="127038" name="任意多边形 127037"/>
            <p:cNvSpPr/>
            <p:nvPr/>
          </p:nvSpPr>
          <p:spPr>
            <a:xfrm>
              <a:off x="930" y="1298"/>
              <a:ext cx="272" cy="817"/>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7039" name="直接连接符 127038"/>
            <p:cNvSpPr/>
            <p:nvPr/>
          </p:nvSpPr>
          <p:spPr>
            <a:xfrm flipH="1">
              <a:off x="930" y="1661"/>
              <a:ext cx="272" cy="0"/>
            </a:xfrm>
            <a:prstGeom prst="line">
              <a:avLst/>
            </a:prstGeom>
            <a:ln w="25400" cap="flat" cmpd="sng">
              <a:solidFill>
                <a:schemeClr val="tx1"/>
              </a:solidFill>
              <a:prstDash val="solid"/>
              <a:headEnd type="none" w="med" len="med"/>
              <a:tailEnd type="none" w="med" len="med"/>
            </a:ln>
          </p:spPr>
        </p:sp>
        <p:sp>
          <p:nvSpPr>
            <p:cNvPr id="127040" name="直接连接符 127039"/>
            <p:cNvSpPr/>
            <p:nvPr/>
          </p:nvSpPr>
          <p:spPr>
            <a:xfrm flipH="1">
              <a:off x="930" y="1480"/>
              <a:ext cx="272" cy="0"/>
            </a:xfrm>
            <a:prstGeom prst="line">
              <a:avLst/>
            </a:prstGeom>
            <a:ln w="25400" cap="flat" cmpd="sng">
              <a:solidFill>
                <a:schemeClr val="tx1"/>
              </a:solidFill>
              <a:prstDash val="solid"/>
              <a:headEnd type="none" w="med" len="med"/>
              <a:tailEnd type="none" w="med" len="med"/>
            </a:ln>
          </p:spPr>
        </p:sp>
        <p:sp>
          <p:nvSpPr>
            <p:cNvPr id="127041" name="直接连接符 127040"/>
            <p:cNvSpPr/>
            <p:nvPr/>
          </p:nvSpPr>
          <p:spPr>
            <a:xfrm flipH="1">
              <a:off x="930" y="1888"/>
              <a:ext cx="272" cy="0"/>
            </a:xfrm>
            <a:prstGeom prst="line">
              <a:avLst/>
            </a:prstGeom>
            <a:ln w="25400" cap="flat" cmpd="sng">
              <a:solidFill>
                <a:schemeClr val="tx1"/>
              </a:solidFill>
              <a:prstDash val="solid"/>
              <a:headEnd type="none" w="med" len="med"/>
              <a:tailEnd type="none" w="med" len="med"/>
            </a:ln>
          </p:spPr>
        </p:sp>
      </p:grpSp>
      <p:sp>
        <p:nvSpPr>
          <p:cNvPr id="127042" name="矩形 127041"/>
          <p:cNvSpPr/>
          <p:nvPr/>
        </p:nvSpPr>
        <p:spPr>
          <a:xfrm>
            <a:off x="7885113" y="2203450"/>
            <a:ext cx="544512" cy="15367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27043" name="组合 127042"/>
          <p:cNvGrpSpPr/>
          <p:nvPr/>
        </p:nvGrpSpPr>
        <p:grpSpPr>
          <a:xfrm>
            <a:off x="7524750" y="2419350"/>
            <a:ext cx="274638" cy="862013"/>
            <a:chOff x="4195" y="1525"/>
            <a:chExt cx="137" cy="331"/>
          </a:xfrm>
        </p:grpSpPr>
        <p:sp>
          <p:nvSpPr>
            <p:cNvPr id="127044" name="任意多边形 127043"/>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7045" name="直接连接符 127044"/>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27050" name="矩形 127049"/>
          <p:cNvSpPr/>
          <p:nvPr/>
        </p:nvSpPr>
        <p:spPr>
          <a:xfrm>
            <a:off x="2124075" y="2997200"/>
            <a:ext cx="792163" cy="255588"/>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前工序</a:t>
            </a:r>
            <a:endParaRPr lang="zh-CN" altLang="en-US" dirty="0">
              <a:latin typeface="Arial" panose="020B0604020202020204" pitchFamily="34" charset="0"/>
              <a:ea typeface="宋体" panose="02010600030101010101" pitchFamily="2" charset="-122"/>
            </a:endParaRPr>
          </a:p>
        </p:txBody>
      </p:sp>
      <p:sp>
        <p:nvSpPr>
          <p:cNvPr id="127051" name="等腰三角形 127050"/>
          <p:cNvSpPr/>
          <p:nvPr/>
        </p:nvSpPr>
        <p:spPr>
          <a:xfrm rot="10800000">
            <a:off x="2124075" y="1989138"/>
            <a:ext cx="1008063" cy="7207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7052" name="矩形 127051"/>
          <p:cNvSpPr/>
          <p:nvPr/>
        </p:nvSpPr>
        <p:spPr>
          <a:xfrm>
            <a:off x="2339975" y="2060575"/>
            <a:ext cx="576263" cy="36036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生产指示</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信号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7054" name="矩形 127053"/>
          <p:cNvSpPr/>
          <p:nvPr/>
        </p:nvSpPr>
        <p:spPr>
          <a:xfrm>
            <a:off x="3059113" y="3141663"/>
            <a:ext cx="720725" cy="287337"/>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27055" name="直接连接符 127054"/>
          <p:cNvSpPr/>
          <p:nvPr/>
        </p:nvSpPr>
        <p:spPr>
          <a:xfrm>
            <a:off x="3059113" y="3284538"/>
            <a:ext cx="720725" cy="0"/>
          </a:xfrm>
          <a:prstGeom prst="line">
            <a:avLst/>
          </a:prstGeom>
          <a:ln w="25400" cap="flat" cmpd="sng">
            <a:solidFill>
              <a:schemeClr val="tx1"/>
            </a:solidFill>
            <a:prstDash val="solid"/>
            <a:headEnd type="none" w="med" len="med"/>
            <a:tailEnd type="triangle" w="med" len="med"/>
          </a:ln>
        </p:spPr>
      </p:sp>
      <p:grpSp>
        <p:nvGrpSpPr>
          <p:cNvPr id="127057" name="组合 127056"/>
          <p:cNvGrpSpPr/>
          <p:nvPr/>
        </p:nvGrpSpPr>
        <p:grpSpPr>
          <a:xfrm>
            <a:off x="3203575" y="2276475"/>
            <a:ext cx="1008063" cy="431800"/>
            <a:chOff x="2018" y="1434"/>
            <a:chExt cx="635" cy="272"/>
          </a:xfrm>
        </p:grpSpPr>
        <p:sp>
          <p:nvSpPr>
            <p:cNvPr id="127048" name="矩形 127047"/>
            <p:cNvSpPr/>
            <p:nvPr/>
          </p:nvSpPr>
          <p:spPr>
            <a:xfrm>
              <a:off x="2078" y="1459"/>
              <a:ext cx="513" cy="21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前工序完成品</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的指定位置</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7056" name="矩形 127055"/>
            <p:cNvSpPr/>
            <p:nvPr/>
          </p:nvSpPr>
          <p:spPr>
            <a:xfrm>
              <a:off x="2018" y="1434"/>
              <a:ext cx="635" cy="272"/>
            </a:xfrm>
            <a:prstGeom prst="rect">
              <a:avLst/>
            </a:prstGeom>
            <a:noFill/>
            <a:ln w="25400" cap="flat" cmpd="sng">
              <a:solidFill>
                <a:schemeClr val="tx1"/>
              </a:solidFill>
              <a:prstDash val="solid"/>
              <a:miter/>
              <a:headEnd type="none" w="med" len="med"/>
              <a:tailEnd type="none" w="med" len="med"/>
            </a:ln>
          </p:spPr>
          <p:txBody>
            <a:bodyPr/>
            <a:p>
              <a:endParaRPr lang="zh-CN" altLang="en-US"/>
            </a:p>
          </p:txBody>
        </p:sp>
      </p:grpSp>
      <p:sp>
        <p:nvSpPr>
          <p:cNvPr id="127058" name="等腰三角形 127057"/>
          <p:cNvSpPr/>
          <p:nvPr/>
        </p:nvSpPr>
        <p:spPr>
          <a:xfrm rot="10800000">
            <a:off x="5292725" y="2492375"/>
            <a:ext cx="719138" cy="5048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7059" name="矩形 127058"/>
          <p:cNvSpPr/>
          <p:nvPr/>
        </p:nvSpPr>
        <p:spPr>
          <a:xfrm>
            <a:off x="5435600" y="2492375"/>
            <a:ext cx="431800" cy="2873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信号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7060" name="等腰三角形 127059"/>
          <p:cNvSpPr/>
          <p:nvPr/>
        </p:nvSpPr>
        <p:spPr>
          <a:xfrm rot="10800000">
            <a:off x="5219700" y="3357563"/>
            <a:ext cx="719138" cy="5048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7061" name="矩形 127060"/>
          <p:cNvSpPr/>
          <p:nvPr/>
        </p:nvSpPr>
        <p:spPr>
          <a:xfrm>
            <a:off x="5435600" y="3430588"/>
            <a:ext cx="288925" cy="1428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信号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7062" name="等腰三角形 127061"/>
          <p:cNvSpPr/>
          <p:nvPr/>
        </p:nvSpPr>
        <p:spPr>
          <a:xfrm rot="10800000">
            <a:off x="4284663" y="3716338"/>
            <a:ext cx="719137" cy="504825"/>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7064" name="矩形 127063"/>
          <p:cNvSpPr/>
          <p:nvPr/>
        </p:nvSpPr>
        <p:spPr>
          <a:xfrm>
            <a:off x="4500563" y="3789363"/>
            <a:ext cx="288925" cy="1428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信号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7066" name="立方体 127065"/>
          <p:cNvSpPr/>
          <p:nvPr/>
        </p:nvSpPr>
        <p:spPr>
          <a:xfrm>
            <a:off x="6227763" y="3155950"/>
            <a:ext cx="592137" cy="341313"/>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a:latin typeface="Arial" panose="020B0604020202020204" pitchFamily="34" charset="0"/>
                <a:ea typeface="宋体" panose="02010600030101010101" pitchFamily="2" charset="-122"/>
              </a:rPr>
              <a:t>5</a:t>
            </a:r>
            <a:endParaRPr lang="en-US" altLang="zh-CN">
              <a:latin typeface="Arial" panose="020B0604020202020204" pitchFamily="34" charset="0"/>
              <a:ea typeface="宋体" panose="02010600030101010101" pitchFamily="2" charset="-122"/>
            </a:endParaRPr>
          </a:p>
        </p:txBody>
      </p:sp>
      <p:sp>
        <p:nvSpPr>
          <p:cNvPr id="127067" name="立方体 127066"/>
          <p:cNvSpPr/>
          <p:nvPr/>
        </p:nvSpPr>
        <p:spPr>
          <a:xfrm>
            <a:off x="6227763" y="2900363"/>
            <a:ext cx="592137" cy="34131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a:latin typeface="Arial" panose="020B0604020202020204" pitchFamily="34" charset="0"/>
                <a:ea typeface="宋体" panose="02010600030101010101" pitchFamily="2" charset="-122"/>
              </a:rPr>
              <a:t>4</a:t>
            </a:r>
            <a:endParaRPr lang="en-US" altLang="zh-CN">
              <a:latin typeface="Arial" panose="020B0604020202020204" pitchFamily="34" charset="0"/>
              <a:ea typeface="宋体" panose="02010600030101010101" pitchFamily="2" charset="-122"/>
            </a:endParaRPr>
          </a:p>
        </p:txBody>
      </p:sp>
      <p:sp>
        <p:nvSpPr>
          <p:cNvPr id="127068" name="立方体 127067"/>
          <p:cNvSpPr/>
          <p:nvPr/>
        </p:nvSpPr>
        <p:spPr>
          <a:xfrm>
            <a:off x="6227763" y="2644775"/>
            <a:ext cx="592137" cy="341313"/>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a:latin typeface="Arial" panose="020B0604020202020204" pitchFamily="34" charset="0"/>
                <a:ea typeface="宋体" panose="02010600030101010101" pitchFamily="2" charset="-122"/>
              </a:rPr>
              <a:t>3</a:t>
            </a:r>
            <a:endParaRPr lang="en-US" altLang="zh-CN">
              <a:latin typeface="Arial" panose="020B0604020202020204" pitchFamily="34" charset="0"/>
              <a:ea typeface="宋体" panose="02010600030101010101" pitchFamily="2" charset="-122"/>
            </a:endParaRPr>
          </a:p>
        </p:txBody>
      </p:sp>
      <p:sp>
        <p:nvSpPr>
          <p:cNvPr id="127069" name="立方体 127068"/>
          <p:cNvSpPr/>
          <p:nvPr/>
        </p:nvSpPr>
        <p:spPr>
          <a:xfrm>
            <a:off x="6227763" y="2389188"/>
            <a:ext cx="592137" cy="341312"/>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a:latin typeface="Arial" panose="020B0604020202020204" pitchFamily="34" charset="0"/>
                <a:ea typeface="宋体" panose="02010600030101010101" pitchFamily="2" charset="-122"/>
              </a:rPr>
              <a:t>2</a:t>
            </a:r>
            <a:endParaRPr lang="en-US" altLang="zh-CN">
              <a:latin typeface="Arial" panose="020B0604020202020204" pitchFamily="34" charset="0"/>
              <a:ea typeface="宋体" panose="02010600030101010101" pitchFamily="2" charset="-122"/>
            </a:endParaRPr>
          </a:p>
        </p:txBody>
      </p:sp>
      <p:sp>
        <p:nvSpPr>
          <p:cNvPr id="127070" name="立方体 127069"/>
          <p:cNvSpPr/>
          <p:nvPr/>
        </p:nvSpPr>
        <p:spPr>
          <a:xfrm>
            <a:off x="6227763" y="2133600"/>
            <a:ext cx="592137" cy="341313"/>
          </a:xfrm>
          <a:prstGeom prst="cube">
            <a:avLst>
              <a:gd name="adj" fmla="val 25000"/>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en-US" altLang="zh-CN">
                <a:latin typeface="Arial" panose="020B0604020202020204" pitchFamily="34" charset="0"/>
                <a:ea typeface="宋体" panose="02010600030101010101" pitchFamily="2" charset="-122"/>
              </a:rPr>
              <a:t>1</a:t>
            </a:r>
            <a:endParaRPr lang="en-US" altLang="zh-CN">
              <a:latin typeface="Arial" panose="020B0604020202020204" pitchFamily="34" charset="0"/>
              <a:ea typeface="宋体" panose="02010600030101010101" pitchFamily="2" charset="-122"/>
            </a:endParaRPr>
          </a:p>
        </p:txBody>
      </p:sp>
      <p:sp>
        <p:nvSpPr>
          <p:cNvPr id="127074" name="直接连接符 127073"/>
          <p:cNvSpPr/>
          <p:nvPr/>
        </p:nvSpPr>
        <p:spPr>
          <a:xfrm>
            <a:off x="6372225" y="1773238"/>
            <a:ext cx="0" cy="360362"/>
          </a:xfrm>
          <a:prstGeom prst="line">
            <a:avLst/>
          </a:prstGeom>
          <a:ln w="25400" cap="flat" cmpd="sng">
            <a:solidFill>
              <a:schemeClr val="tx1"/>
            </a:solidFill>
            <a:prstDash val="solid"/>
            <a:headEnd type="none" w="med" len="med"/>
            <a:tailEnd type="triangle" w="med" len="med"/>
          </a:ln>
        </p:spPr>
      </p:sp>
      <p:sp>
        <p:nvSpPr>
          <p:cNvPr id="127075" name="任意多边形 127074"/>
          <p:cNvSpPr/>
          <p:nvPr/>
        </p:nvSpPr>
        <p:spPr>
          <a:xfrm>
            <a:off x="3132138" y="1855788"/>
            <a:ext cx="2519362" cy="565150"/>
          </a:xfrm>
          <a:custGeom>
            <a:avLst/>
            <a:gdLst/>
            <a:ahLst/>
            <a:cxnLst/>
            <a:pathLst>
              <a:path w="1587" h="356">
                <a:moveTo>
                  <a:pt x="1587" y="356"/>
                </a:moveTo>
                <a:cubicBezTo>
                  <a:pt x="1356" y="216"/>
                  <a:pt x="1126" y="76"/>
                  <a:pt x="862" y="38"/>
                </a:cubicBezTo>
                <a:cubicBezTo>
                  <a:pt x="598" y="0"/>
                  <a:pt x="299" y="64"/>
                  <a:pt x="0" y="129"/>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7076" name="立方体 127075"/>
          <p:cNvSpPr/>
          <p:nvPr/>
        </p:nvSpPr>
        <p:spPr>
          <a:xfrm>
            <a:off x="1624013" y="3097213"/>
            <a:ext cx="427037" cy="476250"/>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27077" name="任意多边形 127076"/>
          <p:cNvSpPr/>
          <p:nvPr/>
        </p:nvSpPr>
        <p:spPr>
          <a:xfrm>
            <a:off x="4932363" y="3644900"/>
            <a:ext cx="647700" cy="239713"/>
          </a:xfrm>
          <a:custGeom>
            <a:avLst/>
            <a:gdLst/>
            <a:ahLst/>
            <a:cxnLst/>
            <a:pathLst>
              <a:path w="408" h="151">
                <a:moveTo>
                  <a:pt x="408" y="0"/>
                </a:moveTo>
                <a:cubicBezTo>
                  <a:pt x="351" y="60"/>
                  <a:pt x="295" y="121"/>
                  <a:pt x="227" y="136"/>
                </a:cubicBezTo>
                <a:cubicBezTo>
                  <a:pt x="159" y="151"/>
                  <a:pt x="79" y="121"/>
                  <a:pt x="0" y="91"/>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7078" name="任意多边形 127077"/>
          <p:cNvSpPr/>
          <p:nvPr/>
        </p:nvSpPr>
        <p:spPr>
          <a:xfrm>
            <a:off x="3348038" y="3429000"/>
            <a:ext cx="1008062" cy="431800"/>
          </a:xfrm>
          <a:custGeom>
            <a:avLst/>
            <a:gdLst/>
            <a:ahLst/>
            <a:cxnLst/>
            <a:pathLst>
              <a:path w="680" h="363">
                <a:moveTo>
                  <a:pt x="680" y="363"/>
                </a:moveTo>
                <a:cubicBezTo>
                  <a:pt x="464" y="302"/>
                  <a:pt x="249" y="241"/>
                  <a:pt x="136" y="181"/>
                </a:cubicBezTo>
                <a:cubicBezTo>
                  <a:pt x="23" y="121"/>
                  <a:pt x="11" y="60"/>
                  <a:pt x="0" y="0"/>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7079" name="矩形 127078"/>
          <p:cNvSpPr/>
          <p:nvPr/>
        </p:nvSpPr>
        <p:spPr>
          <a:xfrm>
            <a:off x="6443663" y="1844675"/>
            <a:ext cx="360362" cy="1428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取件</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7080" name="圆角矩形标注 127079"/>
          <p:cNvSpPr/>
          <p:nvPr/>
        </p:nvSpPr>
        <p:spPr>
          <a:xfrm>
            <a:off x="6084888" y="1557338"/>
            <a:ext cx="863600" cy="2303462"/>
          </a:xfrm>
          <a:prstGeom prst="wedgeRoundRectCallout">
            <a:avLst>
              <a:gd name="adj1" fmla="val 77389"/>
              <a:gd name="adj2" fmla="val 16921"/>
              <a:gd name="adj3" fmla="val 16667"/>
            </a:avLst>
          </a:prstGeom>
          <a:noFill/>
          <a:ln w="25400" cap="flat" cmpd="sng">
            <a:solidFill>
              <a:schemeClr val="tx1"/>
            </a:solidFill>
            <a:prstDash val="solid"/>
            <a:miter/>
            <a:headEnd type="none" w="med" len="med"/>
            <a:tailEnd type="none" w="med" len="med"/>
          </a:ln>
        </p:spPr>
        <p:txBody>
          <a:bodyPr anchor="ctr" anchorCtr="0"/>
          <a:p>
            <a:endParaRPr lang="zh-CN" altLang="en-US" dirty="0">
              <a:latin typeface="Arial" panose="020B0604020202020204" pitchFamily="34" charset="0"/>
              <a:ea typeface="宋体" panose="02010600030101010101" pitchFamily="2" charset="-122"/>
            </a:endParaRPr>
          </a:p>
        </p:txBody>
      </p:sp>
      <p:sp>
        <p:nvSpPr>
          <p:cNvPr id="127081" name="矩形 127080"/>
          <p:cNvSpPr/>
          <p:nvPr/>
        </p:nvSpPr>
        <p:spPr>
          <a:xfrm>
            <a:off x="7164388" y="1989138"/>
            <a:ext cx="688975" cy="1809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本工序的商店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7082" name="矩形 127081"/>
          <p:cNvSpPr/>
          <p:nvPr/>
        </p:nvSpPr>
        <p:spPr>
          <a:xfrm>
            <a:off x="611188" y="4581525"/>
            <a:ext cx="8064500" cy="2016125"/>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30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）后工序从本工序拿取带有      的产品时，本工序将这张      看板作为</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前工序的生产指示看板，发给前工序。</a:t>
            </a:r>
            <a:endParaRPr lang="zh-CN" altLang="en-US" b="1" dirty="0">
              <a:latin typeface="黑体" panose="02010609060101010101" pitchFamily="2" charset="-122"/>
              <a:ea typeface="黑体" panose="02010609060101010101" pitchFamily="2" charset="-122"/>
            </a:endParaRPr>
          </a:p>
          <a:p>
            <a:pPr algn="l">
              <a:lnSpc>
                <a:spcPct val="130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）上图中，后工序从本工序商店取件的顺序</a:t>
            </a: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（向前工序发出生产指示信号）</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和</a:t>
            </a:r>
            <a:r>
              <a:rPr lang="en-US" altLang="zh-CN" b="1">
                <a:latin typeface="黑体" panose="02010609060101010101" pitchFamily="2" charset="-122"/>
                <a:ea typeface="黑体" panose="02010609060101010101" pitchFamily="2" charset="-122"/>
              </a:rPr>
              <a:t>5</a:t>
            </a:r>
            <a:r>
              <a:rPr lang="zh-CN" altLang="en-US" b="1" dirty="0">
                <a:latin typeface="黑体" panose="02010609060101010101" pitchFamily="2" charset="-122"/>
                <a:ea typeface="黑体" panose="02010609060101010101" pitchFamily="2" charset="-122"/>
              </a:rPr>
              <a:t>（向本工序发出生产指示信号）之间的时间，为前工序生产</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个批次数</a:t>
            </a:r>
            <a:endParaRPr lang="zh-CN" altLang="en-US" b="1" dirty="0">
              <a:latin typeface="黑体" panose="02010609060101010101" pitchFamily="2" charset="-122"/>
              <a:ea typeface="黑体" panose="02010609060101010101" pitchFamily="2" charset="-122"/>
            </a:endParaRPr>
          </a:p>
          <a:p>
            <a:pPr algn="l">
              <a:lnSpc>
                <a:spcPct val="130000"/>
              </a:lnSpc>
            </a:pPr>
            <a:r>
              <a:rPr lang="zh-CN" altLang="en-US" b="1" dirty="0">
                <a:latin typeface="黑体" panose="02010609060101010101" pitchFamily="2" charset="-122"/>
                <a:ea typeface="黑体" panose="02010609060101010101" pitchFamily="2" charset="-122"/>
              </a:rPr>
              <a:t>   量的过程周期时间。</a:t>
            </a:r>
            <a:endParaRPr lang="zh-CN" altLang="en-US" b="1" dirty="0">
              <a:latin typeface="黑体" panose="02010609060101010101" pitchFamily="2" charset="-122"/>
              <a:ea typeface="黑体" panose="02010609060101010101" pitchFamily="2" charset="-122"/>
            </a:endParaRPr>
          </a:p>
        </p:txBody>
      </p:sp>
      <p:grpSp>
        <p:nvGrpSpPr>
          <p:cNvPr id="127085" name="组合 127084"/>
          <p:cNvGrpSpPr/>
          <p:nvPr/>
        </p:nvGrpSpPr>
        <p:grpSpPr>
          <a:xfrm>
            <a:off x="3563938" y="4652963"/>
            <a:ext cx="719137" cy="504825"/>
            <a:chOff x="2245" y="2931"/>
            <a:chExt cx="453" cy="318"/>
          </a:xfrm>
        </p:grpSpPr>
        <p:sp>
          <p:nvSpPr>
            <p:cNvPr id="127083" name="等腰三角形 127082"/>
            <p:cNvSpPr/>
            <p:nvPr/>
          </p:nvSpPr>
          <p:spPr>
            <a:xfrm rot="10800000">
              <a:off x="2245" y="2931"/>
              <a:ext cx="453" cy="318"/>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7084" name="矩形 127083"/>
            <p:cNvSpPr/>
            <p:nvPr/>
          </p:nvSpPr>
          <p:spPr>
            <a:xfrm>
              <a:off x="2335" y="2931"/>
              <a:ext cx="272" cy="18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信号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grpSp>
      <p:grpSp>
        <p:nvGrpSpPr>
          <p:cNvPr id="127086" name="组合 127085"/>
          <p:cNvGrpSpPr/>
          <p:nvPr/>
        </p:nvGrpSpPr>
        <p:grpSpPr>
          <a:xfrm>
            <a:off x="6804025" y="4652963"/>
            <a:ext cx="719138" cy="504825"/>
            <a:chOff x="2245" y="2931"/>
            <a:chExt cx="453" cy="318"/>
          </a:xfrm>
        </p:grpSpPr>
        <p:sp>
          <p:nvSpPr>
            <p:cNvPr id="127087" name="等腰三角形 127086"/>
            <p:cNvSpPr/>
            <p:nvPr/>
          </p:nvSpPr>
          <p:spPr>
            <a:xfrm rot="10800000">
              <a:off x="2245" y="2931"/>
              <a:ext cx="453" cy="318"/>
            </a:xfrm>
            <a:prstGeom prst="triangle">
              <a:avLst>
                <a:gd name="adj" fmla="val 50000"/>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27088" name="矩形 127087"/>
            <p:cNvSpPr/>
            <p:nvPr/>
          </p:nvSpPr>
          <p:spPr>
            <a:xfrm>
              <a:off x="2335" y="2931"/>
              <a:ext cx="272" cy="18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信号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gr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008" name="矩形 128007"/>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28009" name="矩形 128008"/>
          <p:cNvSpPr/>
          <p:nvPr/>
        </p:nvSpPr>
        <p:spPr>
          <a:xfrm>
            <a:off x="1331913" y="1412875"/>
            <a:ext cx="4248150"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5</a:t>
            </a:r>
            <a:r>
              <a:rPr lang="zh-CN" altLang="en-US" b="1" dirty="0">
                <a:latin typeface="Arial" panose="020B0604020202020204" pitchFamily="34" charset="0"/>
                <a:ea typeface="宋体" panose="02010600030101010101" pitchFamily="2" charset="-122"/>
              </a:rPr>
              <a:t>）水车（辘轳）式</a:t>
            </a:r>
            <a:endParaRPr lang="zh-CN" altLang="en-US" b="1" dirty="0">
              <a:latin typeface="Arial" panose="020B0604020202020204" pitchFamily="34" charset="0"/>
              <a:ea typeface="宋体" panose="02010600030101010101" pitchFamily="2" charset="-122"/>
            </a:endParaRPr>
          </a:p>
        </p:txBody>
      </p:sp>
      <p:sp>
        <p:nvSpPr>
          <p:cNvPr id="128016" name="矩形 128015"/>
          <p:cNvSpPr/>
          <p:nvPr/>
        </p:nvSpPr>
        <p:spPr>
          <a:xfrm>
            <a:off x="1106488" y="2282825"/>
            <a:ext cx="688975" cy="2540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上上个工序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的完成品商店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8017" name="直接连接符 128016"/>
          <p:cNvSpPr/>
          <p:nvPr/>
        </p:nvSpPr>
        <p:spPr>
          <a:xfrm>
            <a:off x="1795463" y="3357563"/>
            <a:ext cx="431800" cy="0"/>
          </a:xfrm>
          <a:prstGeom prst="line">
            <a:avLst/>
          </a:prstGeom>
          <a:ln w="25400" cap="flat" cmpd="sng">
            <a:solidFill>
              <a:schemeClr val="tx1"/>
            </a:solidFill>
            <a:prstDash val="solid"/>
            <a:headEnd type="none" w="med" len="med"/>
            <a:tailEnd type="triangle" w="med" len="med"/>
          </a:ln>
        </p:spPr>
      </p:sp>
      <p:sp>
        <p:nvSpPr>
          <p:cNvPr id="128018" name="立方体 128017"/>
          <p:cNvSpPr/>
          <p:nvPr/>
        </p:nvSpPr>
        <p:spPr>
          <a:xfrm>
            <a:off x="4748213" y="2924175"/>
            <a:ext cx="427037" cy="476250"/>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28020" name="直接连接符 128019"/>
          <p:cNvSpPr/>
          <p:nvPr/>
        </p:nvSpPr>
        <p:spPr>
          <a:xfrm>
            <a:off x="4243388" y="3141663"/>
            <a:ext cx="2376487" cy="0"/>
          </a:xfrm>
          <a:prstGeom prst="line">
            <a:avLst/>
          </a:prstGeom>
          <a:ln w="25400" cap="flat" cmpd="sng">
            <a:solidFill>
              <a:schemeClr val="tx1"/>
            </a:solidFill>
            <a:prstDash val="solid"/>
            <a:headEnd type="none" w="med" len="med"/>
            <a:tailEnd type="triangle" w="med" len="med"/>
          </a:ln>
        </p:spPr>
      </p:sp>
      <p:sp>
        <p:nvSpPr>
          <p:cNvPr id="128021" name="矩形 128020"/>
          <p:cNvSpPr/>
          <p:nvPr/>
        </p:nvSpPr>
        <p:spPr>
          <a:xfrm>
            <a:off x="5324475" y="2708275"/>
            <a:ext cx="906463" cy="327025"/>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本工序</a:t>
            </a:r>
            <a:endParaRPr lang="zh-CN" altLang="en-US" b="1" dirty="0">
              <a:latin typeface="Arial" panose="020B0604020202020204" pitchFamily="34" charset="0"/>
              <a:ea typeface="宋体" panose="02010600030101010101" pitchFamily="2" charset="-122"/>
            </a:endParaRPr>
          </a:p>
        </p:txBody>
      </p:sp>
      <p:sp>
        <p:nvSpPr>
          <p:cNvPr id="128027" name="矩形 128026"/>
          <p:cNvSpPr/>
          <p:nvPr/>
        </p:nvSpPr>
        <p:spPr>
          <a:xfrm>
            <a:off x="7412038" y="2349500"/>
            <a:ext cx="544512" cy="15367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28028" name="组合 128027"/>
          <p:cNvGrpSpPr/>
          <p:nvPr/>
        </p:nvGrpSpPr>
        <p:grpSpPr>
          <a:xfrm>
            <a:off x="7051675" y="2565400"/>
            <a:ext cx="274638" cy="862013"/>
            <a:chOff x="4195" y="1525"/>
            <a:chExt cx="137" cy="331"/>
          </a:xfrm>
        </p:grpSpPr>
        <p:sp>
          <p:nvSpPr>
            <p:cNvPr id="128029" name="任意多边形 128028"/>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8030" name="直接连接符 128029"/>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28031" name="矩形 128030"/>
          <p:cNvSpPr/>
          <p:nvPr/>
        </p:nvSpPr>
        <p:spPr>
          <a:xfrm>
            <a:off x="2803525" y="3141663"/>
            <a:ext cx="792163" cy="360362"/>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前工序</a:t>
            </a:r>
            <a:endParaRPr lang="zh-CN" altLang="en-US" b="1" dirty="0">
              <a:latin typeface="Arial" panose="020B0604020202020204" pitchFamily="34" charset="0"/>
              <a:ea typeface="宋体" panose="02010600030101010101" pitchFamily="2" charset="-122"/>
            </a:endParaRPr>
          </a:p>
        </p:txBody>
      </p:sp>
      <p:grpSp>
        <p:nvGrpSpPr>
          <p:cNvPr id="128060" name="组合 128059"/>
          <p:cNvGrpSpPr/>
          <p:nvPr/>
        </p:nvGrpSpPr>
        <p:grpSpPr>
          <a:xfrm>
            <a:off x="2300288" y="3214688"/>
            <a:ext cx="431800" cy="287337"/>
            <a:chOff x="1338" y="2025"/>
            <a:chExt cx="454" cy="181"/>
          </a:xfrm>
        </p:grpSpPr>
        <p:sp>
          <p:nvSpPr>
            <p:cNvPr id="128032" name="矩形 128031"/>
            <p:cNvSpPr/>
            <p:nvPr/>
          </p:nvSpPr>
          <p:spPr>
            <a:xfrm>
              <a:off x="1338" y="2025"/>
              <a:ext cx="454"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28033" name="直接连接符 128032"/>
            <p:cNvSpPr/>
            <p:nvPr/>
          </p:nvSpPr>
          <p:spPr>
            <a:xfrm>
              <a:off x="1338" y="2115"/>
              <a:ext cx="454" cy="0"/>
            </a:xfrm>
            <a:prstGeom prst="line">
              <a:avLst/>
            </a:prstGeom>
            <a:ln w="25400" cap="flat" cmpd="sng">
              <a:solidFill>
                <a:schemeClr val="tx1"/>
              </a:solidFill>
              <a:prstDash val="solid"/>
              <a:headEnd type="none" w="med" len="med"/>
              <a:tailEnd type="triangle" w="med" len="med"/>
            </a:ln>
          </p:spPr>
        </p:sp>
      </p:grpSp>
      <p:sp>
        <p:nvSpPr>
          <p:cNvPr id="128035" name="矩形 128034"/>
          <p:cNvSpPr/>
          <p:nvPr/>
        </p:nvSpPr>
        <p:spPr>
          <a:xfrm>
            <a:off x="3668713" y="2060575"/>
            <a:ext cx="696912" cy="2365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前工序的</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完成品商店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grpSp>
        <p:nvGrpSpPr>
          <p:cNvPr id="128059" name="组合 128058"/>
          <p:cNvGrpSpPr/>
          <p:nvPr/>
        </p:nvGrpSpPr>
        <p:grpSpPr>
          <a:xfrm>
            <a:off x="1363663" y="2636838"/>
            <a:ext cx="376237" cy="1512887"/>
            <a:chOff x="748" y="1661"/>
            <a:chExt cx="237" cy="953"/>
          </a:xfrm>
        </p:grpSpPr>
        <p:sp>
          <p:nvSpPr>
            <p:cNvPr id="128052" name="矩形 128051"/>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28054" name="组合 128053"/>
            <p:cNvGrpSpPr/>
            <p:nvPr/>
          </p:nvGrpSpPr>
          <p:grpSpPr>
            <a:xfrm>
              <a:off x="748" y="1661"/>
              <a:ext cx="237" cy="953"/>
              <a:chOff x="748" y="1661"/>
              <a:chExt cx="237" cy="1225"/>
            </a:xfrm>
          </p:grpSpPr>
          <p:sp>
            <p:nvSpPr>
              <p:cNvPr id="128012" name="任意多边形 128011"/>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8013" name="直接连接符 128012"/>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28014" name="直接连接符 128013"/>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28015" name="直接连接符 128014"/>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28053" name="直接连接符 128052"/>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28055" name="矩形 128054"/>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56" name="矩形 128055"/>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57" name="矩形 128056"/>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58" name="矩形 128057"/>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sp>
        <p:nvSpPr>
          <p:cNvPr id="128061" name="矩形 128060"/>
          <p:cNvSpPr/>
          <p:nvPr/>
        </p:nvSpPr>
        <p:spPr>
          <a:xfrm>
            <a:off x="2155825" y="3933825"/>
            <a:ext cx="2160588"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600" dirty="0">
                <a:latin typeface="Arial" panose="020B0604020202020204" pitchFamily="34" charset="0"/>
                <a:ea typeface="黑体" panose="02010609060101010101" pitchFamily="2" charset="-122"/>
              </a:rPr>
              <a:t>此区间的库存数量固定</a:t>
            </a:r>
            <a:endParaRPr lang="zh-CN" altLang="en-US" sz="1600" dirty="0">
              <a:latin typeface="Arial" panose="020B0604020202020204" pitchFamily="34" charset="0"/>
              <a:ea typeface="黑体" panose="02010609060101010101" pitchFamily="2" charset="-122"/>
            </a:endParaRPr>
          </a:p>
        </p:txBody>
      </p:sp>
      <p:grpSp>
        <p:nvGrpSpPr>
          <p:cNvPr id="128062" name="组合 128061"/>
          <p:cNvGrpSpPr/>
          <p:nvPr/>
        </p:nvGrpSpPr>
        <p:grpSpPr>
          <a:xfrm>
            <a:off x="6764338" y="2349500"/>
            <a:ext cx="376237" cy="1512888"/>
            <a:chOff x="748" y="1661"/>
            <a:chExt cx="237" cy="953"/>
          </a:xfrm>
        </p:grpSpPr>
        <p:sp>
          <p:nvSpPr>
            <p:cNvPr id="128063" name="矩形 128062"/>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28064" name="组合 128063"/>
            <p:cNvGrpSpPr/>
            <p:nvPr/>
          </p:nvGrpSpPr>
          <p:grpSpPr>
            <a:xfrm>
              <a:off x="748" y="1661"/>
              <a:ext cx="237" cy="953"/>
              <a:chOff x="748" y="1661"/>
              <a:chExt cx="237" cy="1225"/>
            </a:xfrm>
          </p:grpSpPr>
          <p:sp>
            <p:nvSpPr>
              <p:cNvPr id="128065" name="任意多边形 128064"/>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8066" name="直接连接符 128065"/>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28067" name="直接连接符 128066"/>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28068" name="直接连接符 128067"/>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28069" name="直接连接符 128068"/>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28070" name="矩形 128069"/>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71" name="矩形 128070"/>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72" name="矩形 128071"/>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73" name="矩形 128072"/>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grpSp>
        <p:nvGrpSpPr>
          <p:cNvPr id="128074" name="组合 128073"/>
          <p:cNvGrpSpPr/>
          <p:nvPr/>
        </p:nvGrpSpPr>
        <p:grpSpPr>
          <a:xfrm>
            <a:off x="3811588" y="2349500"/>
            <a:ext cx="376237" cy="1512888"/>
            <a:chOff x="748" y="1661"/>
            <a:chExt cx="237" cy="953"/>
          </a:xfrm>
        </p:grpSpPr>
        <p:sp>
          <p:nvSpPr>
            <p:cNvPr id="128075" name="矩形 128074"/>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28076" name="组合 128075"/>
            <p:cNvGrpSpPr/>
            <p:nvPr/>
          </p:nvGrpSpPr>
          <p:grpSpPr>
            <a:xfrm>
              <a:off x="748" y="1661"/>
              <a:ext cx="237" cy="953"/>
              <a:chOff x="748" y="1661"/>
              <a:chExt cx="237" cy="1225"/>
            </a:xfrm>
          </p:grpSpPr>
          <p:sp>
            <p:nvSpPr>
              <p:cNvPr id="128077" name="任意多边形 128076"/>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8078" name="直接连接符 128077"/>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28079" name="直接连接符 128078"/>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28080" name="直接连接符 128079"/>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28081" name="直接连接符 128080"/>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28082" name="矩形 128081"/>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83" name="矩形 128082"/>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84" name="矩形 128083"/>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85" name="矩形 128084"/>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grpSp>
        <p:nvGrpSpPr>
          <p:cNvPr id="128086" name="组合 128085"/>
          <p:cNvGrpSpPr/>
          <p:nvPr/>
        </p:nvGrpSpPr>
        <p:grpSpPr>
          <a:xfrm>
            <a:off x="4532313" y="2492375"/>
            <a:ext cx="725487" cy="414338"/>
            <a:chOff x="1519" y="1389"/>
            <a:chExt cx="363" cy="226"/>
          </a:xfrm>
        </p:grpSpPr>
        <p:sp>
          <p:nvSpPr>
            <p:cNvPr id="128087" name="矩形 128086"/>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28088" name="椭圆 128087"/>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28089" name="组合 128088"/>
          <p:cNvGrpSpPr/>
          <p:nvPr/>
        </p:nvGrpSpPr>
        <p:grpSpPr>
          <a:xfrm>
            <a:off x="5324475" y="1916113"/>
            <a:ext cx="725488" cy="414337"/>
            <a:chOff x="1519" y="1389"/>
            <a:chExt cx="363" cy="226"/>
          </a:xfrm>
        </p:grpSpPr>
        <p:sp>
          <p:nvSpPr>
            <p:cNvPr id="128090" name="矩形 128089"/>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28091" name="椭圆 128090"/>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8092" name="任意多边形 128091"/>
          <p:cNvSpPr/>
          <p:nvPr/>
        </p:nvSpPr>
        <p:spPr>
          <a:xfrm>
            <a:off x="5972175" y="2133600"/>
            <a:ext cx="720725" cy="719138"/>
          </a:xfrm>
          <a:custGeom>
            <a:avLst/>
            <a:gdLst/>
            <a:ahLst/>
            <a:cxnLst/>
            <a:pathLst>
              <a:path w="454" h="453">
                <a:moveTo>
                  <a:pt x="454" y="453"/>
                </a:moveTo>
                <a:cubicBezTo>
                  <a:pt x="401" y="309"/>
                  <a:pt x="348" y="165"/>
                  <a:pt x="272" y="90"/>
                </a:cubicBezTo>
                <a:cubicBezTo>
                  <a:pt x="196" y="15"/>
                  <a:pt x="98" y="7"/>
                  <a:pt x="0" y="0"/>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8093" name="任意多边形 128092"/>
          <p:cNvSpPr/>
          <p:nvPr/>
        </p:nvSpPr>
        <p:spPr>
          <a:xfrm>
            <a:off x="4027488" y="2109788"/>
            <a:ext cx="1296987" cy="598487"/>
          </a:xfrm>
          <a:custGeom>
            <a:avLst/>
            <a:gdLst/>
            <a:ahLst/>
            <a:cxnLst/>
            <a:pathLst>
              <a:path w="817" h="377">
                <a:moveTo>
                  <a:pt x="817" y="15"/>
                </a:moveTo>
                <a:cubicBezTo>
                  <a:pt x="684" y="7"/>
                  <a:pt x="552" y="0"/>
                  <a:pt x="454" y="15"/>
                </a:cubicBezTo>
                <a:cubicBezTo>
                  <a:pt x="356" y="30"/>
                  <a:pt x="303" y="45"/>
                  <a:pt x="227" y="105"/>
                </a:cubicBezTo>
                <a:cubicBezTo>
                  <a:pt x="151" y="165"/>
                  <a:pt x="75" y="271"/>
                  <a:pt x="0" y="37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8094" name="矩形 128093"/>
          <p:cNvSpPr/>
          <p:nvPr/>
        </p:nvSpPr>
        <p:spPr>
          <a:xfrm>
            <a:off x="4316413" y="3213100"/>
            <a:ext cx="144462"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95" name="矩形 128094"/>
          <p:cNvSpPr/>
          <p:nvPr/>
        </p:nvSpPr>
        <p:spPr>
          <a:xfrm>
            <a:off x="5035550" y="1844675"/>
            <a:ext cx="144463"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96" name="矩形 128095"/>
          <p:cNvSpPr/>
          <p:nvPr/>
        </p:nvSpPr>
        <p:spPr>
          <a:xfrm>
            <a:off x="1868488" y="3429000"/>
            <a:ext cx="144462"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8097" name="任意多边形 128096"/>
          <p:cNvSpPr/>
          <p:nvPr/>
        </p:nvSpPr>
        <p:spPr>
          <a:xfrm>
            <a:off x="1795463" y="3213100"/>
            <a:ext cx="4897437" cy="1511300"/>
          </a:xfrm>
          <a:custGeom>
            <a:avLst/>
            <a:gdLst/>
            <a:ahLst/>
            <a:cxnLst/>
            <a:pathLst>
              <a:path w="3085" h="1096">
                <a:moveTo>
                  <a:pt x="3085" y="0"/>
                </a:moveTo>
                <a:cubicBezTo>
                  <a:pt x="3009" y="404"/>
                  <a:pt x="2933" y="808"/>
                  <a:pt x="2495" y="952"/>
                </a:cubicBezTo>
                <a:cubicBezTo>
                  <a:pt x="2057" y="1096"/>
                  <a:pt x="870" y="975"/>
                  <a:pt x="454" y="862"/>
                </a:cubicBezTo>
                <a:cubicBezTo>
                  <a:pt x="38" y="749"/>
                  <a:pt x="19" y="510"/>
                  <a:pt x="0" y="272"/>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8098" name="矩形 128097"/>
          <p:cNvSpPr/>
          <p:nvPr/>
        </p:nvSpPr>
        <p:spPr>
          <a:xfrm>
            <a:off x="6619875" y="2133600"/>
            <a:ext cx="696913" cy="1635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本工序商店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28099" name="直接连接符 128098"/>
          <p:cNvSpPr/>
          <p:nvPr/>
        </p:nvSpPr>
        <p:spPr>
          <a:xfrm>
            <a:off x="2084388" y="2205038"/>
            <a:ext cx="0" cy="1944687"/>
          </a:xfrm>
          <a:prstGeom prst="line">
            <a:avLst/>
          </a:prstGeom>
          <a:ln w="25400" cap="flat" cmpd="sng">
            <a:solidFill>
              <a:schemeClr val="tx1"/>
            </a:solidFill>
            <a:prstDash val="solid"/>
            <a:headEnd type="none" w="med" len="med"/>
            <a:tailEnd type="none" w="med" len="med"/>
          </a:ln>
        </p:spPr>
      </p:sp>
      <p:sp>
        <p:nvSpPr>
          <p:cNvPr id="128100" name="直接连接符 128099"/>
          <p:cNvSpPr/>
          <p:nvPr/>
        </p:nvSpPr>
        <p:spPr>
          <a:xfrm>
            <a:off x="4532313" y="2205038"/>
            <a:ext cx="0" cy="1944687"/>
          </a:xfrm>
          <a:prstGeom prst="line">
            <a:avLst/>
          </a:prstGeom>
          <a:ln w="25400" cap="flat" cmpd="sng">
            <a:solidFill>
              <a:schemeClr val="tx1"/>
            </a:solidFill>
            <a:prstDash val="solid"/>
            <a:headEnd type="none" w="med" len="med"/>
            <a:tailEnd type="none" w="med" len="med"/>
          </a:ln>
        </p:spPr>
      </p:sp>
      <p:sp>
        <p:nvSpPr>
          <p:cNvPr id="128101" name="矩形 128100"/>
          <p:cNvSpPr/>
          <p:nvPr/>
        </p:nvSpPr>
        <p:spPr>
          <a:xfrm>
            <a:off x="611188" y="4797425"/>
            <a:ext cx="8064500" cy="1800225"/>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15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）后工序要从本工序拿走</a:t>
            </a:r>
            <a:r>
              <a:rPr lang="en-US" altLang="zh-CN" b="1">
                <a:latin typeface="黑体" panose="02010609060101010101" pitchFamily="2" charset="-122"/>
                <a:ea typeface="黑体" panose="02010609060101010101" pitchFamily="2" charset="-122"/>
              </a:rPr>
              <a:t>C</a:t>
            </a:r>
            <a:r>
              <a:rPr lang="zh-CN" altLang="en-US" b="1" dirty="0">
                <a:latin typeface="黑体" panose="02010609060101010101" pitchFamily="2" charset="-122"/>
                <a:ea typeface="黑体" panose="02010609060101010101" pitchFamily="2" charset="-122"/>
              </a:rPr>
              <a:t>，本工序进行加工时，要从上上个工序的完成品</a:t>
            </a:r>
            <a:endParaRPr lang="zh-CN" altLang="en-US" b="1" dirty="0">
              <a:latin typeface="黑体" panose="02010609060101010101" pitchFamily="2" charset="-122"/>
              <a:ea typeface="黑体" panose="02010609060101010101" pitchFamily="2" charset="-122"/>
            </a:endParaRPr>
          </a:p>
          <a:p>
            <a:pPr algn="l">
              <a:lnSpc>
                <a:spcPct val="115000"/>
              </a:lnSpc>
            </a:pPr>
            <a:r>
              <a:rPr lang="zh-CN" altLang="en-US" b="1" dirty="0">
                <a:latin typeface="黑体" panose="02010609060101010101" pitchFamily="2" charset="-122"/>
                <a:ea typeface="黑体" panose="02010609060101010101" pitchFamily="2" charset="-122"/>
              </a:rPr>
              <a:t>   商店中拿出</a:t>
            </a:r>
            <a:r>
              <a:rPr lang="en-US" altLang="zh-CN" b="1">
                <a:latin typeface="黑体" panose="02010609060101010101" pitchFamily="2" charset="-122"/>
                <a:ea typeface="黑体" panose="02010609060101010101" pitchFamily="2" charset="-122"/>
              </a:rPr>
              <a:t>C</a:t>
            </a:r>
            <a:r>
              <a:rPr lang="zh-CN" altLang="en-US" b="1" dirty="0">
                <a:latin typeface="黑体" panose="02010609060101010101" pitchFamily="2" charset="-122"/>
                <a:ea typeface="黑体" panose="02010609060101010101" pitchFamily="2" charset="-122"/>
              </a:rPr>
              <a:t>，放在前一个工序的指定位置中，然后再从前工序的商店中</a:t>
            </a:r>
            <a:endParaRPr lang="zh-CN" altLang="en-US" b="1" dirty="0">
              <a:latin typeface="黑体" panose="02010609060101010101" pitchFamily="2" charset="-122"/>
              <a:ea typeface="黑体" panose="02010609060101010101" pitchFamily="2" charset="-122"/>
            </a:endParaRPr>
          </a:p>
          <a:p>
            <a:pPr algn="l">
              <a:lnSpc>
                <a:spcPct val="115000"/>
              </a:lnSpc>
            </a:pPr>
            <a:r>
              <a:rPr lang="zh-CN" altLang="en-US" b="1" dirty="0">
                <a:latin typeface="黑体" panose="02010609060101010101" pitchFamily="2" charset="-122"/>
                <a:ea typeface="黑体" panose="02010609060101010101" pitchFamily="2" charset="-122"/>
              </a:rPr>
              <a:t>   取出</a:t>
            </a:r>
            <a:r>
              <a:rPr lang="en-US" altLang="zh-CN" b="1">
                <a:latin typeface="黑体" panose="02010609060101010101" pitchFamily="2" charset="-122"/>
                <a:ea typeface="黑体" panose="02010609060101010101" pitchFamily="2" charset="-122"/>
              </a:rPr>
              <a:t>C</a:t>
            </a:r>
            <a:r>
              <a:rPr lang="zh-CN" altLang="en-US" b="1" dirty="0">
                <a:latin typeface="黑体" panose="02010609060101010101" pitchFamily="2" charset="-122"/>
                <a:ea typeface="黑体" panose="02010609060101010101" pitchFamily="2" charset="-122"/>
              </a:rPr>
              <a:t>进行加工，放入本工序的商店中。</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）前工序保有的库存数量为定量。</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）前工序为保证生产线进行稳定生产的工序</a:t>
            </a:r>
            <a:r>
              <a:rPr lang="en-US" altLang="zh-CN" b="1">
                <a:latin typeface="Arial" panose="020B0604020202020204" pitchFamily="34" charset="0"/>
                <a:ea typeface="黑体" panose="02010609060101010101" pitchFamily="2" charset="-122"/>
              </a:rPr>
              <a:t>……</a:t>
            </a:r>
            <a:r>
              <a:rPr lang="en-US" altLang="zh-CN" b="1">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比如热处理等。</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7" name="标题 64516"/>
          <p:cNvSpPr>
            <a:spLocks noGrp="1"/>
          </p:cNvSpPr>
          <p:nvPr>
            <p:ph type="title"/>
          </p:nvPr>
        </p:nvSpPr>
        <p:spPr>
          <a:ln/>
        </p:spPr>
        <p:txBody>
          <a:bodyPr anchor="ctr" anchorCtr="0"/>
          <a:p>
            <a:r>
              <a:rPr lang="en-US" altLang="zh-CN">
                <a:ea typeface="宋体" panose="02010600030101010101" pitchFamily="2" charset="-122"/>
              </a:rPr>
              <a:t>[</a:t>
            </a:r>
            <a:r>
              <a:rPr lang="en-US" altLang="en-US"/>
              <a:t>Ⅱ</a:t>
            </a:r>
            <a:r>
              <a:rPr lang="en-US" altLang="zh-CN">
                <a:ea typeface="宋体" panose="02010600030101010101" pitchFamily="2" charset="-122"/>
              </a:rPr>
              <a:t>]</a:t>
            </a:r>
            <a:r>
              <a:rPr lang="zh-CN" altLang="en-US" dirty="0">
                <a:ea typeface="宋体" panose="02010600030101010101" pitchFamily="2" charset="-122"/>
              </a:rPr>
              <a:t>什么是 过程周期时间？</a:t>
            </a:r>
            <a:endParaRPr lang="zh-CN" altLang="en-US" dirty="0">
              <a:ea typeface="宋体" panose="02010600030101010101" pitchFamily="2" charset="-122"/>
            </a:endParaRPr>
          </a:p>
        </p:txBody>
      </p:sp>
      <p:sp>
        <p:nvSpPr>
          <p:cNvPr id="64519" name="圆角矩形 64518"/>
          <p:cNvSpPr/>
          <p:nvPr/>
        </p:nvSpPr>
        <p:spPr>
          <a:xfrm>
            <a:off x="1908175" y="2708275"/>
            <a:ext cx="2376488" cy="431800"/>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生产计划</a:t>
            </a:r>
            <a:endParaRPr lang="zh-CN" altLang="en-US" b="1" dirty="0">
              <a:latin typeface="Arial" panose="020B0604020202020204" pitchFamily="34" charset="0"/>
              <a:ea typeface="宋体" panose="02010600030101010101" pitchFamily="2" charset="-122"/>
            </a:endParaRPr>
          </a:p>
        </p:txBody>
      </p:sp>
      <p:sp>
        <p:nvSpPr>
          <p:cNvPr id="64520" name="圆角矩形 64519"/>
          <p:cNvSpPr/>
          <p:nvPr/>
        </p:nvSpPr>
        <p:spPr>
          <a:xfrm>
            <a:off x="1908175" y="3213100"/>
            <a:ext cx="2376488" cy="503238"/>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生      产</a:t>
            </a:r>
            <a:endParaRPr lang="zh-CN" altLang="en-US" b="1" dirty="0">
              <a:latin typeface="Arial" panose="020B0604020202020204" pitchFamily="34" charset="0"/>
              <a:ea typeface="宋体" panose="02010600030101010101" pitchFamily="2" charset="-122"/>
            </a:endParaRPr>
          </a:p>
        </p:txBody>
      </p:sp>
      <p:sp>
        <p:nvSpPr>
          <p:cNvPr id="64521" name="圆角矩形 64520"/>
          <p:cNvSpPr/>
          <p:nvPr/>
        </p:nvSpPr>
        <p:spPr>
          <a:xfrm>
            <a:off x="1908175" y="3789363"/>
            <a:ext cx="2447925" cy="431800"/>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物      流</a:t>
            </a:r>
            <a:endParaRPr lang="zh-CN" altLang="en-US" b="1" dirty="0">
              <a:latin typeface="Arial" panose="020B0604020202020204" pitchFamily="34" charset="0"/>
              <a:ea typeface="宋体" panose="02010600030101010101" pitchFamily="2" charset="-122"/>
            </a:endParaRPr>
          </a:p>
        </p:txBody>
      </p:sp>
      <p:sp>
        <p:nvSpPr>
          <p:cNvPr id="64522" name="圆角矩形 64521"/>
          <p:cNvSpPr/>
          <p:nvPr/>
        </p:nvSpPr>
        <p:spPr>
          <a:xfrm>
            <a:off x="1908175" y="4221163"/>
            <a:ext cx="2447925" cy="504825"/>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销      售</a:t>
            </a:r>
            <a:endParaRPr lang="zh-CN" altLang="en-US" b="1" dirty="0">
              <a:latin typeface="Arial" panose="020B0604020202020204" pitchFamily="34" charset="0"/>
              <a:ea typeface="宋体" panose="02010600030101010101" pitchFamily="2" charset="-122"/>
            </a:endParaRPr>
          </a:p>
        </p:txBody>
      </p:sp>
      <p:sp>
        <p:nvSpPr>
          <p:cNvPr id="64523" name="直接连接符 64522"/>
          <p:cNvSpPr/>
          <p:nvPr/>
        </p:nvSpPr>
        <p:spPr>
          <a:xfrm flipH="1">
            <a:off x="1979613" y="4797425"/>
            <a:ext cx="3600450" cy="0"/>
          </a:xfrm>
          <a:prstGeom prst="line">
            <a:avLst/>
          </a:prstGeom>
          <a:ln w="25400" cap="flat" cmpd="sng">
            <a:solidFill>
              <a:schemeClr val="tx1"/>
            </a:solidFill>
            <a:prstDash val="solid"/>
            <a:headEnd type="none" w="med" len="med"/>
            <a:tailEnd type="none" w="med" len="med"/>
          </a:ln>
        </p:spPr>
      </p:sp>
      <p:sp>
        <p:nvSpPr>
          <p:cNvPr id="64524" name="直接连接符 64523"/>
          <p:cNvSpPr/>
          <p:nvPr/>
        </p:nvSpPr>
        <p:spPr>
          <a:xfrm flipH="1">
            <a:off x="1979613" y="2636838"/>
            <a:ext cx="3600450" cy="0"/>
          </a:xfrm>
          <a:prstGeom prst="line">
            <a:avLst/>
          </a:prstGeom>
          <a:ln w="25400" cap="flat" cmpd="sng">
            <a:solidFill>
              <a:schemeClr val="tx1"/>
            </a:solidFill>
            <a:prstDash val="solid"/>
            <a:headEnd type="none" w="med" len="med"/>
            <a:tailEnd type="none" w="med" len="med"/>
          </a:ln>
        </p:spPr>
      </p:sp>
      <p:sp>
        <p:nvSpPr>
          <p:cNvPr id="64525" name="直接连接符 64524"/>
          <p:cNvSpPr/>
          <p:nvPr/>
        </p:nvSpPr>
        <p:spPr>
          <a:xfrm>
            <a:off x="4643438" y="2852738"/>
            <a:ext cx="0" cy="1871662"/>
          </a:xfrm>
          <a:prstGeom prst="line">
            <a:avLst/>
          </a:prstGeom>
          <a:ln w="25400" cap="flat" cmpd="sng">
            <a:solidFill>
              <a:schemeClr val="tx1"/>
            </a:solidFill>
            <a:prstDash val="solid"/>
            <a:headEnd type="triangle" w="lg" len="lg"/>
            <a:tailEnd type="triangle" w="lg" len="lg"/>
          </a:ln>
        </p:spPr>
      </p:sp>
      <p:sp>
        <p:nvSpPr>
          <p:cNvPr id="64526" name="矩形 64525"/>
          <p:cNvSpPr/>
          <p:nvPr/>
        </p:nvSpPr>
        <p:spPr>
          <a:xfrm rot="5400000">
            <a:off x="4211638" y="3643313"/>
            <a:ext cx="1368425" cy="217487"/>
          </a:xfrm>
          <a:prstGeom prst="rect">
            <a:avLst/>
          </a:prstGeom>
        </p:spPr>
        <p:txBody>
          <a:bodyPr vert="eaVert"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过程周期时间</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64527" name="矩形 64526"/>
          <p:cNvSpPr/>
          <p:nvPr/>
        </p:nvSpPr>
        <p:spPr>
          <a:xfrm>
            <a:off x="144463" y="5084763"/>
            <a:ext cx="8820150" cy="792162"/>
          </a:xfrm>
          <a:prstGeom prst="rect">
            <a:avLst/>
          </a:prstGeom>
          <a:noFill/>
          <a:ln w="25400">
            <a:noFill/>
          </a:ln>
        </p:spPr>
        <p:txBody>
          <a:bodyPr wrap="none" anchor="ctr" anchorCtr="0"/>
          <a:p>
            <a:pPr>
              <a:lnSpc>
                <a:spcPct val="130000"/>
              </a:lnSpc>
            </a:pPr>
            <a:r>
              <a:rPr lang="zh-CN" altLang="en-US" sz="2200" b="1" dirty="0">
                <a:latin typeface="Arial" panose="020B0604020202020204" pitchFamily="34" charset="0"/>
                <a:ea typeface="宋体" panose="02010600030101010101" pitchFamily="2" charset="-122"/>
              </a:rPr>
              <a:t>生产的过程周期时间</a:t>
            </a:r>
            <a:r>
              <a:rPr lang="en-US" altLang="zh-CN" sz="2200" b="1">
                <a:latin typeface="Arial" panose="020B0604020202020204" pitchFamily="34" charset="0"/>
                <a:ea typeface="宋体" panose="02010600030101010101" pitchFamily="2" charset="-122"/>
              </a:rPr>
              <a:t>= </a:t>
            </a:r>
            <a:r>
              <a:rPr lang="zh-CN" altLang="en-US" sz="2200" b="1" dirty="0">
                <a:latin typeface="Arial" panose="020B0604020202020204" pitchFamily="34" charset="0"/>
                <a:ea typeface="宋体" panose="02010600030101010101" pitchFamily="2" charset="-122"/>
              </a:rPr>
              <a:t>加工时间 </a:t>
            </a:r>
            <a:r>
              <a:rPr lang="en-US" altLang="zh-CN" sz="2200" b="1">
                <a:latin typeface="Arial" panose="020B0604020202020204" pitchFamily="34" charset="0"/>
                <a:ea typeface="宋体" panose="02010600030101010101" pitchFamily="2" charset="-122"/>
              </a:rPr>
              <a:t>+ </a:t>
            </a:r>
            <a:r>
              <a:rPr lang="zh-CN" altLang="en-US" sz="2200" b="1" dirty="0">
                <a:latin typeface="Arial" panose="020B0604020202020204" pitchFamily="34" charset="0"/>
                <a:ea typeface="宋体" panose="02010600030101010101" pitchFamily="2" charset="-122"/>
              </a:rPr>
              <a:t>检查时间</a:t>
            </a:r>
            <a:r>
              <a:rPr lang="en-US" altLang="zh-CN" sz="2200" b="1">
                <a:latin typeface="Arial" panose="020B0604020202020204" pitchFamily="34" charset="0"/>
                <a:ea typeface="宋体" panose="02010600030101010101" pitchFamily="2" charset="-122"/>
              </a:rPr>
              <a:t>+</a:t>
            </a:r>
            <a:r>
              <a:rPr lang="zh-CN" altLang="en-US" sz="2200" b="1" dirty="0">
                <a:latin typeface="Arial" panose="020B0604020202020204" pitchFamily="34" charset="0"/>
                <a:ea typeface="宋体" panose="02010600030101010101" pitchFamily="2" charset="-122"/>
              </a:rPr>
              <a:t>搬运时间</a:t>
            </a:r>
            <a:r>
              <a:rPr lang="en-US" altLang="zh-CN" sz="2200" b="1">
                <a:latin typeface="Arial" panose="020B0604020202020204" pitchFamily="34" charset="0"/>
                <a:ea typeface="宋体" panose="02010600030101010101" pitchFamily="2" charset="-122"/>
              </a:rPr>
              <a:t>+</a:t>
            </a:r>
            <a:r>
              <a:rPr lang="zh-CN" altLang="en-US" sz="2200" b="1" dirty="0">
                <a:latin typeface="Arial" panose="020B0604020202020204" pitchFamily="34" charset="0"/>
                <a:ea typeface="宋体" panose="02010600030101010101" pitchFamily="2" charset="-122"/>
              </a:rPr>
              <a:t>停滞时间</a:t>
            </a:r>
            <a:endParaRPr lang="zh-CN" altLang="en-US" sz="2200" b="1" dirty="0">
              <a:latin typeface="Arial" panose="020B0604020202020204" pitchFamily="34" charset="0"/>
              <a:ea typeface="宋体" panose="02010600030101010101" pitchFamily="2" charset="-122"/>
            </a:endParaRPr>
          </a:p>
        </p:txBody>
      </p:sp>
      <p:sp>
        <p:nvSpPr>
          <p:cNvPr id="64529" name="矩形 64528"/>
          <p:cNvSpPr/>
          <p:nvPr/>
        </p:nvSpPr>
        <p:spPr>
          <a:xfrm>
            <a:off x="3276600" y="5229225"/>
            <a:ext cx="1223963" cy="504825"/>
          </a:xfrm>
          <a:prstGeom prst="rect">
            <a:avLst/>
          </a:prstGeom>
          <a:noFill/>
          <a:ln w="25400" cap="flat" cmpd="sng">
            <a:solidFill>
              <a:srgbClr val="FF0000"/>
            </a:solidFill>
            <a:prstDash val="solid"/>
            <a:miter/>
            <a:headEnd type="none" w="med" len="med"/>
            <a:tailEnd type="none" w="med" len="med"/>
          </a:ln>
        </p:spPr>
        <p:txBody>
          <a:bodyPr/>
          <a:p>
            <a:endParaRPr lang="zh-CN" altLang="en-US"/>
          </a:p>
        </p:txBody>
      </p:sp>
      <p:sp>
        <p:nvSpPr>
          <p:cNvPr id="64530" name="矩形 64529"/>
          <p:cNvSpPr/>
          <p:nvPr/>
        </p:nvSpPr>
        <p:spPr>
          <a:xfrm>
            <a:off x="4716463" y="5229225"/>
            <a:ext cx="3959225" cy="504825"/>
          </a:xfrm>
          <a:prstGeom prst="rect">
            <a:avLst/>
          </a:prstGeom>
          <a:noFill/>
          <a:ln w="25400" cap="flat" cmpd="sng">
            <a:solidFill>
              <a:srgbClr val="FF0000"/>
            </a:solidFill>
            <a:prstDash val="solid"/>
            <a:miter/>
            <a:headEnd type="none" w="med" len="med"/>
            <a:tailEnd type="none" w="med" len="med"/>
          </a:ln>
        </p:spPr>
        <p:txBody>
          <a:bodyPr/>
          <a:p>
            <a:endParaRPr lang="zh-CN" altLang="en-US"/>
          </a:p>
        </p:txBody>
      </p:sp>
      <p:sp>
        <p:nvSpPr>
          <p:cNvPr id="64531" name="矩形 64530"/>
          <p:cNvSpPr/>
          <p:nvPr/>
        </p:nvSpPr>
        <p:spPr>
          <a:xfrm>
            <a:off x="3203575" y="5876925"/>
            <a:ext cx="1223963" cy="288925"/>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FF0000"/>
                  </a:solidFill>
                  <a:prstDash val="solid"/>
                  <a:headEnd type="none" w="med" len="med"/>
                  <a:tailEnd type="none" w="med" len="med"/>
                </a:ln>
                <a:solidFill>
                  <a:srgbClr val="FF0000"/>
                </a:solidFill>
                <a:latin typeface="宋体" panose="02010600030101010101" pitchFamily="2" charset="-122"/>
                <a:ea typeface="宋体" panose="02010600030101010101" pitchFamily="2" charset="-122"/>
              </a:rPr>
              <a:t>生产技术</a:t>
            </a:r>
            <a:endParaRPr lang="zh-CN" altLang="en-US" sz="3600" b="1">
              <a:ln w="9525" cap="flat" cmpd="sng">
                <a:solidFill>
                  <a:srgbClr val="FF0000"/>
                </a:solidFill>
                <a:prstDash val="solid"/>
                <a:headEnd type="none" w="med" len="med"/>
                <a:tailEnd type="none" w="med" len="med"/>
              </a:ln>
              <a:solidFill>
                <a:srgbClr val="FF0000"/>
              </a:solidFill>
              <a:latin typeface="宋体" panose="02010600030101010101" pitchFamily="2" charset="-122"/>
              <a:ea typeface="宋体" panose="02010600030101010101" pitchFamily="2" charset="-122"/>
            </a:endParaRPr>
          </a:p>
        </p:txBody>
      </p:sp>
      <p:sp>
        <p:nvSpPr>
          <p:cNvPr id="64532" name="矩形 64531"/>
          <p:cNvSpPr/>
          <p:nvPr/>
        </p:nvSpPr>
        <p:spPr>
          <a:xfrm>
            <a:off x="5724525" y="5876925"/>
            <a:ext cx="1223963" cy="288925"/>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rgbClr val="FF0000"/>
                  </a:solidFill>
                  <a:prstDash val="solid"/>
                  <a:headEnd type="none" w="med" len="med"/>
                  <a:tailEnd type="none" w="med" len="med"/>
                </a:ln>
                <a:solidFill>
                  <a:srgbClr val="FF0000"/>
                </a:solidFill>
                <a:latin typeface="宋体" panose="02010600030101010101" pitchFamily="2" charset="-122"/>
                <a:ea typeface="宋体" panose="02010600030101010101" pitchFamily="2" charset="-122"/>
              </a:rPr>
              <a:t>制造技术</a:t>
            </a:r>
            <a:endParaRPr lang="zh-CN" altLang="en-US" sz="3600" b="1">
              <a:ln w="9525" cap="flat" cmpd="sng">
                <a:solidFill>
                  <a:srgbClr val="FF0000"/>
                </a:solidFill>
                <a:prstDash val="solid"/>
                <a:headEnd type="none" w="med" len="med"/>
                <a:tailEnd type="none" w="med" len="med"/>
              </a:ln>
              <a:solidFill>
                <a:srgbClr val="FF0000"/>
              </a:solidFill>
              <a:latin typeface="宋体" panose="02010600030101010101" pitchFamily="2" charset="-122"/>
              <a:ea typeface="宋体" panose="02010600030101010101" pitchFamily="2" charset="-122"/>
            </a:endParaRPr>
          </a:p>
        </p:txBody>
      </p:sp>
      <p:sp>
        <p:nvSpPr>
          <p:cNvPr id="64533" name="矩形 64532"/>
          <p:cNvSpPr/>
          <p:nvPr/>
        </p:nvSpPr>
        <p:spPr>
          <a:xfrm>
            <a:off x="3348038" y="6381750"/>
            <a:ext cx="792162" cy="288925"/>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chemeClr val="tx1"/>
                  </a:solidFill>
                  <a:prstDash val="solid"/>
                  <a:headEnd type="none" w="med" len="med"/>
                  <a:tailEnd type="none" w="med" len="med"/>
                </a:ln>
                <a:solidFill>
                  <a:schemeClr val="tx1"/>
                </a:solidFill>
                <a:latin typeface="宋体" panose="02010600030101010101" pitchFamily="2" charset="-122"/>
                <a:ea typeface="宋体" panose="02010600030101010101" pitchFamily="2" charset="-122"/>
              </a:rPr>
              <a:t>欧美</a:t>
            </a:r>
            <a:endParaRPr lang="zh-CN" altLang="en-US" sz="3600" b="1">
              <a:ln w="9525" cap="flat" cmpd="sng">
                <a:solidFill>
                  <a:schemeClr val="tx1"/>
                </a:solidFill>
                <a:prstDash val="solid"/>
                <a:headEnd type="none" w="med" len="med"/>
                <a:tailEnd type="none" w="med" len="med"/>
              </a:ln>
              <a:solidFill>
                <a:schemeClr val="tx1"/>
              </a:solidFill>
              <a:latin typeface="宋体" panose="02010600030101010101" pitchFamily="2" charset="-122"/>
              <a:ea typeface="宋体" panose="02010600030101010101" pitchFamily="2" charset="-122"/>
            </a:endParaRPr>
          </a:p>
        </p:txBody>
      </p:sp>
      <p:sp>
        <p:nvSpPr>
          <p:cNvPr id="64534" name="矩形 64533"/>
          <p:cNvSpPr/>
          <p:nvPr/>
        </p:nvSpPr>
        <p:spPr>
          <a:xfrm>
            <a:off x="5940425" y="6381750"/>
            <a:ext cx="792163" cy="288925"/>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chemeClr val="tx1"/>
                  </a:solidFill>
                  <a:prstDash val="solid"/>
                  <a:headEnd type="none" w="med" len="med"/>
                  <a:tailEnd type="none" w="med" len="med"/>
                </a:ln>
                <a:solidFill>
                  <a:schemeClr val="tx1"/>
                </a:solidFill>
                <a:latin typeface="宋体" panose="02010600030101010101" pitchFamily="2" charset="-122"/>
                <a:ea typeface="宋体" panose="02010600030101010101" pitchFamily="2" charset="-122"/>
              </a:rPr>
              <a:t>日系</a:t>
            </a:r>
            <a:endParaRPr lang="zh-CN" altLang="en-US" sz="3600" b="1">
              <a:ln w="9525" cap="flat" cmpd="sng">
                <a:solidFill>
                  <a:schemeClr val="tx1"/>
                </a:solidFill>
                <a:prstDash val="solid"/>
                <a:headEnd type="none" w="med" len="med"/>
                <a:tailEnd type="none" w="med" len="med"/>
              </a:ln>
              <a:solidFill>
                <a:schemeClr val="tx1"/>
              </a:solidFill>
              <a:latin typeface="宋体" panose="02010600030101010101" pitchFamily="2" charset="-122"/>
              <a:ea typeface="宋体" panose="02010600030101010101" pitchFamily="2" charset="-122"/>
            </a:endParaRPr>
          </a:p>
        </p:txBody>
      </p:sp>
      <p:sp>
        <p:nvSpPr>
          <p:cNvPr id="64535" name="矩形 64534"/>
          <p:cNvSpPr/>
          <p:nvPr/>
        </p:nvSpPr>
        <p:spPr>
          <a:xfrm>
            <a:off x="4643438" y="6381750"/>
            <a:ext cx="792162" cy="288925"/>
          </a:xfrm>
          <a:prstGeom prst="rect">
            <a:avLst/>
          </a:prstGeom>
        </p:spPr>
        <p:txBody>
          <a:bodyPr wrap="none" fromWordArt="1">
            <a:prstTxWarp prst="textPlain">
              <a:avLst>
                <a:gd name="adj" fmla="val 50000"/>
              </a:avLst>
            </a:prstTxWarp>
            <a:normAutofit/>
          </a:bodyPr>
          <a:p>
            <a:pPr algn="ctr"/>
            <a:r>
              <a:rPr lang="zh-CN" altLang="en-US" sz="3600" b="1">
                <a:ln w="9525" cap="flat" cmpd="sng">
                  <a:solidFill>
                    <a:schemeClr val="tx1"/>
                  </a:solidFill>
                  <a:prstDash val="solid"/>
                  <a:headEnd type="none" w="med" len="med"/>
                  <a:tailEnd type="none" w="med" len="med"/>
                </a:ln>
                <a:solidFill>
                  <a:schemeClr val="tx1"/>
                </a:solidFill>
                <a:latin typeface="华文新魏" panose="02010800040101010101" charset="-122"/>
                <a:ea typeface="华文新魏" panose="02010800040101010101" charset="-122"/>
              </a:rPr>
              <a:t>vs</a:t>
            </a:r>
            <a:endParaRPr lang="zh-CN" altLang="en-US" sz="3600" b="1">
              <a:ln w="9525" cap="flat" cmpd="sng">
                <a:solidFill>
                  <a:schemeClr val="tx1"/>
                </a:solidFill>
                <a:prstDash val="solid"/>
                <a:headEnd type="none" w="med" len="med"/>
                <a:tailEnd type="none" w="med" len="med"/>
              </a:ln>
              <a:solidFill>
                <a:schemeClr val="tx1"/>
              </a:solidFill>
              <a:latin typeface="华文新魏" panose="02010800040101010101" charset="-122"/>
              <a:ea typeface="华文新魏" panose="02010800040101010101" charset="-122"/>
            </a:endParaRPr>
          </a:p>
        </p:txBody>
      </p:sp>
      <p:sp>
        <p:nvSpPr>
          <p:cNvPr id="64536" name="矩形 64535"/>
          <p:cNvSpPr/>
          <p:nvPr/>
        </p:nvSpPr>
        <p:spPr>
          <a:xfrm>
            <a:off x="1403350" y="1628775"/>
            <a:ext cx="6913563" cy="7191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9033" name="矩形 129032"/>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29034" name="矩形 129033"/>
          <p:cNvSpPr/>
          <p:nvPr/>
        </p:nvSpPr>
        <p:spPr>
          <a:xfrm>
            <a:off x="1331913" y="1412875"/>
            <a:ext cx="4248150"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6</a:t>
            </a:r>
            <a:r>
              <a:rPr lang="zh-CN" altLang="en-US" b="1" dirty="0">
                <a:latin typeface="Arial" panose="020B0604020202020204" pitchFamily="34" charset="0"/>
                <a:ea typeface="宋体" panose="02010600030101010101" pitchFamily="2" charset="-122"/>
              </a:rPr>
              <a:t>）隧道式</a:t>
            </a:r>
            <a:endParaRPr lang="zh-CN" altLang="en-US" b="1" dirty="0">
              <a:latin typeface="Arial" panose="020B0604020202020204" pitchFamily="34" charset="0"/>
              <a:ea typeface="宋体" panose="02010600030101010101" pitchFamily="2" charset="-122"/>
            </a:endParaRPr>
          </a:p>
        </p:txBody>
      </p:sp>
      <p:sp>
        <p:nvSpPr>
          <p:cNvPr id="129036" name="矩形 129035"/>
          <p:cNvSpPr/>
          <p:nvPr/>
        </p:nvSpPr>
        <p:spPr>
          <a:xfrm>
            <a:off x="1362075" y="2066925"/>
            <a:ext cx="688975" cy="2540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上上个工序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的完成品商店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grpSp>
        <p:nvGrpSpPr>
          <p:cNvPr id="129037" name="组合 129036"/>
          <p:cNvGrpSpPr/>
          <p:nvPr/>
        </p:nvGrpSpPr>
        <p:grpSpPr>
          <a:xfrm>
            <a:off x="7004050" y="2420938"/>
            <a:ext cx="376238" cy="1512887"/>
            <a:chOff x="748" y="1661"/>
            <a:chExt cx="237" cy="953"/>
          </a:xfrm>
        </p:grpSpPr>
        <p:sp>
          <p:nvSpPr>
            <p:cNvPr id="129038" name="矩形 129037"/>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29039" name="组合 129038"/>
            <p:cNvGrpSpPr/>
            <p:nvPr/>
          </p:nvGrpSpPr>
          <p:grpSpPr>
            <a:xfrm>
              <a:off x="748" y="1661"/>
              <a:ext cx="237" cy="953"/>
              <a:chOff x="748" y="1661"/>
              <a:chExt cx="237" cy="1225"/>
            </a:xfrm>
          </p:grpSpPr>
          <p:sp>
            <p:nvSpPr>
              <p:cNvPr id="129040" name="任意多边形 129039"/>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9041" name="直接连接符 129040"/>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29042" name="直接连接符 129041"/>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29043" name="直接连接符 129042"/>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29044" name="直接连接符 129043"/>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29045" name="矩形 129044"/>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46" name="矩形 129045"/>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47" name="矩形 129046"/>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48" name="矩形 129047"/>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sp>
        <p:nvSpPr>
          <p:cNvPr id="129049" name="直接连接符 129048"/>
          <p:cNvSpPr/>
          <p:nvPr/>
        </p:nvSpPr>
        <p:spPr>
          <a:xfrm>
            <a:off x="1979613" y="3213100"/>
            <a:ext cx="431800" cy="0"/>
          </a:xfrm>
          <a:prstGeom prst="line">
            <a:avLst/>
          </a:prstGeom>
          <a:ln w="25400" cap="flat" cmpd="sng">
            <a:solidFill>
              <a:schemeClr val="tx1"/>
            </a:solidFill>
            <a:prstDash val="solid"/>
            <a:headEnd type="none" w="med" len="med"/>
            <a:tailEnd type="triangle" w="med" len="med"/>
          </a:ln>
        </p:spPr>
      </p:sp>
      <p:sp>
        <p:nvSpPr>
          <p:cNvPr id="129050" name="矩形 129049"/>
          <p:cNvSpPr/>
          <p:nvPr/>
        </p:nvSpPr>
        <p:spPr>
          <a:xfrm>
            <a:off x="2987675" y="2997200"/>
            <a:ext cx="792163"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前工序</a:t>
            </a:r>
            <a:endParaRPr lang="zh-CN" altLang="en-US" b="1" dirty="0">
              <a:latin typeface="Arial" panose="020B0604020202020204" pitchFamily="34" charset="0"/>
              <a:ea typeface="宋体" panose="02010600030101010101" pitchFamily="2" charset="-122"/>
            </a:endParaRPr>
          </a:p>
        </p:txBody>
      </p:sp>
      <p:grpSp>
        <p:nvGrpSpPr>
          <p:cNvPr id="129051" name="组合 129050"/>
          <p:cNvGrpSpPr/>
          <p:nvPr/>
        </p:nvGrpSpPr>
        <p:grpSpPr>
          <a:xfrm>
            <a:off x="3924300" y="2349500"/>
            <a:ext cx="431800" cy="287338"/>
            <a:chOff x="1338" y="2025"/>
            <a:chExt cx="454" cy="181"/>
          </a:xfrm>
        </p:grpSpPr>
        <p:sp>
          <p:nvSpPr>
            <p:cNvPr id="129052" name="矩形 129051"/>
            <p:cNvSpPr/>
            <p:nvPr/>
          </p:nvSpPr>
          <p:spPr>
            <a:xfrm>
              <a:off x="1338" y="2025"/>
              <a:ext cx="454"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29053" name="直接连接符 129052"/>
            <p:cNvSpPr/>
            <p:nvPr/>
          </p:nvSpPr>
          <p:spPr>
            <a:xfrm>
              <a:off x="1338" y="2115"/>
              <a:ext cx="454" cy="0"/>
            </a:xfrm>
            <a:prstGeom prst="line">
              <a:avLst/>
            </a:prstGeom>
            <a:ln w="25400" cap="flat" cmpd="sng">
              <a:solidFill>
                <a:schemeClr val="tx1"/>
              </a:solidFill>
              <a:prstDash val="solid"/>
              <a:headEnd type="none" w="med" len="med"/>
              <a:tailEnd type="triangle" w="med" len="med"/>
            </a:ln>
          </p:spPr>
        </p:sp>
      </p:grpSp>
      <p:grpSp>
        <p:nvGrpSpPr>
          <p:cNvPr id="129054" name="组合 129053"/>
          <p:cNvGrpSpPr/>
          <p:nvPr/>
        </p:nvGrpSpPr>
        <p:grpSpPr>
          <a:xfrm>
            <a:off x="3924300" y="2997200"/>
            <a:ext cx="431800" cy="287338"/>
            <a:chOff x="1338" y="2025"/>
            <a:chExt cx="454" cy="181"/>
          </a:xfrm>
        </p:grpSpPr>
        <p:sp>
          <p:nvSpPr>
            <p:cNvPr id="129055" name="矩形 129054"/>
            <p:cNvSpPr/>
            <p:nvPr/>
          </p:nvSpPr>
          <p:spPr>
            <a:xfrm>
              <a:off x="1338" y="2025"/>
              <a:ext cx="454"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29056" name="直接连接符 129055"/>
            <p:cNvSpPr/>
            <p:nvPr/>
          </p:nvSpPr>
          <p:spPr>
            <a:xfrm>
              <a:off x="1338" y="2115"/>
              <a:ext cx="454" cy="0"/>
            </a:xfrm>
            <a:prstGeom prst="line">
              <a:avLst/>
            </a:prstGeom>
            <a:ln w="25400" cap="flat" cmpd="sng">
              <a:solidFill>
                <a:schemeClr val="tx1"/>
              </a:solidFill>
              <a:prstDash val="solid"/>
              <a:headEnd type="none" w="med" len="med"/>
              <a:tailEnd type="triangle" w="med" len="med"/>
            </a:ln>
          </p:spPr>
        </p:sp>
      </p:grpSp>
      <p:grpSp>
        <p:nvGrpSpPr>
          <p:cNvPr id="129057" name="组合 129056"/>
          <p:cNvGrpSpPr/>
          <p:nvPr/>
        </p:nvGrpSpPr>
        <p:grpSpPr>
          <a:xfrm>
            <a:off x="3924300" y="3573463"/>
            <a:ext cx="431800" cy="287337"/>
            <a:chOff x="1338" y="2025"/>
            <a:chExt cx="454" cy="181"/>
          </a:xfrm>
        </p:grpSpPr>
        <p:sp>
          <p:nvSpPr>
            <p:cNvPr id="129058" name="矩形 129057"/>
            <p:cNvSpPr/>
            <p:nvPr/>
          </p:nvSpPr>
          <p:spPr>
            <a:xfrm>
              <a:off x="1338" y="2025"/>
              <a:ext cx="454"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29059" name="直接连接符 129058"/>
            <p:cNvSpPr/>
            <p:nvPr/>
          </p:nvSpPr>
          <p:spPr>
            <a:xfrm>
              <a:off x="1338" y="2115"/>
              <a:ext cx="454" cy="0"/>
            </a:xfrm>
            <a:prstGeom prst="line">
              <a:avLst/>
            </a:prstGeom>
            <a:ln w="25400" cap="flat" cmpd="sng">
              <a:solidFill>
                <a:schemeClr val="tx1"/>
              </a:solidFill>
              <a:prstDash val="solid"/>
              <a:headEnd type="none" w="med" len="med"/>
              <a:tailEnd type="triangle" w="med" len="med"/>
            </a:ln>
          </p:spPr>
        </p:sp>
      </p:grpSp>
      <p:grpSp>
        <p:nvGrpSpPr>
          <p:cNvPr id="129060" name="组合 129059"/>
          <p:cNvGrpSpPr/>
          <p:nvPr/>
        </p:nvGrpSpPr>
        <p:grpSpPr>
          <a:xfrm>
            <a:off x="2411413" y="3068638"/>
            <a:ext cx="431800" cy="287337"/>
            <a:chOff x="1338" y="2025"/>
            <a:chExt cx="454" cy="181"/>
          </a:xfrm>
        </p:grpSpPr>
        <p:sp>
          <p:nvSpPr>
            <p:cNvPr id="129061" name="矩形 129060"/>
            <p:cNvSpPr/>
            <p:nvPr/>
          </p:nvSpPr>
          <p:spPr>
            <a:xfrm>
              <a:off x="1338" y="2025"/>
              <a:ext cx="454"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29062" name="直接连接符 129061"/>
            <p:cNvSpPr/>
            <p:nvPr/>
          </p:nvSpPr>
          <p:spPr>
            <a:xfrm>
              <a:off x="1338" y="2115"/>
              <a:ext cx="454" cy="0"/>
            </a:xfrm>
            <a:prstGeom prst="line">
              <a:avLst/>
            </a:prstGeom>
            <a:ln w="25400" cap="flat" cmpd="sng">
              <a:solidFill>
                <a:schemeClr val="tx1"/>
              </a:solidFill>
              <a:prstDash val="solid"/>
              <a:headEnd type="none" w="med" len="med"/>
              <a:tailEnd type="triangle" w="med" len="med"/>
            </a:ln>
          </p:spPr>
        </p:sp>
      </p:grpSp>
      <p:sp>
        <p:nvSpPr>
          <p:cNvPr id="129063" name="矩形 129062"/>
          <p:cNvSpPr/>
          <p:nvPr/>
        </p:nvSpPr>
        <p:spPr>
          <a:xfrm>
            <a:off x="3708400" y="1989138"/>
            <a:ext cx="696913" cy="2365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前工序的完成</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品指定位置</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grpSp>
        <p:nvGrpSpPr>
          <p:cNvPr id="129064" name="组合 129063"/>
          <p:cNvGrpSpPr/>
          <p:nvPr/>
        </p:nvGrpSpPr>
        <p:grpSpPr>
          <a:xfrm>
            <a:off x="4716463" y="1989138"/>
            <a:ext cx="725487" cy="414337"/>
            <a:chOff x="1519" y="1389"/>
            <a:chExt cx="363" cy="226"/>
          </a:xfrm>
        </p:grpSpPr>
        <p:sp>
          <p:nvSpPr>
            <p:cNvPr id="129065" name="矩形 129064"/>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29066" name="椭圆 129065"/>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9068" name="矩形 129067"/>
          <p:cNvSpPr/>
          <p:nvPr/>
        </p:nvSpPr>
        <p:spPr>
          <a:xfrm>
            <a:off x="5292725" y="3213100"/>
            <a:ext cx="863600" cy="720725"/>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本工位</a:t>
            </a:r>
            <a:endParaRPr lang="zh-CN" altLang="en-US" dirty="0">
              <a:latin typeface="Arial" panose="020B0604020202020204" pitchFamily="34" charset="0"/>
              <a:ea typeface="宋体" panose="02010600030101010101" pitchFamily="2" charset="-122"/>
            </a:endParaRPr>
          </a:p>
          <a:p>
            <a:r>
              <a:rPr lang="en-US" altLang="zh-CN">
                <a:latin typeface="Arial" panose="020B0604020202020204" pitchFamily="34" charset="0"/>
                <a:ea typeface="宋体" panose="02010600030101010101" pitchFamily="2" charset="-122"/>
              </a:rPr>
              <a:t>B</a:t>
            </a:r>
            <a:r>
              <a:rPr lang="zh-CN" altLang="en-US" dirty="0">
                <a:latin typeface="Arial" panose="020B0604020202020204" pitchFamily="34" charset="0"/>
                <a:ea typeface="宋体" panose="02010600030101010101" pitchFamily="2" charset="-122"/>
              </a:rPr>
              <a:t>工位</a:t>
            </a:r>
            <a:endParaRPr lang="zh-CN" altLang="en-US" dirty="0">
              <a:latin typeface="Arial" panose="020B0604020202020204" pitchFamily="34" charset="0"/>
              <a:ea typeface="宋体" panose="02010600030101010101" pitchFamily="2" charset="-122"/>
            </a:endParaRPr>
          </a:p>
        </p:txBody>
      </p:sp>
      <p:sp>
        <p:nvSpPr>
          <p:cNvPr id="129069" name="直接连接符 129068"/>
          <p:cNvSpPr/>
          <p:nvPr/>
        </p:nvSpPr>
        <p:spPr>
          <a:xfrm>
            <a:off x="4859338" y="2636838"/>
            <a:ext cx="2089150" cy="0"/>
          </a:xfrm>
          <a:prstGeom prst="line">
            <a:avLst/>
          </a:prstGeom>
          <a:ln w="25400" cap="flat" cmpd="sng">
            <a:solidFill>
              <a:schemeClr val="tx1"/>
            </a:solidFill>
            <a:prstDash val="solid"/>
            <a:headEnd type="none" w="med" len="med"/>
            <a:tailEnd type="triangle" w="med" len="med"/>
          </a:ln>
        </p:spPr>
      </p:sp>
      <p:sp>
        <p:nvSpPr>
          <p:cNvPr id="129067" name="矩形 129066"/>
          <p:cNvSpPr/>
          <p:nvPr/>
        </p:nvSpPr>
        <p:spPr>
          <a:xfrm>
            <a:off x="5292725" y="2420938"/>
            <a:ext cx="863600" cy="720725"/>
          </a:xfrm>
          <a:prstGeom prst="rect">
            <a:avLst/>
          </a:prstGeom>
          <a:solidFill>
            <a:srgbClr val="FFFFFF"/>
          </a:solidFill>
          <a:ln w="25400" cap="flat" cmpd="sng">
            <a:solidFill>
              <a:schemeClr val="tx1"/>
            </a:solidFill>
            <a:prstDash val="solid"/>
            <a:miter/>
            <a:headEnd type="none" w="med" len="med"/>
            <a:tailEnd type="none" w="med" len="med"/>
          </a:ln>
        </p:spPr>
        <p:txBody>
          <a:bodyPr wrap="none" anchor="ctr" anchorCtr="0"/>
          <a:p>
            <a:r>
              <a:rPr lang="zh-CN" altLang="en-US" dirty="0">
                <a:latin typeface="Arial" panose="020B0604020202020204" pitchFamily="34" charset="0"/>
                <a:ea typeface="宋体" panose="02010600030101010101" pitchFamily="2" charset="-122"/>
              </a:rPr>
              <a:t>本工位</a:t>
            </a:r>
            <a:endParaRPr lang="zh-CN" altLang="en-US" dirty="0">
              <a:latin typeface="Arial" panose="020B0604020202020204" pitchFamily="34" charset="0"/>
              <a:ea typeface="宋体" panose="02010600030101010101" pitchFamily="2" charset="-122"/>
            </a:endParaRPr>
          </a:p>
          <a:p>
            <a:r>
              <a:rPr lang="en-US" altLang="zh-CN">
                <a:latin typeface="Arial" panose="020B0604020202020204" pitchFamily="34" charset="0"/>
                <a:ea typeface="宋体" panose="02010600030101010101" pitchFamily="2" charset="-122"/>
              </a:rPr>
              <a:t>A</a:t>
            </a:r>
            <a:r>
              <a:rPr lang="zh-CN" altLang="en-US" dirty="0">
                <a:latin typeface="Arial" panose="020B0604020202020204" pitchFamily="34" charset="0"/>
                <a:ea typeface="宋体" panose="02010600030101010101" pitchFamily="2" charset="-122"/>
              </a:rPr>
              <a:t>工位</a:t>
            </a:r>
            <a:endParaRPr lang="zh-CN" altLang="en-US" dirty="0">
              <a:latin typeface="Arial" panose="020B0604020202020204" pitchFamily="34" charset="0"/>
              <a:ea typeface="宋体" panose="02010600030101010101" pitchFamily="2" charset="-122"/>
            </a:endParaRPr>
          </a:p>
        </p:txBody>
      </p:sp>
      <p:grpSp>
        <p:nvGrpSpPr>
          <p:cNvPr id="129070" name="组合 129069"/>
          <p:cNvGrpSpPr/>
          <p:nvPr/>
        </p:nvGrpSpPr>
        <p:grpSpPr>
          <a:xfrm>
            <a:off x="1603375" y="2420938"/>
            <a:ext cx="376238" cy="1512887"/>
            <a:chOff x="748" y="1661"/>
            <a:chExt cx="237" cy="953"/>
          </a:xfrm>
        </p:grpSpPr>
        <p:sp>
          <p:nvSpPr>
            <p:cNvPr id="129071" name="矩形 129070"/>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29072" name="组合 129071"/>
            <p:cNvGrpSpPr/>
            <p:nvPr/>
          </p:nvGrpSpPr>
          <p:grpSpPr>
            <a:xfrm>
              <a:off x="748" y="1661"/>
              <a:ext cx="237" cy="953"/>
              <a:chOff x="748" y="1661"/>
              <a:chExt cx="237" cy="1225"/>
            </a:xfrm>
          </p:grpSpPr>
          <p:sp>
            <p:nvSpPr>
              <p:cNvPr id="129073" name="任意多边形 129072"/>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29074" name="直接连接符 129073"/>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29075" name="直接连接符 129074"/>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29076" name="直接连接符 129075"/>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29077" name="直接连接符 129076"/>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29078" name="矩形 129077"/>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79" name="矩形 129078"/>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80" name="矩形 129079"/>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81" name="矩形 129080"/>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grpSp>
        <p:nvGrpSpPr>
          <p:cNvPr id="129082" name="组合 129081"/>
          <p:cNvGrpSpPr/>
          <p:nvPr/>
        </p:nvGrpSpPr>
        <p:grpSpPr>
          <a:xfrm>
            <a:off x="5724525" y="3933825"/>
            <a:ext cx="725488" cy="414338"/>
            <a:chOff x="1519" y="1389"/>
            <a:chExt cx="363" cy="226"/>
          </a:xfrm>
        </p:grpSpPr>
        <p:sp>
          <p:nvSpPr>
            <p:cNvPr id="129083" name="矩形 129082"/>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29084" name="椭圆 129083"/>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29085" name="矩形 129084"/>
          <p:cNvSpPr/>
          <p:nvPr/>
        </p:nvSpPr>
        <p:spPr>
          <a:xfrm>
            <a:off x="7667625" y="2420938"/>
            <a:ext cx="544513" cy="15367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29086" name="组合 129085"/>
          <p:cNvGrpSpPr/>
          <p:nvPr/>
        </p:nvGrpSpPr>
        <p:grpSpPr>
          <a:xfrm>
            <a:off x="7307263" y="2636838"/>
            <a:ext cx="274637" cy="862012"/>
            <a:chOff x="4195" y="1525"/>
            <a:chExt cx="137" cy="331"/>
          </a:xfrm>
        </p:grpSpPr>
        <p:sp>
          <p:nvSpPr>
            <p:cNvPr id="129087" name="任意多边形 129086"/>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9088" name="直接连接符 129087"/>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29089" name="直接连接符 129088"/>
          <p:cNvSpPr/>
          <p:nvPr/>
        </p:nvSpPr>
        <p:spPr>
          <a:xfrm>
            <a:off x="1619250" y="4076700"/>
            <a:ext cx="2808288" cy="0"/>
          </a:xfrm>
          <a:prstGeom prst="line">
            <a:avLst/>
          </a:prstGeom>
          <a:ln w="25400" cap="flat" cmpd="sng">
            <a:solidFill>
              <a:schemeClr val="tx1"/>
            </a:solidFill>
            <a:prstDash val="solid"/>
            <a:headEnd type="triangle" w="med" len="med"/>
            <a:tailEnd type="triangle" w="med" len="med"/>
          </a:ln>
        </p:spPr>
      </p:sp>
      <p:sp>
        <p:nvSpPr>
          <p:cNvPr id="129090" name="矩形 129089"/>
          <p:cNvSpPr/>
          <p:nvPr/>
        </p:nvSpPr>
        <p:spPr>
          <a:xfrm>
            <a:off x="2411413" y="3789363"/>
            <a:ext cx="936625" cy="23018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隧道工序</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92" name="立方体 129091"/>
          <p:cNvSpPr/>
          <p:nvPr/>
        </p:nvSpPr>
        <p:spPr>
          <a:xfrm>
            <a:off x="4211638" y="2205038"/>
            <a:ext cx="427037" cy="476250"/>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129094" name="组合 129093"/>
          <p:cNvGrpSpPr/>
          <p:nvPr/>
        </p:nvGrpSpPr>
        <p:grpSpPr>
          <a:xfrm>
            <a:off x="4643438" y="2636838"/>
            <a:ext cx="287337" cy="287337"/>
            <a:chOff x="2925" y="1661"/>
            <a:chExt cx="181" cy="181"/>
          </a:xfrm>
        </p:grpSpPr>
        <p:sp>
          <p:nvSpPr>
            <p:cNvPr id="129091" name="矩形 129090"/>
            <p:cNvSpPr/>
            <p:nvPr/>
          </p:nvSpPr>
          <p:spPr>
            <a:xfrm>
              <a:off x="2971" y="1706"/>
              <a:ext cx="90" cy="10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93" name="椭圆 129092"/>
            <p:cNvSpPr/>
            <p:nvPr/>
          </p:nvSpPr>
          <p:spPr>
            <a:xfrm>
              <a:off x="2925" y="1661"/>
              <a:ext cx="181" cy="181"/>
            </a:xfrm>
            <a:prstGeom prst="ellipse">
              <a:avLst/>
            </a:prstGeom>
            <a:noFill/>
            <a:ln w="25400" cap="flat" cmpd="sng">
              <a:solidFill>
                <a:schemeClr val="tx1"/>
              </a:solidFill>
              <a:prstDash val="solid"/>
              <a:headEnd type="none" w="med" len="med"/>
              <a:tailEnd type="none" w="med" len="med"/>
            </a:ln>
          </p:spPr>
          <p:txBody>
            <a:bodyPr/>
            <a:p>
              <a:endParaRPr lang="zh-CN" altLang="en-US"/>
            </a:p>
          </p:txBody>
        </p:sp>
      </p:grpSp>
      <p:sp>
        <p:nvSpPr>
          <p:cNvPr id="129096" name="矩形 129095"/>
          <p:cNvSpPr/>
          <p:nvPr/>
        </p:nvSpPr>
        <p:spPr>
          <a:xfrm>
            <a:off x="5365750" y="4148138"/>
            <a:ext cx="142875" cy="1603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97" name="椭圆 129096"/>
          <p:cNvSpPr/>
          <p:nvPr/>
        </p:nvSpPr>
        <p:spPr>
          <a:xfrm>
            <a:off x="5292725" y="4076700"/>
            <a:ext cx="287338" cy="287338"/>
          </a:xfrm>
          <a:prstGeom prst="ellipse">
            <a:avLst/>
          </a:prstGeom>
          <a:noFill/>
          <a:ln w="25400" cap="flat" cmpd="sng">
            <a:solidFill>
              <a:schemeClr val="tx1"/>
            </a:solidFill>
            <a:prstDash val="solid"/>
            <a:headEnd type="none" w="med" len="med"/>
            <a:tailEnd type="none" w="med" len="med"/>
          </a:ln>
        </p:spPr>
        <p:txBody>
          <a:bodyPr/>
          <a:p>
            <a:endParaRPr lang="zh-CN" altLang="en-US"/>
          </a:p>
        </p:txBody>
      </p:sp>
      <p:sp>
        <p:nvSpPr>
          <p:cNvPr id="129098" name="矩形 129097"/>
          <p:cNvSpPr/>
          <p:nvPr/>
        </p:nvSpPr>
        <p:spPr>
          <a:xfrm>
            <a:off x="5076825" y="2432050"/>
            <a:ext cx="142875" cy="1603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099" name="矩形 129098"/>
          <p:cNvSpPr/>
          <p:nvPr/>
        </p:nvSpPr>
        <p:spPr>
          <a:xfrm>
            <a:off x="6443663" y="4149725"/>
            <a:ext cx="142875" cy="1603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100" name="矩形 129099"/>
          <p:cNvSpPr/>
          <p:nvPr/>
        </p:nvSpPr>
        <p:spPr>
          <a:xfrm>
            <a:off x="2124075" y="3284538"/>
            <a:ext cx="142875" cy="1603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29101" name="任意多边形 129100"/>
          <p:cNvSpPr/>
          <p:nvPr/>
        </p:nvSpPr>
        <p:spPr>
          <a:xfrm>
            <a:off x="4787900" y="1773238"/>
            <a:ext cx="2232025" cy="719137"/>
          </a:xfrm>
          <a:custGeom>
            <a:avLst/>
            <a:gdLst/>
            <a:ahLst/>
            <a:cxnLst/>
            <a:pathLst>
              <a:path w="1406" h="453">
                <a:moveTo>
                  <a:pt x="1406" y="453"/>
                </a:moveTo>
                <a:cubicBezTo>
                  <a:pt x="930" y="271"/>
                  <a:pt x="454" y="90"/>
                  <a:pt x="227" y="45"/>
                </a:cubicBezTo>
                <a:cubicBezTo>
                  <a:pt x="0" y="0"/>
                  <a:pt x="22" y="90"/>
                  <a:pt x="45" y="181"/>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9102" name="任意多边形 129101"/>
          <p:cNvSpPr/>
          <p:nvPr/>
        </p:nvSpPr>
        <p:spPr>
          <a:xfrm>
            <a:off x="1979613" y="3284538"/>
            <a:ext cx="5040312" cy="1068387"/>
          </a:xfrm>
          <a:custGeom>
            <a:avLst/>
            <a:gdLst/>
            <a:ahLst/>
            <a:cxnLst/>
            <a:pathLst>
              <a:path w="3175" h="673">
                <a:moveTo>
                  <a:pt x="3175" y="0"/>
                </a:moveTo>
                <a:cubicBezTo>
                  <a:pt x="2880" y="253"/>
                  <a:pt x="2585" y="507"/>
                  <a:pt x="2132" y="590"/>
                </a:cubicBezTo>
                <a:cubicBezTo>
                  <a:pt x="1679" y="673"/>
                  <a:pt x="794" y="575"/>
                  <a:pt x="454" y="499"/>
                </a:cubicBezTo>
                <a:cubicBezTo>
                  <a:pt x="114" y="423"/>
                  <a:pt x="167" y="204"/>
                  <a:pt x="91" y="136"/>
                </a:cubicBezTo>
                <a:cubicBezTo>
                  <a:pt x="15" y="68"/>
                  <a:pt x="7" y="79"/>
                  <a:pt x="0" y="91"/>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29103" name="矩形 129102"/>
          <p:cNvSpPr/>
          <p:nvPr/>
        </p:nvSpPr>
        <p:spPr>
          <a:xfrm>
            <a:off x="611188" y="4652963"/>
            <a:ext cx="8064500" cy="1800225"/>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15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）本工序</a:t>
            </a:r>
            <a:r>
              <a:rPr lang="en-US" altLang="zh-CN" b="1">
                <a:latin typeface="黑体" panose="02010609060101010101" pitchFamily="2" charset="-122"/>
                <a:ea typeface="黑体" panose="02010609060101010101" pitchFamily="2" charset="-122"/>
              </a:rPr>
              <a:t>A</a:t>
            </a:r>
            <a:r>
              <a:rPr lang="zh-CN" altLang="en-US" b="1" dirty="0">
                <a:latin typeface="黑体" panose="02010609060101010101" pitchFamily="2" charset="-122"/>
                <a:ea typeface="黑体" panose="02010609060101010101" pitchFamily="2" charset="-122"/>
              </a:rPr>
              <a:t>工位欲对前工序</a:t>
            </a:r>
            <a:r>
              <a:rPr lang="en-US" altLang="zh-CN" b="1">
                <a:latin typeface="黑体" panose="02010609060101010101" pitchFamily="2" charset="-122"/>
                <a:ea typeface="黑体" panose="02010609060101010101" pitchFamily="2" charset="-122"/>
              </a:rPr>
              <a:t>A</a:t>
            </a:r>
            <a:r>
              <a:rPr lang="zh-CN" altLang="en-US" b="1" dirty="0">
                <a:latin typeface="黑体" panose="02010609060101010101" pitchFamily="2" charset="-122"/>
                <a:ea typeface="黑体" panose="02010609060101010101" pitchFamily="2" charset="-122"/>
              </a:rPr>
              <a:t>工位指定位置产品</a:t>
            </a:r>
            <a:r>
              <a:rPr lang="en-US" altLang="zh-CN" b="1">
                <a:latin typeface="黑体" panose="02010609060101010101" pitchFamily="2" charset="-122"/>
                <a:ea typeface="黑体" panose="02010609060101010101" pitchFamily="2" charset="-122"/>
              </a:rPr>
              <a:t>C</a:t>
            </a:r>
            <a:r>
              <a:rPr lang="zh-CN" altLang="en-US" b="1" dirty="0">
                <a:latin typeface="黑体" panose="02010609060101010101" pitchFamily="2" charset="-122"/>
                <a:ea typeface="黑体" panose="02010609060101010101" pitchFamily="2" charset="-122"/>
              </a:rPr>
              <a:t>进行加工时，用下一个要加</a:t>
            </a:r>
            <a:endParaRPr lang="zh-CN" altLang="en-US" b="1" dirty="0">
              <a:latin typeface="黑体" panose="02010609060101010101" pitchFamily="2" charset="-122"/>
              <a:ea typeface="黑体" panose="02010609060101010101" pitchFamily="2" charset="-122"/>
            </a:endParaRPr>
          </a:p>
          <a:p>
            <a:pPr algn="l">
              <a:lnSpc>
                <a:spcPct val="115000"/>
              </a:lnSpc>
            </a:pPr>
            <a:r>
              <a:rPr lang="zh-CN" altLang="en-US" b="1" dirty="0">
                <a:latin typeface="黑体" panose="02010609060101010101" pitchFamily="2" charset="-122"/>
                <a:ea typeface="黑体" panose="02010609060101010101" pitchFamily="2" charset="-122"/>
              </a:rPr>
              <a:t>   工的</a:t>
            </a:r>
            <a:r>
              <a:rPr lang="en-US" altLang="zh-CN" b="1">
                <a:latin typeface="黑体" panose="02010609060101010101" pitchFamily="2" charset="-122"/>
                <a:ea typeface="黑体" panose="02010609060101010101" pitchFamily="2" charset="-122"/>
              </a:rPr>
              <a:t>D</a:t>
            </a:r>
            <a:r>
              <a:rPr lang="zh-CN" altLang="en-US" b="1" dirty="0">
                <a:latin typeface="黑体" panose="02010609060101010101" pitchFamily="2" charset="-122"/>
                <a:ea typeface="黑体" panose="02010609060101010101" pitchFamily="2" charset="-122"/>
              </a:rPr>
              <a:t>看板从上上个工位完成品商店中取出完成品</a:t>
            </a:r>
            <a:r>
              <a:rPr lang="en-US" altLang="zh-CN" b="1">
                <a:latin typeface="黑体" panose="02010609060101010101" pitchFamily="2" charset="-122"/>
                <a:ea typeface="黑体" panose="02010609060101010101" pitchFamily="2" charset="-122"/>
              </a:rPr>
              <a:t>D</a:t>
            </a:r>
            <a:r>
              <a:rPr lang="zh-CN" altLang="en-US" b="1" dirty="0">
                <a:latin typeface="黑体" panose="02010609060101010101" pitchFamily="2" charset="-122"/>
                <a:ea typeface="黑体" panose="02010609060101010101" pitchFamily="2" charset="-122"/>
              </a:rPr>
              <a:t>，投放到前工序。</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）前工序将</a:t>
            </a:r>
            <a:r>
              <a:rPr lang="en-US" altLang="zh-CN" b="1">
                <a:latin typeface="黑体" panose="02010609060101010101" pitchFamily="2" charset="-122"/>
                <a:ea typeface="黑体" panose="02010609060101010101" pitchFamily="2" charset="-122"/>
              </a:rPr>
              <a:t>D</a:t>
            </a:r>
            <a:r>
              <a:rPr lang="zh-CN" altLang="en-US" b="1" dirty="0">
                <a:latin typeface="黑体" panose="02010609060101010101" pitchFamily="2" charset="-122"/>
                <a:ea typeface="黑体" panose="02010609060101010101" pitchFamily="2" charset="-122"/>
              </a:rPr>
              <a:t>加工后，放入</a:t>
            </a:r>
            <a:r>
              <a:rPr lang="en-US" altLang="zh-CN" b="1">
                <a:latin typeface="黑体" panose="02010609060101010101" pitchFamily="2" charset="-122"/>
                <a:ea typeface="黑体" panose="02010609060101010101" pitchFamily="2" charset="-122"/>
              </a:rPr>
              <a:t>A</a:t>
            </a:r>
            <a:r>
              <a:rPr lang="zh-CN" altLang="en-US" b="1" dirty="0">
                <a:latin typeface="黑体" panose="02010609060101010101" pitchFamily="2" charset="-122"/>
                <a:ea typeface="黑体" panose="02010609060101010101" pitchFamily="2" charset="-122"/>
              </a:rPr>
              <a:t>工位的指定位置。</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）利用交换通行票指定位置产品的工位指定、数量限制等。</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4</a:t>
            </a:r>
            <a:r>
              <a:rPr lang="zh-CN" altLang="en-US" b="1" dirty="0">
                <a:latin typeface="黑体" panose="02010609060101010101" pitchFamily="2" charset="-122"/>
                <a:ea typeface="黑体" panose="02010609060101010101" pitchFamily="2" charset="-122"/>
              </a:rPr>
              <a:t>）前工序为保证生产线进行稳定生产的工序</a:t>
            </a:r>
            <a:r>
              <a:rPr lang="en-US" altLang="zh-CN" b="1">
                <a:latin typeface="Arial" panose="020B0604020202020204" pitchFamily="34" charset="0"/>
                <a:ea typeface="黑体" panose="02010609060101010101" pitchFamily="2" charset="-122"/>
              </a:rPr>
              <a:t>……</a:t>
            </a:r>
            <a:r>
              <a:rPr lang="zh-CN" altLang="en-US" b="1" dirty="0">
                <a:latin typeface="黑体" panose="02010609060101010101" pitchFamily="2" charset="-122"/>
                <a:ea typeface="黑体" panose="02010609060101010101" pitchFamily="2" charset="-122"/>
              </a:rPr>
              <a:t>比如热处理等。</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55" name="矩形 130054"/>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30056" name="矩形 130055"/>
          <p:cNvSpPr/>
          <p:nvPr/>
        </p:nvSpPr>
        <p:spPr>
          <a:xfrm>
            <a:off x="1187450" y="1412875"/>
            <a:ext cx="4248150"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7</a:t>
            </a:r>
            <a:r>
              <a:rPr lang="zh-CN" altLang="en-US" b="1" dirty="0">
                <a:latin typeface="Arial" panose="020B0604020202020204" pitchFamily="34" charset="0"/>
                <a:ea typeface="宋体" panose="02010600030101010101" pitchFamily="2" charset="-122"/>
              </a:rPr>
              <a:t>）后补充生产和计划生产混合指示</a:t>
            </a:r>
            <a:endParaRPr lang="zh-CN" altLang="en-US" b="1" dirty="0">
              <a:latin typeface="Arial" panose="020B0604020202020204" pitchFamily="34" charset="0"/>
              <a:ea typeface="宋体" panose="02010600030101010101" pitchFamily="2" charset="-122"/>
            </a:endParaRPr>
          </a:p>
        </p:txBody>
      </p:sp>
      <p:sp>
        <p:nvSpPr>
          <p:cNvPr id="130058" name="矩形 130057"/>
          <p:cNvSpPr/>
          <p:nvPr/>
        </p:nvSpPr>
        <p:spPr>
          <a:xfrm>
            <a:off x="1187450" y="2997200"/>
            <a:ext cx="792163" cy="360363"/>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前工序</a:t>
            </a:r>
            <a:endParaRPr lang="zh-CN" altLang="en-US" b="1" dirty="0">
              <a:latin typeface="Arial" panose="020B0604020202020204" pitchFamily="34" charset="0"/>
              <a:ea typeface="宋体" panose="02010600030101010101" pitchFamily="2" charset="-122"/>
            </a:endParaRPr>
          </a:p>
        </p:txBody>
      </p:sp>
      <p:grpSp>
        <p:nvGrpSpPr>
          <p:cNvPr id="130059" name="组合 130058"/>
          <p:cNvGrpSpPr/>
          <p:nvPr/>
        </p:nvGrpSpPr>
        <p:grpSpPr>
          <a:xfrm>
            <a:off x="2124075" y="2565400"/>
            <a:ext cx="376238" cy="1512888"/>
            <a:chOff x="748" y="1661"/>
            <a:chExt cx="237" cy="953"/>
          </a:xfrm>
        </p:grpSpPr>
        <p:sp>
          <p:nvSpPr>
            <p:cNvPr id="130060" name="矩形 130059"/>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30061" name="组合 130060"/>
            <p:cNvGrpSpPr/>
            <p:nvPr/>
          </p:nvGrpSpPr>
          <p:grpSpPr>
            <a:xfrm>
              <a:off x="748" y="1661"/>
              <a:ext cx="237" cy="953"/>
              <a:chOff x="748" y="1661"/>
              <a:chExt cx="237" cy="1225"/>
            </a:xfrm>
          </p:grpSpPr>
          <p:sp>
            <p:nvSpPr>
              <p:cNvPr id="130062" name="任意多边形 130061"/>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0063" name="直接连接符 130062"/>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0064" name="直接连接符 130063"/>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0065" name="直接连接符 130064"/>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0066" name="直接连接符 130065"/>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30067" name="矩形 130066"/>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068" name="矩形 130067"/>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069" name="矩形 130068"/>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070" name="矩形 130069"/>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sp>
        <p:nvSpPr>
          <p:cNvPr id="130071" name="矩形 130070"/>
          <p:cNvSpPr/>
          <p:nvPr/>
        </p:nvSpPr>
        <p:spPr>
          <a:xfrm>
            <a:off x="7308850" y="2060575"/>
            <a:ext cx="576263" cy="14446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本工序商店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grpSp>
        <p:nvGrpSpPr>
          <p:cNvPr id="130072" name="组合 130071"/>
          <p:cNvGrpSpPr/>
          <p:nvPr/>
        </p:nvGrpSpPr>
        <p:grpSpPr>
          <a:xfrm>
            <a:off x="2555875" y="2636838"/>
            <a:ext cx="725488" cy="414337"/>
            <a:chOff x="1519" y="1389"/>
            <a:chExt cx="363" cy="226"/>
          </a:xfrm>
        </p:grpSpPr>
        <p:sp>
          <p:nvSpPr>
            <p:cNvPr id="130073" name="矩形 130072"/>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0074" name="椭圆 130073"/>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30075" name="立方体 130074"/>
          <p:cNvSpPr/>
          <p:nvPr/>
        </p:nvSpPr>
        <p:spPr>
          <a:xfrm>
            <a:off x="2411413" y="2997200"/>
            <a:ext cx="427037" cy="476250"/>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130076" name="组合 130075"/>
          <p:cNvGrpSpPr/>
          <p:nvPr/>
        </p:nvGrpSpPr>
        <p:grpSpPr>
          <a:xfrm>
            <a:off x="2124075" y="4149725"/>
            <a:ext cx="431800" cy="287338"/>
            <a:chOff x="1338" y="2025"/>
            <a:chExt cx="454" cy="181"/>
          </a:xfrm>
        </p:grpSpPr>
        <p:sp>
          <p:nvSpPr>
            <p:cNvPr id="130077" name="矩形 130076"/>
            <p:cNvSpPr/>
            <p:nvPr/>
          </p:nvSpPr>
          <p:spPr>
            <a:xfrm>
              <a:off x="1338" y="2025"/>
              <a:ext cx="454"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30078" name="直接连接符 130077"/>
            <p:cNvSpPr/>
            <p:nvPr/>
          </p:nvSpPr>
          <p:spPr>
            <a:xfrm>
              <a:off x="1338" y="2115"/>
              <a:ext cx="454" cy="0"/>
            </a:xfrm>
            <a:prstGeom prst="line">
              <a:avLst/>
            </a:prstGeom>
            <a:ln w="25400" cap="flat" cmpd="sng">
              <a:solidFill>
                <a:schemeClr val="tx1"/>
              </a:solidFill>
              <a:prstDash val="solid"/>
              <a:headEnd type="none" w="med" len="med"/>
              <a:tailEnd type="triangle" w="med" len="med"/>
            </a:ln>
          </p:spPr>
        </p:sp>
      </p:grpSp>
      <p:sp>
        <p:nvSpPr>
          <p:cNvPr id="130079" name="直接连接符 130078"/>
          <p:cNvSpPr/>
          <p:nvPr/>
        </p:nvSpPr>
        <p:spPr>
          <a:xfrm>
            <a:off x="2843213" y="3286125"/>
            <a:ext cx="4537075" cy="0"/>
          </a:xfrm>
          <a:prstGeom prst="line">
            <a:avLst/>
          </a:prstGeom>
          <a:ln w="25400" cap="flat" cmpd="sng">
            <a:solidFill>
              <a:schemeClr val="tx1"/>
            </a:solidFill>
            <a:prstDash val="solid"/>
            <a:headEnd type="none" w="med" len="med"/>
            <a:tailEnd type="triangle" w="med" len="med"/>
          </a:ln>
        </p:spPr>
      </p:sp>
      <p:grpSp>
        <p:nvGrpSpPr>
          <p:cNvPr id="130080" name="组合 130079"/>
          <p:cNvGrpSpPr/>
          <p:nvPr/>
        </p:nvGrpSpPr>
        <p:grpSpPr>
          <a:xfrm>
            <a:off x="7380288" y="2278063"/>
            <a:ext cx="376237" cy="1512887"/>
            <a:chOff x="748" y="1661"/>
            <a:chExt cx="237" cy="953"/>
          </a:xfrm>
        </p:grpSpPr>
        <p:sp>
          <p:nvSpPr>
            <p:cNvPr id="130081" name="矩形 130080"/>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30082" name="组合 130081"/>
            <p:cNvGrpSpPr/>
            <p:nvPr/>
          </p:nvGrpSpPr>
          <p:grpSpPr>
            <a:xfrm>
              <a:off x="748" y="1661"/>
              <a:ext cx="237" cy="953"/>
              <a:chOff x="748" y="1661"/>
              <a:chExt cx="237" cy="1225"/>
            </a:xfrm>
          </p:grpSpPr>
          <p:sp>
            <p:nvSpPr>
              <p:cNvPr id="130083" name="任意多边形 130082"/>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0084" name="直接连接符 130083"/>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0085" name="直接连接符 130084"/>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0086" name="直接连接符 130085"/>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0087" name="直接连接符 130086"/>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30088" name="矩形 130087"/>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089" name="矩形 130088"/>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090" name="矩形 130089"/>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091" name="矩形 130090"/>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sp>
        <p:nvSpPr>
          <p:cNvPr id="130092" name="矩形 130091"/>
          <p:cNvSpPr/>
          <p:nvPr/>
        </p:nvSpPr>
        <p:spPr>
          <a:xfrm>
            <a:off x="8027988" y="2278063"/>
            <a:ext cx="544512" cy="1536700"/>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30093" name="组合 130092"/>
          <p:cNvGrpSpPr/>
          <p:nvPr/>
        </p:nvGrpSpPr>
        <p:grpSpPr>
          <a:xfrm>
            <a:off x="7667625" y="2493963"/>
            <a:ext cx="274638" cy="862012"/>
            <a:chOff x="4195" y="1525"/>
            <a:chExt cx="137" cy="331"/>
          </a:xfrm>
        </p:grpSpPr>
        <p:sp>
          <p:nvSpPr>
            <p:cNvPr id="130094" name="任意多边形 130093"/>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0095" name="直接连接符 130094"/>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30096" name="矩形 130095"/>
          <p:cNvSpPr/>
          <p:nvPr/>
        </p:nvSpPr>
        <p:spPr>
          <a:xfrm>
            <a:off x="3348038" y="2997200"/>
            <a:ext cx="906462" cy="327025"/>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本工序</a:t>
            </a:r>
            <a:endParaRPr lang="zh-CN" altLang="en-US" b="1" dirty="0">
              <a:latin typeface="Arial" panose="020B0604020202020204" pitchFamily="34" charset="0"/>
              <a:ea typeface="宋体" panose="02010600030101010101" pitchFamily="2" charset="-122"/>
            </a:endParaRPr>
          </a:p>
        </p:txBody>
      </p:sp>
      <p:graphicFrame>
        <p:nvGraphicFramePr>
          <p:cNvPr id="130135" name="内容占位符 130134"/>
          <p:cNvGraphicFramePr/>
          <p:nvPr>
            <p:ph/>
          </p:nvPr>
        </p:nvGraphicFramePr>
        <p:xfrm>
          <a:off x="4284663" y="2060575"/>
          <a:ext cx="1439862" cy="908050"/>
        </p:xfrm>
        <a:graphic>
          <a:graphicData uri="http://schemas.openxmlformats.org/drawingml/2006/table">
            <a:tbl>
              <a:tblPr/>
              <a:tblGrid>
                <a:gridCol w="361950"/>
                <a:gridCol w="358775"/>
                <a:gridCol w="360363"/>
                <a:gridCol w="358775"/>
              </a:tblGrid>
              <a:tr h="227013">
                <a:tc gridSpan="4">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900" b="1" dirty="0">
                          <a:latin typeface="黑体" panose="02010609060101010101" pitchFamily="2" charset="-122"/>
                          <a:ea typeface="黑体" panose="02010609060101010101" pitchFamily="2" charset="-122"/>
                        </a:rPr>
                        <a:t>均衡化生产指示管理板</a:t>
                      </a:r>
                      <a:endParaRPr lang="en-US" altLang="zh-CN" sz="9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227012">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270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27012">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9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30136" name="立方体 130135"/>
          <p:cNvSpPr/>
          <p:nvPr/>
        </p:nvSpPr>
        <p:spPr>
          <a:xfrm>
            <a:off x="6372225" y="2420938"/>
            <a:ext cx="720725" cy="360362"/>
          </a:xfrm>
          <a:prstGeom prst="cube">
            <a:avLst>
              <a:gd name="adj" fmla="val 25000"/>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30137" name="流程图: 多文档 130136"/>
          <p:cNvSpPr/>
          <p:nvPr/>
        </p:nvSpPr>
        <p:spPr>
          <a:xfrm>
            <a:off x="6516688" y="2205038"/>
            <a:ext cx="431800" cy="288925"/>
          </a:xfrm>
          <a:prstGeom prst="flowChartMultidocument">
            <a:avLst/>
          </a:prstGeom>
          <a:solidFill>
            <a:srgbClr val="FFFFFF"/>
          </a:solidFill>
          <a:ln w="12700" cap="flat" cmpd="sng">
            <a:solidFill>
              <a:schemeClr val="tx1"/>
            </a:solidFill>
            <a:prstDash val="solid"/>
            <a:miter/>
            <a:headEnd type="none" w="med" len="med"/>
            <a:tailEnd type="none" w="med" len="med"/>
          </a:ln>
        </p:spPr>
        <p:txBody>
          <a:bodyPr/>
          <a:p>
            <a:endParaRPr lang="zh-CN" altLang="en-US"/>
          </a:p>
        </p:txBody>
      </p:sp>
      <p:grpSp>
        <p:nvGrpSpPr>
          <p:cNvPr id="130138" name="组合 130137"/>
          <p:cNvGrpSpPr/>
          <p:nvPr/>
        </p:nvGrpSpPr>
        <p:grpSpPr>
          <a:xfrm>
            <a:off x="6516688" y="1701800"/>
            <a:ext cx="725487" cy="414338"/>
            <a:chOff x="1519" y="1389"/>
            <a:chExt cx="363" cy="226"/>
          </a:xfrm>
        </p:grpSpPr>
        <p:sp>
          <p:nvSpPr>
            <p:cNvPr id="130139" name="矩形 130138"/>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0140" name="椭圆 130139"/>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30141" name="矩形 130140"/>
          <p:cNvSpPr/>
          <p:nvPr/>
        </p:nvSpPr>
        <p:spPr>
          <a:xfrm>
            <a:off x="6588125" y="1341438"/>
            <a:ext cx="1439863" cy="327025"/>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后补充生产</a:t>
            </a:r>
            <a:endParaRPr lang="en-US" altLang="zh-CN" b="1">
              <a:latin typeface="Arial" panose="020B0604020202020204" pitchFamily="34" charset="0"/>
              <a:ea typeface="宋体" panose="02010600030101010101" pitchFamily="2" charset="-122"/>
            </a:endParaRPr>
          </a:p>
        </p:txBody>
      </p:sp>
      <p:sp>
        <p:nvSpPr>
          <p:cNvPr id="130142" name="直接连接符 130141"/>
          <p:cNvSpPr/>
          <p:nvPr/>
        </p:nvSpPr>
        <p:spPr>
          <a:xfrm>
            <a:off x="7019925" y="2133600"/>
            <a:ext cx="0" cy="215900"/>
          </a:xfrm>
          <a:prstGeom prst="line">
            <a:avLst/>
          </a:prstGeom>
          <a:ln w="25400" cap="flat" cmpd="sng">
            <a:solidFill>
              <a:schemeClr val="tx1"/>
            </a:solidFill>
            <a:prstDash val="solid"/>
            <a:headEnd type="none" w="med" len="med"/>
            <a:tailEnd type="triangle" w="med" len="med"/>
          </a:ln>
        </p:spPr>
      </p:sp>
      <p:sp>
        <p:nvSpPr>
          <p:cNvPr id="130143" name="直接连接符 130142"/>
          <p:cNvSpPr/>
          <p:nvPr/>
        </p:nvSpPr>
        <p:spPr>
          <a:xfrm flipH="1">
            <a:off x="5724525" y="2565400"/>
            <a:ext cx="647700" cy="0"/>
          </a:xfrm>
          <a:prstGeom prst="line">
            <a:avLst/>
          </a:prstGeom>
          <a:ln w="25400" cap="flat" cmpd="sng">
            <a:solidFill>
              <a:schemeClr val="tx1"/>
            </a:solidFill>
            <a:prstDash val="solid"/>
            <a:headEnd type="none" w="med" len="med"/>
            <a:tailEnd type="triangle" w="med" len="med"/>
          </a:ln>
        </p:spPr>
      </p:sp>
      <p:sp>
        <p:nvSpPr>
          <p:cNvPr id="130144" name="流程图: 文档 130143"/>
          <p:cNvSpPr/>
          <p:nvPr/>
        </p:nvSpPr>
        <p:spPr>
          <a:xfrm>
            <a:off x="2771775" y="3644900"/>
            <a:ext cx="720725" cy="360363"/>
          </a:xfrm>
          <a:prstGeom prst="flowChartDocument">
            <a:avLst/>
          </a:prstGeom>
          <a:no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计划书</a:t>
            </a:r>
            <a:endParaRPr lang="en-US" altLang="zh-CN" sz="1400" b="1">
              <a:latin typeface="Arial" panose="020B0604020202020204" pitchFamily="34" charset="0"/>
              <a:ea typeface="宋体" panose="02010600030101010101" pitchFamily="2" charset="-122"/>
            </a:endParaRPr>
          </a:p>
        </p:txBody>
      </p:sp>
      <p:sp>
        <p:nvSpPr>
          <p:cNvPr id="130145" name="矩形 130144"/>
          <p:cNvSpPr/>
          <p:nvPr/>
        </p:nvSpPr>
        <p:spPr>
          <a:xfrm>
            <a:off x="2627313" y="3573463"/>
            <a:ext cx="1009650" cy="576262"/>
          </a:xfrm>
          <a:prstGeom prst="rect">
            <a:avLst/>
          </a:prstGeom>
          <a:noFill/>
          <a:ln w="25400" cap="flat" cmpd="sng">
            <a:solidFill>
              <a:schemeClr val="tx1"/>
            </a:solidFill>
            <a:prstDash val="solid"/>
            <a:miter/>
            <a:headEnd type="none" w="med" len="med"/>
            <a:tailEnd type="none" w="med" len="med"/>
          </a:ln>
        </p:spPr>
        <p:txBody>
          <a:bodyPr/>
          <a:p>
            <a:endParaRPr lang="zh-CN" altLang="en-US"/>
          </a:p>
        </p:txBody>
      </p:sp>
      <p:grpSp>
        <p:nvGrpSpPr>
          <p:cNvPr id="130146" name="组合 130145"/>
          <p:cNvGrpSpPr/>
          <p:nvPr/>
        </p:nvGrpSpPr>
        <p:grpSpPr>
          <a:xfrm>
            <a:off x="3708400" y="3717925"/>
            <a:ext cx="725488" cy="414338"/>
            <a:chOff x="1519" y="1389"/>
            <a:chExt cx="363" cy="226"/>
          </a:xfrm>
        </p:grpSpPr>
        <p:sp>
          <p:nvSpPr>
            <p:cNvPr id="130147" name="矩形 130146"/>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0148" name="椭圆 130147"/>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aphicFrame>
        <p:nvGraphicFramePr>
          <p:cNvPr id="130178" name="表格 130177"/>
          <p:cNvGraphicFramePr/>
          <p:nvPr/>
        </p:nvGraphicFramePr>
        <p:xfrm>
          <a:off x="4572000" y="3717925"/>
          <a:ext cx="2735263" cy="212725"/>
        </p:xfrm>
        <a:graphic>
          <a:graphicData uri="http://schemas.openxmlformats.org/drawingml/2006/table">
            <a:tbl>
              <a:tblPr/>
              <a:tblGrid>
                <a:gridCol w="304800"/>
                <a:gridCol w="301625"/>
                <a:gridCol w="304800"/>
                <a:gridCol w="304800"/>
                <a:gridCol w="303213"/>
                <a:gridCol w="304800"/>
                <a:gridCol w="304800"/>
                <a:gridCol w="301625"/>
                <a:gridCol w="304800"/>
              </a:tblGrid>
              <a:tr h="212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1</a:t>
                      </a:r>
                      <a:endParaRPr lang="en-US" altLang="zh-CN" sz="80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2</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3</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4</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5</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6</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7</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30</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800">
                          <a:ea typeface="宋体" panose="02010600030101010101" pitchFamily="2" charset="-122"/>
                        </a:rPr>
                        <a:t>31</a:t>
                      </a:r>
                      <a:endParaRPr lang="en-US" altLang="zh-CN" sz="80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30183" name="立方体 130182"/>
          <p:cNvSpPr/>
          <p:nvPr/>
        </p:nvSpPr>
        <p:spPr>
          <a:xfrm>
            <a:off x="4460875"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88" name="立方体 130187"/>
          <p:cNvSpPr/>
          <p:nvPr/>
        </p:nvSpPr>
        <p:spPr>
          <a:xfrm>
            <a:off x="4765675"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89" name="立方体 130188"/>
          <p:cNvSpPr/>
          <p:nvPr/>
        </p:nvSpPr>
        <p:spPr>
          <a:xfrm>
            <a:off x="5059363"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90" name="立方体 130189"/>
          <p:cNvSpPr/>
          <p:nvPr/>
        </p:nvSpPr>
        <p:spPr>
          <a:xfrm>
            <a:off x="5364163"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91" name="立方体 130190"/>
          <p:cNvSpPr/>
          <p:nvPr/>
        </p:nvSpPr>
        <p:spPr>
          <a:xfrm>
            <a:off x="5691188"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92" name="立方体 130191"/>
          <p:cNvSpPr/>
          <p:nvPr/>
        </p:nvSpPr>
        <p:spPr>
          <a:xfrm>
            <a:off x="5973763"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93" name="立方体 130192"/>
          <p:cNvSpPr/>
          <p:nvPr/>
        </p:nvSpPr>
        <p:spPr>
          <a:xfrm>
            <a:off x="6300788"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94" name="立方体 130193"/>
          <p:cNvSpPr/>
          <p:nvPr/>
        </p:nvSpPr>
        <p:spPr>
          <a:xfrm>
            <a:off x="6583363"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sp>
        <p:nvSpPr>
          <p:cNvPr id="130195" name="立方体 130194"/>
          <p:cNvSpPr/>
          <p:nvPr/>
        </p:nvSpPr>
        <p:spPr>
          <a:xfrm>
            <a:off x="6877050" y="3933825"/>
            <a:ext cx="431800" cy="215900"/>
          </a:xfrm>
          <a:prstGeom prst="cube">
            <a:avLst>
              <a:gd name="adj" fmla="val 47759"/>
            </a:avLst>
          </a:prstGeom>
          <a:solidFill>
            <a:schemeClr val="bg1"/>
          </a:solidFill>
          <a:ln w="25400" cap="flat" cmpd="sng">
            <a:solidFill>
              <a:schemeClr val="tx1"/>
            </a:solidFill>
            <a:prstDash val="solid"/>
            <a:miter/>
            <a:headEnd type="none" w="med" len="med"/>
            <a:tailEnd type="none" w="med" len="med"/>
          </a:ln>
        </p:spPr>
        <p:txBody>
          <a:bodyPr/>
          <a:p>
            <a:endParaRPr lang="zh-CN" altLang="en-US"/>
          </a:p>
        </p:txBody>
      </p:sp>
      <p:grpSp>
        <p:nvGrpSpPr>
          <p:cNvPr id="130181" name="组合 130180"/>
          <p:cNvGrpSpPr/>
          <p:nvPr/>
        </p:nvGrpSpPr>
        <p:grpSpPr>
          <a:xfrm>
            <a:off x="6588125" y="3644900"/>
            <a:ext cx="144463" cy="649288"/>
            <a:chOff x="4234" y="2614"/>
            <a:chExt cx="104" cy="317"/>
          </a:xfrm>
        </p:grpSpPr>
        <p:sp>
          <p:nvSpPr>
            <p:cNvPr id="130179" name="任意多边形 130178"/>
            <p:cNvSpPr/>
            <p:nvPr/>
          </p:nvSpPr>
          <p:spPr>
            <a:xfrm>
              <a:off x="4234" y="2614"/>
              <a:ext cx="52" cy="317"/>
            </a:xfrm>
            <a:custGeom>
              <a:avLst/>
              <a:gdLst/>
              <a:ahLst/>
              <a:cxnLst/>
              <a:pathLst>
                <a:path w="143" h="453">
                  <a:moveTo>
                    <a:pt x="98" y="0"/>
                  </a:moveTo>
                  <a:cubicBezTo>
                    <a:pt x="49" y="45"/>
                    <a:pt x="0" y="91"/>
                    <a:pt x="7" y="136"/>
                  </a:cubicBezTo>
                  <a:cubicBezTo>
                    <a:pt x="14" y="181"/>
                    <a:pt x="143" y="219"/>
                    <a:pt x="143" y="272"/>
                  </a:cubicBezTo>
                  <a:cubicBezTo>
                    <a:pt x="143" y="325"/>
                    <a:pt x="30" y="423"/>
                    <a:pt x="7" y="453"/>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0180" name="任意多边形 130179"/>
            <p:cNvSpPr/>
            <p:nvPr/>
          </p:nvSpPr>
          <p:spPr>
            <a:xfrm>
              <a:off x="4286" y="2614"/>
              <a:ext cx="52" cy="317"/>
            </a:xfrm>
            <a:custGeom>
              <a:avLst/>
              <a:gdLst/>
              <a:ahLst/>
              <a:cxnLst/>
              <a:pathLst>
                <a:path w="143" h="453">
                  <a:moveTo>
                    <a:pt x="98" y="0"/>
                  </a:moveTo>
                  <a:cubicBezTo>
                    <a:pt x="49" y="45"/>
                    <a:pt x="0" y="91"/>
                    <a:pt x="7" y="136"/>
                  </a:cubicBezTo>
                  <a:cubicBezTo>
                    <a:pt x="14" y="181"/>
                    <a:pt x="143" y="219"/>
                    <a:pt x="143" y="272"/>
                  </a:cubicBezTo>
                  <a:cubicBezTo>
                    <a:pt x="143" y="325"/>
                    <a:pt x="30" y="423"/>
                    <a:pt x="7" y="453"/>
                  </a:cubicBez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grpSp>
      <p:sp>
        <p:nvSpPr>
          <p:cNvPr id="130196" name="矩形 130195"/>
          <p:cNvSpPr/>
          <p:nvPr/>
        </p:nvSpPr>
        <p:spPr>
          <a:xfrm>
            <a:off x="4572000" y="3502025"/>
            <a:ext cx="541338" cy="1555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日历板</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0197" name="矩形 130196"/>
          <p:cNvSpPr/>
          <p:nvPr/>
        </p:nvSpPr>
        <p:spPr>
          <a:xfrm>
            <a:off x="7451725" y="3860800"/>
            <a:ext cx="1009650" cy="288925"/>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sz="1600" b="1" dirty="0">
                <a:latin typeface="Arial" panose="020B0604020202020204" pitchFamily="34" charset="0"/>
                <a:ea typeface="宋体" panose="02010600030101010101" pitchFamily="2" charset="-122"/>
              </a:rPr>
              <a:t>计划生产</a:t>
            </a:r>
            <a:endParaRPr lang="zh-CN" altLang="en-US" sz="1600" b="1" dirty="0">
              <a:latin typeface="Arial" panose="020B0604020202020204" pitchFamily="34" charset="0"/>
              <a:ea typeface="宋体" panose="02010600030101010101" pitchFamily="2" charset="-122"/>
            </a:endParaRPr>
          </a:p>
        </p:txBody>
      </p:sp>
      <p:sp>
        <p:nvSpPr>
          <p:cNvPr id="130198" name="矩形 130197"/>
          <p:cNvSpPr/>
          <p:nvPr/>
        </p:nvSpPr>
        <p:spPr>
          <a:xfrm>
            <a:off x="6372225" y="2852738"/>
            <a:ext cx="792163" cy="1428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看板回收搁架</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0199" name="矩形 130198"/>
          <p:cNvSpPr/>
          <p:nvPr/>
        </p:nvSpPr>
        <p:spPr>
          <a:xfrm>
            <a:off x="5940425" y="2349500"/>
            <a:ext cx="142875" cy="1603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200" name="矩形 130199"/>
          <p:cNvSpPr/>
          <p:nvPr/>
        </p:nvSpPr>
        <p:spPr>
          <a:xfrm>
            <a:off x="6372225" y="1701800"/>
            <a:ext cx="142875" cy="1603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201" name="矩形 130200"/>
          <p:cNvSpPr/>
          <p:nvPr/>
        </p:nvSpPr>
        <p:spPr>
          <a:xfrm>
            <a:off x="3851275" y="3573463"/>
            <a:ext cx="142875" cy="1603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202" name="矩形 130201"/>
          <p:cNvSpPr/>
          <p:nvPr/>
        </p:nvSpPr>
        <p:spPr>
          <a:xfrm>
            <a:off x="2700338" y="2493963"/>
            <a:ext cx="142875" cy="1603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0203" name="矩形 130202"/>
          <p:cNvSpPr/>
          <p:nvPr/>
        </p:nvSpPr>
        <p:spPr>
          <a:xfrm>
            <a:off x="611188" y="4652963"/>
            <a:ext cx="8064500" cy="2016125"/>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15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）对于实行计划生产的产品，根据交货期确定加工日期，并制作型号和数量</a:t>
            </a:r>
            <a:endParaRPr lang="zh-CN" altLang="en-US" b="1" dirty="0">
              <a:latin typeface="黑体" panose="02010609060101010101" pitchFamily="2" charset="-122"/>
              <a:ea typeface="黑体" panose="02010609060101010101" pitchFamily="2" charset="-122"/>
            </a:endParaRPr>
          </a:p>
          <a:p>
            <a:pPr algn="l">
              <a:lnSpc>
                <a:spcPct val="115000"/>
              </a:lnSpc>
            </a:pPr>
            <a:r>
              <a:rPr lang="zh-CN" altLang="en-US" b="1" dirty="0">
                <a:latin typeface="黑体" panose="02010609060101010101" pitchFamily="2" charset="-122"/>
                <a:ea typeface="黑体" panose="02010609060101010101" pitchFamily="2" charset="-122"/>
              </a:rPr>
              <a:t>   都和计划一致的</a:t>
            </a:r>
            <a:r>
              <a:rPr lang="en-US" altLang="zh-CN" b="1">
                <a:latin typeface="黑体" panose="02010609060101010101" pitchFamily="2" charset="-122"/>
                <a:ea typeface="黑体" panose="02010609060101010101" pitchFamily="2" charset="-122"/>
              </a:rPr>
              <a:t>B</a:t>
            </a:r>
            <a:r>
              <a:rPr lang="zh-CN" altLang="en-US" b="1" dirty="0">
                <a:latin typeface="黑体" panose="02010609060101010101" pitchFamily="2" charset="-122"/>
                <a:ea typeface="黑体" panose="02010609060101010101" pitchFamily="2" charset="-122"/>
              </a:rPr>
              <a:t>看板，插在日历板上。</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）生产指示架中，要按照计划生产型号指定看板插入位置。</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）实行后补充生产的型号，应当将</a:t>
            </a:r>
            <a:r>
              <a:rPr lang="en-US" altLang="zh-CN" b="1">
                <a:latin typeface="黑体" panose="02010609060101010101" pitchFamily="2" charset="-122"/>
                <a:ea typeface="黑体" panose="02010609060101010101" pitchFamily="2" charset="-122"/>
              </a:rPr>
              <a:t>A</a:t>
            </a:r>
            <a:r>
              <a:rPr lang="zh-CN" altLang="en-US" b="1" dirty="0">
                <a:latin typeface="黑体" panose="02010609060101010101" pitchFamily="2" charset="-122"/>
                <a:ea typeface="黑体" panose="02010609060101010101" pitchFamily="2" charset="-122"/>
              </a:rPr>
              <a:t>看板回收后放入回收架。</a:t>
            </a:r>
            <a:endParaRPr lang="zh-CN" altLang="en-US" b="1" dirty="0">
              <a:latin typeface="黑体" panose="02010609060101010101" pitchFamily="2" charset="-122"/>
              <a:ea typeface="黑体" panose="02010609060101010101" pitchFamily="2" charset="-122"/>
            </a:endParaRPr>
          </a:p>
          <a:p>
            <a:pPr algn="l">
              <a:lnSpc>
                <a:spcPct val="115000"/>
              </a:lnSpc>
            </a:pPr>
            <a:r>
              <a:rPr lang="en-US" altLang="zh-CN" b="1">
                <a:latin typeface="黑体" panose="02010609060101010101" pitchFamily="2" charset="-122"/>
                <a:ea typeface="黑体" panose="02010609060101010101" pitchFamily="2" charset="-122"/>
              </a:rPr>
              <a:t>4</a:t>
            </a:r>
            <a:r>
              <a:rPr lang="zh-CN" altLang="en-US" b="1" dirty="0">
                <a:latin typeface="黑体" panose="02010609060101010101" pitchFamily="2" charset="-122"/>
                <a:ea typeface="黑体" panose="02010609060101010101" pitchFamily="2" charset="-122"/>
              </a:rPr>
              <a:t>）计划生产型号和后补充生产型号集中在生产指示管理板进行均衡化之后，</a:t>
            </a:r>
            <a:endParaRPr lang="zh-CN" altLang="en-US" b="1" dirty="0">
              <a:latin typeface="黑体" panose="02010609060101010101" pitchFamily="2" charset="-122"/>
              <a:ea typeface="黑体" panose="02010609060101010101" pitchFamily="2" charset="-122"/>
            </a:endParaRPr>
          </a:p>
          <a:p>
            <a:pPr algn="l">
              <a:lnSpc>
                <a:spcPct val="115000"/>
              </a:lnSpc>
            </a:pPr>
            <a:r>
              <a:rPr lang="zh-CN" altLang="en-US" b="1" dirty="0">
                <a:latin typeface="黑体" panose="02010609060101010101" pitchFamily="2" charset="-122"/>
                <a:ea typeface="黑体" panose="02010609060101010101" pitchFamily="2" charset="-122"/>
              </a:rPr>
              <a:t>   发出生产指示。</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80" name="矩形 131079"/>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31081" name="矩形 131080"/>
          <p:cNvSpPr/>
          <p:nvPr/>
        </p:nvSpPr>
        <p:spPr>
          <a:xfrm>
            <a:off x="1187450" y="1412875"/>
            <a:ext cx="4248150"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8</a:t>
            </a:r>
            <a:r>
              <a:rPr lang="zh-CN" altLang="en-US" b="1" dirty="0">
                <a:latin typeface="Arial" panose="020B0604020202020204" pitchFamily="34" charset="0"/>
                <a:ea typeface="宋体" panose="02010600030101010101" pitchFamily="2" charset="-122"/>
              </a:rPr>
              <a:t>）定序生产</a:t>
            </a:r>
            <a:endParaRPr lang="zh-CN" altLang="en-US" b="1" dirty="0">
              <a:latin typeface="Arial" panose="020B0604020202020204" pitchFamily="34" charset="0"/>
              <a:ea typeface="宋体" panose="02010600030101010101" pitchFamily="2" charset="-122"/>
            </a:endParaRPr>
          </a:p>
        </p:txBody>
      </p:sp>
      <p:graphicFrame>
        <p:nvGraphicFramePr>
          <p:cNvPr id="131163" name="内容占位符 131162"/>
          <p:cNvGraphicFramePr/>
          <p:nvPr>
            <p:ph/>
          </p:nvPr>
        </p:nvGraphicFramePr>
        <p:xfrm>
          <a:off x="3563938" y="2033588"/>
          <a:ext cx="2592387" cy="1184275"/>
        </p:xfrm>
        <a:graphic>
          <a:graphicData uri="http://schemas.openxmlformats.org/drawingml/2006/table">
            <a:tbl>
              <a:tblPr/>
              <a:tblGrid>
                <a:gridCol w="609600"/>
                <a:gridCol w="1982788"/>
              </a:tblGrid>
              <a:tr h="593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000" b="1" dirty="0">
                          <a:ea typeface="宋体" panose="02010600030101010101" pitchFamily="2" charset="-122"/>
                        </a:rPr>
                        <a:t>时间</a:t>
                      </a:r>
                      <a:endParaRPr lang="zh-CN" altLang="en-US" sz="1000" b="1" dirty="0">
                        <a:ea typeface="宋体" panose="0201060003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000" b="1" dirty="0">
                        <a:ea typeface="宋体" panose="0201060003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905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000" b="1" dirty="0">
                          <a:ea typeface="宋体" panose="02010600030101010101" pitchFamily="2" charset="-122"/>
                        </a:rPr>
                        <a:t>生产线</a:t>
                      </a:r>
                      <a:endParaRPr lang="zh-CN" altLang="en-US" sz="1000" b="1" dirty="0">
                        <a:ea typeface="宋体" panose="0201060003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000" b="1" dirty="0">
                        <a:ea typeface="宋体" panose="0201060003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31083" name="矩形 131082"/>
          <p:cNvSpPr/>
          <p:nvPr/>
        </p:nvSpPr>
        <p:spPr>
          <a:xfrm>
            <a:off x="755650" y="3032125"/>
            <a:ext cx="838200" cy="420688"/>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前工序</a:t>
            </a:r>
            <a:endParaRPr lang="zh-CN" altLang="en-US" b="1" dirty="0">
              <a:latin typeface="Arial" panose="020B0604020202020204" pitchFamily="34" charset="0"/>
              <a:ea typeface="宋体" panose="02010600030101010101" pitchFamily="2" charset="-122"/>
            </a:endParaRPr>
          </a:p>
        </p:txBody>
      </p:sp>
      <p:grpSp>
        <p:nvGrpSpPr>
          <p:cNvPr id="131084" name="组合 131083"/>
          <p:cNvGrpSpPr/>
          <p:nvPr/>
        </p:nvGrpSpPr>
        <p:grpSpPr>
          <a:xfrm>
            <a:off x="1746250" y="2528888"/>
            <a:ext cx="398463" cy="1763712"/>
            <a:chOff x="748" y="1661"/>
            <a:chExt cx="237" cy="953"/>
          </a:xfrm>
        </p:grpSpPr>
        <p:sp>
          <p:nvSpPr>
            <p:cNvPr id="131085" name="矩形 131084"/>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31086" name="组合 131085"/>
            <p:cNvGrpSpPr/>
            <p:nvPr/>
          </p:nvGrpSpPr>
          <p:grpSpPr>
            <a:xfrm>
              <a:off x="748" y="1661"/>
              <a:ext cx="237" cy="953"/>
              <a:chOff x="748" y="1661"/>
              <a:chExt cx="237" cy="1225"/>
            </a:xfrm>
          </p:grpSpPr>
          <p:sp>
            <p:nvSpPr>
              <p:cNvPr id="131087" name="任意多边形 131086"/>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1088" name="直接连接符 131087"/>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1089" name="直接连接符 131088"/>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1090" name="直接连接符 131089"/>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1091" name="直接连接符 131090"/>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31092" name="矩形 131091"/>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093" name="矩形 131092"/>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094" name="矩形 131093"/>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095" name="矩形 131094"/>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sp>
        <p:nvSpPr>
          <p:cNvPr id="131096" name="矩形 131095"/>
          <p:cNvSpPr/>
          <p:nvPr/>
        </p:nvSpPr>
        <p:spPr>
          <a:xfrm>
            <a:off x="3652838" y="1773238"/>
            <a:ext cx="2514600" cy="16668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已进行生产方式组合的生产指示管理板</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1097" name="立方体 131096"/>
          <p:cNvSpPr/>
          <p:nvPr/>
        </p:nvSpPr>
        <p:spPr>
          <a:xfrm>
            <a:off x="2203450" y="3114675"/>
            <a:ext cx="452438" cy="555625"/>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31098" name="直接连接符 131097"/>
          <p:cNvSpPr/>
          <p:nvPr/>
        </p:nvSpPr>
        <p:spPr>
          <a:xfrm>
            <a:off x="2586038" y="3703638"/>
            <a:ext cx="4572000" cy="0"/>
          </a:xfrm>
          <a:prstGeom prst="line">
            <a:avLst/>
          </a:prstGeom>
          <a:ln w="25400" cap="flat" cmpd="sng">
            <a:solidFill>
              <a:schemeClr val="tx1"/>
            </a:solidFill>
            <a:prstDash val="solid"/>
            <a:headEnd type="none" w="med" len="med"/>
            <a:tailEnd type="triangle" w="med" len="med"/>
          </a:ln>
        </p:spPr>
      </p:sp>
      <p:grpSp>
        <p:nvGrpSpPr>
          <p:cNvPr id="131099" name="组合 131098"/>
          <p:cNvGrpSpPr/>
          <p:nvPr/>
        </p:nvGrpSpPr>
        <p:grpSpPr>
          <a:xfrm>
            <a:off x="7310438" y="2362200"/>
            <a:ext cx="398462" cy="1763713"/>
            <a:chOff x="748" y="1661"/>
            <a:chExt cx="237" cy="953"/>
          </a:xfrm>
        </p:grpSpPr>
        <p:sp>
          <p:nvSpPr>
            <p:cNvPr id="131100" name="矩形 131099"/>
            <p:cNvSpPr/>
            <p:nvPr/>
          </p:nvSpPr>
          <p:spPr>
            <a:xfrm>
              <a:off x="793" y="1706"/>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31101" name="组合 131100"/>
            <p:cNvGrpSpPr/>
            <p:nvPr/>
          </p:nvGrpSpPr>
          <p:grpSpPr>
            <a:xfrm>
              <a:off x="748" y="1661"/>
              <a:ext cx="237" cy="953"/>
              <a:chOff x="748" y="1661"/>
              <a:chExt cx="237" cy="1225"/>
            </a:xfrm>
          </p:grpSpPr>
          <p:sp>
            <p:nvSpPr>
              <p:cNvPr id="131102" name="任意多边形 131101"/>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1103" name="直接连接符 131102"/>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1104" name="直接连接符 131103"/>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1105" name="直接连接符 131104"/>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1106" name="直接连接符 131105"/>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31107" name="矩形 131106"/>
            <p:cNvSpPr/>
            <p:nvPr/>
          </p:nvSpPr>
          <p:spPr>
            <a:xfrm>
              <a:off x="793" y="188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108" name="矩形 131107"/>
            <p:cNvSpPr/>
            <p:nvPr/>
          </p:nvSpPr>
          <p:spPr>
            <a:xfrm>
              <a:off x="793" y="2251"/>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D</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109" name="矩形 131108"/>
            <p:cNvSpPr/>
            <p:nvPr/>
          </p:nvSpPr>
          <p:spPr>
            <a:xfrm>
              <a:off x="793" y="2069"/>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110" name="矩形 131109"/>
            <p:cNvSpPr/>
            <p:nvPr/>
          </p:nvSpPr>
          <p:spPr>
            <a:xfrm>
              <a:off x="793" y="2478"/>
              <a:ext cx="90" cy="9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E</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sp>
        <p:nvSpPr>
          <p:cNvPr id="131111" name="矩形 131110"/>
          <p:cNvSpPr/>
          <p:nvPr/>
        </p:nvSpPr>
        <p:spPr>
          <a:xfrm>
            <a:off x="7996238" y="2362200"/>
            <a:ext cx="576262" cy="1792288"/>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grpSp>
        <p:nvGrpSpPr>
          <p:cNvPr id="131112" name="组合 131111"/>
          <p:cNvGrpSpPr/>
          <p:nvPr/>
        </p:nvGrpSpPr>
        <p:grpSpPr>
          <a:xfrm>
            <a:off x="7615238" y="2613025"/>
            <a:ext cx="290512" cy="1006475"/>
            <a:chOff x="4195" y="1525"/>
            <a:chExt cx="137" cy="331"/>
          </a:xfrm>
        </p:grpSpPr>
        <p:sp>
          <p:nvSpPr>
            <p:cNvPr id="131113" name="任意多边形 131112"/>
            <p:cNvSpPr/>
            <p:nvPr/>
          </p:nvSpPr>
          <p:spPr>
            <a:xfrm>
              <a:off x="4195" y="1525"/>
              <a:ext cx="137" cy="317"/>
            </a:xfrm>
            <a:custGeom>
              <a:avLst/>
              <a:gdLst/>
              <a:ahLst/>
              <a:cxnLst/>
              <a:pathLst>
                <a:path w="137" h="317">
                  <a:moveTo>
                    <a:pt x="137" y="0"/>
                  </a:moveTo>
                  <a:cubicBezTo>
                    <a:pt x="68" y="64"/>
                    <a:pt x="0" y="128"/>
                    <a:pt x="0" y="181"/>
                  </a:cubicBezTo>
                  <a:cubicBezTo>
                    <a:pt x="0" y="234"/>
                    <a:pt x="68" y="275"/>
                    <a:pt x="137" y="31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1114" name="直接连接符 131113"/>
            <p:cNvSpPr/>
            <p:nvPr/>
          </p:nvSpPr>
          <p:spPr>
            <a:xfrm>
              <a:off x="4195" y="1720"/>
              <a:ext cx="137" cy="136"/>
            </a:xfrm>
            <a:prstGeom prst="line">
              <a:avLst/>
            </a:prstGeom>
            <a:ln w="25400" cap="flat" cmpd="sng">
              <a:solidFill>
                <a:schemeClr val="tx1"/>
              </a:solidFill>
              <a:prstDash val="solid"/>
              <a:headEnd type="none" w="med" len="med"/>
              <a:tailEnd type="triangle" w="med" len="med"/>
            </a:ln>
          </p:spPr>
        </p:sp>
      </p:grpSp>
      <p:sp>
        <p:nvSpPr>
          <p:cNvPr id="131115" name="矩形 131114"/>
          <p:cNvSpPr/>
          <p:nvPr/>
        </p:nvSpPr>
        <p:spPr>
          <a:xfrm>
            <a:off x="7081838" y="2108200"/>
            <a:ext cx="730250" cy="2127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本工序商店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1116" name="矩形 131115"/>
          <p:cNvSpPr/>
          <p:nvPr/>
        </p:nvSpPr>
        <p:spPr>
          <a:xfrm>
            <a:off x="2844800" y="3284538"/>
            <a:ext cx="958850" cy="381000"/>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本工序</a:t>
            </a:r>
            <a:endParaRPr lang="zh-CN" altLang="en-US" b="1" dirty="0">
              <a:latin typeface="Arial" panose="020B0604020202020204" pitchFamily="34" charset="0"/>
              <a:ea typeface="宋体" panose="02010600030101010101" pitchFamily="2" charset="-122"/>
            </a:endParaRPr>
          </a:p>
        </p:txBody>
      </p:sp>
      <p:grpSp>
        <p:nvGrpSpPr>
          <p:cNvPr id="131117" name="组合 131116"/>
          <p:cNvGrpSpPr/>
          <p:nvPr/>
        </p:nvGrpSpPr>
        <p:grpSpPr>
          <a:xfrm>
            <a:off x="2203450" y="2611438"/>
            <a:ext cx="768350" cy="484187"/>
            <a:chOff x="1519" y="1389"/>
            <a:chExt cx="363" cy="226"/>
          </a:xfrm>
        </p:grpSpPr>
        <p:sp>
          <p:nvSpPr>
            <p:cNvPr id="131118" name="矩形 131117"/>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1119" name="椭圆 131118"/>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31120" name="组合 131119"/>
          <p:cNvGrpSpPr/>
          <p:nvPr/>
        </p:nvGrpSpPr>
        <p:grpSpPr>
          <a:xfrm>
            <a:off x="2736850" y="1939925"/>
            <a:ext cx="768350" cy="482600"/>
            <a:chOff x="1519" y="1389"/>
            <a:chExt cx="363" cy="226"/>
          </a:xfrm>
        </p:grpSpPr>
        <p:sp>
          <p:nvSpPr>
            <p:cNvPr id="131121" name="矩形 131120"/>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1122" name="椭圆 131121"/>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31123" name="立方体 131122"/>
          <p:cNvSpPr/>
          <p:nvPr/>
        </p:nvSpPr>
        <p:spPr>
          <a:xfrm>
            <a:off x="6243638" y="2863850"/>
            <a:ext cx="763587" cy="420688"/>
          </a:xfrm>
          <a:prstGeom prst="cube">
            <a:avLst>
              <a:gd name="adj" fmla="val 25000"/>
            </a:avLst>
          </a:prstGeom>
          <a:solidFill>
            <a:srgbClr val="FFFFFF"/>
          </a:solidFill>
          <a:ln w="25400" cap="flat" cmpd="sng">
            <a:solidFill>
              <a:schemeClr val="tx1"/>
            </a:solidFill>
            <a:prstDash val="solid"/>
            <a:miter/>
            <a:headEnd type="none" w="med" len="med"/>
            <a:tailEnd type="none" w="med" len="med"/>
          </a:ln>
        </p:spPr>
        <p:txBody>
          <a:bodyPr/>
          <a:p>
            <a:endParaRPr lang="zh-CN" altLang="en-US"/>
          </a:p>
        </p:txBody>
      </p:sp>
      <p:sp>
        <p:nvSpPr>
          <p:cNvPr id="131124" name="流程图: 多文档 131123"/>
          <p:cNvSpPr/>
          <p:nvPr/>
        </p:nvSpPr>
        <p:spPr>
          <a:xfrm>
            <a:off x="6396038" y="2611438"/>
            <a:ext cx="457200" cy="336550"/>
          </a:xfrm>
          <a:prstGeom prst="flowChartMultidocument">
            <a:avLst/>
          </a:prstGeom>
          <a:solidFill>
            <a:srgbClr val="FFFFFF"/>
          </a:solidFill>
          <a:ln w="12700" cap="flat" cmpd="sng">
            <a:solidFill>
              <a:schemeClr val="tx1"/>
            </a:solidFill>
            <a:prstDash val="solid"/>
            <a:miter/>
            <a:headEnd type="none" w="med" len="med"/>
            <a:tailEnd type="none" w="med" len="med"/>
          </a:ln>
        </p:spPr>
        <p:txBody>
          <a:bodyPr/>
          <a:p>
            <a:endParaRPr lang="zh-CN" altLang="en-US"/>
          </a:p>
        </p:txBody>
      </p:sp>
      <p:grpSp>
        <p:nvGrpSpPr>
          <p:cNvPr id="131125" name="组合 131124"/>
          <p:cNvGrpSpPr/>
          <p:nvPr/>
        </p:nvGrpSpPr>
        <p:grpSpPr>
          <a:xfrm>
            <a:off x="6313488" y="2025650"/>
            <a:ext cx="768350" cy="482600"/>
            <a:chOff x="1519" y="1389"/>
            <a:chExt cx="363" cy="226"/>
          </a:xfrm>
        </p:grpSpPr>
        <p:sp>
          <p:nvSpPr>
            <p:cNvPr id="131126" name="矩形 131125"/>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1127" name="椭圆 131126"/>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31128" name="矩形 131127"/>
          <p:cNvSpPr/>
          <p:nvPr/>
        </p:nvSpPr>
        <p:spPr>
          <a:xfrm>
            <a:off x="6396038" y="1855788"/>
            <a:ext cx="152400" cy="1873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129" name="直接连接符 131128"/>
          <p:cNvSpPr/>
          <p:nvPr/>
        </p:nvSpPr>
        <p:spPr>
          <a:xfrm>
            <a:off x="6929438" y="2528888"/>
            <a:ext cx="0" cy="250825"/>
          </a:xfrm>
          <a:prstGeom prst="line">
            <a:avLst/>
          </a:prstGeom>
          <a:ln w="25400" cap="flat" cmpd="sng">
            <a:solidFill>
              <a:schemeClr val="tx1"/>
            </a:solidFill>
            <a:prstDash val="solid"/>
            <a:headEnd type="none" w="med" len="med"/>
            <a:tailEnd type="triangle" w="med" len="med"/>
          </a:ln>
        </p:spPr>
      </p:sp>
      <p:sp>
        <p:nvSpPr>
          <p:cNvPr id="131130" name="矩形 131129"/>
          <p:cNvSpPr/>
          <p:nvPr/>
        </p:nvSpPr>
        <p:spPr>
          <a:xfrm>
            <a:off x="6243638" y="3368675"/>
            <a:ext cx="838200" cy="16668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看板回收搁架</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1164" name="直接连接符 131163"/>
          <p:cNvSpPr/>
          <p:nvPr/>
        </p:nvSpPr>
        <p:spPr>
          <a:xfrm>
            <a:off x="4338638" y="2193925"/>
            <a:ext cx="1600200" cy="0"/>
          </a:xfrm>
          <a:prstGeom prst="line">
            <a:avLst/>
          </a:prstGeom>
          <a:ln w="25400" cap="flat" cmpd="sng">
            <a:solidFill>
              <a:schemeClr val="tx1"/>
            </a:solidFill>
            <a:prstDash val="solid"/>
            <a:headEnd type="none" w="med" len="med"/>
            <a:tailEnd type="triangle" w="med" len="med"/>
          </a:ln>
        </p:spPr>
      </p:sp>
      <p:sp>
        <p:nvSpPr>
          <p:cNvPr id="131165" name="矩形 131164"/>
          <p:cNvSpPr/>
          <p:nvPr/>
        </p:nvSpPr>
        <p:spPr>
          <a:xfrm>
            <a:off x="4338638" y="2276475"/>
            <a:ext cx="150812" cy="1873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A</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166" name="矩形 131165"/>
          <p:cNvSpPr/>
          <p:nvPr/>
        </p:nvSpPr>
        <p:spPr>
          <a:xfrm>
            <a:off x="4948238" y="2276475"/>
            <a:ext cx="150812" cy="1873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B</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167" name="矩形 131166"/>
          <p:cNvSpPr/>
          <p:nvPr/>
        </p:nvSpPr>
        <p:spPr>
          <a:xfrm>
            <a:off x="5557838" y="2276475"/>
            <a:ext cx="150812" cy="18732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C</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sp>
        <p:nvSpPr>
          <p:cNvPr id="131168" name="矩形 131167"/>
          <p:cNvSpPr/>
          <p:nvPr/>
        </p:nvSpPr>
        <p:spPr>
          <a:xfrm>
            <a:off x="4567238" y="2671763"/>
            <a:ext cx="304800" cy="503237"/>
          </a:xfrm>
          <a:prstGeom prst="rect">
            <a:avLst/>
          </a:prstGeom>
          <a:noFill/>
          <a:ln w="25400" cap="flat" cmpd="sng">
            <a:solidFill>
              <a:schemeClr val="tx1"/>
            </a:solidFill>
            <a:prstDash val="solid"/>
            <a:miter/>
            <a:headEnd type="none" w="med" len="med"/>
            <a:tailEnd type="none" w="med" len="med"/>
          </a:ln>
        </p:spPr>
        <p:txBody>
          <a:bodyPr lIns="0" tIns="0" rIns="0" bIns="0" anchor="ctr" anchorCtr="1"/>
          <a:p>
            <a:r>
              <a:rPr lang="zh-CN" altLang="en-US" sz="1400" dirty="0">
                <a:latin typeface="Arial" panose="020B0604020202020204" pitchFamily="34" charset="0"/>
                <a:ea typeface="宋体" panose="02010600030101010101" pitchFamily="2" charset="-122"/>
              </a:rPr>
              <a:t>换产</a:t>
            </a:r>
            <a:endParaRPr lang="en-US" altLang="zh-CN" sz="1400">
              <a:latin typeface="Arial" panose="020B0604020202020204" pitchFamily="34" charset="0"/>
              <a:ea typeface="宋体" panose="02010600030101010101" pitchFamily="2" charset="-122"/>
            </a:endParaRPr>
          </a:p>
        </p:txBody>
      </p:sp>
      <p:sp>
        <p:nvSpPr>
          <p:cNvPr id="131169" name="矩形 131168"/>
          <p:cNvSpPr/>
          <p:nvPr/>
        </p:nvSpPr>
        <p:spPr>
          <a:xfrm>
            <a:off x="5176838" y="2663825"/>
            <a:ext cx="304800" cy="503238"/>
          </a:xfrm>
          <a:prstGeom prst="rect">
            <a:avLst/>
          </a:prstGeom>
          <a:noFill/>
          <a:ln w="25400" cap="flat" cmpd="sng">
            <a:solidFill>
              <a:schemeClr val="tx1"/>
            </a:solidFill>
            <a:prstDash val="solid"/>
            <a:miter/>
            <a:headEnd type="none" w="med" len="med"/>
            <a:tailEnd type="none" w="med" len="med"/>
          </a:ln>
        </p:spPr>
        <p:txBody>
          <a:bodyPr lIns="0" tIns="0" rIns="0" bIns="0" anchor="ctr" anchorCtr="1"/>
          <a:p>
            <a:r>
              <a:rPr lang="zh-CN" altLang="en-US" sz="1400" dirty="0">
                <a:latin typeface="Arial" panose="020B0604020202020204" pitchFamily="34" charset="0"/>
                <a:ea typeface="宋体" panose="02010600030101010101" pitchFamily="2" charset="-122"/>
              </a:rPr>
              <a:t>换产</a:t>
            </a:r>
            <a:endParaRPr lang="en-US" altLang="zh-CN" sz="1400">
              <a:latin typeface="Arial" panose="020B0604020202020204" pitchFamily="34" charset="0"/>
              <a:ea typeface="宋体" panose="02010600030101010101" pitchFamily="2" charset="-122"/>
            </a:endParaRPr>
          </a:p>
        </p:txBody>
      </p:sp>
      <p:sp>
        <p:nvSpPr>
          <p:cNvPr id="131170" name="矩形 131169"/>
          <p:cNvSpPr/>
          <p:nvPr/>
        </p:nvSpPr>
        <p:spPr>
          <a:xfrm>
            <a:off x="5786438" y="2671763"/>
            <a:ext cx="306387" cy="503237"/>
          </a:xfrm>
          <a:prstGeom prst="rect">
            <a:avLst/>
          </a:prstGeom>
          <a:noFill/>
          <a:ln w="25400" cap="flat" cmpd="sng">
            <a:solidFill>
              <a:schemeClr val="tx1"/>
            </a:solidFill>
            <a:prstDash val="solid"/>
            <a:miter/>
            <a:headEnd type="none" w="med" len="med"/>
            <a:tailEnd type="none" w="med" len="med"/>
          </a:ln>
        </p:spPr>
        <p:txBody>
          <a:bodyPr lIns="0" tIns="0" rIns="0" bIns="0" anchor="ctr" anchorCtr="1"/>
          <a:p>
            <a:r>
              <a:rPr lang="zh-CN" altLang="en-US" sz="1400" dirty="0">
                <a:latin typeface="Arial" panose="020B0604020202020204" pitchFamily="34" charset="0"/>
                <a:ea typeface="宋体" panose="02010600030101010101" pitchFamily="2" charset="-122"/>
              </a:rPr>
              <a:t>换产</a:t>
            </a:r>
            <a:endParaRPr lang="en-US" altLang="zh-CN" sz="1400">
              <a:latin typeface="Arial" panose="020B0604020202020204" pitchFamily="34" charset="0"/>
              <a:ea typeface="宋体" panose="02010600030101010101" pitchFamily="2" charset="-122"/>
            </a:endParaRPr>
          </a:p>
        </p:txBody>
      </p:sp>
      <p:sp>
        <p:nvSpPr>
          <p:cNvPr id="131171" name="直接连接符 131170"/>
          <p:cNvSpPr/>
          <p:nvPr/>
        </p:nvSpPr>
        <p:spPr>
          <a:xfrm flipH="1">
            <a:off x="4262438" y="2697163"/>
            <a:ext cx="76200" cy="417512"/>
          </a:xfrm>
          <a:prstGeom prst="line">
            <a:avLst/>
          </a:prstGeom>
          <a:ln w="25400" cap="flat" cmpd="sng">
            <a:solidFill>
              <a:schemeClr val="tx1"/>
            </a:solidFill>
            <a:prstDash val="solid"/>
            <a:headEnd type="none" w="med" len="med"/>
            <a:tailEnd type="none" w="med" len="med"/>
          </a:ln>
        </p:spPr>
      </p:sp>
      <p:sp>
        <p:nvSpPr>
          <p:cNvPr id="131172" name="直接连接符 131171"/>
          <p:cNvSpPr/>
          <p:nvPr/>
        </p:nvSpPr>
        <p:spPr>
          <a:xfrm flipH="1">
            <a:off x="4338638" y="2697163"/>
            <a:ext cx="74612" cy="417512"/>
          </a:xfrm>
          <a:prstGeom prst="line">
            <a:avLst/>
          </a:prstGeom>
          <a:ln w="25400" cap="flat" cmpd="sng">
            <a:solidFill>
              <a:schemeClr val="tx1"/>
            </a:solidFill>
            <a:prstDash val="solid"/>
            <a:headEnd type="none" w="med" len="med"/>
            <a:tailEnd type="none" w="med" len="med"/>
          </a:ln>
        </p:spPr>
      </p:sp>
      <p:sp>
        <p:nvSpPr>
          <p:cNvPr id="131173" name="直接连接符 131172"/>
          <p:cNvSpPr/>
          <p:nvPr/>
        </p:nvSpPr>
        <p:spPr>
          <a:xfrm flipH="1">
            <a:off x="5481638" y="2697163"/>
            <a:ext cx="76200" cy="417512"/>
          </a:xfrm>
          <a:prstGeom prst="line">
            <a:avLst/>
          </a:prstGeom>
          <a:ln w="25400" cap="flat" cmpd="sng">
            <a:solidFill>
              <a:schemeClr val="tx1"/>
            </a:solidFill>
            <a:prstDash val="solid"/>
            <a:headEnd type="none" w="med" len="med"/>
            <a:tailEnd type="none" w="med" len="med"/>
          </a:ln>
        </p:spPr>
      </p:sp>
      <p:sp>
        <p:nvSpPr>
          <p:cNvPr id="131174" name="直接连接符 131173"/>
          <p:cNvSpPr/>
          <p:nvPr/>
        </p:nvSpPr>
        <p:spPr>
          <a:xfrm flipH="1">
            <a:off x="5634038" y="2697163"/>
            <a:ext cx="74612" cy="417512"/>
          </a:xfrm>
          <a:prstGeom prst="line">
            <a:avLst/>
          </a:prstGeom>
          <a:ln w="25400" cap="flat" cmpd="sng">
            <a:solidFill>
              <a:schemeClr val="tx1"/>
            </a:solidFill>
            <a:prstDash val="solid"/>
            <a:headEnd type="none" w="med" len="med"/>
            <a:tailEnd type="none" w="med" len="med"/>
          </a:ln>
        </p:spPr>
      </p:sp>
      <p:sp>
        <p:nvSpPr>
          <p:cNvPr id="131175" name="直接连接符 131174"/>
          <p:cNvSpPr/>
          <p:nvPr/>
        </p:nvSpPr>
        <p:spPr>
          <a:xfrm flipH="1">
            <a:off x="4413250" y="2697163"/>
            <a:ext cx="76200" cy="417512"/>
          </a:xfrm>
          <a:prstGeom prst="line">
            <a:avLst/>
          </a:prstGeom>
          <a:ln w="25400" cap="flat" cmpd="sng">
            <a:solidFill>
              <a:schemeClr val="tx1"/>
            </a:solidFill>
            <a:prstDash val="solid"/>
            <a:headEnd type="none" w="med" len="med"/>
            <a:tailEnd type="none" w="med" len="med"/>
          </a:ln>
        </p:spPr>
      </p:sp>
      <p:sp>
        <p:nvSpPr>
          <p:cNvPr id="131176" name="直接连接符 131175"/>
          <p:cNvSpPr/>
          <p:nvPr/>
        </p:nvSpPr>
        <p:spPr>
          <a:xfrm flipH="1">
            <a:off x="4184650" y="2697163"/>
            <a:ext cx="76200" cy="417512"/>
          </a:xfrm>
          <a:prstGeom prst="line">
            <a:avLst/>
          </a:prstGeom>
          <a:ln w="25400" cap="flat" cmpd="sng">
            <a:solidFill>
              <a:schemeClr val="tx1"/>
            </a:solidFill>
            <a:prstDash val="solid"/>
            <a:headEnd type="none" w="med" len="med"/>
            <a:tailEnd type="none" w="med" len="med"/>
          </a:ln>
        </p:spPr>
      </p:sp>
      <p:sp>
        <p:nvSpPr>
          <p:cNvPr id="131177" name="直接连接符 131176"/>
          <p:cNvSpPr/>
          <p:nvPr/>
        </p:nvSpPr>
        <p:spPr>
          <a:xfrm flipH="1">
            <a:off x="4948238" y="2697163"/>
            <a:ext cx="76200" cy="417512"/>
          </a:xfrm>
          <a:prstGeom prst="line">
            <a:avLst/>
          </a:prstGeom>
          <a:ln w="25400" cap="flat" cmpd="sng">
            <a:solidFill>
              <a:schemeClr val="tx1"/>
            </a:solidFill>
            <a:prstDash val="solid"/>
            <a:headEnd type="none" w="med" len="med"/>
            <a:tailEnd type="none" w="med" len="med"/>
          </a:ln>
        </p:spPr>
      </p:sp>
      <p:sp>
        <p:nvSpPr>
          <p:cNvPr id="131178" name="直接连接符 131177"/>
          <p:cNvSpPr/>
          <p:nvPr/>
        </p:nvSpPr>
        <p:spPr>
          <a:xfrm flipH="1">
            <a:off x="5024438" y="2697163"/>
            <a:ext cx="74612" cy="417512"/>
          </a:xfrm>
          <a:prstGeom prst="line">
            <a:avLst/>
          </a:prstGeom>
          <a:ln w="25400" cap="flat" cmpd="sng">
            <a:solidFill>
              <a:schemeClr val="tx1"/>
            </a:solidFill>
            <a:prstDash val="solid"/>
            <a:headEnd type="none" w="med" len="med"/>
            <a:tailEnd type="none" w="med" len="med"/>
          </a:ln>
        </p:spPr>
      </p:sp>
      <p:sp>
        <p:nvSpPr>
          <p:cNvPr id="131179" name="直接连接符 131178"/>
          <p:cNvSpPr/>
          <p:nvPr/>
        </p:nvSpPr>
        <p:spPr>
          <a:xfrm flipH="1">
            <a:off x="5557838" y="2697163"/>
            <a:ext cx="76200" cy="417512"/>
          </a:xfrm>
          <a:prstGeom prst="line">
            <a:avLst/>
          </a:prstGeom>
          <a:ln w="25400" cap="flat" cmpd="sng">
            <a:solidFill>
              <a:schemeClr val="tx1"/>
            </a:solidFill>
            <a:prstDash val="solid"/>
            <a:headEnd type="none" w="med" len="med"/>
            <a:tailEnd type="none" w="med" len="med"/>
          </a:ln>
        </p:spPr>
      </p:sp>
      <p:sp>
        <p:nvSpPr>
          <p:cNvPr id="131180" name="直接连接符 131179"/>
          <p:cNvSpPr/>
          <p:nvPr/>
        </p:nvSpPr>
        <p:spPr>
          <a:xfrm flipH="1">
            <a:off x="5708650" y="2697163"/>
            <a:ext cx="76200" cy="417512"/>
          </a:xfrm>
          <a:prstGeom prst="line">
            <a:avLst/>
          </a:prstGeom>
          <a:ln w="25400" cap="flat" cmpd="sng">
            <a:solidFill>
              <a:schemeClr val="tx1"/>
            </a:solidFill>
            <a:prstDash val="solid"/>
            <a:headEnd type="none" w="med" len="med"/>
            <a:tailEnd type="none" w="med" len="med"/>
          </a:ln>
        </p:spPr>
      </p:sp>
      <p:sp>
        <p:nvSpPr>
          <p:cNvPr id="131181" name="直接连接符 131180"/>
          <p:cNvSpPr/>
          <p:nvPr/>
        </p:nvSpPr>
        <p:spPr>
          <a:xfrm flipH="1">
            <a:off x="5634038" y="2697163"/>
            <a:ext cx="74612" cy="417512"/>
          </a:xfrm>
          <a:prstGeom prst="line">
            <a:avLst/>
          </a:prstGeom>
          <a:ln w="25400" cap="flat" cmpd="sng">
            <a:solidFill>
              <a:schemeClr val="tx1"/>
            </a:solidFill>
            <a:prstDash val="solid"/>
            <a:headEnd type="none" w="med" len="med"/>
            <a:tailEnd type="none" w="med" len="med"/>
          </a:ln>
        </p:spPr>
      </p:sp>
      <p:sp>
        <p:nvSpPr>
          <p:cNvPr id="131182" name="矩形 131181"/>
          <p:cNvSpPr/>
          <p:nvPr/>
        </p:nvSpPr>
        <p:spPr>
          <a:xfrm>
            <a:off x="1441450" y="2193925"/>
            <a:ext cx="728663" cy="2952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指定位置</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1183" name="任意多边形 131182"/>
          <p:cNvSpPr/>
          <p:nvPr/>
        </p:nvSpPr>
        <p:spPr>
          <a:xfrm>
            <a:off x="2736850" y="2357438"/>
            <a:ext cx="838200" cy="3175"/>
          </a:xfrm>
          <a:custGeom>
            <a:avLst/>
            <a:gdLst/>
            <a:ahLst/>
            <a:cxnLst/>
            <a:pathLst>
              <a:path w="499" h="1">
                <a:moveTo>
                  <a:pt x="499" y="0"/>
                </a:moveTo>
                <a:cubicBezTo>
                  <a:pt x="499" y="0"/>
                  <a:pt x="249" y="0"/>
                  <a:pt x="0" y="0"/>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1184" name="任意多边形 131183"/>
          <p:cNvSpPr/>
          <p:nvPr/>
        </p:nvSpPr>
        <p:spPr>
          <a:xfrm>
            <a:off x="2357438" y="2360613"/>
            <a:ext cx="303212" cy="336550"/>
          </a:xfrm>
          <a:custGeom>
            <a:avLst/>
            <a:gdLst/>
            <a:ahLst/>
            <a:cxnLst/>
            <a:pathLst>
              <a:path w="181" h="227">
                <a:moveTo>
                  <a:pt x="181" y="0"/>
                </a:moveTo>
                <a:cubicBezTo>
                  <a:pt x="128" y="3"/>
                  <a:pt x="75" y="7"/>
                  <a:pt x="45" y="45"/>
                </a:cubicBezTo>
                <a:cubicBezTo>
                  <a:pt x="15" y="83"/>
                  <a:pt x="7" y="155"/>
                  <a:pt x="0" y="22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1185" name="矩形 131184"/>
          <p:cNvSpPr/>
          <p:nvPr/>
        </p:nvSpPr>
        <p:spPr>
          <a:xfrm>
            <a:off x="611188" y="4365625"/>
            <a:ext cx="8064500" cy="2303463"/>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）换产时间长，无法实现零星生产</a:t>
            </a:r>
            <a:endParaRPr lang="zh-CN" altLang="en-US" b="1" dirty="0">
              <a:latin typeface="黑体" panose="02010609060101010101" pitchFamily="2" charset="-122"/>
              <a:ea typeface="黑体" panose="02010609060101010101" pitchFamily="2" charset="-122"/>
            </a:endParaRPr>
          </a:p>
          <a:p>
            <a:pPr algn="l"/>
            <a:r>
              <a:rPr lang="zh-CN" altLang="en-US" b="1" dirty="0">
                <a:latin typeface="黑体" panose="02010609060101010101" pitchFamily="2" charset="-122"/>
                <a:ea typeface="黑体" panose="02010609060101010101" pitchFamily="2" charset="-122"/>
              </a:rPr>
              <a:t>   换产时间长（批量加工的需要），型号少</a:t>
            </a:r>
            <a:endParaRPr lang="zh-CN" altLang="en-US" b="1" dirty="0">
              <a:latin typeface="黑体" panose="02010609060101010101" pitchFamily="2" charset="-122"/>
              <a:ea typeface="黑体" panose="02010609060101010101" pitchFamily="2" charset="-122"/>
            </a:endParaRPr>
          </a:p>
          <a:p>
            <a:pPr algn="l"/>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）生产方式组合时，要尽量组合成换产时间短的生产模式。</a:t>
            </a:r>
            <a:endParaRPr lang="zh-CN" altLang="en-US" b="1" dirty="0">
              <a:latin typeface="黑体" panose="02010609060101010101" pitchFamily="2" charset="-122"/>
              <a:ea typeface="黑体" panose="02010609060101010101" pitchFamily="2" charset="-122"/>
            </a:endParaRPr>
          </a:p>
          <a:p>
            <a:pPr algn="l"/>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）（例）</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日的生产方式组合的情况下</a:t>
            </a:r>
            <a:endParaRPr lang="zh-CN" altLang="en-US" b="1" dirty="0">
              <a:latin typeface="黑体" panose="02010609060101010101" pitchFamily="2" charset="-122"/>
              <a:ea typeface="黑体" panose="02010609060101010101" pitchFamily="2" charset="-122"/>
            </a:endParaRPr>
          </a:p>
          <a:p>
            <a:pPr algn="l"/>
            <a:r>
              <a:rPr lang="zh-CN" altLang="en-US" b="1" dirty="0">
                <a:latin typeface="Arial" panose="020B0604020202020204" pitchFamily="34" charset="0"/>
                <a:ea typeface="宋体" panose="02010600030101010101" pitchFamily="2" charset="-122"/>
              </a:rPr>
              <a:t>       ①根据每个型号的</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天需要数量、</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天数量的加工必要时间和换产时间，</a:t>
            </a:r>
            <a:endParaRPr lang="zh-CN" altLang="en-US" b="1" dirty="0">
              <a:latin typeface="Arial" panose="020B0604020202020204" pitchFamily="34" charset="0"/>
              <a:ea typeface="宋体" panose="02010600030101010101" pitchFamily="2" charset="-122"/>
            </a:endParaRPr>
          </a:p>
          <a:p>
            <a:pPr algn="l"/>
            <a:r>
              <a:rPr lang="zh-CN" altLang="en-US" b="1" dirty="0">
                <a:latin typeface="Arial" panose="020B0604020202020204" pitchFamily="34" charset="0"/>
                <a:ea typeface="宋体" panose="02010600030101010101" pitchFamily="2" charset="-122"/>
              </a:rPr>
              <a:t>           组合成换产时间最短的模式：</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生产方式组合</a:t>
            </a:r>
            <a:endParaRPr lang="zh-CN" altLang="en-US" b="1" dirty="0">
              <a:latin typeface="Arial" panose="020B0604020202020204" pitchFamily="34" charset="0"/>
              <a:ea typeface="宋体" panose="02010600030101010101" pitchFamily="2" charset="-122"/>
            </a:endParaRPr>
          </a:p>
          <a:p>
            <a:pPr algn="l"/>
            <a:r>
              <a:rPr lang="zh-CN" altLang="en-US" b="1" dirty="0">
                <a:latin typeface="Arial" panose="020B0604020202020204" pitchFamily="34" charset="0"/>
                <a:ea typeface="宋体" panose="02010600030101010101" pitchFamily="2" charset="-122"/>
              </a:rPr>
              <a:t>       ②制作</a:t>
            </a:r>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天的生产指示管理板，表示以上内容</a:t>
            </a:r>
            <a:endParaRPr lang="zh-CN" altLang="en-US" b="1" dirty="0">
              <a:latin typeface="Arial" panose="020B0604020202020204" pitchFamily="34" charset="0"/>
              <a:ea typeface="宋体" panose="02010600030101010101" pitchFamily="2" charset="-122"/>
            </a:endParaRPr>
          </a:p>
          <a:p>
            <a:pPr algn="l"/>
            <a:r>
              <a:rPr lang="zh-CN" altLang="en-US" b="1" dirty="0">
                <a:latin typeface="Arial" panose="020B0604020202020204" pitchFamily="34" charset="0"/>
                <a:ea typeface="宋体" panose="02010600030101010101" pitchFamily="2" charset="-122"/>
              </a:rPr>
              <a:t>       ③将根据形成的生产方式组合取下的看板，按照生产方式组合发送出去。</a:t>
            </a:r>
            <a:endParaRPr lang="zh-CN" altLang="en-US" b="1" dirty="0">
              <a:latin typeface="黑体" panose="02010609060101010101" pitchFamily="2" charset="-122"/>
              <a:ea typeface="黑体" panose="02010609060101010101" pitchFamily="2" charset="-122"/>
            </a:endParaRPr>
          </a:p>
        </p:txBody>
      </p:sp>
      <p:sp>
        <p:nvSpPr>
          <p:cNvPr id="131187" name="右大括号 131186"/>
          <p:cNvSpPr/>
          <p:nvPr/>
        </p:nvSpPr>
        <p:spPr>
          <a:xfrm>
            <a:off x="5364163" y="4437063"/>
            <a:ext cx="144462" cy="504825"/>
          </a:xfrm>
          <a:prstGeom prst="rightBrace">
            <a:avLst>
              <a:gd name="adj1" fmla="val 29120"/>
              <a:gd name="adj2" fmla="val 50000"/>
            </a:avLst>
          </a:prstGeom>
          <a:noFill/>
          <a:ln w="25400" cap="flat" cmpd="sng">
            <a:solidFill>
              <a:schemeClr val="tx1"/>
            </a:solidFill>
            <a:prstDash val="solid"/>
            <a:headEnd type="none" w="med" len="med"/>
            <a:tailEnd type="none" w="med" len="med"/>
          </a:ln>
        </p:spPr>
        <p:txBody>
          <a:bodyPr/>
          <a:p>
            <a:endParaRPr lang="zh-CN" altLang="en-US"/>
          </a:p>
        </p:txBody>
      </p:sp>
      <p:sp>
        <p:nvSpPr>
          <p:cNvPr id="131188" name="矩形 131187"/>
          <p:cNvSpPr/>
          <p:nvPr/>
        </p:nvSpPr>
        <p:spPr>
          <a:xfrm>
            <a:off x="5651500" y="4581525"/>
            <a:ext cx="1008063"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适用于生产线</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2104" name="矩形 132103"/>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32105" name="矩形 132104"/>
          <p:cNvSpPr/>
          <p:nvPr/>
        </p:nvSpPr>
        <p:spPr>
          <a:xfrm>
            <a:off x="1187450" y="1412875"/>
            <a:ext cx="4248150"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9</a:t>
            </a:r>
            <a:r>
              <a:rPr lang="zh-CN" altLang="en-US" b="1" dirty="0">
                <a:latin typeface="Arial" panose="020B0604020202020204" pitchFamily="34" charset="0"/>
                <a:ea typeface="宋体" panose="02010600030101010101" pitchFamily="2" charset="-122"/>
              </a:rPr>
              <a:t>）单个型号专用加工线</a:t>
            </a:r>
            <a:endParaRPr lang="zh-CN" altLang="en-US" b="1" dirty="0">
              <a:latin typeface="Arial" panose="020B0604020202020204" pitchFamily="34" charset="0"/>
              <a:ea typeface="宋体" panose="02010600030101010101" pitchFamily="2" charset="-122"/>
            </a:endParaRPr>
          </a:p>
        </p:txBody>
      </p:sp>
      <p:grpSp>
        <p:nvGrpSpPr>
          <p:cNvPr id="132109" name="组合 132108"/>
          <p:cNvGrpSpPr/>
          <p:nvPr/>
        </p:nvGrpSpPr>
        <p:grpSpPr>
          <a:xfrm>
            <a:off x="1692275" y="2492375"/>
            <a:ext cx="398463" cy="1295400"/>
            <a:chOff x="748" y="1661"/>
            <a:chExt cx="237" cy="1225"/>
          </a:xfrm>
        </p:grpSpPr>
        <p:sp>
          <p:nvSpPr>
            <p:cNvPr id="132110" name="任意多边形 132109"/>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2111" name="直接连接符 132110"/>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2112" name="直接连接符 132111"/>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2113" name="直接连接符 132112"/>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2114" name="直接连接符 132113"/>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32119" name="矩形 132118"/>
          <p:cNvSpPr/>
          <p:nvPr/>
        </p:nvSpPr>
        <p:spPr>
          <a:xfrm>
            <a:off x="1530350" y="2014538"/>
            <a:ext cx="728663" cy="2952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前工序完成品</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取件商店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2120" name="立方体 132119"/>
          <p:cNvSpPr/>
          <p:nvPr/>
        </p:nvSpPr>
        <p:spPr>
          <a:xfrm>
            <a:off x="2843213" y="3068638"/>
            <a:ext cx="452437" cy="555625"/>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32121" name="直接连接符 132120"/>
          <p:cNvSpPr/>
          <p:nvPr/>
        </p:nvSpPr>
        <p:spPr>
          <a:xfrm>
            <a:off x="2195513" y="3429000"/>
            <a:ext cx="2808287" cy="0"/>
          </a:xfrm>
          <a:prstGeom prst="line">
            <a:avLst/>
          </a:prstGeom>
          <a:ln w="25400" cap="flat" cmpd="sng">
            <a:solidFill>
              <a:schemeClr val="tx1"/>
            </a:solidFill>
            <a:prstDash val="solid"/>
            <a:headEnd type="none" w="med" len="med"/>
            <a:tailEnd type="triangle" w="med" len="med"/>
          </a:ln>
        </p:spPr>
      </p:sp>
      <p:grpSp>
        <p:nvGrpSpPr>
          <p:cNvPr id="132122" name="组合 132121"/>
          <p:cNvGrpSpPr/>
          <p:nvPr/>
        </p:nvGrpSpPr>
        <p:grpSpPr>
          <a:xfrm>
            <a:off x="2987675" y="2636838"/>
            <a:ext cx="768350" cy="361950"/>
            <a:chOff x="1519" y="1389"/>
            <a:chExt cx="363" cy="226"/>
          </a:xfrm>
        </p:grpSpPr>
        <p:sp>
          <p:nvSpPr>
            <p:cNvPr id="132123" name="矩形 132122"/>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2124" name="椭圆 132123"/>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32125" name="组合 132124"/>
          <p:cNvGrpSpPr/>
          <p:nvPr/>
        </p:nvGrpSpPr>
        <p:grpSpPr>
          <a:xfrm>
            <a:off x="3419475" y="2133600"/>
            <a:ext cx="768350" cy="361950"/>
            <a:chOff x="1519" y="1389"/>
            <a:chExt cx="363" cy="226"/>
          </a:xfrm>
        </p:grpSpPr>
        <p:sp>
          <p:nvSpPr>
            <p:cNvPr id="132126" name="矩形 132125"/>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2127" name="椭圆 132126"/>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32128" name="矩形 132127"/>
          <p:cNvSpPr/>
          <p:nvPr/>
        </p:nvSpPr>
        <p:spPr>
          <a:xfrm>
            <a:off x="3563938" y="3141663"/>
            <a:ext cx="958850" cy="381000"/>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本工序</a:t>
            </a:r>
            <a:endParaRPr lang="zh-CN" altLang="en-US" b="1" dirty="0">
              <a:latin typeface="Arial" panose="020B0604020202020204" pitchFamily="34" charset="0"/>
              <a:ea typeface="宋体" panose="02010600030101010101" pitchFamily="2" charset="-122"/>
            </a:endParaRPr>
          </a:p>
        </p:txBody>
      </p:sp>
      <p:grpSp>
        <p:nvGrpSpPr>
          <p:cNvPr id="132129" name="组合 132128"/>
          <p:cNvGrpSpPr/>
          <p:nvPr/>
        </p:nvGrpSpPr>
        <p:grpSpPr>
          <a:xfrm>
            <a:off x="5003800" y="2492375"/>
            <a:ext cx="398463" cy="1295400"/>
            <a:chOff x="748" y="1661"/>
            <a:chExt cx="237" cy="1225"/>
          </a:xfrm>
        </p:grpSpPr>
        <p:sp>
          <p:nvSpPr>
            <p:cNvPr id="132130" name="任意多边形 132129"/>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2131" name="直接连接符 132130"/>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2132" name="直接连接符 132131"/>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2133" name="直接连接符 132132"/>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2134" name="直接连接符 132133"/>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32135" name="矩形 132134"/>
          <p:cNvSpPr/>
          <p:nvPr/>
        </p:nvSpPr>
        <p:spPr>
          <a:xfrm rot="5400000">
            <a:off x="5291138" y="3068638"/>
            <a:ext cx="792162" cy="215900"/>
          </a:xfrm>
          <a:prstGeom prst="rect">
            <a:avLst/>
          </a:prstGeom>
        </p:spPr>
        <p:txBody>
          <a:bodyPr vert="eaVert"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搬运间隙</a:t>
            </a:r>
            <a:endPar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endParaRPr>
          </a:p>
        </p:txBody>
      </p:sp>
      <p:grpSp>
        <p:nvGrpSpPr>
          <p:cNvPr id="132136" name="组合 132135"/>
          <p:cNvGrpSpPr/>
          <p:nvPr/>
        </p:nvGrpSpPr>
        <p:grpSpPr>
          <a:xfrm>
            <a:off x="6011863" y="2852738"/>
            <a:ext cx="768350" cy="361950"/>
            <a:chOff x="1519" y="1389"/>
            <a:chExt cx="363" cy="226"/>
          </a:xfrm>
        </p:grpSpPr>
        <p:sp>
          <p:nvSpPr>
            <p:cNvPr id="132137" name="矩形 132136"/>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2138" name="椭圆 132137"/>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32139" name="组合 132138"/>
          <p:cNvGrpSpPr/>
          <p:nvPr/>
        </p:nvGrpSpPr>
        <p:grpSpPr>
          <a:xfrm>
            <a:off x="6443663" y="2349500"/>
            <a:ext cx="768350" cy="361950"/>
            <a:chOff x="1519" y="1389"/>
            <a:chExt cx="363" cy="226"/>
          </a:xfrm>
        </p:grpSpPr>
        <p:sp>
          <p:nvSpPr>
            <p:cNvPr id="132140" name="矩形 132139"/>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2141" name="椭圆 132140"/>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32142" name="立方体 132141"/>
          <p:cNvSpPr/>
          <p:nvPr/>
        </p:nvSpPr>
        <p:spPr>
          <a:xfrm>
            <a:off x="6084888" y="3284538"/>
            <a:ext cx="452437" cy="555625"/>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32143" name="矩形 132142"/>
          <p:cNvSpPr/>
          <p:nvPr/>
        </p:nvSpPr>
        <p:spPr>
          <a:xfrm>
            <a:off x="7451725" y="2205038"/>
            <a:ext cx="576263" cy="1792287"/>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sp>
        <p:nvSpPr>
          <p:cNvPr id="132144" name="矩形 132143"/>
          <p:cNvSpPr/>
          <p:nvPr/>
        </p:nvSpPr>
        <p:spPr>
          <a:xfrm>
            <a:off x="4787900" y="2276475"/>
            <a:ext cx="647700" cy="1508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本工序商店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2145" name="任意多边形 132144"/>
          <p:cNvSpPr/>
          <p:nvPr/>
        </p:nvSpPr>
        <p:spPr>
          <a:xfrm>
            <a:off x="4067175" y="2265363"/>
            <a:ext cx="1081088" cy="587375"/>
          </a:xfrm>
          <a:custGeom>
            <a:avLst/>
            <a:gdLst/>
            <a:ahLst/>
            <a:cxnLst/>
            <a:pathLst>
              <a:path w="681" h="370">
                <a:moveTo>
                  <a:pt x="681" y="370"/>
                </a:moveTo>
                <a:cubicBezTo>
                  <a:pt x="578" y="238"/>
                  <a:pt x="476" y="106"/>
                  <a:pt x="363" y="53"/>
                </a:cubicBezTo>
                <a:cubicBezTo>
                  <a:pt x="250" y="0"/>
                  <a:pt x="125" y="26"/>
                  <a:pt x="0" y="53"/>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2146" name="任意多边形 132145"/>
          <p:cNvSpPr/>
          <p:nvPr/>
        </p:nvSpPr>
        <p:spPr>
          <a:xfrm>
            <a:off x="2195513" y="2312988"/>
            <a:ext cx="1152525" cy="684212"/>
          </a:xfrm>
          <a:custGeom>
            <a:avLst/>
            <a:gdLst/>
            <a:ahLst/>
            <a:cxnLst/>
            <a:pathLst>
              <a:path w="726" h="431">
                <a:moveTo>
                  <a:pt x="726" y="23"/>
                </a:moveTo>
                <a:cubicBezTo>
                  <a:pt x="582" y="11"/>
                  <a:pt x="439" y="0"/>
                  <a:pt x="318" y="68"/>
                </a:cubicBezTo>
                <a:cubicBezTo>
                  <a:pt x="197" y="136"/>
                  <a:pt x="98" y="283"/>
                  <a:pt x="0" y="431"/>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2147" name="任意多边形 132146"/>
          <p:cNvSpPr/>
          <p:nvPr/>
        </p:nvSpPr>
        <p:spPr>
          <a:xfrm>
            <a:off x="5292725" y="2420938"/>
            <a:ext cx="1079500" cy="647700"/>
          </a:xfrm>
          <a:custGeom>
            <a:avLst/>
            <a:gdLst/>
            <a:ahLst/>
            <a:cxnLst/>
            <a:pathLst>
              <a:path w="680" h="408">
                <a:moveTo>
                  <a:pt x="680" y="0"/>
                </a:moveTo>
                <a:cubicBezTo>
                  <a:pt x="532" y="11"/>
                  <a:pt x="385" y="23"/>
                  <a:pt x="272" y="91"/>
                </a:cubicBezTo>
                <a:cubicBezTo>
                  <a:pt x="159" y="159"/>
                  <a:pt x="79" y="283"/>
                  <a:pt x="0" y="408"/>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2148" name="任意多边形 132147"/>
          <p:cNvSpPr/>
          <p:nvPr/>
        </p:nvSpPr>
        <p:spPr>
          <a:xfrm>
            <a:off x="5292725" y="3141663"/>
            <a:ext cx="2159000" cy="598487"/>
          </a:xfrm>
          <a:custGeom>
            <a:avLst/>
            <a:gdLst/>
            <a:ahLst/>
            <a:cxnLst/>
            <a:pathLst>
              <a:path w="1360" h="377">
                <a:moveTo>
                  <a:pt x="0" y="0"/>
                </a:moveTo>
                <a:cubicBezTo>
                  <a:pt x="113" y="128"/>
                  <a:pt x="226" y="257"/>
                  <a:pt x="453" y="317"/>
                </a:cubicBezTo>
                <a:cubicBezTo>
                  <a:pt x="680" y="377"/>
                  <a:pt x="1020" y="369"/>
                  <a:pt x="1360" y="362"/>
                </a:cubicBezTo>
              </a:path>
            </a:pathLst>
          </a:custGeom>
          <a:noFill/>
          <a:ln w="25400" cap="flat" cmpd="sng">
            <a:solidFill>
              <a:schemeClr val="tx1">
                <a:alpha val="100000"/>
              </a:schemeClr>
            </a:solidFill>
            <a:prstDash val="solid"/>
            <a:headEnd type="none" w="med" len="med"/>
            <a:tailEnd type="triangle" w="med" len="med"/>
          </a:ln>
        </p:spPr>
        <p:txBody>
          <a:bodyPr/>
          <a:p>
            <a:endParaRPr lang="zh-CN" altLang="en-US"/>
          </a:p>
        </p:txBody>
      </p:sp>
      <p:sp>
        <p:nvSpPr>
          <p:cNvPr id="132149" name="矩形 132148"/>
          <p:cNvSpPr/>
          <p:nvPr/>
        </p:nvSpPr>
        <p:spPr>
          <a:xfrm>
            <a:off x="611188" y="4149725"/>
            <a:ext cx="8064500" cy="2303463"/>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）没有换产（换产时间</a:t>
            </a:r>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0</a:t>
            </a:r>
            <a:r>
              <a:rPr lang="zh-CN" altLang="en-US" b="1" dirty="0">
                <a:latin typeface="黑体" panose="02010609060101010101" pitchFamily="2" charset="-122"/>
                <a:ea typeface="黑体" panose="02010609060101010101" pitchFamily="2" charset="-122"/>
              </a:rPr>
              <a:t>）的生产线，以“取走一个加工一个</a:t>
            </a:r>
            <a:r>
              <a:rPr lang="en-US" altLang="zh-CN" b="1">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的方式，</a:t>
            </a:r>
            <a:endParaRPr lang="zh-CN" altLang="en-US" b="1" dirty="0">
              <a:latin typeface="黑体" panose="02010609060101010101" pitchFamily="2" charset="-122"/>
              <a:ea typeface="黑体" panose="02010609060101010101" pitchFamily="2" charset="-122"/>
            </a:endParaRPr>
          </a:p>
          <a:p>
            <a:pPr algn="l"/>
            <a:r>
              <a:rPr lang="zh-CN" altLang="en-US" b="1" dirty="0">
                <a:latin typeface="黑体" panose="02010609060101010101" pitchFamily="2" charset="-122"/>
                <a:ea typeface="黑体" panose="02010609060101010101" pitchFamily="2" charset="-122"/>
              </a:rPr>
              <a:t>   保证库存为最小。</a:t>
            </a:r>
            <a:endParaRPr lang="zh-CN" altLang="en-US" b="1" dirty="0">
              <a:latin typeface="黑体" panose="02010609060101010101" pitchFamily="2" charset="-122"/>
              <a:ea typeface="黑体" panose="02010609060101010101" pitchFamily="2" charset="-122"/>
            </a:endParaRPr>
          </a:p>
          <a:p>
            <a:pPr algn="l"/>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）由此，本工序的工序内看板可以通过后工序的取件间隔以及该型号的节拍时间算定周转张数。</a:t>
            </a:r>
            <a:endParaRPr lang="zh-CN" altLang="en-US" b="1" dirty="0">
              <a:latin typeface="黑体" panose="02010609060101010101" pitchFamily="2" charset="-122"/>
              <a:ea typeface="黑体" panose="02010609060101010101" pitchFamily="2" charset="-122"/>
            </a:endParaRPr>
          </a:p>
          <a:p>
            <a:pPr algn="l"/>
            <a:endParaRPr lang="zh-CN" altLang="en-US" b="1" dirty="0">
              <a:latin typeface="黑体" panose="02010609060101010101" pitchFamily="2" charset="-122"/>
              <a:ea typeface="黑体" panose="02010609060101010101" pitchFamily="2" charset="-122"/>
            </a:endParaRPr>
          </a:p>
          <a:p>
            <a:pPr algn="l"/>
            <a:endParaRPr lang="zh-CN" altLang="en-US" b="1" dirty="0">
              <a:latin typeface="黑体" panose="02010609060101010101" pitchFamily="2" charset="-122"/>
              <a:ea typeface="黑体" panose="02010609060101010101" pitchFamily="2" charset="-122"/>
            </a:endParaRPr>
          </a:p>
          <a:p>
            <a:pPr algn="l"/>
            <a:endParaRPr lang="zh-CN" altLang="en-US" b="1" dirty="0">
              <a:latin typeface="黑体" panose="02010609060101010101" pitchFamily="2" charset="-122"/>
              <a:ea typeface="黑体" panose="02010609060101010101" pitchFamily="2" charset="-122"/>
            </a:endParaRPr>
          </a:p>
        </p:txBody>
      </p:sp>
      <p:sp>
        <p:nvSpPr>
          <p:cNvPr id="132150" name="矩形 132149"/>
          <p:cNvSpPr/>
          <p:nvPr/>
        </p:nvSpPr>
        <p:spPr>
          <a:xfrm>
            <a:off x="1258888" y="5734050"/>
            <a:ext cx="6626225" cy="503238"/>
          </a:xfrm>
          <a:prstGeom prst="rect">
            <a:avLst/>
          </a:prstGeom>
          <a:noFill/>
          <a:ln w="25400">
            <a:noFill/>
          </a:ln>
        </p:spPr>
        <p:txBody>
          <a:bodyPr wrap="none" anchor="ctr" anchorCtr="0"/>
          <a:p>
            <a:r>
              <a:rPr lang="zh-CN" altLang="en-US" b="1" dirty="0">
                <a:latin typeface="Arial" panose="020B0604020202020204" pitchFamily="34" charset="0"/>
                <a:ea typeface="宋体" panose="02010600030101010101" pitchFamily="2" charset="-122"/>
              </a:rPr>
              <a:t>周转张数</a:t>
            </a:r>
            <a:r>
              <a:rPr lang="en-US" altLang="zh-CN" b="1">
                <a:latin typeface="Arial" panose="020B0604020202020204" pitchFamily="34" charset="0"/>
                <a:ea typeface="宋体" panose="02010600030101010101" pitchFamily="2" charset="-122"/>
              </a:rPr>
              <a:t>=  ———————  ÷1</a:t>
            </a:r>
            <a:r>
              <a:rPr lang="zh-CN" altLang="en-US" b="1" dirty="0">
                <a:latin typeface="Arial" panose="020B0604020202020204" pitchFamily="34" charset="0"/>
                <a:ea typeface="宋体" panose="02010600030101010101" pitchFamily="2" charset="-122"/>
              </a:rPr>
              <a:t>张看板所含数量</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安全系数</a:t>
            </a:r>
            <a:endParaRPr lang="zh-CN" altLang="en-US" b="1" dirty="0">
              <a:latin typeface="Arial" panose="020B0604020202020204" pitchFamily="34" charset="0"/>
              <a:ea typeface="宋体" panose="02010600030101010101" pitchFamily="2" charset="-122"/>
            </a:endParaRPr>
          </a:p>
        </p:txBody>
      </p:sp>
      <p:sp>
        <p:nvSpPr>
          <p:cNvPr id="132151" name="矩形 132150"/>
          <p:cNvSpPr/>
          <p:nvPr/>
        </p:nvSpPr>
        <p:spPr>
          <a:xfrm>
            <a:off x="3132138" y="5734050"/>
            <a:ext cx="820737" cy="5540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搬运间隔</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节拍时间</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8" name="矩形 133127"/>
          <p:cNvSpPr/>
          <p:nvPr/>
        </p:nvSpPr>
        <p:spPr>
          <a:xfrm>
            <a:off x="1258888" y="765175"/>
            <a:ext cx="2952750"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zh-CN" altLang="en-US" sz="2800" b="1" dirty="0">
                <a:latin typeface="宋体" panose="02010600030101010101" pitchFamily="2" charset="-122"/>
                <a:ea typeface="宋体" panose="02010600030101010101" pitchFamily="2" charset="-122"/>
              </a:rPr>
              <a:t>看板的周转方式</a:t>
            </a:r>
            <a:endParaRPr lang="zh-CN" altLang="en-US" sz="2800" b="1" dirty="0">
              <a:latin typeface="宋体" panose="02010600030101010101" pitchFamily="2" charset="-122"/>
              <a:ea typeface="宋体" panose="02010600030101010101" pitchFamily="2" charset="-122"/>
            </a:endParaRPr>
          </a:p>
        </p:txBody>
      </p:sp>
      <p:sp>
        <p:nvSpPr>
          <p:cNvPr id="133129" name="矩形 133128"/>
          <p:cNvSpPr/>
          <p:nvPr/>
        </p:nvSpPr>
        <p:spPr>
          <a:xfrm>
            <a:off x="1187450" y="1412875"/>
            <a:ext cx="5256213" cy="479425"/>
          </a:xfrm>
          <a:prstGeom prst="rect">
            <a:avLst/>
          </a:prstGeom>
          <a:noFill/>
          <a:ln w="25400">
            <a:noFill/>
          </a:ln>
        </p:spPr>
        <p:txBody>
          <a:bodyPr wrap="none" anchor="ctr" anchorCtr="0"/>
          <a:p>
            <a:pPr algn="l"/>
            <a:r>
              <a:rPr lang="en-US" altLang="zh-CN" b="1">
                <a:latin typeface="Arial" panose="020B0604020202020204" pitchFamily="34" charset="0"/>
                <a:ea typeface="宋体" panose="02010600030101010101" pitchFamily="2" charset="-122"/>
              </a:rPr>
              <a:t>10</a:t>
            </a:r>
            <a:r>
              <a:rPr lang="zh-CN" altLang="en-US" b="1" dirty="0">
                <a:latin typeface="Arial" panose="020B0604020202020204" pitchFamily="34" charset="0"/>
                <a:ea typeface="宋体" panose="02010600030101010101" pitchFamily="2" charset="-122"/>
              </a:rPr>
              <a:t>）定</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定方式（定时不定量</a:t>
            </a:r>
            <a:r>
              <a:rPr lang="en-US" altLang="zh-CN" b="1">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定量不定时）</a:t>
            </a:r>
            <a:endParaRPr lang="zh-CN" altLang="en-US" b="1" dirty="0">
              <a:latin typeface="Arial" panose="020B0604020202020204" pitchFamily="34" charset="0"/>
              <a:ea typeface="宋体" panose="02010600030101010101" pitchFamily="2" charset="-122"/>
            </a:endParaRPr>
          </a:p>
        </p:txBody>
      </p:sp>
      <p:grpSp>
        <p:nvGrpSpPr>
          <p:cNvPr id="133131" name="组合 133130"/>
          <p:cNvGrpSpPr/>
          <p:nvPr/>
        </p:nvGrpSpPr>
        <p:grpSpPr>
          <a:xfrm>
            <a:off x="6659563" y="2492375"/>
            <a:ext cx="398462" cy="1295400"/>
            <a:chOff x="748" y="1661"/>
            <a:chExt cx="237" cy="1225"/>
          </a:xfrm>
        </p:grpSpPr>
        <p:sp>
          <p:nvSpPr>
            <p:cNvPr id="133132" name="任意多边形 133131"/>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3133" name="直接连接符 133132"/>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3134" name="直接连接符 133133"/>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3135" name="直接连接符 133134"/>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3136" name="直接连接符 133135"/>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sp>
        <p:nvSpPr>
          <p:cNvPr id="133137" name="矩形 133136"/>
          <p:cNvSpPr/>
          <p:nvPr/>
        </p:nvSpPr>
        <p:spPr>
          <a:xfrm>
            <a:off x="1547813" y="2060575"/>
            <a:ext cx="728662" cy="295275"/>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前工序完成品</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取件商店</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3138" name="立方体 133137"/>
          <p:cNvSpPr/>
          <p:nvPr/>
        </p:nvSpPr>
        <p:spPr>
          <a:xfrm>
            <a:off x="7235825" y="3357563"/>
            <a:ext cx="452438" cy="358775"/>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33139" name="直接连接符 133138"/>
          <p:cNvSpPr/>
          <p:nvPr/>
        </p:nvSpPr>
        <p:spPr>
          <a:xfrm>
            <a:off x="2051050" y="3357563"/>
            <a:ext cx="2665413" cy="0"/>
          </a:xfrm>
          <a:prstGeom prst="line">
            <a:avLst/>
          </a:prstGeom>
          <a:ln w="25400" cap="flat" cmpd="sng">
            <a:solidFill>
              <a:schemeClr val="tx1"/>
            </a:solidFill>
            <a:prstDash val="solid"/>
            <a:headEnd type="none" w="med" len="med"/>
            <a:tailEnd type="triangle" w="med" len="med"/>
          </a:ln>
        </p:spPr>
      </p:sp>
      <p:sp>
        <p:nvSpPr>
          <p:cNvPr id="133140" name="矩形 133139"/>
          <p:cNvSpPr/>
          <p:nvPr/>
        </p:nvSpPr>
        <p:spPr>
          <a:xfrm>
            <a:off x="2700338" y="3068638"/>
            <a:ext cx="742950" cy="381000"/>
          </a:xfrm>
          <a:prstGeom prst="rect">
            <a:avLst/>
          </a:prstGeom>
          <a:noFill/>
          <a:ln w="25400" cap="flat" cmpd="sng">
            <a:solidFill>
              <a:schemeClr val="tx1"/>
            </a:solidFill>
            <a:prstDash val="solid"/>
            <a:miter/>
            <a:headEnd type="none" w="med" len="med"/>
            <a:tailEnd type="none" w="med" len="med"/>
          </a:ln>
        </p:spPr>
        <p:txBody>
          <a:bodyPr wrap="none" anchor="ctr" anchorCtr="0"/>
          <a:p>
            <a:r>
              <a:rPr lang="zh-CN" altLang="en-US" b="1" dirty="0">
                <a:latin typeface="Arial" panose="020B0604020202020204" pitchFamily="34" charset="0"/>
                <a:ea typeface="宋体" panose="02010600030101010101" pitchFamily="2" charset="-122"/>
              </a:rPr>
              <a:t>本工序</a:t>
            </a:r>
            <a:endParaRPr lang="zh-CN" altLang="en-US" b="1" dirty="0">
              <a:latin typeface="Arial" panose="020B0604020202020204" pitchFamily="34" charset="0"/>
              <a:ea typeface="宋体" panose="02010600030101010101" pitchFamily="2" charset="-122"/>
            </a:endParaRPr>
          </a:p>
        </p:txBody>
      </p:sp>
      <p:grpSp>
        <p:nvGrpSpPr>
          <p:cNvPr id="133141" name="组合 133140"/>
          <p:cNvGrpSpPr/>
          <p:nvPr/>
        </p:nvGrpSpPr>
        <p:grpSpPr>
          <a:xfrm>
            <a:off x="2484438" y="2205038"/>
            <a:ext cx="647700" cy="290512"/>
            <a:chOff x="1519" y="1389"/>
            <a:chExt cx="363" cy="226"/>
          </a:xfrm>
        </p:grpSpPr>
        <p:sp>
          <p:nvSpPr>
            <p:cNvPr id="133142" name="矩形 133141"/>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3143" name="椭圆 133142"/>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33144" name="组合 133143"/>
          <p:cNvGrpSpPr/>
          <p:nvPr/>
        </p:nvGrpSpPr>
        <p:grpSpPr>
          <a:xfrm>
            <a:off x="7162800" y="2346325"/>
            <a:ext cx="768350" cy="361950"/>
            <a:chOff x="1519" y="1389"/>
            <a:chExt cx="363" cy="226"/>
          </a:xfrm>
        </p:grpSpPr>
        <p:sp>
          <p:nvSpPr>
            <p:cNvPr id="133145" name="矩形 133144"/>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3146" name="椭圆 133145"/>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grpSp>
        <p:nvGrpSpPr>
          <p:cNvPr id="133147" name="组合 133146"/>
          <p:cNvGrpSpPr/>
          <p:nvPr/>
        </p:nvGrpSpPr>
        <p:grpSpPr>
          <a:xfrm>
            <a:off x="1619250" y="2565400"/>
            <a:ext cx="398463" cy="1295400"/>
            <a:chOff x="748" y="1661"/>
            <a:chExt cx="237" cy="1225"/>
          </a:xfrm>
        </p:grpSpPr>
        <p:sp>
          <p:nvSpPr>
            <p:cNvPr id="133148" name="任意多边形 133147"/>
            <p:cNvSpPr/>
            <p:nvPr/>
          </p:nvSpPr>
          <p:spPr>
            <a:xfrm>
              <a:off x="758" y="1661"/>
              <a:ext cx="227" cy="1225"/>
            </a:xfrm>
            <a:custGeom>
              <a:avLst/>
              <a:gdLst/>
              <a:ahLst/>
              <a:cxnLst/>
              <a:pathLst>
                <a:path w="272" h="817">
                  <a:moveTo>
                    <a:pt x="0" y="0"/>
                  </a:moveTo>
                  <a:lnTo>
                    <a:pt x="272" y="0"/>
                  </a:lnTo>
                  <a:lnTo>
                    <a:pt x="272" y="817"/>
                  </a:lnTo>
                  <a:lnTo>
                    <a:pt x="0" y="817"/>
                  </a:lnTo>
                </a:path>
              </a:pathLst>
            </a:custGeom>
            <a:noFill/>
            <a:ln w="25400" cap="flat" cmpd="sng">
              <a:solidFill>
                <a:schemeClr val="tx1">
                  <a:alpha val="100000"/>
                </a:schemeClr>
              </a:solidFill>
              <a:prstDash val="solid"/>
              <a:headEnd type="none" w="med" len="med"/>
              <a:tailEnd type="none" w="med" len="med"/>
            </a:ln>
          </p:spPr>
          <p:txBody>
            <a:bodyPr/>
            <a:p>
              <a:endParaRPr lang="zh-CN" altLang="en-US"/>
            </a:p>
          </p:txBody>
        </p:sp>
        <p:sp>
          <p:nvSpPr>
            <p:cNvPr id="133149" name="直接连接符 133148"/>
            <p:cNvSpPr/>
            <p:nvPr/>
          </p:nvSpPr>
          <p:spPr>
            <a:xfrm flipH="1">
              <a:off x="758" y="2091"/>
              <a:ext cx="227" cy="0"/>
            </a:xfrm>
            <a:prstGeom prst="line">
              <a:avLst/>
            </a:prstGeom>
            <a:ln w="25400" cap="flat" cmpd="sng">
              <a:solidFill>
                <a:schemeClr val="tx1"/>
              </a:solidFill>
              <a:prstDash val="solid"/>
              <a:headEnd type="none" w="med" len="med"/>
              <a:tailEnd type="none" w="med" len="med"/>
            </a:ln>
          </p:spPr>
        </p:sp>
        <p:sp>
          <p:nvSpPr>
            <p:cNvPr id="133150" name="直接连接符 133149"/>
            <p:cNvSpPr/>
            <p:nvPr/>
          </p:nvSpPr>
          <p:spPr>
            <a:xfrm flipH="1">
              <a:off x="758" y="1877"/>
              <a:ext cx="227" cy="0"/>
            </a:xfrm>
            <a:prstGeom prst="line">
              <a:avLst/>
            </a:prstGeom>
            <a:ln w="25400" cap="flat" cmpd="sng">
              <a:solidFill>
                <a:schemeClr val="tx1"/>
              </a:solidFill>
              <a:prstDash val="solid"/>
              <a:headEnd type="none" w="med" len="med"/>
              <a:tailEnd type="none" w="med" len="med"/>
            </a:ln>
          </p:spPr>
        </p:sp>
        <p:sp>
          <p:nvSpPr>
            <p:cNvPr id="133151" name="直接连接符 133150"/>
            <p:cNvSpPr/>
            <p:nvPr/>
          </p:nvSpPr>
          <p:spPr>
            <a:xfrm flipH="1">
              <a:off x="758" y="2360"/>
              <a:ext cx="227" cy="0"/>
            </a:xfrm>
            <a:prstGeom prst="line">
              <a:avLst/>
            </a:prstGeom>
            <a:ln w="25400" cap="flat" cmpd="sng">
              <a:solidFill>
                <a:schemeClr val="tx1"/>
              </a:solidFill>
              <a:prstDash val="solid"/>
              <a:headEnd type="none" w="med" len="med"/>
              <a:tailEnd type="none" w="med" len="med"/>
            </a:ln>
          </p:spPr>
        </p:sp>
        <p:sp>
          <p:nvSpPr>
            <p:cNvPr id="133152" name="直接连接符 133151"/>
            <p:cNvSpPr/>
            <p:nvPr/>
          </p:nvSpPr>
          <p:spPr>
            <a:xfrm flipH="1">
              <a:off x="748" y="2614"/>
              <a:ext cx="227" cy="0"/>
            </a:xfrm>
            <a:prstGeom prst="line">
              <a:avLst/>
            </a:prstGeom>
            <a:ln w="25400" cap="flat" cmpd="sng">
              <a:solidFill>
                <a:schemeClr val="tx1"/>
              </a:solidFill>
              <a:prstDash val="solid"/>
              <a:headEnd type="none" w="med" len="med"/>
              <a:tailEnd type="none" w="med" len="med"/>
            </a:ln>
          </p:spPr>
        </p:sp>
      </p:grpSp>
      <p:grpSp>
        <p:nvGrpSpPr>
          <p:cNvPr id="133153" name="组合 133152"/>
          <p:cNvGrpSpPr/>
          <p:nvPr/>
        </p:nvGrpSpPr>
        <p:grpSpPr>
          <a:xfrm>
            <a:off x="7162800" y="2924175"/>
            <a:ext cx="768350" cy="361950"/>
            <a:chOff x="1519" y="1389"/>
            <a:chExt cx="363" cy="226"/>
          </a:xfrm>
        </p:grpSpPr>
        <p:sp>
          <p:nvSpPr>
            <p:cNvPr id="133154" name="矩形 133153"/>
            <p:cNvSpPr/>
            <p:nvPr/>
          </p:nvSpPr>
          <p:spPr>
            <a:xfrm>
              <a:off x="1519" y="1434"/>
              <a:ext cx="318" cy="181"/>
            </a:xfrm>
            <a:prstGeom prst="rect">
              <a:avLst/>
            </a:prstGeom>
            <a:solidFill>
              <a:schemeClr val="bg1"/>
            </a:solidFill>
            <a:ln w="25400" cap="flat" cmpd="sng">
              <a:solidFill>
                <a:schemeClr val="tx1"/>
              </a:solidFill>
              <a:prstDash val="solid"/>
              <a:miter/>
              <a:headEnd type="none" w="med" len="med"/>
              <a:tailEnd type="none" w="med" len="med"/>
            </a:ln>
          </p:spPr>
          <p:txBody>
            <a:bodyPr wrap="none" anchor="ctr" anchorCtr="0"/>
            <a:p>
              <a:r>
                <a:rPr lang="zh-CN" altLang="en-US" sz="1400" b="1" dirty="0">
                  <a:latin typeface="Arial" panose="020B0604020202020204" pitchFamily="34" charset="0"/>
                  <a:ea typeface="宋体" panose="02010600030101010101" pitchFamily="2" charset="-122"/>
                </a:rPr>
                <a:t>工序内</a:t>
              </a:r>
              <a:endParaRPr lang="zh-CN" altLang="en-US" sz="1400" b="1" dirty="0">
                <a:latin typeface="Arial" panose="020B0604020202020204" pitchFamily="34" charset="0"/>
                <a:ea typeface="宋体" panose="02010600030101010101" pitchFamily="2" charset="-122"/>
              </a:endParaRPr>
            </a:p>
          </p:txBody>
        </p:sp>
        <p:sp>
          <p:nvSpPr>
            <p:cNvPr id="133155" name="椭圆 133154"/>
            <p:cNvSpPr/>
            <p:nvPr/>
          </p:nvSpPr>
          <p:spPr>
            <a:xfrm>
              <a:off x="1791" y="1389"/>
              <a:ext cx="91" cy="91"/>
            </a:xfrm>
            <a:prstGeom prst="ellipse">
              <a:avLst/>
            </a:prstGeom>
            <a:solidFill>
              <a:schemeClr val="bg1"/>
            </a:solidFill>
            <a:ln w="25400" cap="flat" cmpd="sng">
              <a:solidFill>
                <a:schemeClr val="tx1"/>
              </a:solidFill>
              <a:prstDash val="solid"/>
              <a:headEnd type="none" w="med" len="med"/>
              <a:tailEnd type="none" w="med" len="med"/>
            </a:ln>
          </p:spPr>
          <p:txBody>
            <a:bodyPr/>
            <a:p>
              <a:endParaRPr lang="zh-CN" altLang="en-US"/>
            </a:p>
          </p:txBody>
        </p:sp>
      </p:grpSp>
      <p:sp>
        <p:nvSpPr>
          <p:cNvPr id="133156" name="矩形 133155"/>
          <p:cNvSpPr/>
          <p:nvPr/>
        </p:nvSpPr>
        <p:spPr>
          <a:xfrm>
            <a:off x="8027988" y="2133600"/>
            <a:ext cx="576262" cy="1655763"/>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r>
              <a:rPr lang="zh-CN" altLang="en-US" dirty="0">
                <a:latin typeface="Arial" panose="020B0604020202020204" pitchFamily="34" charset="0"/>
                <a:ea typeface="宋体" panose="02010600030101010101" pitchFamily="2" charset="-122"/>
              </a:rPr>
              <a:t>后工序</a:t>
            </a:r>
            <a:endParaRPr lang="zh-CN" altLang="en-US" dirty="0">
              <a:latin typeface="Arial" panose="020B0604020202020204" pitchFamily="34" charset="0"/>
              <a:ea typeface="宋体" panose="02010600030101010101" pitchFamily="2" charset="-122"/>
            </a:endParaRPr>
          </a:p>
        </p:txBody>
      </p:sp>
      <p:sp>
        <p:nvSpPr>
          <p:cNvPr id="133157" name="左大括号 133156"/>
          <p:cNvSpPr/>
          <p:nvPr/>
        </p:nvSpPr>
        <p:spPr>
          <a:xfrm>
            <a:off x="6443663" y="2492375"/>
            <a:ext cx="144462" cy="720725"/>
          </a:xfrm>
          <a:prstGeom prst="leftBrace">
            <a:avLst>
              <a:gd name="adj1" fmla="val 41575"/>
              <a:gd name="adj2" fmla="val 50000"/>
            </a:avLst>
          </a:prstGeom>
          <a:noFill/>
          <a:ln w="25400" cap="flat" cmpd="sng">
            <a:solidFill>
              <a:schemeClr val="tx1"/>
            </a:solidFill>
            <a:prstDash val="solid"/>
            <a:headEnd type="none" w="med" len="med"/>
            <a:tailEnd type="none" w="med" len="med"/>
          </a:ln>
        </p:spPr>
        <p:txBody>
          <a:bodyPr/>
          <a:p>
            <a:endParaRPr lang="zh-CN" altLang="en-US"/>
          </a:p>
        </p:txBody>
      </p:sp>
      <p:sp>
        <p:nvSpPr>
          <p:cNvPr id="133158" name="左大括号 133157"/>
          <p:cNvSpPr/>
          <p:nvPr/>
        </p:nvSpPr>
        <p:spPr>
          <a:xfrm>
            <a:off x="6443663" y="3284538"/>
            <a:ext cx="144462" cy="504825"/>
          </a:xfrm>
          <a:prstGeom prst="leftBrace">
            <a:avLst>
              <a:gd name="adj1" fmla="val 29120"/>
              <a:gd name="adj2" fmla="val 50000"/>
            </a:avLst>
          </a:prstGeom>
          <a:noFill/>
          <a:ln w="25400" cap="flat" cmpd="sng">
            <a:solidFill>
              <a:schemeClr val="tx1"/>
            </a:solidFill>
            <a:prstDash val="solid"/>
            <a:headEnd type="none" w="med" len="med"/>
            <a:tailEnd type="none" w="med" len="med"/>
          </a:ln>
        </p:spPr>
        <p:txBody>
          <a:bodyPr/>
          <a:p>
            <a:endParaRPr lang="zh-CN" altLang="en-US"/>
          </a:p>
        </p:txBody>
      </p:sp>
      <p:sp>
        <p:nvSpPr>
          <p:cNvPr id="133159" name="矩形 133158"/>
          <p:cNvSpPr/>
          <p:nvPr/>
        </p:nvSpPr>
        <p:spPr>
          <a:xfrm>
            <a:off x="5651500" y="2565400"/>
            <a:ext cx="728663" cy="5032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A：定量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   不定时</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   型号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3160" name="矩形 133159"/>
          <p:cNvSpPr/>
          <p:nvPr/>
        </p:nvSpPr>
        <p:spPr>
          <a:xfrm>
            <a:off x="5651500" y="3284538"/>
            <a:ext cx="728663" cy="5032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B：定时</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   不定量</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   型号</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3161" name="矩形 133160"/>
          <p:cNvSpPr/>
          <p:nvPr/>
        </p:nvSpPr>
        <p:spPr>
          <a:xfrm>
            <a:off x="1765300" y="3933825"/>
            <a:ext cx="1727200" cy="647700"/>
          </a:xfrm>
          <a:prstGeom prst="rect">
            <a:avLst/>
          </a:prstGeom>
          <a:noFill/>
          <a:ln w="25400" cap="flat" cmpd="sng">
            <a:solidFill>
              <a:schemeClr val="tx1"/>
            </a:solidFill>
            <a:prstDash val="solid"/>
            <a:miter/>
            <a:headEnd type="none" w="med" len="med"/>
            <a:tailEnd type="none" w="med" len="med"/>
          </a:ln>
        </p:spPr>
        <p:txBody>
          <a:bodyPr anchor="ctr" anchorCtr="0"/>
          <a:p>
            <a:r>
              <a:rPr lang="zh-CN" altLang="en-US" sz="1400" b="1" dirty="0">
                <a:latin typeface="Arial" panose="020B0604020202020204" pitchFamily="34" charset="0"/>
                <a:ea typeface="宋体" panose="02010600030101010101" pitchFamily="2" charset="-122"/>
              </a:rPr>
              <a:t>加工顺序应当按照换产时间最短的原则进行组合</a:t>
            </a:r>
            <a:endParaRPr lang="zh-CN" altLang="en-US" sz="1400" b="1" dirty="0">
              <a:latin typeface="Arial" panose="020B0604020202020204" pitchFamily="34" charset="0"/>
              <a:ea typeface="宋体" panose="02010600030101010101" pitchFamily="2" charset="-122"/>
            </a:endParaRPr>
          </a:p>
        </p:txBody>
      </p:sp>
      <p:sp>
        <p:nvSpPr>
          <p:cNvPr id="133162" name="矩形 133161"/>
          <p:cNvSpPr/>
          <p:nvPr/>
        </p:nvSpPr>
        <p:spPr>
          <a:xfrm>
            <a:off x="3563938" y="3933825"/>
            <a:ext cx="2087562" cy="647700"/>
          </a:xfrm>
          <a:prstGeom prst="rect">
            <a:avLst/>
          </a:prstGeom>
          <a:noFill/>
          <a:ln w="25400" cap="flat" cmpd="sng">
            <a:solidFill>
              <a:schemeClr val="tx1"/>
            </a:solidFill>
            <a:prstDash val="solid"/>
            <a:miter/>
            <a:headEnd type="none" w="med" len="med"/>
            <a:tailEnd type="none" w="med" len="med"/>
          </a:ln>
        </p:spPr>
        <p:txBody>
          <a:bodyPr anchor="ctr" anchorCtr="0"/>
          <a:p>
            <a:r>
              <a:rPr lang="zh-CN" altLang="en-US" sz="1400" b="1" dirty="0">
                <a:latin typeface="Arial" panose="020B0604020202020204" pitchFamily="34" charset="0"/>
                <a:ea typeface="宋体" panose="02010600030101010101" pitchFamily="2" charset="-122"/>
              </a:rPr>
              <a:t>后工序一旦取走了设定的加工批次数量，即生产该批次数量的产品</a:t>
            </a:r>
            <a:endParaRPr lang="zh-CN" altLang="en-US" sz="1400" b="1" dirty="0">
              <a:latin typeface="Arial" panose="020B0604020202020204" pitchFamily="34" charset="0"/>
              <a:ea typeface="宋体" panose="02010600030101010101" pitchFamily="2" charset="-122"/>
            </a:endParaRPr>
          </a:p>
        </p:txBody>
      </p:sp>
      <p:sp>
        <p:nvSpPr>
          <p:cNvPr id="133163" name="矩形 133162"/>
          <p:cNvSpPr/>
          <p:nvPr/>
        </p:nvSpPr>
        <p:spPr>
          <a:xfrm>
            <a:off x="5724525" y="3933825"/>
            <a:ext cx="2879725" cy="647700"/>
          </a:xfrm>
          <a:prstGeom prst="rect">
            <a:avLst/>
          </a:prstGeom>
          <a:noFill/>
          <a:ln w="25400" cap="flat" cmpd="sng">
            <a:solidFill>
              <a:schemeClr val="tx1"/>
            </a:solidFill>
            <a:prstDash val="solid"/>
            <a:miter/>
            <a:headEnd type="none" w="med" len="med"/>
            <a:tailEnd type="none" w="med" len="med"/>
          </a:ln>
        </p:spPr>
        <p:txBody>
          <a:bodyPr anchor="ctr" anchorCtr="0"/>
          <a:p>
            <a:r>
              <a:rPr lang="zh-CN" altLang="en-US" sz="1400" b="1" dirty="0">
                <a:latin typeface="Arial" panose="020B0604020202020204" pitchFamily="34" charset="0"/>
                <a:ea typeface="宋体" panose="02010600030101010101" pitchFamily="2" charset="-122"/>
              </a:rPr>
              <a:t>按照一定时间段（一班、一天等）后工序区间的看板数量进行生产</a:t>
            </a:r>
            <a:endParaRPr lang="zh-CN" altLang="en-US" sz="1400" b="1" dirty="0">
              <a:latin typeface="Arial" panose="020B0604020202020204" pitchFamily="34" charset="0"/>
              <a:ea typeface="宋体" panose="02010600030101010101" pitchFamily="2" charset="-122"/>
            </a:endParaRPr>
          </a:p>
        </p:txBody>
      </p:sp>
      <p:sp>
        <p:nvSpPr>
          <p:cNvPr id="133166" name="矩形 133165"/>
          <p:cNvSpPr/>
          <p:nvPr/>
        </p:nvSpPr>
        <p:spPr>
          <a:xfrm>
            <a:off x="3348038" y="1989138"/>
            <a:ext cx="2514600" cy="16668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已进行生产方式组合的生产指示管理板</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grpSp>
        <p:nvGrpSpPr>
          <p:cNvPr id="133172" name="组合 133171"/>
          <p:cNvGrpSpPr/>
          <p:nvPr/>
        </p:nvGrpSpPr>
        <p:grpSpPr>
          <a:xfrm>
            <a:off x="3563938" y="2205038"/>
            <a:ext cx="2016125" cy="576262"/>
            <a:chOff x="2245" y="1389"/>
            <a:chExt cx="1270" cy="363"/>
          </a:xfrm>
        </p:grpSpPr>
        <p:grpSp>
          <p:nvGrpSpPr>
            <p:cNvPr id="133167" name="组合 133166"/>
            <p:cNvGrpSpPr/>
            <p:nvPr/>
          </p:nvGrpSpPr>
          <p:grpSpPr>
            <a:xfrm>
              <a:off x="2245" y="1389"/>
              <a:ext cx="1270" cy="363"/>
              <a:chOff x="2290" y="1389"/>
              <a:chExt cx="1225" cy="317"/>
            </a:xfrm>
          </p:grpSpPr>
          <p:sp>
            <p:nvSpPr>
              <p:cNvPr id="133164" name="矩形 133163"/>
              <p:cNvSpPr/>
              <p:nvPr/>
            </p:nvSpPr>
            <p:spPr>
              <a:xfrm>
                <a:off x="2290" y="1389"/>
                <a:ext cx="1225" cy="317"/>
              </a:xfrm>
              <a:prstGeom prst="rect">
                <a:avLst/>
              </a:prstGeom>
              <a:noFill/>
              <a:ln w="25400" cap="flat" cmpd="sng">
                <a:solidFill>
                  <a:schemeClr val="tx1"/>
                </a:solidFill>
                <a:prstDash val="solid"/>
                <a:miter/>
                <a:headEnd type="none" w="med" len="med"/>
                <a:tailEnd type="none" w="med" len="med"/>
              </a:ln>
            </p:spPr>
            <p:txBody>
              <a:bodyPr/>
              <a:p>
                <a:endParaRPr lang="zh-CN" altLang="en-US"/>
              </a:p>
            </p:txBody>
          </p:sp>
          <p:sp>
            <p:nvSpPr>
              <p:cNvPr id="133165" name="直接连接符 133164"/>
              <p:cNvSpPr/>
              <p:nvPr/>
            </p:nvSpPr>
            <p:spPr>
              <a:xfrm>
                <a:off x="2290" y="1525"/>
                <a:ext cx="1225" cy="0"/>
              </a:xfrm>
              <a:prstGeom prst="line">
                <a:avLst/>
              </a:prstGeom>
              <a:ln w="25400" cap="flat" cmpd="sng">
                <a:solidFill>
                  <a:schemeClr val="tx1"/>
                </a:solidFill>
                <a:prstDash val="solid"/>
                <a:headEnd type="none" w="med" len="med"/>
                <a:tailEnd type="none" w="med" len="med"/>
              </a:ln>
            </p:spPr>
          </p:sp>
        </p:grpSp>
        <p:sp>
          <p:nvSpPr>
            <p:cNvPr id="133168" name="矩形 133167"/>
            <p:cNvSpPr/>
            <p:nvPr/>
          </p:nvSpPr>
          <p:spPr>
            <a:xfrm>
              <a:off x="2290" y="1410"/>
              <a:ext cx="1088" cy="10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A-      B-    C-   自</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3169" name="直接连接符 133168"/>
            <p:cNvSpPr/>
            <p:nvPr/>
          </p:nvSpPr>
          <p:spPr>
            <a:xfrm>
              <a:off x="2653" y="1546"/>
              <a:ext cx="0" cy="204"/>
            </a:xfrm>
            <a:prstGeom prst="line">
              <a:avLst/>
            </a:prstGeom>
            <a:ln w="25400" cap="flat" cmpd="sng">
              <a:solidFill>
                <a:schemeClr val="tx1"/>
              </a:solidFill>
              <a:prstDash val="solid"/>
              <a:headEnd type="none" w="med" len="med"/>
              <a:tailEnd type="none" w="med" len="med"/>
            </a:ln>
          </p:spPr>
        </p:sp>
        <p:sp>
          <p:nvSpPr>
            <p:cNvPr id="133170" name="直接连接符 133169"/>
            <p:cNvSpPr/>
            <p:nvPr/>
          </p:nvSpPr>
          <p:spPr>
            <a:xfrm>
              <a:off x="2925" y="1546"/>
              <a:ext cx="0" cy="204"/>
            </a:xfrm>
            <a:prstGeom prst="line">
              <a:avLst/>
            </a:prstGeom>
            <a:ln w="25400" cap="flat" cmpd="sng">
              <a:solidFill>
                <a:schemeClr val="tx1"/>
              </a:solidFill>
              <a:prstDash val="solid"/>
              <a:headEnd type="none" w="med" len="med"/>
              <a:tailEnd type="none" w="med" len="med"/>
            </a:ln>
          </p:spPr>
        </p:sp>
        <p:sp>
          <p:nvSpPr>
            <p:cNvPr id="133171" name="直接连接符 133170"/>
            <p:cNvSpPr/>
            <p:nvPr/>
          </p:nvSpPr>
          <p:spPr>
            <a:xfrm>
              <a:off x="3243" y="1546"/>
              <a:ext cx="0" cy="204"/>
            </a:xfrm>
            <a:prstGeom prst="line">
              <a:avLst/>
            </a:prstGeom>
            <a:ln w="25400" cap="flat" cmpd="sng">
              <a:solidFill>
                <a:schemeClr val="tx1"/>
              </a:solidFill>
              <a:prstDash val="solid"/>
              <a:headEnd type="none" w="med" len="med"/>
              <a:tailEnd type="none" w="med" len="med"/>
            </a:ln>
          </p:spPr>
        </p:sp>
      </p:grpSp>
      <p:sp>
        <p:nvSpPr>
          <p:cNvPr id="133173" name="直接连接符 133172"/>
          <p:cNvSpPr/>
          <p:nvPr/>
        </p:nvSpPr>
        <p:spPr>
          <a:xfrm>
            <a:off x="3563938" y="2636838"/>
            <a:ext cx="647700" cy="0"/>
          </a:xfrm>
          <a:prstGeom prst="line">
            <a:avLst/>
          </a:prstGeom>
          <a:ln w="25400" cap="flat" cmpd="sng">
            <a:solidFill>
              <a:schemeClr val="tx1"/>
            </a:solidFill>
            <a:prstDash val="solid"/>
            <a:headEnd type="triangle" w="med" len="med"/>
            <a:tailEnd type="triangle" w="med" len="med"/>
          </a:ln>
        </p:spPr>
      </p:sp>
      <p:sp>
        <p:nvSpPr>
          <p:cNvPr id="133174" name="直接连接符 133173"/>
          <p:cNvSpPr/>
          <p:nvPr/>
        </p:nvSpPr>
        <p:spPr>
          <a:xfrm>
            <a:off x="4211638" y="2636838"/>
            <a:ext cx="431800" cy="0"/>
          </a:xfrm>
          <a:prstGeom prst="line">
            <a:avLst/>
          </a:prstGeom>
          <a:ln w="25400" cap="flat" cmpd="sng">
            <a:solidFill>
              <a:schemeClr val="tx1"/>
            </a:solidFill>
            <a:prstDash val="solid"/>
            <a:headEnd type="triangle" w="med" len="med"/>
            <a:tailEnd type="triangle" w="med" len="med"/>
          </a:ln>
        </p:spPr>
      </p:sp>
      <p:sp>
        <p:nvSpPr>
          <p:cNvPr id="133175" name="直接连接符 133174"/>
          <p:cNvSpPr/>
          <p:nvPr/>
        </p:nvSpPr>
        <p:spPr>
          <a:xfrm>
            <a:off x="4643438" y="2636838"/>
            <a:ext cx="504825" cy="0"/>
          </a:xfrm>
          <a:prstGeom prst="line">
            <a:avLst/>
          </a:prstGeom>
          <a:ln w="25400" cap="flat" cmpd="sng">
            <a:solidFill>
              <a:schemeClr val="tx1"/>
            </a:solidFill>
            <a:prstDash val="solid"/>
            <a:headEnd type="triangle" w="med" len="med"/>
            <a:tailEnd type="triangle" w="med" len="med"/>
          </a:ln>
        </p:spPr>
      </p:sp>
      <p:sp>
        <p:nvSpPr>
          <p:cNvPr id="133176" name="直接连接符 133175"/>
          <p:cNvSpPr/>
          <p:nvPr/>
        </p:nvSpPr>
        <p:spPr>
          <a:xfrm>
            <a:off x="5148263" y="2636838"/>
            <a:ext cx="431800" cy="0"/>
          </a:xfrm>
          <a:prstGeom prst="line">
            <a:avLst/>
          </a:prstGeom>
          <a:ln w="25400" cap="flat" cmpd="sng">
            <a:solidFill>
              <a:schemeClr val="tx1"/>
            </a:solidFill>
            <a:prstDash val="solid"/>
            <a:headEnd type="triangle" w="med" len="med"/>
            <a:tailEnd type="triangle" w="med" len="med"/>
          </a:ln>
        </p:spPr>
      </p:sp>
      <p:sp>
        <p:nvSpPr>
          <p:cNvPr id="133177" name="直接连接符 133176"/>
          <p:cNvSpPr/>
          <p:nvPr/>
        </p:nvSpPr>
        <p:spPr>
          <a:xfrm flipH="1">
            <a:off x="3635375" y="2492375"/>
            <a:ext cx="73025" cy="288925"/>
          </a:xfrm>
          <a:prstGeom prst="line">
            <a:avLst/>
          </a:prstGeom>
          <a:ln w="12700" cap="flat" cmpd="sng">
            <a:solidFill>
              <a:schemeClr val="tx1"/>
            </a:solidFill>
            <a:prstDash val="solid"/>
            <a:headEnd type="none" w="med" len="med"/>
            <a:tailEnd type="none" w="med" len="med"/>
          </a:ln>
        </p:spPr>
      </p:sp>
      <p:sp>
        <p:nvSpPr>
          <p:cNvPr id="133178" name="直接连接符 133177"/>
          <p:cNvSpPr/>
          <p:nvPr/>
        </p:nvSpPr>
        <p:spPr>
          <a:xfrm flipH="1">
            <a:off x="3708400" y="2492375"/>
            <a:ext cx="73025" cy="288925"/>
          </a:xfrm>
          <a:prstGeom prst="line">
            <a:avLst/>
          </a:prstGeom>
          <a:ln w="12700" cap="flat" cmpd="sng">
            <a:solidFill>
              <a:schemeClr val="tx1"/>
            </a:solidFill>
            <a:prstDash val="solid"/>
            <a:headEnd type="none" w="med" len="med"/>
            <a:tailEnd type="none" w="med" len="med"/>
          </a:ln>
        </p:spPr>
      </p:sp>
      <p:sp>
        <p:nvSpPr>
          <p:cNvPr id="133179" name="直接连接符 133178"/>
          <p:cNvSpPr/>
          <p:nvPr/>
        </p:nvSpPr>
        <p:spPr>
          <a:xfrm flipH="1">
            <a:off x="3778250" y="2492375"/>
            <a:ext cx="73025" cy="288925"/>
          </a:xfrm>
          <a:prstGeom prst="line">
            <a:avLst/>
          </a:prstGeom>
          <a:ln w="12700" cap="flat" cmpd="sng">
            <a:solidFill>
              <a:schemeClr val="tx1"/>
            </a:solidFill>
            <a:prstDash val="solid"/>
            <a:headEnd type="none" w="med" len="med"/>
            <a:tailEnd type="none" w="med" len="med"/>
          </a:ln>
        </p:spPr>
      </p:sp>
      <p:sp>
        <p:nvSpPr>
          <p:cNvPr id="133180" name="直接连接符 133179"/>
          <p:cNvSpPr/>
          <p:nvPr/>
        </p:nvSpPr>
        <p:spPr>
          <a:xfrm flipH="1">
            <a:off x="3851275" y="2492375"/>
            <a:ext cx="73025" cy="288925"/>
          </a:xfrm>
          <a:prstGeom prst="line">
            <a:avLst/>
          </a:prstGeom>
          <a:ln w="12700" cap="flat" cmpd="sng">
            <a:solidFill>
              <a:schemeClr val="tx1"/>
            </a:solidFill>
            <a:prstDash val="solid"/>
            <a:headEnd type="none" w="med" len="med"/>
            <a:tailEnd type="none" w="med" len="med"/>
          </a:ln>
        </p:spPr>
      </p:sp>
      <p:sp>
        <p:nvSpPr>
          <p:cNvPr id="133181" name="直接连接符 133180"/>
          <p:cNvSpPr/>
          <p:nvPr/>
        </p:nvSpPr>
        <p:spPr>
          <a:xfrm flipH="1">
            <a:off x="3922713" y="2492375"/>
            <a:ext cx="73025" cy="288925"/>
          </a:xfrm>
          <a:prstGeom prst="line">
            <a:avLst/>
          </a:prstGeom>
          <a:ln w="12700" cap="flat" cmpd="sng">
            <a:solidFill>
              <a:schemeClr val="tx1"/>
            </a:solidFill>
            <a:prstDash val="solid"/>
            <a:headEnd type="none" w="med" len="med"/>
            <a:tailEnd type="none" w="med" len="med"/>
          </a:ln>
        </p:spPr>
      </p:sp>
      <p:sp>
        <p:nvSpPr>
          <p:cNvPr id="133182" name="直接连接符 133181"/>
          <p:cNvSpPr/>
          <p:nvPr/>
        </p:nvSpPr>
        <p:spPr>
          <a:xfrm flipH="1">
            <a:off x="3995738" y="2492375"/>
            <a:ext cx="73025" cy="288925"/>
          </a:xfrm>
          <a:prstGeom prst="line">
            <a:avLst/>
          </a:prstGeom>
          <a:ln w="12700" cap="flat" cmpd="sng">
            <a:solidFill>
              <a:schemeClr val="tx1"/>
            </a:solidFill>
            <a:prstDash val="solid"/>
            <a:headEnd type="none" w="med" len="med"/>
            <a:tailEnd type="none" w="med" len="med"/>
          </a:ln>
        </p:spPr>
      </p:sp>
      <p:sp>
        <p:nvSpPr>
          <p:cNvPr id="133183" name="直接连接符 133182"/>
          <p:cNvSpPr/>
          <p:nvPr/>
        </p:nvSpPr>
        <p:spPr>
          <a:xfrm flipH="1">
            <a:off x="4065588" y="2492375"/>
            <a:ext cx="73025" cy="288925"/>
          </a:xfrm>
          <a:prstGeom prst="line">
            <a:avLst/>
          </a:prstGeom>
          <a:ln w="12700" cap="flat" cmpd="sng">
            <a:solidFill>
              <a:schemeClr val="tx1"/>
            </a:solidFill>
            <a:prstDash val="solid"/>
            <a:headEnd type="none" w="med" len="med"/>
            <a:tailEnd type="none" w="med" len="med"/>
          </a:ln>
        </p:spPr>
      </p:sp>
      <p:sp>
        <p:nvSpPr>
          <p:cNvPr id="133184" name="直接连接符 133183"/>
          <p:cNvSpPr/>
          <p:nvPr/>
        </p:nvSpPr>
        <p:spPr>
          <a:xfrm flipH="1">
            <a:off x="4138613" y="2492375"/>
            <a:ext cx="73025" cy="288925"/>
          </a:xfrm>
          <a:prstGeom prst="line">
            <a:avLst/>
          </a:prstGeom>
          <a:ln w="12700" cap="flat" cmpd="sng">
            <a:solidFill>
              <a:schemeClr val="tx1"/>
            </a:solidFill>
            <a:prstDash val="solid"/>
            <a:headEnd type="none" w="med" len="med"/>
            <a:tailEnd type="none" w="med" len="med"/>
          </a:ln>
        </p:spPr>
      </p:sp>
      <p:sp>
        <p:nvSpPr>
          <p:cNvPr id="133185" name="直接连接符 133184"/>
          <p:cNvSpPr/>
          <p:nvPr/>
        </p:nvSpPr>
        <p:spPr>
          <a:xfrm flipH="1">
            <a:off x="4283075" y="2492375"/>
            <a:ext cx="73025" cy="288925"/>
          </a:xfrm>
          <a:prstGeom prst="line">
            <a:avLst/>
          </a:prstGeom>
          <a:ln w="12700" cap="flat" cmpd="sng">
            <a:solidFill>
              <a:schemeClr val="tx1"/>
            </a:solidFill>
            <a:prstDash val="solid"/>
            <a:headEnd type="none" w="med" len="med"/>
            <a:tailEnd type="none" w="med" len="med"/>
          </a:ln>
        </p:spPr>
      </p:sp>
      <p:sp>
        <p:nvSpPr>
          <p:cNvPr id="133186" name="直接连接符 133185"/>
          <p:cNvSpPr/>
          <p:nvPr/>
        </p:nvSpPr>
        <p:spPr>
          <a:xfrm flipH="1">
            <a:off x="4356100" y="2492375"/>
            <a:ext cx="73025" cy="288925"/>
          </a:xfrm>
          <a:prstGeom prst="line">
            <a:avLst/>
          </a:prstGeom>
          <a:ln w="12700" cap="flat" cmpd="sng">
            <a:solidFill>
              <a:schemeClr val="tx1"/>
            </a:solidFill>
            <a:prstDash val="solid"/>
            <a:headEnd type="none" w="med" len="med"/>
            <a:tailEnd type="none" w="med" len="med"/>
          </a:ln>
        </p:spPr>
      </p:sp>
      <p:sp>
        <p:nvSpPr>
          <p:cNvPr id="133187" name="直接连接符 133186"/>
          <p:cNvSpPr/>
          <p:nvPr/>
        </p:nvSpPr>
        <p:spPr>
          <a:xfrm flipH="1">
            <a:off x="4425950" y="2492375"/>
            <a:ext cx="73025" cy="288925"/>
          </a:xfrm>
          <a:prstGeom prst="line">
            <a:avLst/>
          </a:prstGeom>
          <a:ln w="12700" cap="flat" cmpd="sng">
            <a:solidFill>
              <a:schemeClr val="tx1"/>
            </a:solidFill>
            <a:prstDash val="solid"/>
            <a:headEnd type="none" w="med" len="med"/>
            <a:tailEnd type="none" w="med" len="med"/>
          </a:ln>
        </p:spPr>
      </p:sp>
      <p:sp>
        <p:nvSpPr>
          <p:cNvPr id="133188" name="直接连接符 133187"/>
          <p:cNvSpPr/>
          <p:nvPr/>
        </p:nvSpPr>
        <p:spPr>
          <a:xfrm flipH="1">
            <a:off x="4498975" y="2492375"/>
            <a:ext cx="73025" cy="288925"/>
          </a:xfrm>
          <a:prstGeom prst="line">
            <a:avLst/>
          </a:prstGeom>
          <a:ln w="12700" cap="flat" cmpd="sng">
            <a:solidFill>
              <a:schemeClr val="tx1"/>
            </a:solidFill>
            <a:prstDash val="solid"/>
            <a:headEnd type="none" w="med" len="med"/>
            <a:tailEnd type="none" w="med" len="med"/>
          </a:ln>
        </p:spPr>
      </p:sp>
      <p:sp>
        <p:nvSpPr>
          <p:cNvPr id="133189" name="直接连接符 133188"/>
          <p:cNvSpPr/>
          <p:nvPr/>
        </p:nvSpPr>
        <p:spPr>
          <a:xfrm flipH="1">
            <a:off x="4643438" y="2492375"/>
            <a:ext cx="73025" cy="288925"/>
          </a:xfrm>
          <a:prstGeom prst="line">
            <a:avLst/>
          </a:prstGeom>
          <a:ln w="12700" cap="flat" cmpd="sng">
            <a:solidFill>
              <a:schemeClr val="tx1"/>
            </a:solidFill>
            <a:prstDash val="solid"/>
            <a:headEnd type="none" w="med" len="med"/>
            <a:tailEnd type="none" w="med" len="med"/>
          </a:ln>
        </p:spPr>
      </p:sp>
      <p:sp>
        <p:nvSpPr>
          <p:cNvPr id="133190" name="直接连接符 133189"/>
          <p:cNvSpPr/>
          <p:nvPr/>
        </p:nvSpPr>
        <p:spPr>
          <a:xfrm flipH="1">
            <a:off x="4716463" y="2492375"/>
            <a:ext cx="73025" cy="288925"/>
          </a:xfrm>
          <a:prstGeom prst="line">
            <a:avLst/>
          </a:prstGeom>
          <a:ln w="12700" cap="flat" cmpd="sng">
            <a:solidFill>
              <a:schemeClr val="tx1"/>
            </a:solidFill>
            <a:prstDash val="solid"/>
            <a:headEnd type="none" w="med" len="med"/>
            <a:tailEnd type="none" w="med" len="med"/>
          </a:ln>
        </p:spPr>
      </p:sp>
      <p:sp>
        <p:nvSpPr>
          <p:cNvPr id="133191" name="直接连接符 133190"/>
          <p:cNvSpPr/>
          <p:nvPr/>
        </p:nvSpPr>
        <p:spPr>
          <a:xfrm flipH="1">
            <a:off x="4786313" y="2492375"/>
            <a:ext cx="73025" cy="288925"/>
          </a:xfrm>
          <a:prstGeom prst="line">
            <a:avLst/>
          </a:prstGeom>
          <a:ln w="12700" cap="flat" cmpd="sng">
            <a:solidFill>
              <a:schemeClr val="tx1"/>
            </a:solidFill>
            <a:prstDash val="solid"/>
            <a:headEnd type="none" w="med" len="med"/>
            <a:tailEnd type="none" w="med" len="med"/>
          </a:ln>
        </p:spPr>
      </p:sp>
      <p:sp>
        <p:nvSpPr>
          <p:cNvPr id="133192" name="直接连接符 133191"/>
          <p:cNvSpPr/>
          <p:nvPr/>
        </p:nvSpPr>
        <p:spPr>
          <a:xfrm flipH="1">
            <a:off x="4859338" y="2492375"/>
            <a:ext cx="73025" cy="288925"/>
          </a:xfrm>
          <a:prstGeom prst="line">
            <a:avLst/>
          </a:prstGeom>
          <a:ln w="12700" cap="flat" cmpd="sng">
            <a:solidFill>
              <a:schemeClr val="tx1"/>
            </a:solidFill>
            <a:prstDash val="solid"/>
            <a:headEnd type="none" w="med" len="med"/>
            <a:tailEnd type="none" w="med" len="med"/>
          </a:ln>
        </p:spPr>
      </p:sp>
      <p:sp>
        <p:nvSpPr>
          <p:cNvPr id="133193" name="直接连接符 133192"/>
          <p:cNvSpPr/>
          <p:nvPr/>
        </p:nvSpPr>
        <p:spPr>
          <a:xfrm flipH="1">
            <a:off x="4932363" y="2492375"/>
            <a:ext cx="73025" cy="288925"/>
          </a:xfrm>
          <a:prstGeom prst="line">
            <a:avLst/>
          </a:prstGeom>
          <a:ln w="12700" cap="flat" cmpd="sng">
            <a:solidFill>
              <a:schemeClr val="tx1"/>
            </a:solidFill>
            <a:prstDash val="solid"/>
            <a:headEnd type="none" w="med" len="med"/>
            <a:tailEnd type="none" w="med" len="med"/>
          </a:ln>
        </p:spPr>
      </p:sp>
      <p:sp>
        <p:nvSpPr>
          <p:cNvPr id="133194" name="直接连接符 133193"/>
          <p:cNvSpPr/>
          <p:nvPr/>
        </p:nvSpPr>
        <p:spPr>
          <a:xfrm flipH="1">
            <a:off x="5003800" y="2492375"/>
            <a:ext cx="73025" cy="288925"/>
          </a:xfrm>
          <a:prstGeom prst="line">
            <a:avLst/>
          </a:prstGeom>
          <a:ln w="12700" cap="flat" cmpd="sng">
            <a:solidFill>
              <a:schemeClr val="tx1"/>
            </a:solidFill>
            <a:prstDash val="solid"/>
            <a:headEnd type="none" w="med" len="med"/>
            <a:tailEnd type="none" w="med" len="med"/>
          </a:ln>
        </p:spPr>
      </p:sp>
      <p:sp>
        <p:nvSpPr>
          <p:cNvPr id="133195" name="直接连接符 133194"/>
          <p:cNvSpPr/>
          <p:nvPr/>
        </p:nvSpPr>
        <p:spPr>
          <a:xfrm flipH="1">
            <a:off x="5219700" y="2492375"/>
            <a:ext cx="73025" cy="288925"/>
          </a:xfrm>
          <a:prstGeom prst="line">
            <a:avLst/>
          </a:prstGeom>
          <a:ln w="12700" cap="flat" cmpd="sng">
            <a:solidFill>
              <a:schemeClr val="tx1"/>
            </a:solidFill>
            <a:prstDash val="solid"/>
            <a:headEnd type="none" w="med" len="med"/>
            <a:tailEnd type="none" w="med" len="med"/>
          </a:ln>
        </p:spPr>
      </p:sp>
      <p:sp>
        <p:nvSpPr>
          <p:cNvPr id="133196" name="直接连接符 133195"/>
          <p:cNvSpPr/>
          <p:nvPr/>
        </p:nvSpPr>
        <p:spPr>
          <a:xfrm flipH="1">
            <a:off x="5292725" y="2492375"/>
            <a:ext cx="73025" cy="288925"/>
          </a:xfrm>
          <a:prstGeom prst="line">
            <a:avLst/>
          </a:prstGeom>
          <a:ln w="12700" cap="flat" cmpd="sng">
            <a:solidFill>
              <a:schemeClr val="tx1"/>
            </a:solidFill>
            <a:prstDash val="solid"/>
            <a:headEnd type="none" w="med" len="med"/>
            <a:tailEnd type="none" w="med" len="med"/>
          </a:ln>
        </p:spPr>
      </p:sp>
      <p:sp>
        <p:nvSpPr>
          <p:cNvPr id="133197" name="直接连接符 133196"/>
          <p:cNvSpPr/>
          <p:nvPr/>
        </p:nvSpPr>
        <p:spPr>
          <a:xfrm flipH="1">
            <a:off x="5362575" y="2492375"/>
            <a:ext cx="73025" cy="288925"/>
          </a:xfrm>
          <a:prstGeom prst="line">
            <a:avLst/>
          </a:prstGeom>
          <a:ln w="12700" cap="flat" cmpd="sng">
            <a:solidFill>
              <a:schemeClr val="tx1"/>
            </a:solidFill>
            <a:prstDash val="solid"/>
            <a:headEnd type="none" w="med" len="med"/>
            <a:tailEnd type="none" w="med" len="med"/>
          </a:ln>
        </p:spPr>
      </p:sp>
      <p:sp>
        <p:nvSpPr>
          <p:cNvPr id="133198" name="直接连接符 133197"/>
          <p:cNvSpPr/>
          <p:nvPr/>
        </p:nvSpPr>
        <p:spPr>
          <a:xfrm flipH="1">
            <a:off x="5435600" y="2492375"/>
            <a:ext cx="73025" cy="288925"/>
          </a:xfrm>
          <a:prstGeom prst="line">
            <a:avLst/>
          </a:prstGeom>
          <a:ln w="12700" cap="flat" cmpd="sng">
            <a:solidFill>
              <a:schemeClr val="tx1"/>
            </a:solidFill>
            <a:prstDash val="solid"/>
            <a:headEnd type="none" w="med" len="med"/>
            <a:tailEnd type="none" w="med" len="med"/>
          </a:ln>
        </p:spPr>
      </p:sp>
      <p:sp>
        <p:nvSpPr>
          <p:cNvPr id="133199" name="直接连接符 133198"/>
          <p:cNvSpPr/>
          <p:nvPr/>
        </p:nvSpPr>
        <p:spPr>
          <a:xfrm flipH="1">
            <a:off x="3348038" y="2781300"/>
            <a:ext cx="431800" cy="1079500"/>
          </a:xfrm>
          <a:prstGeom prst="line">
            <a:avLst/>
          </a:prstGeom>
          <a:ln w="25400" cap="flat" cmpd="sng">
            <a:solidFill>
              <a:schemeClr val="tx1"/>
            </a:solidFill>
            <a:prstDash val="solid"/>
            <a:headEnd type="none" w="med" len="med"/>
            <a:tailEnd type="triangle" w="med" len="med"/>
          </a:ln>
        </p:spPr>
      </p:sp>
      <p:sp>
        <p:nvSpPr>
          <p:cNvPr id="133200" name="直接连接符 133199"/>
          <p:cNvSpPr/>
          <p:nvPr/>
        </p:nvSpPr>
        <p:spPr>
          <a:xfrm flipH="1">
            <a:off x="5364163" y="2708275"/>
            <a:ext cx="360362" cy="1152525"/>
          </a:xfrm>
          <a:prstGeom prst="line">
            <a:avLst/>
          </a:prstGeom>
          <a:ln w="25400" cap="flat" cmpd="sng">
            <a:solidFill>
              <a:schemeClr val="tx1"/>
            </a:solidFill>
            <a:prstDash val="solid"/>
            <a:headEnd type="none" w="med" len="med"/>
            <a:tailEnd type="triangle" w="med" len="med"/>
          </a:ln>
        </p:spPr>
      </p:sp>
      <p:sp>
        <p:nvSpPr>
          <p:cNvPr id="133201" name="直接连接符 133200"/>
          <p:cNvSpPr/>
          <p:nvPr/>
        </p:nvSpPr>
        <p:spPr>
          <a:xfrm flipH="1">
            <a:off x="5795963" y="3500438"/>
            <a:ext cx="0" cy="360362"/>
          </a:xfrm>
          <a:prstGeom prst="line">
            <a:avLst/>
          </a:prstGeom>
          <a:ln w="25400" cap="flat" cmpd="sng">
            <a:solidFill>
              <a:schemeClr val="tx1"/>
            </a:solidFill>
            <a:prstDash val="solid"/>
            <a:headEnd type="none" w="med" len="med"/>
            <a:tailEnd type="triangle" w="med" len="med"/>
          </a:ln>
        </p:spPr>
      </p:sp>
      <p:sp>
        <p:nvSpPr>
          <p:cNvPr id="133202" name="直接连接符 133201"/>
          <p:cNvSpPr/>
          <p:nvPr/>
        </p:nvSpPr>
        <p:spPr>
          <a:xfrm flipV="1">
            <a:off x="4643438" y="2852738"/>
            <a:ext cx="649287" cy="1008062"/>
          </a:xfrm>
          <a:prstGeom prst="line">
            <a:avLst/>
          </a:prstGeom>
          <a:ln w="25400" cap="flat" cmpd="sng">
            <a:solidFill>
              <a:schemeClr val="tx1"/>
            </a:solidFill>
            <a:prstDash val="sysDot"/>
            <a:headEnd type="none" w="med" len="med"/>
            <a:tailEnd type="triangle" w="med" len="med"/>
          </a:ln>
        </p:spPr>
      </p:sp>
      <p:sp>
        <p:nvSpPr>
          <p:cNvPr id="133203" name="直接连接符 133202"/>
          <p:cNvSpPr/>
          <p:nvPr/>
        </p:nvSpPr>
        <p:spPr>
          <a:xfrm flipH="1" flipV="1">
            <a:off x="3924300" y="2852738"/>
            <a:ext cx="1800225" cy="1081087"/>
          </a:xfrm>
          <a:prstGeom prst="line">
            <a:avLst/>
          </a:prstGeom>
          <a:ln w="25400" cap="flat" cmpd="sng">
            <a:solidFill>
              <a:schemeClr val="tx1"/>
            </a:solidFill>
            <a:prstDash val="sysDot"/>
            <a:headEnd type="none" w="med" len="med"/>
            <a:tailEnd type="triangle" w="med" len="med"/>
          </a:ln>
        </p:spPr>
      </p:sp>
      <p:sp>
        <p:nvSpPr>
          <p:cNvPr id="133204" name="直接连接符 133203"/>
          <p:cNvSpPr/>
          <p:nvPr/>
        </p:nvSpPr>
        <p:spPr>
          <a:xfrm flipH="1" flipV="1">
            <a:off x="4500563" y="2852738"/>
            <a:ext cx="1223962" cy="1081087"/>
          </a:xfrm>
          <a:prstGeom prst="line">
            <a:avLst/>
          </a:prstGeom>
          <a:ln w="25400" cap="flat" cmpd="sng">
            <a:solidFill>
              <a:schemeClr val="tx1"/>
            </a:solidFill>
            <a:prstDash val="sysDot"/>
            <a:headEnd type="none" w="med" len="med"/>
            <a:tailEnd type="triangle" w="med" len="med"/>
          </a:ln>
        </p:spPr>
      </p:sp>
      <p:sp>
        <p:nvSpPr>
          <p:cNvPr id="133205" name="直接连接符 133204"/>
          <p:cNvSpPr/>
          <p:nvPr/>
        </p:nvSpPr>
        <p:spPr>
          <a:xfrm flipH="1" flipV="1">
            <a:off x="4932363" y="2852738"/>
            <a:ext cx="792162" cy="1081087"/>
          </a:xfrm>
          <a:prstGeom prst="line">
            <a:avLst/>
          </a:prstGeom>
          <a:ln w="25400" cap="flat" cmpd="sng">
            <a:solidFill>
              <a:schemeClr val="tx1"/>
            </a:solidFill>
            <a:prstDash val="sysDot"/>
            <a:headEnd type="none" w="med" len="med"/>
            <a:tailEnd type="triangle" w="med" len="med"/>
          </a:ln>
        </p:spPr>
      </p:sp>
      <p:sp>
        <p:nvSpPr>
          <p:cNvPr id="133206" name="任意多边形 133205"/>
          <p:cNvSpPr/>
          <p:nvPr/>
        </p:nvSpPr>
        <p:spPr>
          <a:xfrm>
            <a:off x="3059113" y="2492375"/>
            <a:ext cx="1081087" cy="600075"/>
          </a:xfrm>
          <a:custGeom>
            <a:avLst/>
            <a:gdLst/>
            <a:ahLst/>
            <a:cxnLst/>
            <a:pathLst>
              <a:path w="771" h="242">
                <a:moveTo>
                  <a:pt x="771" y="91"/>
                </a:moveTo>
                <a:cubicBezTo>
                  <a:pt x="699" y="166"/>
                  <a:pt x="627" y="242"/>
                  <a:pt x="499" y="227"/>
                </a:cubicBezTo>
                <a:cubicBezTo>
                  <a:pt x="371" y="212"/>
                  <a:pt x="185" y="106"/>
                  <a:pt x="0" y="0"/>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3207" name="任意多边形 133206"/>
          <p:cNvSpPr/>
          <p:nvPr/>
        </p:nvSpPr>
        <p:spPr>
          <a:xfrm>
            <a:off x="2051050" y="2420938"/>
            <a:ext cx="360363" cy="360362"/>
          </a:xfrm>
          <a:custGeom>
            <a:avLst/>
            <a:gdLst/>
            <a:ahLst/>
            <a:cxnLst/>
            <a:pathLst>
              <a:path w="363" h="227">
                <a:moveTo>
                  <a:pt x="363" y="0"/>
                </a:moveTo>
                <a:cubicBezTo>
                  <a:pt x="257" y="26"/>
                  <a:pt x="151" y="53"/>
                  <a:pt x="91" y="91"/>
                </a:cubicBezTo>
                <a:cubicBezTo>
                  <a:pt x="31" y="129"/>
                  <a:pt x="15" y="178"/>
                  <a:pt x="0" y="227"/>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3208" name="立方体 133207"/>
          <p:cNvSpPr/>
          <p:nvPr/>
        </p:nvSpPr>
        <p:spPr>
          <a:xfrm>
            <a:off x="2103438" y="3068638"/>
            <a:ext cx="381000" cy="358775"/>
          </a:xfrm>
          <a:prstGeom prst="cube">
            <a:avLst>
              <a:gd name="adj" fmla="val 25000"/>
            </a:avLst>
          </a:prstGeom>
          <a:noFill/>
          <a:ln w="25400" cap="flat" cmpd="sng">
            <a:solidFill>
              <a:schemeClr val="tx1"/>
            </a:solidFill>
            <a:prstDash val="solid"/>
            <a:miter/>
            <a:headEnd type="none" w="med" len="med"/>
            <a:tailEnd type="none" w="med" len="med"/>
          </a:ln>
        </p:spPr>
        <p:txBody>
          <a:bodyPr/>
          <a:p>
            <a:endParaRPr lang="zh-CN" altLang="en-US"/>
          </a:p>
        </p:txBody>
      </p:sp>
      <p:sp>
        <p:nvSpPr>
          <p:cNvPr id="133209" name="任意多边形 133208"/>
          <p:cNvSpPr/>
          <p:nvPr/>
        </p:nvSpPr>
        <p:spPr>
          <a:xfrm>
            <a:off x="7092950" y="2697163"/>
            <a:ext cx="358775" cy="227012"/>
          </a:xfrm>
          <a:custGeom>
            <a:avLst/>
            <a:gdLst/>
            <a:ahLst/>
            <a:cxnLst/>
            <a:pathLst>
              <a:path w="226" h="143">
                <a:moveTo>
                  <a:pt x="226" y="7"/>
                </a:moveTo>
                <a:cubicBezTo>
                  <a:pt x="215" y="3"/>
                  <a:pt x="204" y="0"/>
                  <a:pt x="181" y="7"/>
                </a:cubicBezTo>
                <a:cubicBezTo>
                  <a:pt x="158" y="14"/>
                  <a:pt x="120" y="29"/>
                  <a:pt x="90" y="52"/>
                </a:cubicBezTo>
                <a:cubicBezTo>
                  <a:pt x="60" y="75"/>
                  <a:pt x="30" y="109"/>
                  <a:pt x="0" y="143"/>
                </a:cubicBezTo>
              </a:path>
            </a:pathLst>
          </a:custGeom>
          <a:noFill/>
          <a:ln w="25400" cap="flat" cmpd="sng">
            <a:solidFill>
              <a:schemeClr val="tx1">
                <a:alpha val="100000"/>
              </a:schemeClr>
            </a:solidFill>
            <a:prstDash val="sysDot"/>
            <a:headEnd type="none" w="med" len="med"/>
            <a:tailEnd type="triangle" w="med" len="med"/>
          </a:ln>
        </p:spPr>
        <p:txBody>
          <a:bodyPr/>
          <a:p>
            <a:endParaRPr lang="zh-CN" altLang="en-US"/>
          </a:p>
        </p:txBody>
      </p:sp>
      <p:sp>
        <p:nvSpPr>
          <p:cNvPr id="133210" name="任意多边形 133209"/>
          <p:cNvSpPr/>
          <p:nvPr/>
        </p:nvSpPr>
        <p:spPr>
          <a:xfrm>
            <a:off x="6888163" y="2924175"/>
            <a:ext cx="1068387" cy="685800"/>
          </a:xfrm>
          <a:custGeom>
            <a:avLst/>
            <a:gdLst/>
            <a:ahLst/>
            <a:cxnLst/>
            <a:pathLst>
              <a:path w="673" h="432">
                <a:moveTo>
                  <a:pt x="129" y="0"/>
                </a:moveTo>
                <a:cubicBezTo>
                  <a:pt x="64" y="57"/>
                  <a:pt x="0" y="114"/>
                  <a:pt x="38" y="182"/>
                </a:cubicBezTo>
                <a:cubicBezTo>
                  <a:pt x="76" y="250"/>
                  <a:pt x="249" y="386"/>
                  <a:pt x="355" y="409"/>
                </a:cubicBezTo>
                <a:cubicBezTo>
                  <a:pt x="461" y="432"/>
                  <a:pt x="567" y="375"/>
                  <a:pt x="673" y="318"/>
                </a:cubicBezTo>
              </a:path>
            </a:pathLst>
          </a:custGeom>
          <a:noFill/>
          <a:ln w="25400" cap="flat" cmpd="sng">
            <a:solidFill>
              <a:schemeClr val="tx1">
                <a:alpha val="100000"/>
              </a:schemeClr>
            </a:solidFill>
            <a:prstDash val="solid"/>
            <a:headEnd type="none" w="med" len="med"/>
            <a:tailEnd type="triangle" w="med" len="med"/>
          </a:ln>
        </p:spPr>
        <p:txBody>
          <a:bodyPr/>
          <a:p>
            <a:endParaRPr lang="zh-CN" altLang="en-US"/>
          </a:p>
        </p:txBody>
      </p:sp>
      <p:sp>
        <p:nvSpPr>
          <p:cNvPr id="133211" name="矩形 133210"/>
          <p:cNvSpPr/>
          <p:nvPr/>
        </p:nvSpPr>
        <p:spPr>
          <a:xfrm>
            <a:off x="611188" y="4797425"/>
            <a:ext cx="8064500" cy="1871663"/>
          </a:xfrm>
          <a:prstGeom prst="rect">
            <a:avLst/>
          </a:prstGeom>
          <a:solidFill>
            <a:schemeClr val="bg1"/>
          </a:solidFill>
          <a:ln w="25400" cap="flat" cmpd="sng">
            <a:solidFill>
              <a:schemeClr val="tx1"/>
            </a:solidFill>
            <a:prstDash val="solid"/>
            <a:miter/>
            <a:headEnd type="none" w="med" len="med"/>
            <a:tailEnd type="none" w="med" len="med"/>
          </a:ln>
        </p:spPr>
        <p:txBody>
          <a:bodyPr anchor="ctr" anchorCtr="0"/>
          <a:p>
            <a:pPr algn="l">
              <a:lnSpc>
                <a:spcPct val="120000"/>
              </a:lnSpc>
            </a:pP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）适用于换产时间长，而且型号数量多的生产线。</a:t>
            </a:r>
            <a:endParaRPr lang="zh-CN" altLang="en-US" b="1" dirty="0">
              <a:latin typeface="黑体" panose="02010609060101010101" pitchFamily="2" charset="-122"/>
              <a:ea typeface="黑体" panose="02010609060101010101" pitchFamily="2" charset="-122"/>
            </a:endParaRPr>
          </a:p>
          <a:p>
            <a:pPr algn="l">
              <a:lnSpc>
                <a:spcPct val="120000"/>
              </a:lnSpc>
            </a:pPr>
            <a:r>
              <a:rPr lang="en-US" altLang="zh-CN" b="1">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）设定</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天的换产次数，每次换产能够生产</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个型号</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天必要数量，并将该数量</a:t>
            </a:r>
            <a:endParaRPr lang="zh-CN" altLang="en-US" b="1" dirty="0">
              <a:latin typeface="黑体" panose="02010609060101010101" pitchFamily="2" charset="-122"/>
              <a:ea typeface="黑体" panose="02010609060101010101" pitchFamily="2" charset="-122"/>
            </a:endParaRPr>
          </a:p>
          <a:p>
            <a:pPr algn="l">
              <a:lnSpc>
                <a:spcPct val="120000"/>
              </a:lnSpc>
            </a:pPr>
            <a:r>
              <a:rPr lang="zh-CN" altLang="en-US" b="1" dirty="0">
                <a:latin typeface="黑体" panose="02010609060101010101" pitchFamily="2" charset="-122"/>
                <a:ea typeface="黑体" panose="02010609060101010101" pitchFamily="2" charset="-122"/>
              </a:rPr>
              <a:t>   设定为单个型号的批次规格。</a:t>
            </a:r>
            <a:endParaRPr lang="zh-CN" altLang="en-US" b="1" dirty="0">
              <a:latin typeface="黑体" panose="02010609060101010101" pitchFamily="2" charset="-122"/>
              <a:ea typeface="黑体" panose="02010609060101010101" pitchFamily="2" charset="-122"/>
            </a:endParaRPr>
          </a:p>
          <a:p>
            <a:pPr algn="l">
              <a:lnSpc>
                <a:spcPct val="120000"/>
              </a:lnSpc>
            </a:pPr>
            <a:r>
              <a:rPr lang="en-US" altLang="zh-CN" b="1">
                <a:latin typeface="黑体" panose="02010609060101010101" pitchFamily="2" charset="-122"/>
                <a:ea typeface="黑体" panose="02010609060101010101" pitchFamily="2" charset="-122"/>
              </a:rPr>
              <a:t>3</a:t>
            </a:r>
            <a:r>
              <a:rPr lang="zh-CN" altLang="en-US" b="1" dirty="0">
                <a:latin typeface="黑体" panose="02010609060101010101" pitchFamily="2" charset="-122"/>
                <a:ea typeface="黑体" panose="02010609060101010101" pitchFamily="2" charset="-122"/>
              </a:rPr>
              <a:t>）</a:t>
            </a:r>
            <a:r>
              <a:rPr lang="en-US" altLang="zh-CN" b="1">
                <a:latin typeface="黑体" panose="02010609060101010101" pitchFamily="2" charset="-122"/>
                <a:ea typeface="黑体" panose="02010609060101010101" pitchFamily="2" charset="-122"/>
              </a:rPr>
              <a:t>1</a:t>
            </a:r>
            <a:r>
              <a:rPr lang="zh-CN" altLang="en-US" b="1" dirty="0">
                <a:latin typeface="黑体" panose="02010609060101010101" pitchFamily="2" charset="-122"/>
                <a:ea typeface="黑体" panose="02010609060101010101" pitchFamily="2" charset="-122"/>
              </a:rPr>
              <a:t>天必要数量多的型号</a:t>
            </a:r>
            <a:r>
              <a:rPr lang="en-US" altLang="zh-CN" b="1">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定时不定量的生产</a:t>
            </a:r>
            <a:endParaRPr lang="zh-CN" altLang="en-US" b="1" dirty="0">
              <a:latin typeface="黑体" panose="02010609060101010101" pitchFamily="2" charset="-122"/>
              <a:ea typeface="黑体" panose="02010609060101010101" pitchFamily="2" charset="-122"/>
            </a:endParaRPr>
          </a:p>
          <a:p>
            <a:pPr algn="l">
              <a:lnSpc>
                <a:spcPct val="120000"/>
              </a:lnSpc>
            </a:pPr>
            <a:r>
              <a:rPr lang="en-US" altLang="zh-CN" b="1">
                <a:latin typeface="黑体" panose="02010609060101010101" pitchFamily="2" charset="-122"/>
                <a:ea typeface="黑体" panose="02010609060101010101" pitchFamily="2" charset="-122"/>
              </a:rPr>
              <a:t>   1</a:t>
            </a:r>
            <a:r>
              <a:rPr lang="zh-CN" altLang="en-US" b="1" dirty="0">
                <a:latin typeface="黑体" panose="02010609060101010101" pitchFamily="2" charset="-122"/>
                <a:ea typeface="黑体" panose="02010609060101010101" pitchFamily="2" charset="-122"/>
              </a:rPr>
              <a:t>天必要数量少的型号</a:t>
            </a:r>
            <a:r>
              <a:rPr lang="en-US" altLang="zh-CN" b="1">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定量不定时的生产</a:t>
            </a:r>
            <a:endParaRPr lang="zh-CN" altLang="en-US" b="1" dirty="0">
              <a:latin typeface="黑体" panose="02010609060101010101" pitchFamily="2" charset="-122"/>
              <a:ea typeface="黑体" panose="02010609060101010101" pitchFamily="2" charset="-122"/>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76" name="矩形 135175"/>
          <p:cNvSpPr/>
          <p:nvPr/>
        </p:nvSpPr>
        <p:spPr>
          <a:xfrm>
            <a:off x="1403350" y="620713"/>
            <a:ext cx="5113338" cy="647700"/>
          </a:xfrm>
          <a:prstGeom prst="rect">
            <a:avLst/>
          </a:prstGeom>
          <a:noFill/>
          <a:ln w="25400">
            <a:noFill/>
          </a:ln>
        </p:spPr>
        <p:txBody>
          <a:bodyPr wrap="none" anchor="ctr" anchorCtr="0"/>
          <a:p>
            <a:pPr algn="l"/>
            <a:r>
              <a:rPr lang="en-US" altLang="zh-CN" sz="2000" b="1">
                <a:latin typeface="Arial" panose="020B0604020202020204" pitchFamily="34" charset="0"/>
                <a:ea typeface="黑体" panose="02010609060101010101" pitchFamily="2" charset="-122"/>
              </a:rPr>
              <a:t>—</a:t>
            </a:r>
            <a:r>
              <a:rPr lang="zh-CN" altLang="en-US" sz="2000" b="1" dirty="0">
                <a:latin typeface="黑体" panose="02010609060101010101" pitchFamily="2" charset="-122"/>
                <a:ea typeface="黑体" panose="02010609060101010101" pitchFamily="2" charset="-122"/>
              </a:rPr>
              <a:t>参考</a:t>
            </a:r>
            <a:r>
              <a:rPr lang="en-US" altLang="zh-CN" sz="2000" b="1">
                <a:latin typeface="Arial" panose="020B0604020202020204" pitchFamily="34" charset="0"/>
                <a:ea typeface="黑体" panose="02010609060101010101" pitchFamily="2" charset="-122"/>
              </a:rPr>
              <a:t>—</a:t>
            </a:r>
            <a:r>
              <a:rPr lang="en-US" altLang="zh-CN" sz="2000" b="1">
                <a:latin typeface="黑体" panose="02010609060101010101" pitchFamily="2" charset="-122"/>
                <a:ea typeface="黑体" panose="02010609060101010101" pitchFamily="2" charset="-122"/>
              </a:rPr>
              <a:t>  </a:t>
            </a:r>
            <a:r>
              <a:rPr lang="zh-CN" altLang="en-US" sz="2000" b="1" dirty="0">
                <a:latin typeface="黑体" panose="02010609060101010101" pitchFamily="2" charset="-122"/>
                <a:ea typeface="黑体" panose="02010609060101010101" pitchFamily="2" charset="-122"/>
              </a:rPr>
              <a:t>定序生产以及批次规格的形成</a:t>
            </a:r>
            <a:endParaRPr lang="zh-CN" altLang="en-US" sz="2000" b="1" dirty="0">
              <a:latin typeface="黑体" panose="02010609060101010101" pitchFamily="2" charset="-122"/>
              <a:ea typeface="黑体" panose="02010609060101010101" pitchFamily="2" charset="-122"/>
            </a:endParaRPr>
          </a:p>
        </p:txBody>
      </p:sp>
      <p:sp>
        <p:nvSpPr>
          <p:cNvPr id="135177" name="矩形 135176"/>
          <p:cNvSpPr/>
          <p:nvPr/>
        </p:nvSpPr>
        <p:spPr>
          <a:xfrm>
            <a:off x="1187450" y="1701800"/>
            <a:ext cx="7200900" cy="1439863"/>
          </a:xfrm>
          <a:prstGeom prst="rect">
            <a:avLst/>
          </a:prstGeom>
          <a:noFill/>
          <a:ln w="25400" cap="flat" cmpd="sng">
            <a:solidFill>
              <a:schemeClr val="tx1"/>
            </a:solidFill>
            <a:prstDash val="sysDot"/>
            <a:miter/>
            <a:headEnd type="none" w="med" len="med"/>
            <a:tailEnd type="none" w="med" len="med"/>
          </a:ln>
        </p:spPr>
        <p:txBody>
          <a:bodyPr anchor="ctr" anchorCtr="0"/>
          <a:p>
            <a:pPr algn="l"/>
            <a:r>
              <a:rPr lang="zh-CN" altLang="en-US" dirty="0">
                <a:latin typeface="Arial" panose="020B0604020202020204" pitchFamily="34" charset="0"/>
                <a:ea typeface="宋体" panose="02010600030101010101" pitchFamily="2" charset="-122"/>
              </a:rPr>
              <a:t>本来的方式是，按照目前售出的顺序仅仅生产售出的数量。</a:t>
            </a:r>
            <a:endParaRPr lang="zh-CN" altLang="en-US" dirty="0">
              <a:latin typeface="Arial" panose="020B0604020202020204" pitchFamily="34" charset="0"/>
              <a:ea typeface="宋体" panose="02010600030101010101" pitchFamily="2" charset="-122"/>
            </a:endParaRPr>
          </a:p>
          <a:p>
            <a:pPr algn="l"/>
            <a:r>
              <a:rPr lang="zh-CN" altLang="en-US" dirty="0">
                <a:latin typeface="Arial" panose="020B0604020202020204" pitchFamily="34" charset="0"/>
                <a:ea typeface="宋体" panose="02010600030101010101" pitchFamily="2" charset="-122"/>
              </a:rPr>
              <a:t>但是，由于实行多品种生产造成以</a:t>
            </a:r>
            <a:r>
              <a:rPr lang="en-US" altLang="zh-CN">
                <a:latin typeface="Arial" panose="020B0604020202020204" pitchFamily="34" charset="0"/>
                <a:ea typeface="宋体" panose="02010600030101010101" pitchFamily="2" charset="-122"/>
              </a:rPr>
              <a:t>1</a:t>
            </a:r>
            <a:r>
              <a:rPr lang="zh-CN" altLang="en-US" dirty="0">
                <a:latin typeface="Arial" panose="020B0604020202020204" pitchFamily="34" charset="0"/>
                <a:ea typeface="宋体" panose="02010600030101010101" pitchFamily="2" charset="-122"/>
              </a:rPr>
              <a:t>箱为单位的生产有困难时，</a:t>
            </a:r>
            <a:endParaRPr lang="zh-CN" altLang="en-US" dirty="0">
              <a:latin typeface="Arial" panose="020B0604020202020204" pitchFamily="34" charset="0"/>
              <a:ea typeface="宋体" panose="02010600030101010101" pitchFamily="2" charset="-122"/>
            </a:endParaRPr>
          </a:p>
          <a:p>
            <a:pPr algn="l"/>
            <a:r>
              <a:rPr lang="zh-CN" altLang="en-US" dirty="0">
                <a:latin typeface="Arial" panose="020B0604020202020204" pitchFamily="34" charset="0"/>
                <a:ea typeface="宋体" panose="02010600030101010101" pitchFamily="2" charset="-122"/>
              </a:rPr>
              <a:t>换产时间长，生产</a:t>
            </a:r>
            <a:r>
              <a:rPr lang="en-US" altLang="zh-CN">
                <a:latin typeface="Arial" panose="020B0604020202020204" pitchFamily="34" charset="0"/>
                <a:ea typeface="宋体" panose="02010600030101010101" pitchFamily="2" charset="-122"/>
              </a:rPr>
              <a:t>1</a:t>
            </a:r>
            <a:r>
              <a:rPr lang="zh-CN" altLang="en-US" dirty="0">
                <a:latin typeface="Arial" panose="020B0604020202020204" pitchFamily="34" charset="0"/>
                <a:ea typeface="宋体" panose="02010600030101010101" pitchFamily="2" charset="-122"/>
              </a:rPr>
              <a:t>箱单位的产品效率低下时，</a:t>
            </a:r>
            <a:endParaRPr lang="zh-CN" altLang="en-US" dirty="0">
              <a:latin typeface="Arial" panose="020B0604020202020204" pitchFamily="34" charset="0"/>
              <a:ea typeface="宋体" panose="02010600030101010101" pitchFamily="2" charset="-122"/>
            </a:endParaRPr>
          </a:p>
          <a:p>
            <a:pPr algn="l"/>
            <a:r>
              <a:rPr lang="zh-CN" altLang="en-US" dirty="0">
                <a:latin typeface="Arial" panose="020B0604020202020204" pitchFamily="34" charset="0"/>
                <a:ea typeface="宋体" panose="02010600030101010101" pitchFamily="2" charset="-122"/>
              </a:rPr>
              <a:t>（通常换产时间和生产时间的比率</a:t>
            </a:r>
            <a:r>
              <a:rPr lang="en-US" altLang="zh-CN">
                <a:latin typeface="Arial" panose="020B0604020202020204" pitchFamily="34" charset="0"/>
                <a:ea typeface="宋体" panose="02010600030101010101" pitchFamily="2" charset="-122"/>
              </a:rPr>
              <a:t>=10%</a:t>
            </a:r>
            <a:r>
              <a:rPr lang="zh-CN" altLang="en-US" dirty="0">
                <a:latin typeface="Arial" panose="020B0604020202020204" pitchFamily="34" charset="0"/>
                <a:ea typeface="宋体" panose="02010600030101010101" pitchFamily="2" charset="-122"/>
              </a:rPr>
              <a:t>为最佳，保证在</a:t>
            </a:r>
            <a:r>
              <a:rPr lang="en-US" altLang="zh-CN">
                <a:latin typeface="Arial" panose="020B0604020202020204" pitchFamily="34" charset="0"/>
                <a:ea typeface="宋体" panose="02010600030101010101" pitchFamily="2" charset="-122"/>
              </a:rPr>
              <a:t>30%</a:t>
            </a:r>
            <a:r>
              <a:rPr lang="zh-CN" altLang="en-US" dirty="0">
                <a:latin typeface="Arial" panose="020B0604020202020204" pitchFamily="34" charset="0"/>
                <a:ea typeface="宋体" panose="02010600030101010101" pitchFamily="2" charset="-122"/>
              </a:rPr>
              <a:t>以内）</a:t>
            </a:r>
            <a:endParaRPr lang="en-US" altLang="zh-CN">
              <a:latin typeface="Arial" panose="020B0604020202020204" pitchFamily="34" charset="0"/>
              <a:ea typeface="宋体" panose="02010600030101010101" pitchFamily="2" charset="-122"/>
            </a:endParaRPr>
          </a:p>
        </p:txBody>
      </p:sp>
      <p:sp>
        <p:nvSpPr>
          <p:cNvPr id="135178" name="矩形 135177"/>
          <p:cNvSpPr/>
          <p:nvPr/>
        </p:nvSpPr>
        <p:spPr>
          <a:xfrm>
            <a:off x="1187450" y="3357563"/>
            <a:ext cx="7200900" cy="1584325"/>
          </a:xfrm>
          <a:prstGeom prst="rect">
            <a:avLst/>
          </a:prstGeom>
          <a:noFill/>
          <a:ln w="25400" cap="flat" cmpd="sng">
            <a:solidFill>
              <a:schemeClr val="tx1"/>
            </a:solidFill>
            <a:prstDash val="sysDot"/>
            <a:miter/>
            <a:headEnd type="none" w="med" len="med"/>
            <a:tailEnd type="none" w="med" len="med"/>
          </a:ln>
        </p:spPr>
        <p:txBody>
          <a:bodyPr anchor="ctr" anchorCtr="0"/>
          <a:p>
            <a:pPr algn="l"/>
            <a:r>
              <a:rPr lang="zh-CN" altLang="en-US" dirty="0">
                <a:latin typeface="Arial" panose="020B0604020202020204" pitchFamily="34" charset="0"/>
                <a:ea typeface="宋体" panose="02010600030101010101" pitchFamily="2" charset="-122"/>
              </a:rPr>
              <a:t>批次的形成（定量不定时生产）</a:t>
            </a:r>
            <a:endParaRPr lang="zh-CN" altLang="en-US" dirty="0">
              <a:latin typeface="Arial" panose="020B0604020202020204" pitchFamily="34" charset="0"/>
              <a:ea typeface="宋体" panose="02010600030101010101" pitchFamily="2" charset="-122"/>
            </a:endParaRPr>
          </a:p>
          <a:p>
            <a:pPr algn="l"/>
            <a:r>
              <a:rPr lang="zh-CN" altLang="en-US" dirty="0">
                <a:latin typeface="Arial" panose="020B0604020202020204" pitchFamily="34" charset="0"/>
                <a:ea typeface="宋体" panose="02010600030101010101" pitchFamily="2" charset="-122"/>
              </a:rPr>
              <a:t>售出信息达到设定值之后，就要进行顺序生产。</a:t>
            </a:r>
            <a:endParaRPr lang="zh-CN" altLang="en-US" dirty="0">
              <a:latin typeface="Arial" panose="020B0604020202020204" pitchFamily="34" charset="0"/>
              <a:ea typeface="宋体" panose="02010600030101010101" pitchFamily="2" charset="-122"/>
            </a:endParaRPr>
          </a:p>
          <a:p>
            <a:pPr algn="l"/>
            <a:r>
              <a:rPr lang="en-US" altLang="zh-CN">
                <a:latin typeface="Arial" panose="020B0604020202020204" pitchFamily="34" charset="0"/>
                <a:ea typeface="宋体" panose="02010600030101010101" pitchFamily="2" charset="-122"/>
              </a:rPr>
              <a:t>1.</a:t>
            </a:r>
            <a:r>
              <a:rPr lang="zh-CN" altLang="en-US" dirty="0">
                <a:latin typeface="Arial" panose="020B0604020202020204" pitchFamily="34" charset="0"/>
                <a:ea typeface="宋体" panose="02010600030101010101" pitchFamily="2" charset="-122"/>
              </a:rPr>
              <a:t>多品种生产造成换产工时的比率偏高时</a:t>
            </a:r>
            <a:endParaRPr lang="zh-CN" altLang="en-US" dirty="0">
              <a:latin typeface="Arial" panose="020B0604020202020204" pitchFamily="34" charset="0"/>
              <a:ea typeface="宋体" panose="02010600030101010101" pitchFamily="2" charset="-122"/>
            </a:endParaRPr>
          </a:p>
          <a:p>
            <a:pPr algn="l"/>
            <a:r>
              <a:rPr lang="en-US" altLang="zh-CN">
                <a:latin typeface="Arial" panose="020B0604020202020204" pitchFamily="34" charset="0"/>
                <a:ea typeface="宋体" panose="02010600030101010101" pitchFamily="2" charset="-122"/>
              </a:rPr>
              <a:t>2.</a:t>
            </a:r>
            <a:r>
              <a:rPr lang="zh-CN" altLang="en-US" dirty="0">
                <a:latin typeface="Arial" panose="020B0604020202020204" pitchFamily="34" charset="0"/>
                <a:ea typeface="宋体" panose="02010600030101010101" pitchFamily="2" charset="-122"/>
              </a:rPr>
              <a:t>换产时的次品以及失误（树脂材料、钢板等换产时产生的残余）造成效率低下时</a:t>
            </a:r>
            <a:endParaRPr lang="zh-CN" altLang="en-US" dirty="0">
              <a:latin typeface="Arial" panose="020B0604020202020204" pitchFamily="34" charset="0"/>
              <a:ea typeface="宋体" panose="02010600030101010101" pitchFamily="2" charset="-122"/>
            </a:endParaRPr>
          </a:p>
        </p:txBody>
      </p:sp>
      <p:graphicFrame>
        <p:nvGraphicFramePr>
          <p:cNvPr id="135209" name="内容占位符 135208"/>
          <p:cNvGraphicFramePr/>
          <p:nvPr>
            <p:ph/>
          </p:nvPr>
        </p:nvGraphicFramePr>
        <p:xfrm>
          <a:off x="2195513" y="5086350"/>
          <a:ext cx="1871662" cy="1498600"/>
        </p:xfrm>
        <a:graphic>
          <a:graphicData uri="http://schemas.openxmlformats.org/drawingml/2006/table">
            <a:tbl>
              <a:tblPr/>
              <a:tblGrid>
                <a:gridCol w="574675"/>
                <a:gridCol w="1296988"/>
              </a:tblGrid>
              <a:tr h="212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800" b="1">
                          <a:latin typeface="黑体" panose="02010609060101010101" pitchFamily="2" charset="-122"/>
                          <a:ea typeface="黑体" panose="02010609060101010101" pitchFamily="2" charset="-122"/>
                        </a:rPr>
                        <a:t>7</a:t>
                      </a:r>
                      <a:endParaRPr lang="en-US" altLang="zh-CN" sz="8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8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12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800" b="1">
                          <a:latin typeface="黑体" panose="02010609060101010101" pitchFamily="2" charset="-122"/>
                          <a:ea typeface="黑体" panose="02010609060101010101" pitchFamily="2" charset="-122"/>
                        </a:rPr>
                        <a:t>6</a:t>
                      </a:r>
                      <a:endParaRPr lang="en-US" altLang="zh-CN" sz="8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8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222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800" b="1">
                          <a:latin typeface="黑体" panose="02010609060101010101" pitchFamily="2" charset="-122"/>
                          <a:ea typeface="黑体" panose="02010609060101010101" pitchFamily="2" charset="-122"/>
                        </a:rPr>
                        <a:t>5</a:t>
                      </a:r>
                      <a:endParaRPr lang="en-US" altLang="zh-CN" sz="8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8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12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800" b="1">
                          <a:latin typeface="黑体" panose="02010609060101010101" pitchFamily="2" charset="-122"/>
                          <a:ea typeface="黑体" panose="02010609060101010101" pitchFamily="2" charset="-122"/>
                        </a:rPr>
                        <a:t>4</a:t>
                      </a:r>
                      <a:endParaRPr lang="en-US" altLang="zh-CN" sz="8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8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12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800" b="1">
                          <a:latin typeface="黑体" panose="02010609060101010101" pitchFamily="2" charset="-122"/>
                          <a:ea typeface="黑体" panose="02010609060101010101" pitchFamily="2" charset="-122"/>
                        </a:rPr>
                        <a:t>3</a:t>
                      </a:r>
                      <a:endParaRPr lang="en-US" altLang="zh-CN" sz="8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8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12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800" b="1">
                          <a:latin typeface="黑体" panose="02010609060101010101" pitchFamily="2" charset="-122"/>
                          <a:ea typeface="黑体" panose="02010609060101010101" pitchFamily="2" charset="-122"/>
                        </a:rPr>
                        <a:t>2</a:t>
                      </a:r>
                      <a:endParaRPr lang="en-US" altLang="zh-CN" sz="8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8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1272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lang="en-US" altLang="zh-CN" sz="800" b="1">
                          <a:latin typeface="黑体" panose="02010609060101010101" pitchFamily="2" charset="-122"/>
                          <a:ea typeface="黑体" panose="02010609060101010101" pitchFamily="2" charset="-122"/>
                        </a:rPr>
                        <a:t>1</a:t>
                      </a:r>
                      <a:endParaRPr lang="en-US" altLang="zh-CN" sz="800" b="1">
                        <a:latin typeface="黑体" panose="02010609060101010101" pitchFamily="2" charset="-122"/>
                        <a:ea typeface="黑体" panose="0201060906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endParaRPr lang="zh-CN" altLang="en-US" sz="800" b="1" dirty="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35210" name="矩形 135209"/>
          <p:cNvSpPr/>
          <p:nvPr/>
        </p:nvSpPr>
        <p:spPr>
          <a:xfrm>
            <a:off x="1260475" y="5302250"/>
            <a:ext cx="855663" cy="1889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批次的形成</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5211" name="矩形 135210"/>
          <p:cNvSpPr/>
          <p:nvPr/>
        </p:nvSpPr>
        <p:spPr>
          <a:xfrm>
            <a:off x="1260475" y="5734050"/>
            <a:ext cx="855663" cy="1889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材料订购点</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5212" name="椭圆 135211"/>
          <p:cNvSpPr/>
          <p:nvPr/>
        </p:nvSpPr>
        <p:spPr>
          <a:xfrm>
            <a:off x="2268538" y="5756275"/>
            <a:ext cx="142875" cy="144463"/>
          </a:xfrm>
          <a:prstGeom prst="ellipse">
            <a:avLst/>
          </a:prstGeom>
          <a:solidFill>
            <a:srgbClr val="FF0000"/>
          </a:solidFill>
          <a:ln w="25400" cap="flat" cmpd="sng">
            <a:solidFill>
              <a:srgbClr val="FF0000"/>
            </a:solidFill>
            <a:prstDash val="solid"/>
            <a:headEnd type="none" w="med" len="med"/>
            <a:tailEnd type="none" w="med" len="med"/>
          </a:ln>
        </p:spPr>
        <p:txBody>
          <a:bodyPr/>
          <a:p>
            <a:endParaRPr lang="zh-CN" altLang="en-US"/>
          </a:p>
        </p:txBody>
      </p:sp>
      <p:sp>
        <p:nvSpPr>
          <p:cNvPr id="135213" name="矩形 135212"/>
          <p:cNvSpPr/>
          <p:nvPr/>
        </p:nvSpPr>
        <p:spPr>
          <a:xfrm>
            <a:off x="4284663" y="5086350"/>
            <a:ext cx="4103687" cy="1511300"/>
          </a:xfrm>
          <a:prstGeom prst="rect">
            <a:avLst/>
          </a:prstGeom>
          <a:noFill/>
          <a:ln w="25400" cap="flat" cmpd="sng">
            <a:solidFill>
              <a:schemeClr val="tx1"/>
            </a:solidFill>
            <a:prstDash val="sysDot"/>
            <a:miter/>
            <a:headEnd type="none" w="med" len="med"/>
            <a:tailEnd type="none" w="med" len="med"/>
          </a:ln>
        </p:spPr>
        <p:txBody>
          <a:bodyPr anchor="ctr" anchorCtr="0"/>
          <a:p>
            <a:pPr algn="l"/>
            <a:r>
              <a:rPr lang="zh-CN" altLang="en-US" sz="1600" b="1" dirty="0">
                <a:latin typeface="Arial" panose="020B0604020202020204" pitchFamily="34" charset="0"/>
                <a:ea typeface="宋体" panose="02010600030101010101" pitchFamily="2" charset="-122"/>
              </a:rPr>
              <a:t>（例）批次形成看板管理板</a:t>
            </a:r>
            <a:endParaRPr lang="zh-CN" altLang="en-US" sz="1600" b="1" dirty="0">
              <a:latin typeface="Arial" panose="020B0604020202020204" pitchFamily="34" charset="0"/>
              <a:ea typeface="宋体" panose="02010600030101010101" pitchFamily="2" charset="-122"/>
            </a:endParaRPr>
          </a:p>
          <a:p>
            <a:pPr algn="l"/>
            <a:r>
              <a:rPr lang="zh-CN" altLang="en-US" sz="1600" b="1" dirty="0">
                <a:latin typeface="Arial" panose="020B0604020202020204" pitchFamily="34" charset="0"/>
                <a:ea typeface="宋体" panose="02010600030101010101" pitchFamily="2" charset="-122"/>
              </a:rPr>
              <a:t>    取下的看板抵达这条生产线时进行生产指示</a:t>
            </a:r>
            <a:endParaRPr lang="zh-CN" altLang="en-US" sz="1600" b="1" dirty="0">
              <a:latin typeface="Arial" panose="020B0604020202020204" pitchFamily="34" charset="0"/>
              <a:ea typeface="宋体" panose="02010600030101010101" pitchFamily="2" charset="-122"/>
            </a:endParaRPr>
          </a:p>
          <a:p>
            <a:pPr algn="l"/>
            <a:r>
              <a:rPr lang="zh-CN" altLang="en-US" sz="1600" b="1" dirty="0">
                <a:latin typeface="Arial" panose="020B0604020202020204" pitchFamily="34" charset="0"/>
                <a:ea typeface="宋体" panose="02010600030101010101" pitchFamily="2" charset="-122"/>
              </a:rPr>
              <a:t>    取下的看板到达这条生产线时订购材料按照自下而上的顺序投入看板</a:t>
            </a:r>
            <a:endParaRPr lang="zh-CN" altLang="en-US" sz="1600" b="1" dirty="0">
              <a:latin typeface="Arial" panose="020B0604020202020204" pitchFamily="34" charset="0"/>
              <a:ea typeface="宋体" panose="02010600030101010101" pitchFamily="2" charset="-122"/>
            </a:endParaRPr>
          </a:p>
        </p:txBody>
      </p:sp>
      <p:sp>
        <p:nvSpPr>
          <p:cNvPr id="135214" name="直接连接符 135213"/>
          <p:cNvSpPr/>
          <p:nvPr/>
        </p:nvSpPr>
        <p:spPr>
          <a:xfrm flipH="1" flipV="1">
            <a:off x="4140200" y="5302250"/>
            <a:ext cx="431800" cy="287338"/>
          </a:xfrm>
          <a:prstGeom prst="line">
            <a:avLst/>
          </a:prstGeom>
          <a:ln w="25400" cap="flat" cmpd="sng">
            <a:solidFill>
              <a:schemeClr val="tx1"/>
            </a:solidFill>
            <a:prstDash val="solid"/>
            <a:headEnd type="none" w="med" len="med"/>
            <a:tailEnd type="triangle" w="med" len="med"/>
          </a:ln>
        </p:spPr>
      </p:sp>
      <p:sp>
        <p:nvSpPr>
          <p:cNvPr id="135215" name="直接连接符 135214"/>
          <p:cNvSpPr/>
          <p:nvPr/>
        </p:nvSpPr>
        <p:spPr>
          <a:xfrm flipH="1" flipV="1">
            <a:off x="4068763" y="5734050"/>
            <a:ext cx="431800" cy="287338"/>
          </a:xfrm>
          <a:prstGeom prst="line">
            <a:avLst/>
          </a:prstGeom>
          <a:ln w="25400" cap="flat" cmpd="sng">
            <a:solidFill>
              <a:schemeClr val="tx1"/>
            </a:solidFill>
            <a:prstDash val="solid"/>
            <a:headEnd type="none" w="med" len="med"/>
            <a:tailEnd type="triangle" w="med" len="med"/>
          </a:ln>
        </p:spPr>
      </p:sp>
      <p:sp>
        <p:nvSpPr>
          <p:cNvPr id="135216" name="矩形 135215"/>
          <p:cNvSpPr/>
          <p:nvPr/>
        </p:nvSpPr>
        <p:spPr>
          <a:xfrm>
            <a:off x="2916238" y="6454775"/>
            <a:ext cx="935037" cy="71438"/>
          </a:xfrm>
          <a:prstGeom prst="rect">
            <a:avLst/>
          </a:prstGeom>
          <a:noFill/>
          <a:ln w="25400" cap="flat" cmpd="sng">
            <a:solidFill>
              <a:schemeClr val="tx1"/>
            </a:solidFill>
            <a:prstDash val="sysDot"/>
            <a:miter/>
            <a:headEnd type="none" w="med" len="med"/>
            <a:tailEnd type="none" w="med" len="med"/>
          </a:ln>
        </p:spPr>
        <p:txBody>
          <a:bodyPr/>
          <a:p>
            <a:endParaRPr lang="zh-CN" altLang="en-US"/>
          </a:p>
        </p:txBody>
      </p:sp>
      <p:sp>
        <p:nvSpPr>
          <p:cNvPr id="135217" name="矩形 135216"/>
          <p:cNvSpPr/>
          <p:nvPr/>
        </p:nvSpPr>
        <p:spPr>
          <a:xfrm>
            <a:off x="2916238" y="6237288"/>
            <a:ext cx="935037" cy="71437"/>
          </a:xfrm>
          <a:prstGeom prst="rect">
            <a:avLst/>
          </a:prstGeom>
          <a:noFill/>
          <a:ln w="25400" cap="flat" cmpd="sng">
            <a:solidFill>
              <a:schemeClr val="tx1"/>
            </a:solidFill>
            <a:prstDash val="sysDot"/>
            <a:miter/>
            <a:headEnd type="none" w="med" len="med"/>
            <a:tailEnd type="none" w="med" len="med"/>
          </a:ln>
        </p:spPr>
        <p:txBody>
          <a:bodyPr/>
          <a:p>
            <a:endParaRPr lang="zh-CN" altLang="en-US"/>
          </a:p>
        </p:txBody>
      </p:sp>
      <p:sp>
        <p:nvSpPr>
          <p:cNvPr id="135218" name="矩形 135217"/>
          <p:cNvSpPr/>
          <p:nvPr/>
        </p:nvSpPr>
        <p:spPr>
          <a:xfrm>
            <a:off x="2916238" y="6021388"/>
            <a:ext cx="935037" cy="71437"/>
          </a:xfrm>
          <a:prstGeom prst="rect">
            <a:avLst/>
          </a:prstGeom>
          <a:noFill/>
          <a:ln w="25400" cap="flat" cmpd="sng">
            <a:solidFill>
              <a:schemeClr val="tx1"/>
            </a:solidFill>
            <a:prstDash val="sysDot"/>
            <a:miter/>
            <a:headEnd type="none" w="med" len="med"/>
            <a:tailEnd type="none" w="med" len="med"/>
          </a:ln>
        </p:spPr>
        <p:txBody>
          <a:bodyPr/>
          <a:p>
            <a:endParaRPr lang="zh-CN" altLang="en-US"/>
          </a:p>
        </p:txBody>
      </p:sp>
      <p:sp>
        <p:nvSpPr>
          <p:cNvPr id="135219" name="下箭头 135218"/>
          <p:cNvSpPr/>
          <p:nvPr/>
        </p:nvSpPr>
        <p:spPr>
          <a:xfrm>
            <a:off x="3924300" y="2997200"/>
            <a:ext cx="863600" cy="431800"/>
          </a:xfrm>
          <a:prstGeom prst="downArrow">
            <a:avLst>
              <a:gd name="adj1" fmla="val 50000"/>
              <a:gd name="adj2" fmla="val 25000"/>
            </a:avLst>
          </a:prstGeom>
          <a:solidFill>
            <a:srgbClr val="808080"/>
          </a:solidFill>
          <a:ln w="25400" cap="flat" cmpd="sng">
            <a:solidFill>
              <a:schemeClr val="tx1"/>
            </a:solidFill>
            <a:prstDash val="solid"/>
            <a:miter/>
            <a:headEnd type="none" w="med" len="med"/>
            <a:tailEnd type="none" w="med" len="med"/>
          </a:ln>
        </p:spPr>
        <p:txBody>
          <a:bodyPr/>
          <a:p>
            <a:endParaRPr lang="zh-CN" alt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200" name="矩形 136199"/>
          <p:cNvSpPr/>
          <p:nvPr/>
        </p:nvSpPr>
        <p:spPr>
          <a:xfrm>
            <a:off x="1403350" y="765175"/>
            <a:ext cx="5113338" cy="647700"/>
          </a:xfrm>
          <a:prstGeom prst="rect">
            <a:avLst/>
          </a:prstGeom>
          <a:noFill/>
          <a:ln w="25400">
            <a:noFill/>
          </a:ln>
        </p:spPr>
        <p:txBody>
          <a:bodyPr wrap="none" anchor="ctr" anchorCtr="0"/>
          <a:p>
            <a:pPr algn="l"/>
            <a:r>
              <a:rPr lang="en-US" altLang="zh-CN" sz="2000" b="1">
                <a:latin typeface="Arial" panose="020B0604020202020204" pitchFamily="34" charset="0"/>
                <a:ea typeface="黑体" panose="02010609060101010101" pitchFamily="2" charset="-122"/>
              </a:rPr>
              <a:t>—</a:t>
            </a:r>
            <a:r>
              <a:rPr lang="zh-CN" altLang="en-US" sz="2000" b="1" dirty="0">
                <a:latin typeface="黑体" panose="02010609060101010101" pitchFamily="2" charset="-122"/>
                <a:ea typeface="黑体" panose="02010609060101010101" pitchFamily="2" charset="-122"/>
              </a:rPr>
              <a:t>参考</a:t>
            </a:r>
            <a:r>
              <a:rPr lang="en-US" altLang="zh-CN" sz="2000" b="1">
                <a:latin typeface="Arial" panose="020B0604020202020204" pitchFamily="34" charset="0"/>
                <a:ea typeface="黑体" panose="02010609060101010101" pitchFamily="2" charset="-122"/>
              </a:rPr>
              <a:t>—</a:t>
            </a:r>
            <a:r>
              <a:rPr lang="en-US" altLang="zh-CN" sz="2000" b="1">
                <a:latin typeface="黑体" panose="02010609060101010101" pitchFamily="2" charset="-122"/>
                <a:ea typeface="黑体" panose="02010609060101010101" pitchFamily="2" charset="-122"/>
              </a:rPr>
              <a:t>  </a:t>
            </a:r>
            <a:r>
              <a:rPr lang="zh-CN" altLang="en-US" sz="2000" b="1" dirty="0">
                <a:latin typeface="黑体" panose="02010609060101010101" pitchFamily="2" charset="-122"/>
                <a:ea typeface="黑体" panose="02010609060101010101" pitchFamily="2" charset="-122"/>
              </a:rPr>
              <a:t>定序生产以及批次规格的形成</a:t>
            </a:r>
            <a:endParaRPr lang="zh-CN" altLang="en-US" sz="2000" b="1" dirty="0">
              <a:latin typeface="黑体" panose="02010609060101010101" pitchFamily="2" charset="-122"/>
              <a:ea typeface="黑体" panose="02010609060101010101" pitchFamily="2" charset="-122"/>
            </a:endParaRPr>
          </a:p>
        </p:txBody>
      </p:sp>
      <p:sp>
        <p:nvSpPr>
          <p:cNvPr id="136201" name="矩形 136200"/>
          <p:cNvSpPr/>
          <p:nvPr/>
        </p:nvSpPr>
        <p:spPr>
          <a:xfrm>
            <a:off x="1187450" y="1628775"/>
            <a:ext cx="7200900" cy="1943100"/>
          </a:xfrm>
          <a:prstGeom prst="rect">
            <a:avLst/>
          </a:prstGeom>
          <a:noFill/>
          <a:ln w="25400" cap="flat" cmpd="sng">
            <a:solidFill>
              <a:schemeClr val="tx1"/>
            </a:solidFill>
            <a:prstDash val="sysDot"/>
            <a:miter/>
            <a:headEnd type="none" w="med" len="med"/>
            <a:tailEnd type="none" w="med" len="med"/>
          </a:ln>
        </p:spPr>
        <p:txBody>
          <a:bodyPr anchor="ctr" anchorCtr="0"/>
          <a:p>
            <a:pPr algn="l"/>
            <a:r>
              <a:rPr lang="zh-CN" altLang="en-US" dirty="0">
                <a:latin typeface="Arial" panose="020B0604020202020204" pitchFamily="34" charset="0"/>
                <a:ea typeface="宋体" panose="02010600030101010101" pitchFamily="2" charset="-122"/>
              </a:rPr>
              <a:t>定序生产（定时不定量生产）</a:t>
            </a:r>
            <a:endParaRPr lang="zh-CN" altLang="en-US" dirty="0">
              <a:latin typeface="Arial" panose="020B0604020202020204" pitchFamily="34" charset="0"/>
              <a:ea typeface="宋体" panose="02010600030101010101" pitchFamily="2" charset="-122"/>
            </a:endParaRPr>
          </a:p>
          <a:p>
            <a:pPr algn="l"/>
            <a:r>
              <a:rPr lang="zh-CN" altLang="en-US" dirty="0">
                <a:latin typeface="Arial" panose="020B0604020202020204" pitchFamily="34" charset="0"/>
                <a:ea typeface="宋体" panose="02010600030101010101" pitchFamily="2" charset="-122"/>
              </a:rPr>
              <a:t>        指根据售出信息在设定的时间段内确定生产顺序（组合生产方式）进行生产。</a:t>
            </a:r>
            <a:endParaRPr lang="zh-CN" altLang="en-US" dirty="0">
              <a:latin typeface="Arial" panose="020B0604020202020204" pitchFamily="34" charset="0"/>
              <a:ea typeface="宋体" panose="02010600030101010101" pitchFamily="2" charset="-122"/>
            </a:endParaRPr>
          </a:p>
          <a:p>
            <a:pPr algn="l"/>
            <a:r>
              <a:rPr lang="en-US" altLang="zh-CN">
                <a:latin typeface="Arial" panose="020B0604020202020204" pitchFamily="34" charset="0"/>
                <a:ea typeface="宋体" panose="02010600030101010101" pitchFamily="2" charset="-122"/>
              </a:rPr>
              <a:t>    1.</a:t>
            </a:r>
            <a:r>
              <a:rPr lang="zh-CN" altLang="en-US" dirty="0">
                <a:latin typeface="Arial" panose="020B0604020202020204" pitchFamily="34" charset="0"/>
                <a:ea typeface="宋体" panose="02010600030101010101" pitchFamily="2" charset="-122"/>
              </a:rPr>
              <a:t>多品种生产中，换产工时所占比率较高时</a:t>
            </a:r>
            <a:endParaRPr lang="zh-CN" altLang="en-US" dirty="0">
              <a:latin typeface="Arial" panose="020B0604020202020204" pitchFamily="34" charset="0"/>
              <a:ea typeface="宋体" panose="02010600030101010101" pitchFamily="2" charset="-122"/>
            </a:endParaRPr>
          </a:p>
          <a:p>
            <a:pPr algn="l"/>
            <a:r>
              <a:rPr lang="en-US" altLang="zh-CN">
                <a:latin typeface="Arial" panose="020B0604020202020204" pitchFamily="34" charset="0"/>
                <a:ea typeface="宋体" panose="02010600030101010101" pitchFamily="2" charset="-122"/>
              </a:rPr>
              <a:t>    2.</a:t>
            </a:r>
            <a:r>
              <a:rPr lang="zh-CN" altLang="en-US" dirty="0">
                <a:latin typeface="Arial" panose="020B0604020202020204" pitchFamily="34" charset="0"/>
                <a:ea typeface="宋体" panose="02010600030101010101" pitchFamily="2" charset="-122"/>
              </a:rPr>
              <a:t>不用换模具（仅仅更换尺寸以及一部分模具）即可进行多品种生</a:t>
            </a:r>
            <a:endParaRPr lang="zh-CN" altLang="en-US" dirty="0">
              <a:latin typeface="Arial" panose="020B0604020202020204" pitchFamily="34" charset="0"/>
              <a:ea typeface="宋体" panose="02010600030101010101" pitchFamily="2" charset="-122"/>
            </a:endParaRPr>
          </a:p>
          <a:p>
            <a:pPr algn="l"/>
            <a:r>
              <a:rPr lang="zh-CN" altLang="en-US" dirty="0">
                <a:latin typeface="Arial" panose="020B0604020202020204" pitchFamily="34" charset="0"/>
                <a:ea typeface="宋体" panose="02010600030101010101" pitchFamily="2" charset="-122"/>
              </a:rPr>
              <a:t>       产时（通常，定序生产占</a:t>
            </a:r>
            <a:r>
              <a:rPr lang="en-US" altLang="zh-CN">
                <a:latin typeface="Arial" panose="020B0604020202020204" pitchFamily="34" charset="0"/>
                <a:ea typeface="宋体" panose="02010600030101010101" pitchFamily="2" charset="-122"/>
              </a:rPr>
              <a:t>90%</a:t>
            </a:r>
            <a:r>
              <a:rPr lang="zh-CN" altLang="en-US" dirty="0">
                <a:latin typeface="Arial" panose="020B0604020202020204" pitchFamily="34" charset="0"/>
                <a:ea typeface="宋体" panose="02010600030101010101" pitchFamily="2" charset="-122"/>
              </a:rPr>
              <a:t>以上为最佳，</a:t>
            </a:r>
            <a:r>
              <a:rPr lang="en-US" altLang="zh-CN">
                <a:latin typeface="Arial" panose="020B0604020202020204" pitchFamily="34" charset="0"/>
                <a:ea typeface="宋体" panose="02010600030101010101" pitchFamily="2" charset="-122"/>
              </a:rPr>
              <a:t>70%</a:t>
            </a:r>
            <a:r>
              <a:rPr lang="zh-CN" altLang="en-US" dirty="0">
                <a:latin typeface="Arial" panose="020B0604020202020204" pitchFamily="34" charset="0"/>
                <a:ea typeface="宋体" panose="02010600030101010101" pitchFamily="2" charset="-122"/>
              </a:rPr>
              <a:t>为比较理想）</a:t>
            </a:r>
            <a:endParaRPr lang="zh-CN" altLang="en-US" dirty="0">
              <a:latin typeface="Arial" panose="020B0604020202020204" pitchFamily="34" charset="0"/>
              <a:ea typeface="宋体" panose="02010600030101010101" pitchFamily="2" charset="-122"/>
            </a:endParaRPr>
          </a:p>
        </p:txBody>
      </p:sp>
      <p:graphicFrame>
        <p:nvGraphicFramePr>
          <p:cNvPr id="136315" name="内容占位符 136314"/>
          <p:cNvGraphicFramePr/>
          <p:nvPr>
            <p:ph/>
          </p:nvPr>
        </p:nvGraphicFramePr>
        <p:xfrm>
          <a:off x="1187450" y="3938588"/>
          <a:ext cx="7200900" cy="2746375"/>
        </p:xfrm>
        <a:graphic>
          <a:graphicData uri="http://schemas.openxmlformats.org/drawingml/2006/table">
            <a:tbl>
              <a:tblPr/>
              <a:tblGrid>
                <a:gridCol w="992188"/>
                <a:gridCol w="746125"/>
                <a:gridCol w="1430337"/>
                <a:gridCol w="1368425"/>
                <a:gridCol w="1295400"/>
                <a:gridCol w="1368425"/>
              </a:tblGrid>
              <a:tr h="27463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200" b="1" dirty="0">
                          <a:latin typeface="黑体" panose="02010609060101010101" pitchFamily="2" charset="-122"/>
                          <a:ea typeface="黑体" panose="02010609060101010101" pitchFamily="2" charset="-122"/>
                        </a:rPr>
                        <a:t>生产顺序</a:t>
                      </a: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zh-CN" altLang="en-US" sz="1200" b="1" dirty="0">
                          <a:latin typeface="黑体" panose="02010609060101010101" pitchFamily="2" charset="-122"/>
                          <a:ea typeface="黑体" panose="02010609060101010101" pitchFamily="2" charset="-122"/>
                        </a:rPr>
                        <a:t>品名</a:t>
                      </a: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N</a:t>
                      </a:r>
                      <a:r>
                        <a:rPr lang="zh-CN" altLang="en-US" sz="1200" b="1" dirty="0">
                          <a:latin typeface="黑体" panose="02010609060101010101" pitchFamily="2" charset="-122"/>
                          <a:ea typeface="黑体" panose="02010609060101010101" pitchFamily="2" charset="-122"/>
                        </a:rPr>
                        <a:t>日（白班）</a:t>
                      </a: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N</a:t>
                      </a:r>
                      <a:r>
                        <a:rPr lang="zh-CN" altLang="en-US" sz="1200" b="1" dirty="0">
                          <a:latin typeface="黑体" panose="02010609060101010101" pitchFamily="2" charset="-122"/>
                          <a:ea typeface="黑体" panose="02010609060101010101" pitchFamily="2" charset="-122"/>
                        </a:rPr>
                        <a:t>日（夜班）</a:t>
                      </a: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N+1</a:t>
                      </a:r>
                      <a:r>
                        <a:rPr lang="zh-CN" altLang="en-US" sz="1200" b="1" dirty="0">
                          <a:latin typeface="黑体" panose="02010609060101010101" pitchFamily="2" charset="-122"/>
                          <a:ea typeface="黑体" panose="02010609060101010101" pitchFamily="2" charset="-122"/>
                        </a:rPr>
                        <a:t>日（白班）</a:t>
                      </a: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N+1</a:t>
                      </a:r>
                      <a:r>
                        <a:rPr lang="zh-CN" altLang="en-US" sz="1200" b="1" dirty="0">
                          <a:latin typeface="黑体" panose="02010609060101010101" pitchFamily="2" charset="-122"/>
                          <a:ea typeface="黑体" panose="02010609060101010101" pitchFamily="2" charset="-122"/>
                        </a:rPr>
                        <a:t>日（夜班）</a:t>
                      </a: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7">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1</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A</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2</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B</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7">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3</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C</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4</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D</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7">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5</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E</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6</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F</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7">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7</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G</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8</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H</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4637">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9</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lang="en-US" altLang="zh-CN" sz="1200" b="1">
                          <a:latin typeface="黑体" panose="02010609060101010101" pitchFamily="2" charset="-122"/>
                          <a:ea typeface="黑体" panose="02010609060101010101" pitchFamily="2" charset="-122"/>
                        </a:rPr>
                        <a:t>I</a:t>
                      </a:r>
                      <a:endParaRPr lang="en-US" altLang="zh-CN" sz="1200" b="1">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Char char="v"/>
                        <a:defRPr sz="24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lang="zh-CN" altLang="en-US" sz="1200" b="1" dirty="0">
                        <a:latin typeface="黑体" panose="02010609060101010101" pitchFamily="2" charset="-122"/>
                        <a:ea typeface="黑体" panose="02010609060101010101" pitchFamily="2"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36299" name="矩形 136298"/>
          <p:cNvSpPr/>
          <p:nvPr/>
        </p:nvSpPr>
        <p:spPr>
          <a:xfrm>
            <a:off x="3563938" y="3644900"/>
            <a:ext cx="2352675" cy="176213"/>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rPr>
              <a:t>（例）2天为周期的定序生产</a:t>
            </a:r>
            <a:endParaRPr lang="zh-CN" altLang="en-US" sz="3600">
              <a:ln w="9525" cap="flat" cmpd="sng">
                <a:solidFill>
                  <a:srgbClr val="000000"/>
                </a:solidFill>
                <a:prstDash val="solid"/>
                <a:headEnd type="none" w="med" len="med"/>
                <a:tailEnd type="none" w="med" len="med"/>
              </a:ln>
              <a:solidFill>
                <a:srgbClr val="FFFFFF"/>
              </a:solidFill>
              <a:latin typeface="宋体" panose="02010600030101010101" pitchFamily="2" charset="-122"/>
              <a:ea typeface="宋体" panose="02010600030101010101" pitchFamily="2" charset="-122"/>
            </a:endParaRPr>
          </a:p>
        </p:txBody>
      </p:sp>
      <p:sp>
        <p:nvSpPr>
          <p:cNvPr id="136316" name="直接连接符 136315"/>
          <p:cNvSpPr/>
          <p:nvPr/>
        </p:nvSpPr>
        <p:spPr>
          <a:xfrm>
            <a:off x="2987675" y="4292600"/>
            <a:ext cx="504825" cy="0"/>
          </a:xfrm>
          <a:prstGeom prst="line">
            <a:avLst/>
          </a:prstGeom>
          <a:ln w="25400" cap="flat" cmpd="sng">
            <a:solidFill>
              <a:schemeClr val="tx1"/>
            </a:solidFill>
            <a:prstDash val="solid"/>
            <a:headEnd type="triangle" w="med" len="med"/>
            <a:tailEnd type="triangle" w="med" len="med"/>
          </a:ln>
        </p:spPr>
      </p:sp>
      <p:sp>
        <p:nvSpPr>
          <p:cNvPr id="136317" name="直接连接符 136316"/>
          <p:cNvSpPr/>
          <p:nvPr/>
        </p:nvSpPr>
        <p:spPr>
          <a:xfrm>
            <a:off x="3490913" y="4581525"/>
            <a:ext cx="504825" cy="0"/>
          </a:xfrm>
          <a:prstGeom prst="line">
            <a:avLst/>
          </a:prstGeom>
          <a:ln w="25400" cap="flat" cmpd="sng">
            <a:solidFill>
              <a:schemeClr val="tx1"/>
            </a:solidFill>
            <a:prstDash val="solid"/>
            <a:headEnd type="triangle" w="med" len="med"/>
            <a:tailEnd type="triangle" w="med" len="med"/>
          </a:ln>
        </p:spPr>
      </p:sp>
      <p:sp>
        <p:nvSpPr>
          <p:cNvPr id="136318" name="直接连接符 136317"/>
          <p:cNvSpPr/>
          <p:nvPr/>
        </p:nvSpPr>
        <p:spPr>
          <a:xfrm>
            <a:off x="3995738" y="4868863"/>
            <a:ext cx="287337" cy="0"/>
          </a:xfrm>
          <a:prstGeom prst="line">
            <a:avLst/>
          </a:prstGeom>
          <a:ln w="25400" cap="flat" cmpd="sng">
            <a:solidFill>
              <a:schemeClr val="tx1"/>
            </a:solidFill>
            <a:prstDash val="solid"/>
            <a:headEnd type="triangle" w="med" len="med"/>
            <a:tailEnd type="triangle" w="med" len="med"/>
          </a:ln>
        </p:spPr>
      </p:sp>
      <p:sp>
        <p:nvSpPr>
          <p:cNvPr id="136319" name="直接连接符 136318"/>
          <p:cNvSpPr/>
          <p:nvPr/>
        </p:nvSpPr>
        <p:spPr>
          <a:xfrm>
            <a:off x="4427538" y="5157788"/>
            <a:ext cx="504825" cy="0"/>
          </a:xfrm>
          <a:prstGeom prst="line">
            <a:avLst/>
          </a:prstGeom>
          <a:ln w="25400" cap="flat" cmpd="sng">
            <a:solidFill>
              <a:schemeClr val="tx1"/>
            </a:solidFill>
            <a:prstDash val="solid"/>
            <a:headEnd type="triangle" w="med" len="med"/>
            <a:tailEnd type="triangle" w="med" len="med"/>
          </a:ln>
        </p:spPr>
      </p:sp>
      <p:sp>
        <p:nvSpPr>
          <p:cNvPr id="136320" name="直接连接符 136319"/>
          <p:cNvSpPr/>
          <p:nvPr/>
        </p:nvSpPr>
        <p:spPr>
          <a:xfrm>
            <a:off x="4930775" y="5446713"/>
            <a:ext cx="504825" cy="0"/>
          </a:xfrm>
          <a:prstGeom prst="line">
            <a:avLst/>
          </a:prstGeom>
          <a:ln w="25400" cap="flat" cmpd="sng">
            <a:solidFill>
              <a:schemeClr val="tx1"/>
            </a:solidFill>
            <a:prstDash val="solid"/>
            <a:headEnd type="triangle" w="med" len="med"/>
            <a:tailEnd type="triangle" w="med" len="med"/>
          </a:ln>
        </p:spPr>
      </p:sp>
      <p:sp>
        <p:nvSpPr>
          <p:cNvPr id="136321" name="直接连接符 136320"/>
          <p:cNvSpPr/>
          <p:nvPr/>
        </p:nvSpPr>
        <p:spPr>
          <a:xfrm>
            <a:off x="5435600" y="5734050"/>
            <a:ext cx="287338" cy="0"/>
          </a:xfrm>
          <a:prstGeom prst="line">
            <a:avLst/>
          </a:prstGeom>
          <a:ln w="25400" cap="flat" cmpd="sng">
            <a:solidFill>
              <a:schemeClr val="tx1"/>
            </a:solidFill>
            <a:prstDash val="solid"/>
            <a:headEnd type="triangle" w="med" len="med"/>
            <a:tailEnd type="triangle" w="med" len="med"/>
          </a:ln>
        </p:spPr>
      </p:sp>
      <p:sp>
        <p:nvSpPr>
          <p:cNvPr id="136322" name="直接连接符 136321"/>
          <p:cNvSpPr/>
          <p:nvPr/>
        </p:nvSpPr>
        <p:spPr>
          <a:xfrm>
            <a:off x="5724525" y="4292600"/>
            <a:ext cx="504825" cy="0"/>
          </a:xfrm>
          <a:prstGeom prst="line">
            <a:avLst/>
          </a:prstGeom>
          <a:ln w="25400" cap="flat" cmpd="sng">
            <a:solidFill>
              <a:schemeClr val="tx1"/>
            </a:solidFill>
            <a:prstDash val="solid"/>
            <a:headEnd type="triangle" w="med" len="med"/>
            <a:tailEnd type="triangle" w="med" len="med"/>
          </a:ln>
        </p:spPr>
      </p:sp>
      <p:sp>
        <p:nvSpPr>
          <p:cNvPr id="136323" name="直接连接符 136322"/>
          <p:cNvSpPr/>
          <p:nvPr/>
        </p:nvSpPr>
        <p:spPr>
          <a:xfrm>
            <a:off x="6227763" y="4581525"/>
            <a:ext cx="504825" cy="0"/>
          </a:xfrm>
          <a:prstGeom prst="line">
            <a:avLst/>
          </a:prstGeom>
          <a:ln w="25400" cap="flat" cmpd="sng">
            <a:solidFill>
              <a:schemeClr val="tx1"/>
            </a:solidFill>
            <a:prstDash val="solid"/>
            <a:headEnd type="triangle" w="med" len="med"/>
            <a:tailEnd type="triangle" w="med" len="med"/>
          </a:ln>
        </p:spPr>
      </p:sp>
      <p:sp>
        <p:nvSpPr>
          <p:cNvPr id="136324" name="直接连接符 136323"/>
          <p:cNvSpPr/>
          <p:nvPr/>
        </p:nvSpPr>
        <p:spPr>
          <a:xfrm>
            <a:off x="6732588" y="4868863"/>
            <a:ext cx="287337" cy="0"/>
          </a:xfrm>
          <a:prstGeom prst="line">
            <a:avLst/>
          </a:prstGeom>
          <a:ln w="25400" cap="flat" cmpd="sng">
            <a:solidFill>
              <a:schemeClr val="tx1"/>
            </a:solidFill>
            <a:prstDash val="solid"/>
            <a:headEnd type="triangle" w="med" len="med"/>
            <a:tailEnd type="triangle" w="med" len="med"/>
          </a:ln>
        </p:spPr>
      </p:sp>
      <p:sp>
        <p:nvSpPr>
          <p:cNvPr id="136325" name="直接连接符 136324"/>
          <p:cNvSpPr/>
          <p:nvPr/>
        </p:nvSpPr>
        <p:spPr>
          <a:xfrm>
            <a:off x="7092950" y="5948363"/>
            <a:ext cx="504825" cy="0"/>
          </a:xfrm>
          <a:prstGeom prst="line">
            <a:avLst/>
          </a:prstGeom>
          <a:ln w="25400" cap="flat" cmpd="sng">
            <a:solidFill>
              <a:schemeClr val="tx1"/>
            </a:solidFill>
            <a:prstDash val="solid"/>
            <a:headEnd type="triangle" w="med" len="med"/>
            <a:tailEnd type="triangle" w="med" len="med"/>
          </a:ln>
        </p:spPr>
      </p:sp>
      <p:sp>
        <p:nvSpPr>
          <p:cNvPr id="136326" name="直接连接符 136325"/>
          <p:cNvSpPr/>
          <p:nvPr/>
        </p:nvSpPr>
        <p:spPr>
          <a:xfrm>
            <a:off x="7596188" y="6237288"/>
            <a:ext cx="504825" cy="0"/>
          </a:xfrm>
          <a:prstGeom prst="line">
            <a:avLst/>
          </a:prstGeom>
          <a:ln w="25400" cap="flat" cmpd="sng">
            <a:solidFill>
              <a:schemeClr val="tx1"/>
            </a:solidFill>
            <a:prstDash val="solid"/>
            <a:headEnd type="triangle" w="med" len="med"/>
            <a:tailEnd type="triangle" w="med" len="med"/>
          </a:ln>
        </p:spPr>
      </p:sp>
      <p:sp>
        <p:nvSpPr>
          <p:cNvPr id="136327" name="直接连接符 136326"/>
          <p:cNvSpPr/>
          <p:nvPr/>
        </p:nvSpPr>
        <p:spPr>
          <a:xfrm>
            <a:off x="8101013" y="6524625"/>
            <a:ext cx="287337" cy="0"/>
          </a:xfrm>
          <a:prstGeom prst="line">
            <a:avLst/>
          </a:prstGeom>
          <a:ln w="25400" cap="flat" cmpd="sng">
            <a:solidFill>
              <a:schemeClr val="tx1"/>
            </a:solidFill>
            <a:prstDash val="solid"/>
            <a:headEnd type="triangle" w="med" len="med"/>
            <a:tailEnd type="triangle" w="med" len="med"/>
          </a:ln>
        </p:spPr>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7940" name="矩形 167939"/>
          <p:cNvSpPr/>
          <p:nvPr/>
        </p:nvSpPr>
        <p:spPr>
          <a:xfrm>
            <a:off x="2133600" y="2743200"/>
            <a:ext cx="4724400" cy="609600"/>
          </a:xfrm>
          <a:prstGeom prst="rect">
            <a:avLst/>
          </a:prstGeom>
        </p:spPr>
        <p:txBody>
          <a:bodyPr wrap="none" fromWordArt="1">
            <a:prstTxWarp prst="textDeflate">
              <a:avLst>
                <a:gd name="adj" fmla="val 0"/>
              </a:avLst>
            </a:prstTxWarp>
            <a:normAutofit/>
          </a:bodyPr>
          <a:p>
            <a:pPr algn="ctr"/>
            <a:r>
              <a:rPr lang="zh-CN" altLang="en-US" sz="5400" b="1">
                <a:ln w="28575" cap="flat" cmpd="sng">
                  <a:solidFill>
                    <a:schemeClr val="bg1"/>
                  </a:solidFill>
                  <a:prstDash val="solid"/>
                  <a:headEnd type="none" w="med" len="med"/>
                  <a:tailEnd type="none" w="med" len="med"/>
                </a:ln>
                <a:gradFill rotWithShape="1">
                  <a:gsLst>
                    <a:gs pos="0">
                      <a:schemeClr val="tx2"/>
                    </a:gs>
                    <a:gs pos="100000">
                      <a:schemeClr val="hlink"/>
                    </a:gs>
                  </a:gsLst>
                  <a:lin ang="5400000" scaled="1"/>
                  <a:tileRect/>
                </a:gradFill>
                <a:effectLst>
                  <a:outerShdw dist="107763" dir="2699999" algn="ctr" rotWithShape="0">
                    <a:srgbClr val="000000">
                      <a:alpha val="50000"/>
                    </a:srgbClr>
                  </a:outerShdw>
                </a:effectLst>
                <a:latin typeface="Verdana" panose="020B0604030504040204" charset="0"/>
                <a:ea typeface="Verdana" panose="020B0604030504040204" charset="0"/>
              </a:rPr>
              <a:t>Thank You !</a:t>
            </a:r>
            <a:endParaRPr lang="zh-CN" altLang="en-US" sz="5400" b="1">
              <a:ln w="28575" cap="flat" cmpd="sng">
                <a:solidFill>
                  <a:schemeClr val="bg1"/>
                </a:solidFill>
                <a:prstDash val="solid"/>
                <a:headEnd type="none" w="med" len="med"/>
                <a:tailEnd type="none" w="med" len="med"/>
              </a:ln>
              <a:gradFill rotWithShape="1">
                <a:gsLst>
                  <a:gs pos="0">
                    <a:schemeClr val="tx2"/>
                  </a:gs>
                  <a:gs pos="100000">
                    <a:schemeClr val="hlink"/>
                  </a:gs>
                </a:gsLst>
                <a:lin ang="5400000" scaled="1"/>
                <a:tileRect/>
              </a:gradFill>
              <a:effectLst>
                <a:outerShdw dist="107763" dir="2699999" algn="ctr" rotWithShape="0">
                  <a:srgbClr val="000000">
                    <a:alpha val="50000"/>
                  </a:srgbClr>
                </a:outerShdw>
              </a:effectLst>
              <a:latin typeface="Verdana" panose="020B0604030504040204" charset="0"/>
              <a:ea typeface="Verdana" panose="020B06040305040402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4" name="矩形 66563"/>
          <p:cNvSpPr/>
          <p:nvPr/>
        </p:nvSpPr>
        <p:spPr>
          <a:xfrm>
            <a:off x="1116013" y="6165850"/>
            <a:ext cx="3744912" cy="531813"/>
          </a:xfrm>
          <a:prstGeom prst="rect">
            <a:avLst/>
          </a:prstGeom>
          <a:noFill/>
          <a:ln w="9525">
            <a:noFill/>
          </a:ln>
        </p:spPr>
        <p:txBody>
          <a:bodyPr wrap="none" anchor="ctr" anchorCtr="0"/>
          <a:p>
            <a:pPr algn="l"/>
            <a:r>
              <a:rPr lang="zh-CN" altLang="en-US" sz="2000" b="1" dirty="0">
                <a:latin typeface="Arial" panose="020B0604020202020204" pitchFamily="34" charset="0"/>
                <a:ea typeface="宋体" panose="02010600030101010101" pitchFamily="2" charset="-122"/>
              </a:rPr>
              <a:t>缩短过程周期时间</a:t>
            </a:r>
            <a:r>
              <a:rPr lang="en-US" altLang="zh-CN" sz="2000" b="1">
                <a:latin typeface="Arial" panose="020B0604020202020204" pitchFamily="34" charset="0"/>
                <a:ea typeface="宋体" panose="02010600030101010101" pitchFamily="2" charset="-122"/>
              </a:rPr>
              <a:t>=</a:t>
            </a:r>
            <a:r>
              <a:rPr lang="zh-CN" altLang="en-US" sz="2000" b="1" dirty="0">
                <a:latin typeface="Arial" panose="020B0604020202020204" pitchFamily="34" charset="0"/>
                <a:ea typeface="宋体" panose="02010600030101010101" pitchFamily="2" charset="-122"/>
              </a:rPr>
              <a:t>消除停滞</a:t>
            </a:r>
            <a:endParaRPr lang="zh-CN" altLang="en-US" sz="2000" b="1" dirty="0">
              <a:latin typeface="Arial" panose="020B0604020202020204" pitchFamily="34" charset="0"/>
              <a:ea typeface="宋体" panose="02010600030101010101" pitchFamily="2" charset="-122"/>
            </a:endParaRPr>
          </a:p>
        </p:txBody>
      </p:sp>
      <p:sp>
        <p:nvSpPr>
          <p:cNvPr id="66565" name="矩形 66564"/>
          <p:cNvSpPr/>
          <p:nvPr/>
        </p:nvSpPr>
        <p:spPr>
          <a:xfrm>
            <a:off x="1403350" y="1844675"/>
            <a:ext cx="6481763" cy="936625"/>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顾客的过程周期时间和</a:t>
            </a:r>
            <a:endParaRPr lang="zh-CN" altLang="en-US" sz="2800" b="1" dirty="0">
              <a:latin typeface="宋体" panose="02010600030101010101" pitchFamily="2" charset="-122"/>
              <a:ea typeface="宋体" panose="02010600030101010101" pitchFamily="2" charset="-122"/>
            </a:endParaRPr>
          </a:p>
          <a:p>
            <a:pPr algn="l"/>
            <a:r>
              <a:rPr lang="zh-CN" altLang="en-US" sz="2800" b="1" dirty="0">
                <a:latin typeface="宋体" panose="02010600030101010101" pitchFamily="2" charset="-122"/>
                <a:ea typeface="宋体" panose="02010600030101010101" pitchFamily="2" charset="-122"/>
              </a:rPr>
              <a:t>                生产的过程周期时间</a:t>
            </a:r>
            <a:endParaRPr lang="zh-CN" altLang="en-US" sz="2800" b="1" dirty="0">
              <a:latin typeface="宋体" panose="02010600030101010101" pitchFamily="2" charset="-122"/>
              <a:ea typeface="宋体" panose="02010600030101010101" pitchFamily="2" charset="-122"/>
            </a:endParaRPr>
          </a:p>
        </p:txBody>
      </p:sp>
      <p:sp>
        <p:nvSpPr>
          <p:cNvPr id="66566" name="圆角矩形 66565"/>
          <p:cNvSpPr/>
          <p:nvPr/>
        </p:nvSpPr>
        <p:spPr>
          <a:xfrm>
            <a:off x="1908175" y="3068638"/>
            <a:ext cx="431800" cy="93662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vert="eaVert" wrap="none" anchor="ctr" anchorCtr="0"/>
          <a:p>
            <a:r>
              <a:rPr lang="zh-CN" altLang="en-US" b="1" dirty="0">
                <a:latin typeface="Arial" panose="020B0604020202020204" pitchFamily="34" charset="0"/>
                <a:ea typeface="宋体" panose="02010600030101010101" pitchFamily="2" charset="-122"/>
              </a:rPr>
              <a:t>接  单</a:t>
            </a:r>
            <a:endParaRPr lang="zh-CN" altLang="en-US" b="1" dirty="0">
              <a:latin typeface="Arial" panose="020B0604020202020204" pitchFamily="34" charset="0"/>
              <a:ea typeface="宋体" panose="02010600030101010101" pitchFamily="2" charset="-122"/>
            </a:endParaRPr>
          </a:p>
        </p:txBody>
      </p:sp>
      <p:sp>
        <p:nvSpPr>
          <p:cNvPr id="66567" name="圆角矩形 66566"/>
          <p:cNvSpPr/>
          <p:nvPr/>
        </p:nvSpPr>
        <p:spPr>
          <a:xfrm>
            <a:off x="2844800" y="3068638"/>
            <a:ext cx="431800" cy="93662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vert="eaVert" wrap="none" anchor="ctr" anchorCtr="0"/>
          <a:p>
            <a:r>
              <a:rPr lang="zh-CN" altLang="en-US" b="1" dirty="0">
                <a:latin typeface="Arial" panose="020B0604020202020204" pitchFamily="34" charset="0"/>
                <a:ea typeface="宋体" panose="02010600030101010101" pitchFamily="2" charset="-122"/>
              </a:rPr>
              <a:t>生  产</a:t>
            </a:r>
            <a:endParaRPr lang="zh-CN" altLang="en-US" b="1" dirty="0">
              <a:latin typeface="Arial" panose="020B0604020202020204" pitchFamily="34" charset="0"/>
              <a:ea typeface="宋体" panose="02010600030101010101" pitchFamily="2" charset="-122"/>
            </a:endParaRPr>
          </a:p>
        </p:txBody>
      </p:sp>
      <p:sp>
        <p:nvSpPr>
          <p:cNvPr id="66568" name="圆角矩形 66567"/>
          <p:cNvSpPr/>
          <p:nvPr/>
        </p:nvSpPr>
        <p:spPr>
          <a:xfrm>
            <a:off x="3708400" y="3068638"/>
            <a:ext cx="431800" cy="93662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vert="eaVert" wrap="none" anchor="ctr" anchorCtr="0"/>
          <a:p>
            <a:r>
              <a:rPr lang="zh-CN" altLang="en-US" b="1" dirty="0">
                <a:latin typeface="Arial" panose="020B0604020202020204" pitchFamily="34" charset="0"/>
                <a:ea typeface="宋体" panose="02010600030101010101" pitchFamily="2" charset="-122"/>
              </a:rPr>
              <a:t>交  货</a:t>
            </a:r>
            <a:endParaRPr lang="zh-CN" altLang="en-US" b="1" dirty="0">
              <a:latin typeface="Arial" panose="020B0604020202020204" pitchFamily="34" charset="0"/>
              <a:ea typeface="宋体" panose="02010600030101010101" pitchFamily="2" charset="-122"/>
            </a:endParaRPr>
          </a:p>
        </p:txBody>
      </p:sp>
      <p:sp>
        <p:nvSpPr>
          <p:cNvPr id="66569" name="圆角矩形 66568"/>
          <p:cNvSpPr/>
          <p:nvPr/>
        </p:nvSpPr>
        <p:spPr>
          <a:xfrm>
            <a:off x="4932363" y="3068638"/>
            <a:ext cx="431800" cy="93662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vert="eaVert" wrap="none" anchor="ctr" anchorCtr="0"/>
          <a:p>
            <a:r>
              <a:rPr lang="zh-CN" altLang="en-US" b="1" dirty="0">
                <a:latin typeface="Arial" panose="020B0604020202020204" pitchFamily="34" charset="0"/>
                <a:ea typeface="宋体" panose="02010600030101010101" pitchFamily="2" charset="-122"/>
              </a:rPr>
              <a:t>接  单</a:t>
            </a:r>
            <a:endParaRPr lang="zh-CN" altLang="en-US" b="1" dirty="0">
              <a:latin typeface="Arial" panose="020B0604020202020204" pitchFamily="34" charset="0"/>
              <a:ea typeface="宋体" panose="02010600030101010101" pitchFamily="2" charset="-122"/>
            </a:endParaRPr>
          </a:p>
        </p:txBody>
      </p:sp>
      <p:sp>
        <p:nvSpPr>
          <p:cNvPr id="66570" name="圆角矩形 66569"/>
          <p:cNvSpPr/>
          <p:nvPr/>
        </p:nvSpPr>
        <p:spPr>
          <a:xfrm>
            <a:off x="5868988" y="3068638"/>
            <a:ext cx="431800" cy="93662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vert="eaVert" wrap="none" anchor="ctr" anchorCtr="0"/>
          <a:p>
            <a:r>
              <a:rPr lang="zh-CN" altLang="en-US" b="1" dirty="0">
                <a:latin typeface="Arial" panose="020B0604020202020204" pitchFamily="34" charset="0"/>
                <a:ea typeface="宋体" panose="02010600030101010101" pitchFamily="2" charset="-122"/>
              </a:rPr>
              <a:t>生  产</a:t>
            </a:r>
            <a:endParaRPr lang="zh-CN" altLang="en-US" b="1" dirty="0">
              <a:latin typeface="Arial" panose="020B0604020202020204" pitchFamily="34" charset="0"/>
              <a:ea typeface="宋体" panose="02010600030101010101" pitchFamily="2" charset="-122"/>
            </a:endParaRPr>
          </a:p>
        </p:txBody>
      </p:sp>
      <p:sp>
        <p:nvSpPr>
          <p:cNvPr id="66571" name="圆角矩形 66570"/>
          <p:cNvSpPr/>
          <p:nvPr/>
        </p:nvSpPr>
        <p:spPr>
          <a:xfrm>
            <a:off x="6732588" y="3068638"/>
            <a:ext cx="431800" cy="93662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vert="eaVert" wrap="none" anchor="ctr" anchorCtr="0"/>
          <a:p>
            <a:r>
              <a:rPr lang="zh-CN" altLang="en-US" b="1" dirty="0">
                <a:latin typeface="Arial" panose="020B0604020202020204" pitchFamily="34" charset="0"/>
                <a:ea typeface="宋体" panose="02010600030101010101" pitchFamily="2" charset="-122"/>
              </a:rPr>
              <a:t>仓库</a:t>
            </a:r>
            <a:endParaRPr lang="zh-CN" altLang="en-US" b="1" dirty="0">
              <a:latin typeface="Arial" panose="020B0604020202020204" pitchFamily="34" charset="0"/>
              <a:ea typeface="宋体" panose="02010600030101010101" pitchFamily="2" charset="-122"/>
            </a:endParaRPr>
          </a:p>
        </p:txBody>
      </p:sp>
      <p:sp>
        <p:nvSpPr>
          <p:cNvPr id="66572" name="圆角矩形 66571"/>
          <p:cNvSpPr/>
          <p:nvPr/>
        </p:nvSpPr>
        <p:spPr>
          <a:xfrm>
            <a:off x="7524750" y="3068638"/>
            <a:ext cx="431800" cy="93662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vert="eaVert" wrap="none" anchor="ctr" anchorCtr="0"/>
          <a:p>
            <a:r>
              <a:rPr lang="zh-CN" altLang="en-US" b="1" dirty="0">
                <a:latin typeface="Arial" panose="020B0604020202020204" pitchFamily="34" charset="0"/>
                <a:ea typeface="宋体" panose="02010600030101010101" pitchFamily="2" charset="-122"/>
              </a:rPr>
              <a:t>交  货</a:t>
            </a:r>
            <a:endParaRPr lang="zh-CN" altLang="en-US" b="1" dirty="0">
              <a:latin typeface="Arial" panose="020B0604020202020204" pitchFamily="34" charset="0"/>
              <a:ea typeface="宋体" panose="02010600030101010101" pitchFamily="2" charset="-122"/>
            </a:endParaRPr>
          </a:p>
        </p:txBody>
      </p:sp>
      <p:sp>
        <p:nvSpPr>
          <p:cNvPr id="66573" name="直接连接符 66572"/>
          <p:cNvSpPr/>
          <p:nvPr/>
        </p:nvSpPr>
        <p:spPr>
          <a:xfrm>
            <a:off x="1835150" y="3068638"/>
            <a:ext cx="0" cy="1296987"/>
          </a:xfrm>
          <a:prstGeom prst="line">
            <a:avLst/>
          </a:prstGeom>
          <a:ln w="25400" cap="flat" cmpd="sng">
            <a:solidFill>
              <a:schemeClr val="tx1"/>
            </a:solidFill>
            <a:prstDash val="solid"/>
            <a:headEnd type="none" w="med" len="med"/>
            <a:tailEnd type="none" w="med" len="med"/>
          </a:ln>
        </p:spPr>
      </p:sp>
      <p:sp>
        <p:nvSpPr>
          <p:cNvPr id="66574" name="直接连接符 66573"/>
          <p:cNvSpPr/>
          <p:nvPr/>
        </p:nvSpPr>
        <p:spPr>
          <a:xfrm>
            <a:off x="4211638" y="3068638"/>
            <a:ext cx="0" cy="1296987"/>
          </a:xfrm>
          <a:prstGeom prst="line">
            <a:avLst/>
          </a:prstGeom>
          <a:ln w="25400" cap="flat" cmpd="sng">
            <a:solidFill>
              <a:schemeClr val="tx1"/>
            </a:solidFill>
            <a:prstDash val="solid"/>
            <a:headEnd type="none" w="med" len="med"/>
            <a:tailEnd type="none" w="med" len="med"/>
          </a:ln>
        </p:spPr>
      </p:sp>
      <p:sp>
        <p:nvSpPr>
          <p:cNvPr id="66575" name="直接连接符 66574"/>
          <p:cNvSpPr/>
          <p:nvPr/>
        </p:nvSpPr>
        <p:spPr>
          <a:xfrm>
            <a:off x="4859338" y="3068638"/>
            <a:ext cx="0" cy="1728787"/>
          </a:xfrm>
          <a:prstGeom prst="line">
            <a:avLst/>
          </a:prstGeom>
          <a:ln w="25400" cap="flat" cmpd="sng">
            <a:solidFill>
              <a:schemeClr val="tx1"/>
            </a:solidFill>
            <a:prstDash val="solid"/>
            <a:headEnd type="none" w="med" len="med"/>
            <a:tailEnd type="none" w="med" len="med"/>
          </a:ln>
        </p:spPr>
      </p:sp>
      <p:sp>
        <p:nvSpPr>
          <p:cNvPr id="66577" name="直接连接符 66576"/>
          <p:cNvSpPr/>
          <p:nvPr/>
        </p:nvSpPr>
        <p:spPr>
          <a:xfrm>
            <a:off x="8027988" y="3068638"/>
            <a:ext cx="0" cy="1728787"/>
          </a:xfrm>
          <a:prstGeom prst="line">
            <a:avLst/>
          </a:prstGeom>
          <a:ln w="25400" cap="flat" cmpd="sng">
            <a:solidFill>
              <a:schemeClr val="tx1"/>
            </a:solidFill>
            <a:prstDash val="solid"/>
            <a:headEnd type="none" w="med" len="med"/>
            <a:tailEnd type="none" w="med" len="med"/>
          </a:ln>
        </p:spPr>
      </p:sp>
      <p:sp>
        <p:nvSpPr>
          <p:cNvPr id="66578" name="直接连接符 66577"/>
          <p:cNvSpPr/>
          <p:nvPr/>
        </p:nvSpPr>
        <p:spPr>
          <a:xfrm>
            <a:off x="1835150" y="4149725"/>
            <a:ext cx="2305050" cy="0"/>
          </a:xfrm>
          <a:prstGeom prst="line">
            <a:avLst/>
          </a:prstGeom>
          <a:ln w="25400" cap="flat" cmpd="sng">
            <a:solidFill>
              <a:schemeClr val="tx1"/>
            </a:solidFill>
            <a:prstDash val="solid"/>
            <a:headEnd type="triangle" w="lg" len="lg"/>
            <a:tailEnd type="triangle" w="lg" len="lg"/>
          </a:ln>
        </p:spPr>
      </p:sp>
      <p:sp>
        <p:nvSpPr>
          <p:cNvPr id="66579" name="直接连接符 66578"/>
          <p:cNvSpPr/>
          <p:nvPr/>
        </p:nvSpPr>
        <p:spPr>
          <a:xfrm>
            <a:off x="4932363" y="4581525"/>
            <a:ext cx="3095625" cy="0"/>
          </a:xfrm>
          <a:prstGeom prst="line">
            <a:avLst/>
          </a:prstGeom>
          <a:ln w="25400" cap="flat" cmpd="sng">
            <a:solidFill>
              <a:schemeClr val="tx1"/>
            </a:solidFill>
            <a:prstDash val="solid"/>
            <a:headEnd type="triangle" w="lg" len="lg"/>
            <a:tailEnd type="triangle" w="lg" len="lg"/>
          </a:ln>
        </p:spPr>
      </p:sp>
      <p:sp>
        <p:nvSpPr>
          <p:cNvPr id="66580" name="直接连接符 66579"/>
          <p:cNvSpPr/>
          <p:nvPr/>
        </p:nvSpPr>
        <p:spPr>
          <a:xfrm>
            <a:off x="6732588" y="4148138"/>
            <a:ext cx="1223962" cy="0"/>
          </a:xfrm>
          <a:prstGeom prst="line">
            <a:avLst/>
          </a:prstGeom>
          <a:ln w="25400" cap="flat" cmpd="sng">
            <a:solidFill>
              <a:schemeClr val="tx1"/>
            </a:solidFill>
            <a:prstDash val="solid"/>
            <a:headEnd type="triangle" w="lg" len="lg"/>
            <a:tailEnd type="triangle" w="lg" len="lg"/>
          </a:ln>
        </p:spPr>
      </p:sp>
      <p:sp>
        <p:nvSpPr>
          <p:cNvPr id="66581" name="矩形 66580"/>
          <p:cNvSpPr/>
          <p:nvPr/>
        </p:nvSpPr>
        <p:spPr>
          <a:xfrm>
            <a:off x="1908175" y="4221163"/>
            <a:ext cx="2159000" cy="28733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chemeClr val="tx1"/>
                </a:solidFill>
                <a:latin typeface="宋体" panose="02010600030101010101" pitchFamily="2" charset="-122"/>
                <a:ea typeface="宋体" panose="02010600030101010101" pitchFamily="2" charset="-122"/>
              </a:rPr>
              <a:t>顾客的过程周期时间</a:t>
            </a:r>
            <a:endParaRPr lang="zh-CN" altLang="en-US" sz="3600">
              <a:ln w="9525" cap="flat" cmpd="sng">
                <a:solidFill>
                  <a:srgbClr val="000000"/>
                </a:solidFill>
                <a:prstDash val="solid"/>
                <a:headEnd type="none" w="med" len="med"/>
                <a:tailEnd type="none" w="med" len="med"/>
              </a:ln>
              <a:solidFill>
                <a:schemeClr val="tx1"/>
              </a:solidFill>
              <a:latin typeface="宋体" panose="02010600030101010101" pitchFamily="2" charset="-122"/>
              <a:ea typeface="宋体" panose="02010600030101010101" pitchFamily="2" charset="-122"/>
            </a:endParaRPr>
          </a:p>
        </p:txBody>
      </p:sp>
      <p:sp>
        <p:nvSpPr>
          <p:cNvPr id="66582" name="矩形 66581"/>
          <p:cNvSpPr/>
          <p:nvPr/>
        </p:nvSpPr>
        <p:spPr>
          <a:xfrm>
            <a:off x="5435600" y="4654550"/>
            <a:ext cx="2159000" cy="287338"/>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chemeClr val="tx1"/>
                </a:solidFill>
                <a:latin typeface="宋体" panose="02010600030101010101" pitchFamily="2" charset="-122"/>
                <a:ea typeface="宋体" panose="02010600030101010101" pitchFamily="2" charset="-122"/>
              </a:rPr>
              <a:t>生产的过程周期时间</a:t>
            </a:r>
            <a:endParaRPr lang="zh-CN" altLang="en-US" sz="3600">
              <a:ln w="9525" cap="flat" cmpd="sng">
                <a:solidFill>
                  <a:srgbClr val="000000"/>
                </a:solidFill>
                <a:prstDash val="solid"/>
                <a:headEnd type="none" w="med" len="med"/>
                <a:tailEnd type="none" w="med" len="med"/>
              </a:ln>
              <a:solidFill>
                <a:schemeClr val="tx1"/>
              </a:solidFill>
              <a:latin typeface="宋体" panose="02010600030101010101" pitchFamily="2" charset="-122"/>
              <a:ea typeface="宋体" panose="02010600030101010101" pitchFamily="2" charset="-122"/>
            </a:endParaRPr>
          </a:p>
        </p:txBody>
      </p:sp>
      <p:sp>
        <p:nvSpPr>
          <p:cNvPr id="66583" name="矩形 66582"/>
          <p:cNvSpPr/>
          <p:nvPr/>
        </p:nvSpPr>
        <p:spPr>
          <a:xfrm>
            <a:off x="7019925" y="4219575"/>
            <a:ext cx="647700" cy="2159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chemeClr val="tx1"/>
                </a:solidFill>
                <a:latin typeface="宋体" panose="02010600030101010101" pitchFamily="2" charset="-122"/>
                <a:ea typeface="宋体" panose="02010600030101010101" pitchFamily="2" charset="-122"/>
              </a:rPr>
              <a:t>矛盾</a:t>
            </a:r>
            <a:endParaRPr lang="zh-CN" altLang="en-US" sz="3600">
              <a:ln w="9525" cap="flat" cmpd="sng">
                <a:solidFill>
                  <a:srgbClr val="000000"/>
                </a:solidFill>
                <a:prstDash val="solid"/>
                <a:headEnd type="none" w="med" len="med"/>
                <a:tailEnd type="none" w="med" len="med"/>
              </a:ln>
              <a:solidFill>
                <a:schemeClr val="tx1"/>
              </a:solidFill>
              <a:latin typeface="宋体" panose="02010600030101010101" pitchFamily="2" charset="-122"/>
              <a:ea typeface="宋体" panose="02010600030101010101" pitchFamily="2" charset="-122"/>
            </a:endParaRPr>
          </a:p>
        </p:txBody>
      </p:sp>
      <p:grpSp>
        <p:nvGrpSpPr>
          <p:cNvPr id="66586" name="组合 66585"/>
          <p:cNvGrpSpPr/>
          <p:nvPr/>
        </p:nvGrpSpPr>
        <p:grpSpPr>
          <a:xfrm>
            <a:off x="7164388" y="4076700"/>
            <a:ext cx="431800" cy="431800"/>
            <a:chOff x="4513" y="2614"/>
            <a:chExt cx="272" cy="272"/>
          </a:xfrm>
        </p:grpSpPr>
        <p:sp>
          <p:nvSpPr>
            <p:cNvPr id="66584" name="直接连接符 66583"/>
            <p:cNvSpPr/>
            <p:nvPr/>
          </p:nvSpPr>
          <p:spPr>
            <a:xfrm flipH="1">
              <a:off x="4513" y="2614"/>
              <a:ext cx="272" cy="272"/>
            </a:xfrm>
            <a:prstGeom prst="line">
              <a:avLst/>
            </a:prstGeom>
            <a:ln w="38100" cap="flat" cmpd="sng">
              <a:solidFill>
                <a:srgbClr val="FF0000"/>
              </a:solidFill>
              <a:prstDash val="solid"/>
              <a:headEnd type="none" w="med" len="med"/>
              <a:tailEnd type="none" w="med" len="med"/>
            </a:ln>
          </p:spPr>
        </p:sp>
        <p:sp>
          <p:nvSpPr>
            <p:cNvPr id="66585" name="直接连接符 66584"/>
            <p:cNvSpPr/>
            <p:nvPr/>
          </p:nvSpPr>
          <p:spPr>
            <a:xfrm>
              <a:off x="4513" y="2614"/>
              <a:ext cx="272" cy="272"/>
            </a:xfrm>
            <a:prstGeom prst="line">
              <a:avLst/>
            </a:prstGeom>
            <a:ln w="38100" cap="flat" cmpd="sng">
              <a:solidFill>
                <a:srgbClr val="FF0000"/>
              </a:solidFill>
              <a:prstDash val="solid"/>
              <a:headEnd type="none" w="med" len="med"/>
              <a:tailEnd type="none" w="med" len="med"/>
            </a:ln>
          </p:spPr>
        </p:sp>
      </p:grpSp>
      <p:sp>
        <p:nvSpPr>
          <p:cNvPr id="66587" name="矩形 66586"/>
          <p:cNvSpPr/>
          <p:nvPr/>
        </p:nvSpPr>
        <p:spPr>
          <a:xfrm>
            <a:off x="1116013" y="5229225"/>
            <a:ext cx="7416800" cy="863600"/>
          </a:xfrm>
          <a:prstGeom prst="rect">
            <a:avLst/>
          </a:prstGeom>
          <a:solidFill>
            <a:schemeClr val="accent1"/>
          </a:solidFill>
          <a:ln w="9525" cap="flat" cmpd="sng">
            <a:solidFill>
              <a:schemeClr val="tx1"/>
            </a:solidFill>
            <a:prstDash val="solid"/>
            <a:miter/>
            <a:headEnd type="none" w="med" len="med"/>
            <a:tailEnd type="none" w="med" len="med"/>
          </a:ln>
        </p:spPr>
        <p:txBody>
          <a:bodyPr anchor="ctr" anchorCtr="0"/>
          <a:p>
            <a:r>
              <a:rPr lang="zh-CN" altLang="en-US" b="1" dirty="0">
                <a:latin typeface="Arial" panose="020B0604020202020204" pitchFamily="34" charset="0"/>
                <a:ea typeface="宋体" panose="02010600030101010101" pitchFamily="2" charset="-122"/>
              </a:rPr>
              <a:t>如何解决客户的过程周期时间和生产的过程周期时间之间的矛盾，就要考虑如何通过保有库存（产品和在制品）进行生产。</a:t>
            </a:r>
            <a:endParaRPr lang="zh-CN" altLang="en-US" b="1" dirty="0">
              <a:latin typeface="Arial" panose="020B0604020202020204" pitchFamily="34" charset="0"/>
              <a:ea typeface="宋体" panose="02010600030101010101" pitchFamily="2" charset="-122"/>
            </a:endParaRPr>
          </a:p>
        </p:txBody>
      </p:sp>
      <p:sp>
        <p:nvSpPr>
          <p:cNvPr id="66588" name="矩形 66587"/>
          <p:cNvSpPr/>
          <p:nvPr/>
        </p:nvSpPr>
        <p:spPr>
          <a:xfrm>
            <a:off x="4859338" y="6137275"/>
            <a:ext cx="3744912" cy="531813"/>
          </a:xfrm>
          <a:prstGeom prst="rect">
            <a:avLst/>
          </a:prstGeom>
          <a:noFill/>
          <a:ln w="9525">
            <a:noFill/>
          </a:ln>
        </p:spPr>
        <p:txBody>
          <a:bodyPr wrap="none" anchor="ctr" anchorCtr="0"/>
          <a:p>
            <a:pPr algn="l"/>
            <a:r>
              <a:rPr lang="zh-CN" altLang="en-US" sz="2000" b="1" dirty="0">
                <a:latin typeface="Arial" panose="020B0604020202020204" pitchFamily="34" charset="0"/>
                <a:ea typeface="宋体" panose="02010600030101010101" pitchFamily="2" charset="-122"/>
              </a:rPr>
              <a:t>缩短过程周期时间就是强化体制</a:t>
            </a:r>
            <a:endParaRPr lang="zh-CN" altLang="en-US" sz="2000" b="1" dirty="0">
              <a:latin typeface="Arial" panose="020B0604020202020204" pitchFamily="34" charset="0"/>
              <a:ea typeface="宋体" panose="02010600030101010101" pitchFamily="2" charset="-122"/>
            </a:endParaRPr>
          </a:p>
        </p:txBody>
      </p:sp>
      <p:sp>
        <p:nvSpPr>
          <p:cNvPr id="66590" name="标题 66589"/>
          <p:cNvSpPr>
            <a:spLocks noGrp="1"/>
          </p:cNvSpPr>
          <p:nvPr>
            <p:ph type="title"/>
          </p:nvPr>
        </p:nvSpPr>
        <p:spPr>
          <a:ln/>
        </p:spPr>
        <p:txBody>
          <a:bodyPr anchor="ctr" anchorCtr="0"/>
          <a:p>
            <a:r>
              <a:rPr lang="en-US" altLang="zh-CN">
                <a:ea typeface="宋体" panose="02010600030101010101" pitchFamily="2" charset="-122"/>
              </a:rPr>
              <a:t>[</a:t>
            </a:r>
            <a:r>
              <a:rPr lang="en-US" altLang="en-US"/>
              <a:t>Ⅱ</a:t>
            </a:r>
            <a:r>
              <a:rPr lang="en-US" altLang="zh-CN">
                <a:ea typeface="宋体" panose="02010600030101010101" pitchFamily="2" charset="-122"/>
              </a:rPr>
              <a:t>]</a:t>
            </a:r>
            <a:r>
              <a:rPr lang="zh-CN" altLang="en-US" dirty="0">
                <a:ea typeface="宋体" panose="02010600030101010101" pitchFamily="2" charset="-122"/>
              </a:rPr>
              <a:t>什么是 过程周期时间？</a:t>
            </a:r>
            <a:endParaRPr lang="zh-CN" altLang="en-US" dirty="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8" name="矩形 67587"/>
          <p:cNvSpPr/>
          <p:nvPr/>
        </p:nvSpPr>
        <p:spPr>
          <a:xfrm>
            <a:off x="1403350" y="1844675"/>
            <a:ext cx="6048375" cy="503238"/>
          </a:xfrm>
          <a:prstGeom prst="rect">
            <a:avLst/>
          </a:prstGeom>
          <a:solidFill>
            <a:schemeClr val="bg1"/>
          </a:solidFill>
          <a:ln w="25400" cap="flat" cmpd="sng">
            <a:solidFill>
              <a:schemeClr val="tx1"/>
            </a:solidFill>
            <a:prstDash val="solid"/>
            <a:miter/>
            <a:headEnd type="none" w="med" len="med"/>
            <a:tailEnd type="none" w="med" len="med"/>
          </a:ln>
          <a:effectLst>
            <a:outerShdw dist="81320" dir="2319588" algn="ctr" rotWithShape="0">
              <a:srgbClr val="3399FF">
                <a:alpha val="50000"/>
              </a:srgbClr>
            </a:outerShdw>
          </a:effectLst>
        </p:spPr>
        <p:txBody>
          <a:bodyPr wrap="none" anchor="ctr" anchorCtr="0"/>
          <a:p>
            <a:pPr algn="l"/>
            <a:r>
              <a:rPr lang="en-US" altLang="zh-CN" sz="2800" b="1">
                <a:latin typeface="宋体" panose="02010600030101010101" pitchFamily="2" charset="-122"/>
                <a:ea typeface="宋体" panose="02010600030101010101" pitchFamily="2" charset="-122"/>
              </a:rPr>
              <a:t>4.</a:t>
            </a:r>
            <a:r>
              <a:rPr lang="zh-CN" altLang="en-US" sz="2800" b="1" dirty="0">
                <a:latin typeface="宋体" panose="02010600030101010101" pitchFamily="2" charset="-122"/>
                <a:ea typeface="宋体" panose="02010600030101010101" pitchFamily="2" charset="-122"/>
              </a:rPr>
              <a:t>对生产现场而言的过程周期时间</a:t>
            </a:r>
            <a:endParaRPr lang="zh-CN" altLang="en-US" sz="2800" b="1" dirty="0">
              <a:latin typeface="宋体" panose="02010600030101010101" pitchFamily="2" charset="-122"/>
              <a:ea typeface="宋体" panose="02010600030101010101" pitchFamily="2" charset="-122"/>
            </a:endParaRPr>
          </a:p>
        </p:txBody>
      </p:sp>
      <p:sp>
        <p:nvSpPr>
          <p:cNvPr id="67589" name="圆角矩形 67588"/>
          <p:cNvSpPr/>
          <p:nvPr/>
        </p:nvSpPr>
        <p:spPr>
          <a:xfrm>
            <a:off x="1476375" y="2779713"/>
            <a:ext cx="1800225" cy="360362"/>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1</a:t>
            </a:r>
            <a:r>
              <a:rPr lang="zh-CN" altLang="en-US" b="1" dirty="0">
                <a:latin typeface="Arial" panose="020B0604020202020204" pitchFamily="34" charset="0"/>
                <a:ea typeface="宋体" panose="02010600030101010101" pitchFamily="2" charset="-122"/>
              </a:rPr>
              <a:t>）批量过大</a:t>
            </a:r>
            <a:endParaRPr lang="zh-CN" altLang="en-US" b="1" dirty="0">
              <a:latin typeface="Arial" panose="020B0604020202020204" pitchFamily="34" charset="0"/>
              <a:ea typeface="宋体" panose="02010600030101010101" pitchFamily="2" charset="-122"/>
            </a:endParaRPr>
          </a:p>
        </p:txBody>
      </p:sp>
      <p:sp>
        <p:nvSpPr>
          <p:cNvPr id="67590" name="圆角矩形 67589"/>
          <p:cNvSpPr/>
          <p:nvPr/>
        </p:nvSpPr>
        <p:spPr>
          <a:xfrm>
            <a:off x="1476375" y="3357563"/>
            <a:ext cx="2159000" cy="360362"/>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2</a:t>
            </a:r>
            <a:r>
              <a:rPr lang="zh-CN" altLang="en-US" b="1" dirty="0">
                <a:latin typeface="Arial" panose="020B0604020202020204" pitchFamily="34" charset="0"/>
                <a:ea typeface="宋体" panose="02010600030101010101" pitchFamily="2" charset="-122"/>
              </a:rPr>
              <a:t>）流动过于复杂</a:t>
            </a:r>
            <a:endParaRPr lang="zh-CN" altLang="en-US" b="1" dirty="0">
              <a:latin typeface="Arial" panose="020B0604020202020204" pitchFamily="34" charset="0"/>
              <a:ea typeface="宋体" panose="02010600030101010101" pitchFamily="2" charset="-122"/>
            </a:endParaRPr>
          </a:p>
        </p:txBody>
      </p:sp>
      <p:sp>
        <p:nvSpPr>
          <p:cNvPr id="67591" name="圆角矩形 67590"/>
          <p:cNvSpPr/>
          <p:nvPr/>
        </p:nvSpPr>
        <p:spPr>
          <a:xfrm>
            <a:off x="1476375" y="3932238"/>
            <a:ext cx="4032250" cy="360362"/>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3</a:t>
            </a:r>
            <a:r>
              <a:rPr lang="zh-CN" altLang="en-US" b="1" dirty="0">
                <a:latin typeface="Arial" panose="020B0604020202020204" pitchFamily="34" charset="0"/>
                <a:ea typeface="宋体" panose="02010600030101010101" pitchFamily="2" charset="-122"/>
              </a:rPr>
              <a:t>）按照售出速度进行生产的概念稀薄</a:t>
            </a:r>
            <a:endParaRPr lang="zh-CN" altLang="en-US" b="1" dirty="0">
              <a:latin typeface="Arial" panose="020B0604020202020204" pitchFamily="34" charset="0"/>
              <a:ea typeface="宋体" panose="02010600030101010101" pitchFamily="2" charset="-122"/>
            </a:endParaRPr>
          </a:p>
        </p:txBody>
      </p:sp>
      <p:sp>
        <p:nvSpPr>
          <p:cNvPr id="67592" name="圆角矩形 67591"/>
          <p:cNvSpPr/>
          <p:nvPr/>
        </p:nvSpPr>
        <p:spPr>
          <a:xfrm>
            <a:off x="1476375" y="4508500"/>
            <a:ext cx="1655763"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4</a:t>
            </a:r>
            <a:r>
              <a:rPr lang="zh-CN" altLang="en-US" b="1" dirty="0">
                <a:latin typeface="Arial" panose="020B0604020202020204" pitchFamily="34" charset="0"/>
                <a:ea typeface="宋体" panose="02010600030101010101" pitchFamily="2" charset="-122"/>
              </a:rPr>
              <a:t>）物流不畅</a:t>
            </a:r>
            <a:endParaRPr lang="zh-CN" altLang="en-US" b="1" dirty="0">
              <a:latin typeface="Arial" panose="020B0604020202020204" pitchFamily="34" charset="0"/>
              <a:ea typeface="宋体" panose="02010600030101010101" pitchFamily="2" charset="-122"/>
            </a:endParaRPr>
          </a:p>
        </p:txBody>
      </p:sp>
      <p:sp>
        <p:nvSpPr>
          <p:cNvPr id="67593" name="圆角矩形 67592"/>
          <p:cNvSpPr/>
          <p:nvPr/>
        </p:nvSpPr>
        <p:spPr>
          <a:xfrm>
            <a:off x="1476375" y="5084763"/>
            <a:ext cx="1944688" cy="360362"/>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5</a:t>
            </a:r>
            <a:r>
              <a:rPr lang="zh-CN" altLang="en-US" b="1" dirty="0">
                <a:latin typeface="Arial" panose="020B0604020202020204" pitchFamily="34" charset="0"/>
                <a:ea typeface="宋体" panose="02010600030101010101" pitchFamily="2" charset="-122"/>
              </a:rPr>
              <a:t>）组织机制弊端</a:t>
            </a:r>
            <a:endParaRPr lang="zh-CN" altLang="en-US" b="1" dirty="0">
              <a:latin typeface="Arial" panose="020B0604020202020204" pitchFamily="34" charset="0"/>
              <a:ea typeface="宋体" panose="02010600030101010101" pitchFamily="2" charset="-122"/>
            </a:endParaRPr>
          </a:p>
        </p:txBody>
      </p:sp>
      <p:sp>
        <p:nvSpPr>
          <p:cNvPr id="67594" name="圆角矩形 67593"/>
          <p:cNvSpPr/>
          <p:nvPr/>
        </p:nvSpPr>
        <p:spPr>
          <a:xfrm>
            <a:off x="1476375" y="5661025"/>
            <a:ext cx="1655763" cy="360363"/>
          </a:xfrm>
          <a:prstGeom prst="roundRect">
            <a:avLst>
              <a:gd name="adj" fmla="val 16667"/>
            </a:avLst>
          </a:prstGeom>
          <a:noFill/>
          <a:ln w="25400" cap="flat" cmpd="sng">
            <a:solidFill>
              <a:schemeClr val="tx1"/>
            </a:solidFill>
            <a:prstDash val="solid"/>
            <a:headEnd type="none" w="med" len="med"/>
            <a:tailEnd type="none" w="med" len="med"/>
          </a:ln>
        </p:spPr>
        <p:txBody>
          <a:bodyPr wrap="none" anchor="ctr" anchorCtr="0"/>
          <a:p>
            <a:pPr algn="l"/>
            <a:r>
              <a:rPr lang="en-US" altLang="zh-CN" b="1">
                <a:latin typeface="Arial" panose="020B0604020202020204" pitchFamily="34" charset="0"/>
                <a:ea typeface="宋体" panose="02010600030101010101" pitchFamily="2" charset="-122"/>
              </a:rPr>
              <a:t>6</a:t>
            </a:r>
            <a:r>
              <a:rPr lang="zh-CN" altLang="en-US" b="1" dirty="0">
                <a:latin typeface="Arial" panose="020B0604020202020204" pitchFamily="34" charset="0"/>
                <a:ea typeface="宋体" panose="02010600030101010101" pitchFamily="2" charset="-122"/>
              </a:rPr>
              <a:t>）管理弊端</a:t>
            </a:r>
            <a:endParaRPr lang="zh-CN" altLang="en-US" b="1" dirty="0">
              <a:latin typeface="Arial" panose="020B0604020202020204" pitchFamily="34" charset="0"/>
              <a:ea typeface="宋体" panose="02010600030101010101" pitchFamily="2" charset="-122"/>
            </a:endParaRPr>
          </a:p>
        </p:txBody>
      </p:sp>
      <p:sp>
        <p:nvSpPr>
          <p:cNvPr id="67595" name="圆角矩形 67594"/>
          <p:cNvSpPr/>
          <p:nvPr/>
        </p:nvSpPr>
        <p:spPr>
          <a:xfrm>
            <a:off x="3779838" y="2781300"/>
            <a:ext cx="2736850" cy="360363"/>
          </a:xfrm>
          <a:prstGeom prst="roundRect">
            <a:avLst>
              <a:gd name="adj" fmla="val 16667"/>
            </a:avLst>
          </a:prstGeom>
          <a:noFill/>
          <a:ln w="25400">
            <a:noFill/>
          </a:ln>
        </p:spPr>
        <p:txBody>
          <a:bodyPr wrap="none" anchor="ctr" anchorCtr="0"/>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生产 </a:t>
            </a:r>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搬运的批量</a:t>
            </a:r>
            <a:endParaRPr lang="zh-CN" altLang="en-US" b="1" dirty="0">
              <a:latin typeface="宋体" panose="02010600030101010101" pitchFamily="2" charset="-122"/>
              <a:ea typeface="宋体" panose="02010600030101010101" pitchFamily="2" charset="-122"/>
            </a:endParaRPr>
          </a:p>
        </p:txBody>
      </p:sp>
      <p:sp>
        <p:nvSpPr>
          <p:cNvPr id="67596" name="圆角矩形 67595"/>
          <p:cNvSpPr/>
          <p:nvPr/>
        </p:nvSpPr>
        <p:spPr>
          <a:xfrm>
            <a:off x="3779838" y="3357563"/>
            <a:ext cx="3960812" cy="360362"/>
          </a:xfrm>
          <a:prstGeom prst="roundRect">
            <a:avLst>
              <a:gd name="adj" fmla="val 16667"/>
            </a:avLst>
          </a:prstGeom>
          <a:noFill/>
          <a:ln w="25400">
            <a:noFill/>
          </a:ln>
        </p:spPr>
        <p:txBody>
          <a:bodyPr wrap="none" anchor="ctr" anchorCtr="0"/>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中间工序的外包 </a:t>
            </a:r>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工序的编排方法</a:t>
            </a:r>
            <a:endParaRPr lang="zh-CN" altLang="en-US" b="1" dirty="0">
              <a:latin typeface="宋体" panose="02010600030101010101" pitchFamily="2" charset="-122"/>
              <a:ea typeface="宋体" panose="02010600030101010101" pitchFamily="2" charset="-122"/>
            </a:endParaRPr>
          </a:p>
        </p:txBody>
      </p:sp>
      <p:sp>
        <p:nvSpPr>
          <p:cNvPr id="67597" name="圆角矩形 67596"/>
          <p:cNvSpPr/>
          <p:nvPr/>
        </p:nvSpPr>
        <p:spPr>
          <a:xfrm>
            <a:off x="5364163" y="3933825"/>
            <a:ext cx="2736850" cy="360363"/>
          </a:xfrm>
          <a:prstGeom prst="roundRect">
            <a:avLst>
              <a:gd name="adj" fmla="val 16667"/>
            </a:avLst>
          </a:prstGeom>
          <a:noFill/>
          <a:ln w="25400">
            <a:noFill/>
          </a:ln>
        </p:spPr>
        <p:txBody>
          <a:bodyPr wrap="none" anchor="ctr" anchorCtr="0"/>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节拍时间 </a:t>
            </a:r>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标准作业</a:t>
            </a:r>
            <a:endParaRPr lang="zh-CN" altLang="en-US" b="1" dirty="0">
              <a:latin typeface="宋体" panose="02010600030101010101" pitchFamily="2" charset="-122"/>
              <a:ea typeface="宋体" panose="02010600030101010101" pitchFamily="2" charset="-122"/>
            </a:endParaRPr>
          </a:p>
        </p:txBody>
      </p:sp>
      <p:sp>
        <p:nvSpPr>
          <p:cNvPr id="67598" name="圆角矩形 67597"/>
          <p:cNvSpPr/>
          <p:nvPr/>
        </p:nvSpPr>
        <p:spPr>
          <a:xfrm>
            <a:off x="3779838" y="4581525"/>
            <a:ext cx="2736850" cy="360363"/>
          </a:xfrm>
          <a:prstGeom prst="roundRect">
            <a:avLst>
              <a:gd name="adj" fmla="val 16667"/>
            </a:avLst>
          </a:prstGeom>
          <a:noFill/>
          <a:ln w="25400">
            <a:noFill/>
          </a:ln>
        </p:spPr>
        <p:txBody>
          <a:bodyPr wrap="none" anchor="ctr" anchorCtr="0"/>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对搬运进行管理</a:t>
            </a:r>
            <a:endParaRPr lang="zh-CN" altLang="en-US" b="1" dirty="0">
              <a:latin typeface="宋体" panose="02010600030101010101" pitchFamily="2" charset="-122"/>
              <a:ea typeface="宋体" panose="02010600030101010101" pitchFamily="2" charset="-122"/>
            </a:endParaRPr>
          </a:p>
        </p:txBody>
      </p:sp>
      <p:sp>
        <p:nvSpPr>
          <p:cNvPr id="67599" name="圆角矩形 67598"/>
          <p:cNvSpPr/>
          <p:nvPr/>
        </p:nvSpPr>
        <p:spPr>
          <a:xfrm>
            <a:off x="3779838" y="5084763"/>
            <a:ext cx="2736850" cy="360362"/>
          </a:xfrm>
          <a:prstGeom prst="roundRect">
            <a:avLst>
              <a:gd name="adj" fmla="val 16667"/>
            </a:avLst>
          </a:prstGeom>
          <a:noFill/>
          <a:ln w="25400">
            <a:noFill/>
          </a:ln>
        </p:spPr>
        <p:txBody>
          <a:bodyPr wrap="none" anchor="ctr" anchorCtr="0"/>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前后工序的同期化 </a:t>
            </a:r>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拉动式和商店均衡化</a:t>
            </a:r>
            <a:endParaRPr lang="zh-CN" altLang="en-US" b="1" dirty="0">
              <a:latin typeface="宋体" panose="02010600030101010101" pitchFamily="2" charset="-122"/>
              <a:ea typeface="宋体" panose="02010600030101010101" pitchFamily="2" charset="-122"/>
            </a:endParaRPr>
          </a:p>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有效利用真是信息</a:t>
            </a:r>
            <a:endParaRPr lang="zh-CN" altLang="en-US" b="1" dirty="0">
              <a:latin typeface="宋体" panose="02010600030101010101" pitchFamily="2" charset="-122"/>
              <a:ea typeface="宋体" panose="02010600030101010101" pitchFamily="2" charset="-122"/>
            </a:endParaRPr>
          </a:p>
        </p:txBody>
      </p:sp>
      <p:sp>
        <p:nvSpPr>
          <p:cNvPr id="67600" name="圆角矩形 67599"/>
          <p:cNvSpPr/>
          <p:nvPr/>
        </p:nvSpPr>
        <p:spPr>
          <a:xfrm>
            <a:off x="3779838" y="5734050"/>
            <a:ext cx="2736850" cy="360363"/>
          </a:xfrm>
          <a:prstGeom prst="roundRect">
            <a:avLst>
              <a:gd name="adj" fmla="val 16667"/>
            </a:avLst>
          </a:prstGeom>
          <a:noFill/>
          <a:ln w="25400">
            <a:noFill/>
          </a:ln>
        </p:spPr>
        <p:txBody>
          <a:bodyPr wrap="none" anchor="ctr" anchorCtr="0"/>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基准的刻度太宽</a:t>
            </a:r>
            <a:endParaRPr lang="zh-CN" altLang="en-US" b="1" dirty="0">
              <a:latin typeface="宋体" panose="02010600030101010101" pitchFamily="2" charset="-122"/>
              <a:ea typeface="宋体" panose="02010600030101010101" pitchFamily="2" charset="-122"/>
            </a:endParaRPr>
          </a:p>
          <a:p>
            <a:pPr algn="l"/>
            <a:r>
              <a:rPr lang="en-US" altLang="zh-CN" b="1">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进度管理    库存管理</a:t>
            </a:r>
            <a:endParaRPr lang="zh-CN" altLang="en-US" b="1" dirty="0">
              <a:latin typeface="宋体" panose="02010600030101010101" pitchFamily="2" charset="-122"/>
              <a:ea typeface="宋体" panose="02010600030101010101" pitchFamily="2" charset="-122"/>
            </a:endParaRPr>
          </a:p>
        </p:txBody>
      </p:sp>
      <p:sp>
        <p:nvSpPr>
          <p:cNvPr id="67602" name="标题 67601"/>
          <p:cNvSpPr>
            <a:spLocks noGrp="1"/>
          </p:cNvSpPr>
          <p:nvPr>
            <p:ph type="title"/>
          </p:nvPr>
        </p:nvSpPr>
        <p:spPr>
          <a:ln/>
        </p:spPr>
        <p:txBody>
          <a:bodyPr anchor="ctr" anchorCtr="0"/>
          <a:p>
            <a:r>
              <a:rPr lang="en-US" altLang="zh-CN">
                <a:ea typeface="宋体" panose="02010600030101010101" pitchFamily="2" charset="-122"/>
              </a:rPr>
              <a:t>[</a:t>
            </a:r>
            <a:r>
              <a:rPr lang="en-US" altLang="en-US"/>
              <a:t>Ⅱ</a:t>
            </a:r>
            <a:r>
              <a:rPr lang="en-US" altLang="zh-CN">
                <a:ea typeface="宋体" panose="02010600030101010101" pitchFamily="2" charset="-122"/>
              </a:rPr>
              <a:t>]</a:t>
            </a:r>
            <a:r>
              <a:rPr lang="zh-CN" altLang="en-US" dirty="0">
                <a:ea typeface="宋体" panose="02010600030101010101" pitchFamily="2" charset="-122"/>
              </a:rPr>
              <a:t>什么是 过程周期时间？</a:t>
            </a:r>
            <a:endParaRPr lang="zh-CN" altLang="en-US" dirty="0">
              <a:ea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COMMONDATA" val="eyJoZGlkIjoiODc5OTdkZDQxOTMwNGQxNTBmNzRiMmEzNWM0ZjQ1MmMifQ=="/>
</p:tagLst>
</file>

<file path=ppt/theme/theme1.xml><?xml version="1.0" encoding="utf-8"?>
<a:theme xmlns:a="http://schemas.openxmlformats.org/drawingml/2006/main" name="ppt07012401">
  <a:themeElements>
    <a:clrScheme name="">
      <a:dk1>
        <a:srgbClr val="000000"/>
      </a:dk1>
      <a:lt1>
        <a:srgbClr val="FFFFFF"/>
      </a:lt1>
      <a:dk2>
        <a:srgbClr val="233DA9"/>
      </a:dk2>
      <a:lt2>
        <a:srgbClr val="DDDDDD"/>
      </a:lt2>
      <a:accent1>
        <a:srgbClr val="65AAE9"/>
      </a:accent1>
      <a:accent2>
        <a:srgbClr val="B2B2B2"/>
      </a:accent2>
      <a:accent3>
        <a:srgbClr val="FFFFFF"/>
      </a:accent3>
      <a:accent4>
        <a:srgbClr val="000000"/>
      </a:accent4>
      <a:accent5>
        <a:srgbClr val="B8D1F2"/>
      </a:accent5>
      <a:accent6>
        <a:srgbClr val="9F9F9F"/>
      </a:accent6>
      <a:hlink>
        <a:srgbClr val="7DA0D3"/>
      </a:hlink>
      <a:folHlink>
        <a:srgbClr val="B2E385"/>
      </a:folHlink>
    </a:clrScheme>
    <a:fontScheme na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233DA9"/>
        </a:dk2>
        <a:lt2>
          <a:srgbClr val="DDDDDD"/>
        </a:lt2>
        <a:accent1>
          <a:srgbClr val="65AAE9"/>
        </a:accent1>
        <a:accent2>
          <a:srgbClr val="B2B2B2"/>
        </a:accent2>
        <a:accent3>
          <a:srgbClr val="FFFFFF"/>
        </a:accent3>
        <a:accent4>
          <a:srgbClr val="000000"/>
        </a:accent4>
        <a:accent5>
          <a:srgbClr val="B8D1F2"/>
        </a:accent5>
        <a:accent6>
          <a:srgbClr val="9F9F9F"/>
        </a:accent6>
        <a:hlink>
          <a:srgbClr val="7DA0D3"/>
        </a:hlink>
        <a:folHlink>
          <a:srgbClr val="B2E385"/>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32769"/>
        </a:dk2>
        <a:lt2>
          <a:srgbClr val="DDDDDD"/>
        </a:lt2>
        <a:accent1>
          <a:srgbClr val="8B8DE1"/>
        </a:accent1>
        <a:accent2>
          <a:srgbClr val="FF997D"/>
        </a:accent2>
        <a:accent3>
          <a:srgbClr val="FFFFFF"/>
        </a:accent3>
        <a:accent4>
          <a:srgbClr val="000000"/>
        </a:accent4>
        <a:accent5>
          <a:srgbClr val="C5C5ED"/>
        </a:accent5>
        <a:accent6>
          <a:srgbClr val="E58970"/>
        </a:accent6>
        <a:hlink>
          <a:srgbClr val="58AFD2"/>
        </a:hlink>
        <a:folHlink>
          <a:srgbClr val="BFDF63"/>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7737F"/>
        </a:dk2>
        <a:lt2>
          <a:srgbClr val="DDDDDD"/>
        </a:lt2>
        <a:accent1>
          <a:srgbClr val="52BCB2"/>
        </a:accent1>
        <a:accent2>
          <a:srgbClr val="E0A56A"/>
        </a:accent2>
        <a:accent3>
          <a:srgbClr val="FFFFFF"/>
        </a:accent3>
        <a:accent4>
          <a:srgbClr val="000000"/>
        </a:accent4>
        <a:accent5>
          <a:srgbClr val="B3DAD5"/>
        </a:accent5>
        <a:accent6>
          <a:srgbClr val="C9945E"/>
        </a:accent6>
        <a:hlink>
          <a:srgbClr val="A0C264"/>
        </a:hlink>
        <a:folHlink>
          <a:srgbClr val="DCDC2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ppt07012401</Template>
  <TotalTime>0</TotalTime>
  <Words>9540</Words>
  <Application>WPS 演示</Application>
  <PresentationFormat>在屏幕上显示</PresentationFormat>
  <Paragraphs>2044</Paragraphs>
  <Slides>77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77</vt:i4>
      </vt:variant>
    </vt:vector>
  </HeadingPairs>
  <TitlesOfParts>
    <vt:vector size="88" baseType="lpstr">
      <vt:lpstr>Arial</vt:lpstr>
      <vt:lpstr>宋体</vt:lpstr>
      <vt:lpstr>Wingdings</vt:lpstr>
      <vt:lpstr>黑体</vt:lpstr>
      <vt:lpstr>华文新魏</vt:lpstr>
      <vt:lpstr>微软雅黑</vt:lpstr>
      <vt:lpstr>Arial Unicode MS</vt:lpstr>
      <vt:lpstr>Calibri</vt:lpstr>
      <vt:lpstr>Verdana</vt:lpstr>
      <vt:lpstr>ppt07012401</vt:lpstr>
      <vt:lpstr>Photoshop.Image.6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007</dc:creator>
  <cp:lastModifiedBy>WPS_1670316127</cp:lastModifiedBy>
  <cp:revision>63</cp:revision>
  <dcterms:created xsi:type="dcterms:W3CDTF">2007-04-26T03:50:36Z</dcterms:created>
  <dcterms:modified xsi:type="dcterms:W3CDTF">2023-04-21T02:20:11Z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1945F9E17AB34DFAAD3EFE7C9D5FDC10_13</vt:lpwstr>
  </property>
  <property fmtid="{D5CDD505-2E9C-101B-9397-08002B2CF9AE}" pid="3" name="KSOProductBuildVer">
    <vt:lpwstr>2052-11.1.0.14036</vt:lpwstr>
  </property>
</Properties>
</file>