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52"/>
  </p:handoutMasterIdLst>
  <p:sldIdLst>
    <p:sldId id="305" r:id="rId3"/>
    <p:sldId id="321" r:id="rId4"/>
    <p:sldId id="322" r:id="rId5"/>
    <p:sldId id="323" r:id="rId6"/>
    <p:sldId id="324" r:id="rId8"/>
    <p:sldId id="306" r:id="rId9"/>
    <p:sldId id="307" r:id="rId10"/>
    <p:sldId id="310" r:id="rId11"/>
    <p:sldId id="313" r:id="rId12"/>
    <p:sldId id="308" r:id="rId13"/>
    <p:sldId id="309" r:id="rId14"/>
    <p:sldId id="311" r:id="rId15"/>
    <p:sldId id="314" r:id="rId16"/>
    <p:sldId id="316" r:id="rId17"/>
    <p:sldId id="318" r:id="rId18"/>
    <p:sldId id="317" r:id="rId19"/>
    <p:sldId id="319" r:id="rId20"/>
    <p:sldId id="315" r:id="rId21"/>
    <p:sldId id="320" r:id="rId22"/>
    <p:sldId id="262" r:id="rId23"/>
    <p:sldId id="288" r:id="rId24"/>
    <p:sldId id="272" r:id="rId25"/>
    <p:sldId id="271" r:id="rId26"/>
    <p:sldId id="335" r:id="rId27"/>
    <p:sldId id="289" r:id="rId28"/>
    <p:sldId id="290" r:id="rId29"/>
    <p:sldId id="274" r:id="rId30"/>
    <p:sldId id="292" r:id="rId31"/>
    <p:sldId id="275" r:id="rId32"/>
    <p:sldId id="291" r:id="rId33"/>
    <p:sldId id="293" r:id="rId34"/>
    <p:sldId id="294" r:id="rId35"/>
    <p:sldId id="295" r:id="rId36"/>
    <p:sldId id="296" r:id="rId37"/>
    <p:sldId id="279" r:id="rId38"/>
    <p:sldId id="277" r:id="rId39"/>
    <p:sldId id="297" r:id="rId40"/>
    <p:sldId id="278" r:id="rId41"/>
    <p:sldId id="325" r:id="rId42"/>
    <p:sldId id="280" r:id="rId43"/>
    <p:sldId id="336" r:id="rId44"/>
    <p:sldId id="281" r:id="rId45"/>
    <p:sldId id="300" r:id="rId46"/>
    <p:sldId id="301" r:id="rId47"/>
    <p:sldId id="302" r:id="rId48"/>
    <p:sldId id="282" r:id="rId49"/>
    <p:sldId id="326" r:id="rId50"/>
    <p:sldId id="328" r:id="rId51"/>
  </p:sldIdLst>
  <p:sldSz cx="9144000" cy="6858000" type="screen4x3"/>
  <p:notesSz cx="6797675" cy="9926955"/>
  <p:custDataLst>
    <p:tags r:id="rId56"/>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CC0000"/>
    <a:srgbClr val="993366"/>
    <a:srgbClr val="A7A5D3"/>
    <a:srgbClr val="FFFF99"/>
    <a:srgbClr val="54BAC8"/>
    <a:srgbClr val="000099"/>
    <a:srgbClr val="A723F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669"/>
    <p:restoredTop sz="88327"/>
  </p:normalViewPr>
  <p:slideViewPr>
    <p:cSldViewPr showGuides="1">
      <p:cViewPr varScale="1">
        <p:scale>
          <a:sx n="100" d="100"/>
          <a:sy n="100" d="100"/>
        </p:scale>
        <p:origin x="616" y="56"/>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6" Type="http://schemas.openxmlformats.org/officeDocument/2006/relationships/tags" Target="tags/tag1.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6866"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8" tIns="45614" rIns="91228" bIns="45614" numCol="1" anchor="t" anchorCtr="0" compatLnSpc="1"/>
          <a:lstStyle>
            <a:lvl1pPr defTabSz="913130" eaLnBrk="1" hangingPunct="1">
              <a:defRPr sz="1200"/>
            </a:lvl1pPr>
          </a:lstStyle>
          <a:p>
            <a:pPr marL="0" marR="0" lvl="0" indent="0" algn="l" defTabSz="91313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867"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8" tIns="45614" rIns="91228" bIns="45614" numCol="1" anchor="t" anchorCtr="0" compatLnSpc="1"/>
          <a:lstStyle>
            <a:lvl1pPr algn="r" defTabSz="913130" eaLnBrk="1" hangingPunct="1">
              <a:defRPr sz="1200"/>
            </a:lvl1pPr>
          </a:lstStyle>
          <a:p>
            <a:pPr marL="0" marR="0" lvl="0" indent="0" algn="r" defTabSz="91313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868" name="Rectangle 4"/>
          <p:cNvSpPr>
            <a:spLocks noGrp="1" noChangeArrowheads="1"/>
          </p:cNvSpPr>
          <p:nvPr>
            <p:ph type="ftr" sz="quarter" idx="2"/>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8" tIns="45614" rIns="91228" bIns="45614" numCol="1" anchor="b" anchorCtr="0" compatLnSpc="1"/>
          <a:lstStyle>
            <a:lvl1pPr defTabSz="913130" eaLnBrk="1" hangingPunct="1">
              <a:defRPr sz="1200"/>
            </a:lvl1pPr>
          </a:lstStyle>
          <a:p>
            <a:pPr marL="0" marR="0" lvl="0" indent="0" algn="l" defTabSz="91313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869" name="Rectangle 5"/>
          <p:cNvSpPr>
            <a:spLocks noGrp="1" noChangeArrowheads="1"/>
          </p:cNvSpPr>
          <p:nvPr>
            <p:ph type="sldNum" sz="quarter" idx="3"/>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8" tIns="45614" rIns="91228" bIns="45614" numCol="1" anchor="b" anchorCtr="0" compatLnSpc="1"/>
          <a:lstStyle>
            <a:lvl1pPr algn="r" defTabSz="913130" eaLnBrk="1" hangingPunct="1">
              <a:defRPr sz="1200"/>
            </a:lvl1pPr>
          </a:lstStyle>
          <a:p>
            <a:pPr marL="0" marR="0" lvl="0" indent="0" algn="r" defTabSz="913130" rtl="0" eaLnBrk="1" fontAlgn="base" latinLnBrk="0" hangingPunct="1">
              <a:lnSpc>
                <a:spcPct val="100000"/>
              </a:lnSpc>
              <a:spcBef>
                <a:spcPct val="0"/>
              </a:spcBef>
              <a:spcAft>
                <a:spcPct val="0"/>
              </a:spcAft>
              <a:buClrTx/>
              <a:buSzTx/>
              <a:buFontTx/>
              <a:buNone/>
              <a:defRPr/>
            </a:pPr>
            <a:fld id="{A75DB97A-AC48-4C71-82A0-4E621A483C40}"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5538"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8" tIns="45614" rIns="91228" bIns="45614" numCol="1" anchor="t" anchorCtr="0" compatLnSpc="1"/>
          <a:lstStyle>
            <a:lvl1pPr defTabSz="913130" eaLnBrk="1" hangingPunct="1">
              <a:defRPr sz="1200"/>
            </a:lvl1pPr>
          </a:lstStyle>
          <a:p>
            <a:pPr marL="0" marR="0" lvl="0" indent="0" algn="l" defTabSz="91313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539" name="Rectangle 3"/>
          <p:cNvSpPr>
            <a:spLocks noGrp="1" noChangeArrowheads="1"/>
          </p:cNvSpPr>
          <p:nvPr>
            <p:ph type="dt"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8" tIns="45614" rIns="91228" bIns="45614" numCol="1" anchor="t" anchorCtr="0" compatLnSpc="1"/>
          <a:lstStyle>
            <a:lvl1pPr algn="r" defTabSz="913130" eaLnBrk="1" hangingPunct="1">
              <a:defRPr sz="1200"/>
            </a:lvl1pPr>
          </a:lstStyle>
          <a:p>
            <a:pPr marL="0" marR="0" lvl="0" indent="0" algn="r" defTabSz="91313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Rectangle 4"/>
          <p:cNvSpPr>
            <a:spLocks noRot="1" noTextEdit="1"/>
          </p:cNvSpPr>
          <p:nvPr>
            <p:ph type="sldImg" idx="2"/>
          </p:nvPr>
        </p:nvSpPr>
        <p:spPr>
          <a:xfrm>
            <a:off x="915988" y="744538"/>
            <a:ext cx="4965700" cy="3722687"/>
          </a:xfrm>
          <a:prstGeom prst="rect">
            <a:avLst/>
          </a:prstGeom>
          <a:noFill/>
          <a:ln w="9525" cap="flat" cmpd="sng">
            <a:solidFill>
              <a:srgbClr val="000000"/>
            </a:solidFill>
            <a:prstDash val="solid"/>
            <a:miter/>
            <a:headEnd type="none" w="med" len="med"/>
            <a:tailEnd type="none" w="med" len="med"/>
          </a:ln>
        </p:spPr>
      </p:sp>
      <p:sp>
        <p:nvSpPr>
          <p:cNvPr id="6554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8" tIns="45614" rIns="91228" bIns="45614"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542" name="Rectangle 6"/>
          <p:cNvSpPr>
            <a:spLocks noGrp="1" noChangeArrowheads="1"/>
          </p:cNvSpPr>
          <p:nvPr>
            <p:ph type="ftr" sz="quarter" idx="4"/>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8" tIns="45614" rIns="91228" bIns="45614" numCol="1" anchor="b" anchorCtr="0" compatLnSpc="1"/>
          <a:lstStyle>
            <a:lvl1pPr defTabSz="913130" eaLnBrk="1" hangingPunct="1">
              <a:defRPr sz="1200"/>
            </a:lvl1pPr>
          </a:lstStyle>
          <a:p>
            <a:pPr marL="0" marR="0" lvl="0" indent="0" algn="l" defTabSz="91313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543" name="Rectangle 7"/>
          <p:cNvSpPr>
            <a:spLocks noGrp="1" noChangeArrowheads="1"/>
          </p:cNvSpPr>
          <p:nvPr>
            <p:ph type="sldNum" sz="quarter" idx="5"/>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8" tIns="45614" rIns="91228" bIns="45614" numCol="1" anchor="b" anchorCtr="0" compatLnSpc="1"/>
          <a:lstStyle>
            <a:lvl1pPr algn="r" defTabSz="913130" eaLnBrk="1" hangingPunct="1">
              <a:defRPr sz="1200"/>
            </a:lvl1pPr>
          </a:lstStyle>
          <a:p>
            <a:pPr marL="0" marR="0" lvl="0" indent="0" algn="r" defTabSz="913130" rtl="0" eaLnBrk="1" fontAlgn="base" latinLnBrk="0" hangingPunct="1">
              <a:lnSpc>
                <a:spcPct val="100000"/>
              </a:lnSpc>
              <a:spcBef>
                <a:spcPct val="0"/>
              </a:spcBef>
              <a:spcAft>
                <a:spcPct val="0"/>
              </a:spcAft>
              <a:buClrTx/>
              <a:buSzTx/>
              <a:buFontTx/>
              <a:buNone/>
              <a:defRPr/>
            </a:pPr>
            <a:fld id="{65123EF5-B0EB-4406-8F10-83614ED32DBD}"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8195" name="Rectangle 2"/>
          <p:cNvSpPr>
            <a:spLocks noRot="1" noTextEdit="1"/>
          </p:cNvSpPr>
          <p:nvPr>
            <p:ph type="sldImg"/>
          </p:nvPr>
        </p:nvSpPr>
        <p:spPr>
          <a:xfrm>
            <a:off x="919163" y="744538"/>
            <a:ext cx="4965700" cy="3724275"/>
          </a:xfrm>
          <a:ln/>
        </p:spPr>
      </p:sp>
      <p:sp>
        <p:nvSpPr>
          <p:cNvPr id="8196" name="Rectangle 3"/>
          <p:cNvSpPr>
            <a:spLocks noGrp="1"/>
          </p:cNvSpPr>
          <p:nvPr>
            <p:ph type="body" idx="1"/>
          </p:nvPr>
        </p:nvSpPr>
        <p:spPr>
          <a:ln/>
        </p:spPr>
        <p:txBody>
          <a:bodyPr wrap="square" lIns="89995" tIns="44997" rIns="89995" bIns="44997" anchor="t" anchorCtr="0"/>
          <a:p>
            <a:pPr lvl="0" eaLnBrk="1" hangingPunct="1"/>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28675" name="Rectangle 2"/>
          <p:cNvSpPr>
            <a:spLocks noRot="1" noTextEdit="1"/>
          </p:cNvSpPr>
          <p:nvPr>
            <p:ph type="sldImg"/>
          </p:nvPr>
        </p:nvSpPr>
        <p:spPr>
          <a:xfrm>
            <a:off x="917575" y="744538"/>
            <a:ext cx="4962525" cy="3722687"/>
          </a:xfrm>
          <a:ln/>
        </p:spPr>
      </p:sp>
      <p:sp>
        <p:nvSpPr>
          <p:cNvPr id="28676" name="Rectangle 3"/>
          <p:cNvSpPr>
            <a:spLocks noGrp="1"/>
          </p:cNvSpPr>
          <p:nvPr>
            <p:ph type="body" idx="1"/>
          </p:nvPr>
        </p:nvSpPr>
        <p:spPr>
          <a:ln/>
        </p:spPr>
        <p:txBody>
          <a:bodyPr wrap="square" lIns="91228" tIns="45614" rIns="91228" bIns="45614" anchor="t" anchorCtr="0"/>
          <a:p>
            <a:pPr lvl="0" eaLnBrk="1" hangingPunct="1"/>
            <a:r>
              <a:rPr lang="en-US" altLang="ja-JP" sz="1400" dirty="0">
                <a:ea typeface="MS PGothic" panose="020B0600070205080204" pitchFamily="34" charset="-128"/>
              </a:rPr>
              <a:t>We will now review the basic contents of the OJD material.</a:t>
            </a:r>
            <a:endParaRPr lang="en-US" altLang="ja-JP" sz="1400" dirty="0">
              <a:ea typeface="MS PGothic" panose="020B0600070205080204" pitchFamily="34" charset="-128"/>
            </a:endParaRPr>
          </a:p>
          <a:p>
            <a:pPr lvl="0" eaLnBrk="1" hangingPunct="1"/>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Review 4 Steps of OJD</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1 Identify Suitable Work</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2 Assign Work</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3 Monitor on a Daily Basis &amp; Follow Through</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4 Give a Sense of Achievement</a:t>
            </a:r>
            <a:endParaRPr lang="en-US" altLang="ja-JP" sz="1400" dirty="0">
              <a:ea typeface="MS PGothic" panose="020B0600070205080204" pitchFamily="34" charset="-128"/>
            </a:endParaRPr>
          </a:p>
          <a:p>
            <a:pPr lvl="0" eaLnBrk="1" hangingPunct="1"/>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30723" name="Rectangle 2"/>
          <p:cNvSpPr>
            <a:spLocks noRot="1" noTextEdit="1"/>
          </p:cNvSpPr>
          <p:nvPr>
            <p:ph type="sldImg"/>
          </p:nvPr>
        </p:nvSpPr>
        <p:spPr>
          <a:xfrm>
            <a:off x="917575" y="744538"/>
            <a:ext cx="4962525" cy="3722687"/>
          </a:xfrm>
          <a:ln/>
        </p:spPr>
      </p:sp>
      <p:sp>
        <p:nvSpPr>
          <p:cNvPr id="30724" name="Rectangle 3"/>
          <p:cNvSpPr>
            <a:spLocks noGrp="1"/>
          </p:cNvSpPr>
          <p:nvPr>
            <p:ph type="body" idx="1"/>
          </p:nvPr>
        </p:nvSpPr>
        <p:spPr>
          <a:ln/>
        </p:spPr>
        <p:txBody>
          <a:bodyPr wrap="square" lIns="91228" tIns="45614" rIns="91228" bIns="45614" anchor="t" anchorCtr="0"/>
          <a:p>
            <a:pPr lvl="0" eaLnBrk="1" hangingPunct="1"/>
            <a:r>
              <a:rPr lang="en-US" altLang="ja-JP" sz="1400" dirty="0">
                <a:ea typeface="MS PGothic" panose="020B0600070205080204" pitchFamily="34" charset="-128"/>
              </a:rPr>
              <a:t>We will now review the basic contents of the OJD material.</a:t>
            </a:r>
            <a:endParaRPr lang="en-US" altLang="ja-JP" sz="1400" dirty="0">
              <a:ea typeface="MS PGothic" panose="020B0600070205080204" pitchFamily="34" charset="-128"/>
            </a:endParaRPr>
          </a:p>
          <a:p>
            <a:pPr lvl="0" eaLnBrk="1" hangingPunct="1"/>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Review 4 Steps of OJD</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1 Identify Suitable Work</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2 Assign Work</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3 Monitor on a Daily Basis &amp; Follow Through</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4 Give a Sense of Achievement</a:t>
            </a:r>
            <a:endParaRPr lang="en-US" altLang="ja-JP" sz="1400" dirty="0">
              <a:ea typeface="MS PGothic" panose="020B0600070205080204" pitchFamily="34" charset="-128"/>
            </a:endParaRPr>
          </a:p>
          <a:p>
            <a:pPr lvl="0" eaLnBrk="1" hangingPunct="1"/>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32771" name="Rectangle 2"/>
          <p:cNvSpPr>
            <a:spLocks noRot="1" noTextEdit="1"/>
          </p:cNvSpPr>
          <p:nvPr>
            <p:ph type="sldImg"/>
          </p:nvPr>
        </p:nvSpPr>
        <p:spPr>
          <a:xfrm>
            <a:off x="917575" y="744538"/>
            <a:ext cx="4962525" cy="3722687"/>
          </a:xfrm>
          <a:ln/>
        </p:spPr>
      </p:sp>
      <p:sp>
        <p:nvSpPr>
          <p:cNvPr id="32772" name="Rectangle 3"/>
          <p:cNvSpPr>
            <a:spLocks noGrp="1"/>
          </p:cNvSpPr>
          <p:nvPr>
            <p:ph type="body" idx="1"/>
          </p:nvPr>
        </p:nvSpPr>
        <p:spPr>
          <a:ln/>
        </p:spPr>
        <p:txBody>
          <a:bodyPr wrap="square" lIns="91228" tIns="45614" rIns="91228" bIns="45614" anchor="t" anchorCtr="0"/>
          <a:p>
            <a:pPr lvl="0" eaLnBrk="1" hangingPunct="1"/>
            <a:r>
              <a:rPr lang="en-US" altLang="ja-JP" sz="1400" dirty="0">
                <a:ea typeface="MS PGothic" panose="020B0600070205080204" pitchFamily="34" charset="-128"/>
              </a:rPr>
              <a:t>We will now review the basic contents of the OJD material.</a:t>
            </a:r>
            <a:endParaRPr lang="en-US" altLang="ja-JP" sz="1400" dirty="0">
              <a:ea typeface="MS PGothic" panose="020B0600070205080204" pitchFamily="34" charset="-128"/>
            </a:endParaRPr>
          </a:p>
          <a:p>
            <a:pPr lvl="0" eaLnBrk="1" hangingPunct="1"/>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Review 4 Steps of OJD</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1 Identify Suitable Work</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2 Assign Work</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3 Monitor on a Daily Basis &amp; Follow Through</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4 Give a Sense of Achievement</a:t>
            </a:r>
            <a:endParaRPr lang="en-US" altLang="ja-JP" sz="1400" dirty="0">
              <a:ea typeface="MS PGothic" panose="020B0600070205080204" pitchFamily="34" charset="-128"/>
            </a:endParaRPr>
          </a:p>
          <a:p>
            <a:pPr lvl="0" eaLnBrk="1" hangingPunct="1"/>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40963" name="Rectangle 2"/>
          <p:cNvSpPr>
            <a:spLocks noRot="1" noTextEdit="1"/>
          </p:cNvSpPr>
          <p:nvPr>
            <p:ph type="sldImg"/>
          </p:nvPr>
        </p:nvSpPr>
        <p:spPr>
          <a:xfrm>
            <a:off x="620713" y="536575"/>
            <a:ext cx="2874962" cy="2155825"/>
          </a:xfrm>
          <a:ln/>
        </p:spPr>
      </p:sp>
      <p:sp>
        <p:nvSpPr>
          <p:cNvPr id="40964" name="Rectangle 3"/>
          <p:cNvSpPr>
            <a:spLocks noGrp="1"/>
          </p:cNvSpPr>
          <p:nvPr>
            <p:ph type="body" idx="1"/>
          </p:nvPr>
        </p:nvSpPr>
        <p:spPr>
          <a:xfrm>
            <a:off x="615950" y="2836863"/>
            <a:ext cx="5613400" cy="6056312"/>
          </a:xfrm>
          <a:ln/>
        </p:spPr>
        <p:txBody>
          <a:bodyPr wrap="square" lIns="91228" tIns="45614" rIns="91228" bIns="45614" anchor="t" anchorCtr="0"/>
          <a:p>
            <a:pPr marL="190500" lvl="0" indent="-190500" eaLnBrk="1" hangingPunct="1"/>
            <a:r>
              <a:rPr lang="en-US" altLang="ja-JP" b="1" u="sng" dirty="0">
                <a:ea typeface="MS PGothic" panose="020B0600070205080204" pitchFamily="34" charset="-128"/>
              </a:rPr>
              <a:t>Say:</a:t>
            </a:r>
            <a:endParaRPr lang="en-US" altLang="ja-JP" b="1" u="sng" dirty="0">
              <a:ea typeface="MS PGothic" panose="020B0600070205080204" pitchFamily="34" charset="-128"/>
            </a:endParaRPr>
          </a:p>
          <a:p>
            <a:pPr marL="190500" lvl="0" indent="-190500" eaLnBrk="1" hangingPunct="1"/>
            <a:r>
              <a:rPr lang="ja-JP" altLang="en-US" sz="800" dirty="0">
                <a:ea typeface="MS PGothic" panose="020B0600070205080204" pitchFamily="34" charset="-128"/>
              </a:rPr>
              <a:t>では、</a:t>
            </a:r>
            <a:r>
              <a:rPr lang="en-US" altLang="ja-JP" sz="800" dirty="0">
                <a:ea typeface="MS PGothic" panose="020B0600070205080204" pitchFamily="34" charset="-128"/>
              </a:rPr>
              <a:t>Must Do, Should Do, Can Do</a:t>
            </a:r>
            <a:r>
              <a:rPr lang="ja-JP" altLang="en-US" sz="800" dirty="0">
                <a:ea typeface="MS PGothic" panose="020B0600070205080204" pitchFamily="34" charset="-128"/>
              </a:rPr>
              <a:t>をそれぞれどのように明確にするのでしょうか？</a:t>
            </a:r>
            <a:endParaRPr lang="ja-JP" altLang="en-US" sz="800" dirty="0">
              <a:ea typeface="MS PGothic" panose="020B0600070205080204" pitchFamily="34" charset="-128"/>
            </a:endParaRPr>
          </a:p>
          <a:p>
            <a:pPr marL="190500" lvl="0" indent="-190500" eaLnBrk="1" hangingPunct="1"/>
            <a:r>
              <a:rPr lang="en-US" altLang="ja-JP" sz="800" dirty="0">
                <a:ea typeface="MS PGothic" panose="020B0600070205080204" pitchFamily="34" charset="-128"/>
              </a:rPr>
              <a:t>Must Do</a:t>
            </a:r>
            <a:r>
              <a:rPr lang="ja-JP" altLang="en-US" sz="800" dirty="0">
                <a:ea typeface="MS PGothic" panose="020B0600070205080204" pitchFamily="34" charset="-128"/>
              </a:rPr>
              <a:t>を明確にするためには、＜クリック＞</a:t>
            </a:r>
            <a:endParaRPr lang="ja-JP" altLang="en-US" sz="800" dirty="0">
              <a:ea typeface="MS PGothic" panose="020B0600070205080204" pitchFamily="34" charset="-128"/>
            </a:endParaRPr>
          </a:p>
          <a:p>
            <a:pPr marL="190500" lvl="0" indent="-190500" eaLnBrk="1" hangingPunct="1"/>
            <a:r>
              <a:rPr lang="ja-JP" altLang="en-US" sz="800" dirty="0">
                <a:ea typeface="MS PGothic" panose="020B0600070205080204" pitchFamily="34" charset="-128"/>
              </a:rPr>
              <a:t>①まず会社のビジョンと方針を確認します。＜クリック＞</a:t>
            </a:r>
            <a:endParaRPr lang="ja-JP" altLang="en-US" sz="800" dirty="0">
              <a:ea typeface="MS PGothic" panose="020B0600070205080204" pitchFamily="34" charset="-128"/>
            </a:endParaRPr>
          </a:p>
          <a:p>
            <a:pPr marL="190500" lvl="0" indent="-190500" eaLnBrk="1" hangingPunct="1"/>
            <a:r>
              <a:rPr lang="ja-JP" altLang="en-US" sz="800" dirty="0">
                <a:ea typeface="MS PGothic" panose="020B0600070205080204" pitchFamily="34" charset="-128"/>
              </a:rPr>
              <a:t>②その後、グループの課題と業務（</a:t>
            </a:r>
            <a:r>
              <a:rPr lang="en-US" altLang="ja-JP" sz="800" dirty="0">
                <a:ea typeface="MS PGothic" panose="020B0600070205080204" pitchFamily="34" charset="-128"/>
              </a:rPr>
              <a:t>Daily Work）</a:t>
            </a:r>
            <a:r>
              <a:rPr lang="ja-JP" altLang="en-US" sz="800" dirty="0">
                <a:ea typeface="MS PGothic" panose="020B0600070205080204" pitchFamily="34" charset="-128"/>
              </a:rPr>
              <a:t>を洗い出し、＜クリック＞</a:t>
            </a:r>
            <a:endParaRPr lang="ja-JP" altLang="en-US" sz="800" dirty="0">
              <a:ea typeface="MS PGothic" panose="020B0600070205080204" pitchFamily="34" charset="-128"/>
            </a:endParaRPr>
          </a:p>
          <a:p>
            <a:pPr marL="190500" lvl="0" indent="-190500" eaLnBrk="1" hangingPunct="1"/>
            <a:r>
              <a:rPr lang="en-US" altLang="ja-JP" sz="800" dirty="0">
                <a:ea typeface="MS PGothic" panose="020B0600070205080204" pitchFamily="34" charset="-128"/>
              </a:rPr>
              <a:t>③</a:t>
            </a:r>
            <a:r>
              <a:rPr lang="ja-JP" altLang="en-US" sz="800" dirty="0">
                <a:ea typeface="MS PGothic" panose="020B0600070205080204" pitchFamily="34" charset="-128"/>
              </a:rPr>
              <a:t>各業務を遂行するために必要な能力を明確にします。＜クリック＞</a:t>
            </a:r>
            <a:endParaRPr lang="ja-JP" altLang="en-US" sz="800" dirty="0">
              <a:ea typeface="MS PGothic" panose="020B0600070205080204" pitchFamily="34" charset="-128"/>
            </a:endParaRPr>
          </a:p>
          <a:p>
            <a:pPr marL="190500" lvl="0" indent="-190500" eaLnBrk="1" hangingPunct="1"/>
            <a:r>
              <a:rPr lang="ja-JP" altLang="en-US" sz="800" dirty="0">
                <a:ea typeface="MS PGothic" panose="020B0600070205080204" pitchFamily="34" charset="-128"/>
              </a:rPr>
              <a:t>環境変化やあるべき姿を引き上げることにより、「組織としてやらなければならない仕事」も変わるはずですので、このワークリストはその都度メンテナンスしておくことが大切です。</a:t>
            </a:r>
            <a:endParaRPr lang="ja-JP" altLang="en-US" sz="800" dirty="0">
              <a:ea typeface="MS PGothic" panose="020B0600070205080204" pitchFamily="34" charset="-128"/>
            </a:endParaRPr>
          </a:p>
          <a:p>
            <a:pPr marL="190500" lvl="0" indent="-190500" eaLnBrk="1" hangingPunct="1"/>
            <a:r>
              <a:rPr lang="en-US" altLang="ja-JP" sz="800" dirty="0">
                <a:ea typeface="MS PGothic" panose="020B0600070205080204" pitchFamily="34" charset="-128"/>
              </a:rPr>
              <a:t>Can Do</a:t>
            </a:r>
            <a:r>
              <a:rPr lang="ja-JP" altLang="en-US" sz="800" dirty="0">
                <a:ea typeface="MS PGothic" panose="020B0600070205080204" pitchFamily="34" charset="-128"/>
              </a:rPr>
              <a:t>を明確にするためには、＜クリック＞過去の仕事経験だけでなく、人事考課シートなどを参考に、部下の強み・弱みを明確にすることが必要です。＜クリック＞</a:t>
            </a:r>
            <a:endParaRPr lang="ja-JP" altLang="en-US" sz="800" dirty="0">
              <a:ea typeface="MS PGothic" panose="020B0600070205080204" pitchFamily="34" charset="-128"/>
            </a:endParaRPr>
          </a:p>
          <a:p>
            <a:pPr marL="190500" lvl="0" indent="-190500" eaLnBrk="1" hangingPunct="1"/>
            <a:r>
              <a:rPr lang="ja-JP" altLang="en-US" sz="800" dirty="0">
                <a:ea typeface="MS PGothic" panose="020B0600070205080204" pitchFamily="34" charset="-128"/>
              </a:rPr>
              <a:t>部下の強み・弱みがわかったら、次は具体的に付与する仕事を考えなければなりません。仕事の難度は、大きく二つの軸で決まります。「仕事の影響範囲」と「目標の高さ」です。「能力＋</a:t>
            </a:r>
            <a:r>
              <a:rPr lang="en-US" altLang="ja-JP" sz="800" dirty="0">
                <a:ea typeface="MS PGothic" panose="020B0600070205080204" pitchFamily="34" charset="-128"/>
              </a:rPr>
              <a:t>α」</a:t>
            </a:r>
            <a:r>
              <a:rPr lang="ja-JP" altLang="en-US" sz="800" dirty="0">
                <a:ea typeface="MS PGothic" panose="020B0600070205080204" pitchFamily="34" charset="-128"/>
              </a:rPr>
              <a:t>とは、部下の能力を見極め、影響範囲、目標難度からちょっと難しい仕事を考えるということです。</a:t>
            </a:r>
            <a:endParaRPr lang="ja-JP" altLang="en-US" sz="800" dirty="0">
              <a:ea typeface="MS PGothic" panose="020B0600070205080204" pitchFamily="34" charset="-128"/>
            </a:endParaRPr>
          </a:p>
          <a:p>
            <a:pPr marL="190500" lvl="0" indent="-190500" eaLnBrk="1" hangingPunct="1"/>
            <a:r>
              <a:rPr lang="en-US" altLang="ja-JP" sz="800" dirty="0">
                <a:ea typeface="MS PGothic" panose="020B0600070205080204" pitchFamily="34" charset="-128"/>
              </a:rPr>
              <a:t>Should Do</a:t>
            </a:r>
            <a:r>
              <a:rPr lang="ja-JP" altLang="en-US" sz="800" dirty="0">
                <a:ea typeface="MS PGothic" panose="020B0600070205080204" pitchFamily="34" charset="-128"/>
              </a:rPr>
              <a:t>を明確にするためには、＜クリック＞</a:t>
            </a:r>
            <a:endParaRPr lang="ja-JP" altLang="en-US" sz="800" dirty="0">
              <a:ea typeface="MS PGothic" panose="020B0600070205080204" pitchFamily="34" charset="-128"/>
            </a:endParaRPr>
          </a:p>
          <a:p>
            <a:pPr marL="190500" lvl="0" indent="-190500" eaLnBrk="1" hangingPunct="1"/>
            <a:r>
              <a:rPr lang="ja-JP" altLang="en-US" sz="800" dirty="0">
                <a:ea typeface="MS PGothic" panose="020B0600070205080204" pitchFamily="34" charset="-128"/>
              </a:rPr>
              <a:t>①</a:t>
            </a:r>
            <a:r>
              <a:rPr lang="en-US" altLang="ja-JP" sz="800" dirty="0">
                <a:ea typeface="MS PGothic" panose="020B0600070205080204" pitchFamily="34" charset="-128"/>
              </a:rPr>
              <a:t>CDP</a:t>
            </a:r>
            <a:r>
              <a:rPr lang="ja-JP" altLang="en-US" sz="800" dirty="0">
                <a:ea typeface="MS PGothic" panose="020B0600070205080204" pitchFamily="34" charset="-128"/>
              </a:rPr>
              <a:t>などから、部下のキャリアイメージ（将来なりたい姿・やりたい仕事）を確認し、＜クリック＞</a:t>
            </a:r>
            <a:endParaRPr lang="ja-JP" altLang="en-US" sz="800" dirty="0">
              <a:ea typeface="MS PGothic" panose="020B0600070205080204" pitchFamily="34" charset="-128"/>
            </a:endParaRPr>
          </a:p>
          <a:p>
            <a:pPr marL="190500" lvl="0" indent="-190500" eaLnBrk="1" hangingPunct="1"/>
            <a:r>
              <a:rPr lang="ja-JP" altLang="en-US" sz="800" dirty="0">
                <a:ea typeface="MS PGothic" panose="020B0600070205080204" pitchFamily="34" charset="-128"/>
              </a:rPr>
              <a:t>②会社が部下のレベルに要請する要件を踏まえ、育成計画を考えます。</a:t>
            </a:r>
            <a:endParaRPr lang="ja-JP" altLang="en-US" sz="800" dirty="0">
              <a:ea typeface="MS PGothic" panose="020B0600070205080204" pitchFamily="34" charset="-128"/>
            </a:endParaRPr>
          </a:p>
          <a:p>
            <a:pPr marL="190500" lvl="0" indent="-190500" eaLnBrk="1" hangingPunct="1"/>
            <a:r>
              <a:rPr lang="ja-JP" altLang="en-US" sz="800" dirty="0">
                <a:ea typeface="MS PGothic" panose="020B0600070205080204" pitchFamily="34" charset="-128"/>
              </a:rPr>
              <a:t>このような手順で、部下の</a:t>
            </a:r>
            <a:r>
              <a:rPr lang="ja-JP" altLang="en-US" sz="800" dirty="0">
                <a:latin typeface="Times New Roman" panose="02020603050405020304" pitchFamily="18" charset="0"/>
                <a:ea typeface="MS PGothic" panose="020B0600070205080204" pitchFamily="34" charset="-128"/>
              </a:rPr>
              <a:t>“</a:t>
            </a:r>
            <a:r>
              <a:rPr lang="ja-JP" altLang="en-US" sz="800" dirty="0">
                <a:ea typeface="MS PGothic" panose="020B0600070205080204" pitchFamily="34" charset="-128"/>
              </a:rPr>
              <a:t>能力＋</a:t>
            </a:r>
            <a:r>
              <a:rPr lang="en-US" altLang="ja-JP" sz="800" dirty="0">
                <a:ea typeface="MS PGothic" panose="020B0600070205080204" pitchFamily="34" charset="-128"/>
              </a:rPr>
              <a:t>α</a:t>
            </a:r>
            <a:r>
              <a:rPr lang="en-US" altLang="ja-JP" sz="800" dirty="0">
                <a:latin typeface="Times New Roman" panose="02020603050405020304" pitchFamily="18" charset="0"/>
                <a:ea typeface="MS PGothic" panose="020B0600070205080204" pitchFamily="34" charset="-128"/>
              </a:rPr>
              <a:t>”</a:t>
            </a:r>
            <a:r>
              <a:rPr lang="ja-JP" altLang="en-US" sz="800" dirty="0">
                <a:ea typeface="MS PGothic" panose="020B0600070205080204" pitchFamily="34" charset="-128"/>
              </a:rPr>
              <a:t>の仕事を明確にしますが、能力＋</a:t>
            </a:r>
            <a:r>
              <a:rPr lang="en-US" altLang="ja-JP" sz="800" dirty="0">
                <a:ea typeface="MS PGothic" panose="020B0600070205080204" pitchFamily="34" charset="-128"/>
              </a:rPr>
              <a:t>α</a:t>
            </a:r>
            <a:r>
              <a:rPr lang="ja-JP" altLang="en-US" sz="800" dirty="0">
                <a:ea typeface="MS PGothic" panose="020B0600070205080204" pitchFamily="34" charset="-128"/>
              </a:rPr>
              <a:t>は部下一人一人で違います。経験年数を元に能力を判断すると、結局優秀な人にはレベルの低い仕事、そうでない人には難しすぎる仕事を与えてしまいがちですので、部下一人一人を良く見て、経験年数に左右されないように心がけてください。＜クリック＞</a:t>
            </a:r>
            <a:endParaRPr lang="ja-JP" altLang="en-US" sz="800" dirty="0">
              <a:ea typeface="MS PGothic" panose="020B0600070205080204" pitchFamily="34" charset="-128"/>
            </a:endParaRPr>
          </a:p>
          <a:p>
            <a:pPr marL="190500" lvl="0" indent="-190500" eaLnBrk="1" hangingPunct="1"/>
            <a:r>
              <a:rPr lang="en-US" altLang="ja-JP" sz="900" dirty="0">
                <a:ea typeface="MS PGothic" panose="020B0600070205080204" pitchFamily="34" charset="-128"/>
              </a:rPr>
              <a:t>How can we clarify what team member </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Must do</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 </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Should do</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 and </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Can do</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a:t>
            </a:r>
            <a:endParaRPr lang="en-US" altLang="ja-JP" sz="900" dirty="0">
              <a:ea typeface="MS PGothic" panose="020B0600070205080204" pitchFamily="34" charset="-128"/>
            </a:endParaRPr>
          </a:p>
          <a:p>
            <a:pPr marL="190500" lvl="0" indent="-190500" eaLnBrk="1" hangingPunct="1"/>
            <a:r>
              <a:rPr lang="en-US" altLang="ja-JP" sz="900" dirty="0">
                <a:ea typeface="MS PGothic" panose="020B0600070205080204" pitchFamily="34" charset="-128"/>
              </a:rPr>
              <a:t>To  clarify what team member  </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Must Do</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 (click)</a:t>
            </a:r>
            <a:endParaRPr lang="en-US" altLang="ja-JP" sz="900" dirty="0">
              <a:ea typeface="MS PGothic" panose="020B0600070205080204" pitchFamily="34" charset="-128"/>
            </a:endParaRPr>
          </a:p>
          <a:p>
            <a:pPr marL="190500" lvl="0" indent="-190500" eaLnBrk="1" hangingPunct="1"/>
            <a:r>
              <a:rPr lang="en-US" altLang="ja-JP" sz="900" dirty="0">
                <a:ea typeface="MS PGothic" panose="020B0600070205080204" pitchFamily="34" charset="-128"/>
              </a:rPr>
              <a:t>1.</a:t>
            </a:r>
            <a:r>
              <a:rPr lang="en-US" altLang="ja-JP" sz="900" dirty="0">
                <a:solidFill>
                  <a:srgbClr val="000000"/>
                </a:solidFill>
                <a:ea typeface="MS PGothic" panose="020B0600070205080204" pitchFamily="34" charset="-128"/>
              </a:rPr>
              <a:t>Confirm the company vision and Hoshin (Click)</a:t>
            </a:r>
            <a:endParaRPr lang="en-US" altLang="ja-JP" sz="900" dirty="0">
              <a:solidFill>
                <a:srgbClr val="000000"/>
              </a:solidFill>
              <a:ea typeface="MS PGothic" panose="020B0600070205080204" pitchFamily="34" charset="-128"/>
            </a:endParaRPr>
          </a:p>
          <a:p>
            <a:pPr marL="190500" lvl="0" indent="-190500" eaLnBrk="1" hangingPunct="1"/>
            <a:r>
              <a:rPr lang="en-US" altLang="ja-JP" sz="900" dirty="0">
                <a:solidFill>
                  <a:srgbClr val="000000"/>
                </a:solidFill>
                <a:ea typeface="MS PGothic" panose="020B0600070205080204" pitchFamily="34" charset="-128"/>
              </a:rPr>
              <a:t>2. List up your group</a:t>
            </a:r>
            <a:r>
              <a:rPr lang="en-US" altLang="ja-JP" sz="900" dirty="0">
                <a:solidFill>
                  <a:srgbClr val="000000"/>
                </a:solidFill>
                <a:latin typeface="Times New Roman" panose="02020603050405020304" pitchFamily="18" charset="0"/>
                <a:ea typeface="MS PGothic" panose="020B0600070205080204" pitchFamily="34" charset="-128"/>
              </a:rPr>
              <a:t>’</a:t>
            </a:r>
            <a:r>
              <a:rPr lang="en-US" altLang="ja-JP" sz="900" dirty="0">
                <a:solidFill>
                  <a:srgbClr val="000000"/>
                </a:solidFill>
                <a:ea typeface="MS PGothic" panose="020B0600070205080204" pitchFamily="34" charset="-128"/>
              </a:rPr>
              <a:t>s issues and daily work (Click)</a:t>
            </a:r>
            <a:endParaRPr lang="en-US" altLang="ja-JP" sz="900" dirty="0">
              <a:solidFill>
                <a:srgbClr val="000000"/>
              </a:solidFill>
              <a:ea typeface="MS PGothic" panose="020B0600070205080204" pitchFamily="34" charset="-128"/>
            </a:endParaRPr>
          </a:p>
          <a:p>
            <a:pPr marL="190500" lvl="0" indent="-190500" eaLnBrk="1" hangingPunct="1"/>
            <a:r>
              <a:rPr lang="en-US" altLang="ja-JP" sz="900" dirty="0">
                <a:solidFill>
                  <a:srgbClr val="000000"/>
                </a:solidFill>
                <a:ea typeface="MS PGothic" panose="020B0600070205080204" pitchFamily="34" charset="-128"/>
              </a:rPr>
              <a:t>3. And clarify the required skills and knowledge to perform each work </a:t>
            </a:r>
            <a:r>
              <a:rPr lang="en-US" altLang="ja-JP" sz="900" dirty="0">
                <a:ea typeface="MS PGothic" panose="020B0600070205080204" pitchFamily="34" charset="-128"/>
              </a:rPr>
              <a:t> (Click)</a:t>
            </a:r>
            <a:endParaRPr lang="en-US" altLang="ja-JP" sz="900" dirty="0">
              <a:ea typeface="MS PGothic" panose="020B0600070205080204" pitchFamily="34" charset="-128"/>
            </a:endParaRPr>
          </a:p>
          <a:p>
            <a:pPr marL="190500" lvl="0" indent="-190500" eaLnBrk="1" hangingPunct="1"/>
            <a:r>
              <a:rPr lang="en-US" altLang="ja-JP" sz="900" dirty="0">
                <a:solidFill>
                  <a:srgbClr val="000000"/>
                </a:solidFill>
                <a:ea typeface="MS Mincho" panose="02020609040205080304" pitchFamily="49" charset="-128"/>
              </a:rPr>
              <a:t>Work that should be executed as an organization will change due to environmental change or improvement of an ideal situation. Thus, work needs to be updated with every change</a:t>
            </a:r>
            <a:r>
              <a:rPr lang="en-US" altLang="ja-JP" sz="900" dirty="0">
                <a:ea typeface="MS PGothic" panose="020B0600070205080204" pitchFamily="34" charset="-128"/>
              </a:rPr>
              <a:t> </a:t>
            </a:r>
            <a:endParaRPr lang="en-US" altLang="ja-JP" sz="900" dirty="0">
              <a:ea typeface="MS PGothic" panose="020B0600070205080204" pitchFamily="34" charset="-128"/>
            </a:endParaRPr>
          </a:p>
          <a:p>
            <a:pPr marL="190500" lvl="0" indent="-190500" eaLnBrk="1" hangingPunct="1"/>
            <a:r>
              <a:rPr lang="en-US" altLang="ja-JP" sz="900" dirty="0">
                <a:ea typeface="MS PGothic" panose="020B0600070205080204" pitchFamily="34" charset="-128"/>
              </a:rPr>
              <a:t>In order to clarify what team member </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Can do</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  (Click) </a:t>
            </a:r>
            <a:endParaRPr lang="en-US" altLang="ja-JP" sz="900" dirty="0">
              <a:ea typeface="MS PGothic" panose="020B0600070205080204" pitchFamily="34" charset="-128"/>
            </a:endParaRPr>
          </a:p>
          <a:p>
            <a:pPr marL="190500" lvl="0" indent="-190500" eaLnBrk="1" hangingPunct="1"/>
            <a:r>
              <a:rPr lang="en-US" altLang="ja-JP" sz="900" dirty="0">
                <a:solidFill>
                  <a:srgbClr val="000000"/>
                </a:solidFill>
                <a:ea typeface="MS PGothic" panose="020B0600070205080204" pitchFamily="34" charset="-128"/>
              </a:rPr>
              <a:t> it is important to confirm their strength and special talents using performance appraisal instead of just confirming past work experiences</a:t>
            </a:r>
            <a:r>
              <a:rPr lang="en-US" altLang="ja-JP" sz="900" dirty="0">
                <a:ea typeface="MS PGothic" panose="020B0600070205080204" pitchFamily="34" charset="-128"/>
              </a:rPr>
              <a:t>  (Click)</a:t>
            </a:r>
            <a:endParaRPr lang="en-US" altLang="ja-JP" sz="900" dirty="0">
              <a:ea typeface="MS PGothic" panose="020B0600070205080204" pitchFamily="34" charset="-128"/>
            </a:endParaRPr>
          </a:p>
          <a:p>
            <a:pPr marL="190500" lvl="0" indent="-190500" eaLnBrk="1" hangingPunct="1"/>
            <a:r>
              <a:rPr lang="en-US" altLang="ja-JP" sz="900" dirty="0">
                <a:ea typeface="MS PGothic" panose="020B0600070205080204" pitchFamily="34" charset="-128"/>
              </a:rPr>
              <a:t>Once you find out strength and weakness of your team member, you must come up with a specific task for them. Difficulty of task is basically decided by 2 axis; range of tasks and level of target. Ability +α is to assess ability of team member and assign a task which is a little difficult from range of tasks and level of target.</a:t>
            </a:r>
            <a:endParaRPr lang="en-US" altLang="ja-JP" sz="900" dirty="0">
              <a:ea typeface="MS PGothic" panose="020B0600070205080204" pitchFamily="34" charset="-128"/>
            </a:endParaRPr>
          </a:p>
          <a:p>
            <a:pPr marL="190500" lvl="0" indent="-190500" eaLnBrk="1" hangingPunct="1"/>
            <a:r>
              <a:rPr lang="en-US" altLang="ja-JP" sz="900" dirty="0">
                <a:ea typeface="MS PGothic" panose="020B0600070205080204" pitchFamily="34" charset="-128"/>
              </a:rPr>
              <a:t>To clarify what team member </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Should do</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 (Click)</a:t>
            </a:r>
            <a:endParaRPr lang="en-US" altLang="ja-JP" sz="900" dirty="0">
              <a:ea typeface="MS PGothic" panose="020B0600070205080204" pitchFamily="34" charset="-128"/>
            </a:endParaRPr>
          </a:p>
          <a:p>
            <a:pPr marL="190500" lvl="0" indent="-190500" eaLnBrk="1" hangingPunct="1">
              <a:buFontTx/>
              <a:buAutoNum type="arabicPeriod"/>
            </a:pPr>
            <a:r>
              <a:rPr lang="en-US" altLang="ja-JP" sz="900" dirty="0">
                <a:ea typeface="MS PGothic" panose="020B0600070205080204" pitchFamily="34" charset="-128"/>
              </a:rPr>
              <a:t>Confirm team member</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s career image through CDP (What he wants to be, and what he wants to do) (Click)</a:t>
            </a:r>
            <a:endParaRPr lang="en-US" altLang="ja-JP" sz="900" dirty="0">
              <a:ea typeface="MS PGothic" panose="020B0600070205080204" pitchFamily="34" charset="-128"/>
            </a:endParaRPr>
          </a:p>
          <a:p>
            <a:pPr marL="190500" lvl="0" indent="-190500" eaLnBrk="1" hangingPunct="1">
              <a:buFontTx/>
              <a:buAutoNum type="arabicPeriod"/>
            </a:pPr>
            <a:r>
              <a:rPr lang="en-US" altLang="ja-JP" sz="900" dirty="0">
                <a:solidFill>
                  <a:srgbClr val="000000"/>
                </a:solidFill>
                <a:ea typeface="MS PGothic" panose="020B0600070205080204" pitchFamily="34" charset="-128"/>
              </a:rPr>
              <a:t>Think of the development plan of team member based on the requirement of the task of his/her level.</a:t>
            </a:r>
            <a:endParaRPr lang="en-US" altLang="ja-JP" sz="900" dirty="0">
              <a:solidFill>
                <a:srgbClr val="000000"/>
              </a:solidFill>
              <a:ea typeface="MS PGothic" panose="020B0600070205080204" pitchFamily="34" charset="-128"/>
            </a:endParaRPr>
          </a:p>
          <a:p>
            <a:pPr marL="190500" lvl="0" indent="-190500" eaLnBrk="1" hangingPunct="1"/>
            <a:r>
              <a:rPr lang="en-US" altLang="ja-JP" sz="900" dirty="0">
                <a:ea typeface="MS PGothic" panose="020B0600070205080204" pitchFamily="34" charset="-128"/>
              </a:rPr>
              <a:t>Through these procedures, work which is member</a:t>
            </a:r>
            <a:r>
              <a:rPr lang="en-US" altLang="ja-JP" sz="900" dirty="0">
                <a:latin typeface="Times New Roman" panose="02020603050405020304" pitchFamily="18" charset="0"/>
                <a:ea typeface="MS PGothic" panose="020B0600070205080204" pitchFamily="34" charset="-128"/>
              </a:rPr>
              <a:t>’</a:t>
            </a:r>
            <a:r>
              <a:rPr lang="en-US" altLang="ja-JP" sz="900" dirty="0">
                <a:ea typeface="MS PGothic" panose="020B0600070205080204" pitchFamily="34" charset="-128"/>
              </a:rPr>
              <a:t>s ability +α needs to be clarified, however ability+α differs by each individual. It </a:t>
            </a:r>
            <a:r>
              <a:rPr lang="en-US" altLang="ja-JP" sz="900" dirty="0">
                <a:solidFill>
                  <a:srgbClr val="000000"/>
                </a:solidFill>
                <a:ea typeface="MS PGothic" panose="020B0600070205080204" pitchFamily="34" charset="-128"/>
              </a:rPr>
              <a:t>is not wise to have the idea of assigning work solely based on duration of the work experiences</a:t>
            </a:r>
            <a:r>
              <a:rPr lang="en-US" altLang="ja-JP" sz="900" dirty="0">
                <a:ea typeface="MS PGothic" panose="020B0600070205080204" pitchFamily="34" charset="-128"/>
              </a:rPr>
              <a:t>. It will end up assigning low level task to those who are capable and too difficult task to those who are not. Therefore, please pay thorough attention to each member and do not be influenced on the years of service.</a:t>
            </a:r>
            <a:endParaRPr lang="en-US" altLang="ja-JP" sz="900" dirty="0">
              <a:ea typeface="MS PGothic" panose="020B0600070205080204" pitchFamily="34" charset="-128"/>
            </a:endParaRPr>
          </a:p>
          <a:p>
            <a:pPr marL="190500" lvl="0" indent="-190500" eaLnBrk="1" hangingPunct="1"/>
            <a:endParaRPr lang="en-US" altLang="ja-JP" sz="1000" dirty="0">
              <a:ea typeface="MS PGothic" panose="020B0600070205080204" pitchFamily="34" charset="-128"/>
            </a:endParaRPr>
          </a:p>
        </p:txBody>
      </p:sp>
      <p:sp>
        <p:nvSpPr>
          <p:cNvPr id="40965" name="Text Box 4"/>
          <p:cNvSpPr txBox="1"/>
          <p:nvPr/>
        </p:nvSpPr>
        <p:spPr>
          <a:xfrm>
            <a:off x="3905250" y="536575"/>
            <a:ext cx="2554288" cy="2300288"/>
          </a:xfrm>
          <a:prstGeom prst="rect">
            <a:avLst/>
          </a:prstGeom>
          <a:noFill/>
          <a:ln w="9525">
            <a:noFill/>
          </a:ln>
        </p:spPr>
        <p:txBody>
          <a:bodyPr lIns="92098" tIns="46049" rIns="92098" bIns="46049">
            <a:spAutoFit/>
          </a:bodyPr>
          <a:p>
            <a:pPr lvl="0" defTabSz="920750" eaLnBrk="1" hangingPunct="1">
              <a:buNone/>
            </a:pPr>
            <a:r>
              <a:rPr lang="en-US" altLang="ja-JP" b="1" dirty="0">
                <a:latin typeface="Arial Narrow" panose="020B0606020202030204" pitchFamily="34" charset="0"/>
                <a:ea typeface="MS PGothic" panose="020B0600070205080204" pitchFamily="34" charset="-128"/>
              </a:rPr>
              <a:t>Step 1</a:t>
            </a:r>
            <a:endParaRPr lang="en-US" altLang="ja-JP" sz="1200" b="1" dirty="0">
              <a:latin typeface="Arial Narrow" panose="020B0606020202030204" pitchFamily="34" charset="0"/>
              <a:ea typeface="MS PGothic" panose="020B0600070205080204" pitchFamily="34" charset="-128"/>
            </a:endParaRPr>
          </a:p>
          <a:p>
            <a:pPr lvl="0" algn="r" defTabSz="920750" eaLnBrk="1" hangingPunct="1">
              <a:buNone/>
            </a:pPr>
            <a:r>
              <a:rPr lang="en-US" altLang="ja-JP" sz="1200" b="1" u="sng" dirty="0">
                <a:latin typeface="Arial Narrow" panose="020B0606020202030204" pitchFamily="34" charset="0"/>
                <a:ea typeface="MS PGothic" panose="020B0600070205080204" pitchFamily="34" charset="-128"/>
              </a:rPr>
              <a:t>Time:</a:t>
            </a:r>
            <a:r>
              <a:rPr lang="en-US" altLang="ja-JP" sz="1200" b="1" dirty="0">
                <a:latin typeface="Arial Narrow" panose="020B0606020202030204" pitchFamily="34" charset="0"/>
                <a:ea typeface="MS PGothic" panose="020B0600070205080204" pitchFamily="34" charset="-128"/>
              </a:rPr>
              <a:t> 2 min.</a:t>
            </a:r>
            <a:endParaRPr lang="en-US" altLang="ja-JP" sz="1200" b="1" dirty="0">
              <a:latin typeface="Arial Narrow" panose="020B0606020202030204" pitchFamily="34" charset="0"/>
              <a:ea typeface="MS PGothic" panose="020B0600070205080204" pitchFamily="34" charset="-128"/>
            </a:endParaRPr>
          </a:p>
          <a:p>
            <a:pPr lvl="0" defTabSz="920750" eaLnBrk="1" hangingPunct="1">
              <a:buChar char="-"/>
            </a:pPr>
            <a:r>
              <a:rPr lang="en-US" altLang="ja-JP" sz="1200" b="1" u="sng" dirty="0">
                <a:latin typeface="Arial Narrow" panose="020B0606020202030204" pitchFamily="34" charset="0"/>
                <a:ea typeface="MS PGothic" panose="020B0600070205080204" pitchFamily="34" charset="-128"/>
              </a:rPr>
              <a:t>Key Points:</a:t>
            </a:r>
            <a:endParaRPr lang="en-US" altLang="ja-JP" sz="1200" b="1" u="sng" dirty="0">
              <a:latin typeface="Arial Narrow" panose="020B0606020202030204" pitchFamily="34" charset="0"/>
              <a:ea typeface="MS PGothic" panose="020B0600070205080204" pitchFamily="34" charset="-128"/>
            </a:endParaRPr>
          </a:p>
          <a:p>
            <a:pPr lvl="0" defTabSz="920750" eaLnBrk="1" hangingPunct="1">
              <a:buChar char="-"/>
            </a:pPr>
            <a:r>
              <a:rPr lang="en-US" altLang="ja-JP" sz="1000" dirty="0">
                <a:latin typeface="Arial Narrow" panose="020B0606020202030204" pitchFamily="34" charset="0"/>
                <a:ea typeface="MS PGothic" panose="020B0600070205080204" pitchFamily="34" charset="-128"/>
              </a:rPr>
              <a:t> Understand work that must be completed from either Hoshin or Daily Work</a:t>
            </a:r>
            <a:endParaRPr lang="en-US" altLang="ja-JP" sz="1000" dirty="0">
              <a:latin typeface="Arial Narrow" panose="020B0606020202030204" pitchFamily="34" charset="0"/>
              <a:ea typeface="MS PGothic" panose="020B0600070205080204" pitchFamily="34" charset="-128"/>
            </a:endParaRPr>
          </a:p>
          <a:p>
            <a:pPr lvl="0" defTabSz="920750" eaLnBrk="1" hangingPunct="1">
              <a:buChar char="-"/>
            </a:pPr>
            <a:r>
              <a:rPr lang="en-US" altLang="ja-JP" sz="1000" dirty="0">
                <a:latin typeface="Arial Narrow" panose="020B0606020202030204" pitchFamily="34" charset="0"/>
                <a:ea typeface="MS PGothic" panose="020B0600070205080204" pitchFamily="34" charset="-128"/>
              </a:rPr>
              <a:t> Breakdown work contents and required skills, time, and resources to perform work</a:t>
            </a:r>
            <a:endParaRPr lang="en-US" altLang="ja-JP" sz="1000" dirty="0">
              <a:latin typeface="Arial Narrow" panose="020B0606020202030204" pitchFamily="34" charset="0"/>
              <a:ea typeface="MS PGothic" panose="020B0600070205080204" pitchFamily="34" charset="-128"/>
            </a:endParaRPr>
          </a:p>
          <a:p>
            <a:pPr lvl="0" defTabSz="920750" eaLnBrk="1" hangingPunct="1">
              <a:buChar char="-"/>
            </a:pPr>
            <a:r>
              <a:rPr lang="en-US" altLang="ja-JP" sz="1000" dirty="0">
                <a:latin typeface="Arial Narrow" panose="020B0606020202030204" pitchFamily="34" charset="0"/>
                <a:ea typeface="MS PGothic" panose="020B0600070205080204" pitchFamily="34" charset="-128"/>
              </a:rPr>
              <a:t> Evaluate Team Member’s skills and abilities strengths and development areas</a:t>
            </a:r>
            <a:endParaRPr lang="en-US" altLang="ja-JP" sz="1000" dirty="0">
              <a:latin typeface="Arial Narrow" panose="020B0606020202030204" pitchFamily="34" charset="0"/>
              <a:ea typeface="MS PGothic" panose="020B0600070205080204" pitchFamily="34" charset="-128"/>
            </a:endParaRPr>
          </a:p>
          <a:p>
            <a:pPr lvl="0" defTabSz="920750" eaLnBrk="1" hangingPunct="1">
              <a:buChar char="-"/>
            </a:pPr>
            <a:r>
              <a:rPr lang="en-US" altLang="ja-JP" sz="1000" dirty="0">
                <a:latin typeface="Arial Narrow" panose="020B0606020202030204" pitchFamily="34" charset="0"/>
                <a:ea typeface="MS PGothic" panose="020B0600070205080204" pitchFamily="34" charset="-128"/>
              </a:rPr>
              <a:t> Know what Team Member wants to experience during career </a:t>
            </a:r>
            <a:endParaRPr lang="en-US" altLang="ja-JP" sz="1000" dirty="0">
              <a:latin typeface="Arial Narrow" panose="020B0606020202030204" pitchFamily="34" charset="0"/>
              <a:ea typeface="MS PGothic" panose="020B0600070205080204" pitchFamily="34" charset="-128"/>
            </a:endParaRPr>
          </a:p>
          <a:p>
            <a:pPr lvl="0" defTabSz="920750" eaLnBrk="1" hangingPunct="1">
              <a:buChar char="-"/>
            </a:pPr>
            <a:endParaRPr lang="en-US" altLang="ja-JP" sz="1000" dirty="0">
              <a:latin typeface="Arial Narrow" panose="020B0606020202030204" pitchFamily="34" charset="0"/>
              <a:ea typeface="MS PGothic" panose="020B0600070205080204" pitchFamily="34" charset="-128"/>
            </a:endParaRPr>
          </a:p>
          <a:p>
            <a:pPr lvl="0" defTabSz="920750" eaLnBrk="1" hangingPunct="1">
              <a:buChar char="-"/>
            </a:pPr>
            <a:r>
              <a:rPr lang="en-US" altLang="ja-JP" sz="1200" b="1" u="sng" dirty="0">
                <a:latin typeface="Arial Narrow" panose="020B0606020202030204" pitchFamily="34" charset="0"/>
                <a:ea typeface="MS PGothic" panose="020B0600070205080204" pitchFamily="34" charset="-128"/>
              </a:rPr>
              <a:t>Reference Guide</a:t>
            </a:r>
            <a:r>
              <a:rPr lang="en-US" altLang="ja-JP" sz="1200" b="1" dirty="0">
                <a:latin typeface="Arial Narrow" panose="020B0606020202030204" pitchFamily="34" charset="0"/>
                <a:ea typeface="MS PGothic" panose="020B0600070205080204" pitchFamily="34" charset="-128"/>
              </a:rPr>
              <a:t>  P.19</a:t>
            </a:r>
            <a:endParaRPr lang="en-US" altLang="ja-JP" sz="1400" b="1" dirty="0">
              <a:latin typeface="Arial Narrow" panose="020B0606020202030204" pitchFamily="34" charset="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66563" name="Rectangle 2"/>
          <p:cNvSpPr>
            <a:spLocks noRot="1" noTextEdit="1"/>
          </p:cNvSpPr>
          <p:nvPr>
            <p:ph type="sldImg"/>
          </p:nvPr>
        </p:nvSpPr>
        <p:spPr>
          <a:xfrm>
            <a:off x="919163" y="744538"/>
            <a:ext cx="4965700" cy="3724275"/>
          </a:xfrm>
          <a:ln/>
        </p:spPr>
      </p:sp>
      <p:sp>
        <p:nvSpPr>
          <p:cNvPr id="66564" name="Rectangle 3"/>
          <p:cNvSpPr>
            <a:spLocks noGrp="1"/>
          </p:cNvSpPr>
          <p:nvPr>
            <p:ph type="body" idx="1"/>
          </p:nvPr>
        </p:nvSpPr>
        <p:spPr>
          <a:ln/>
        </p:spPr>
        <p:txBody>
          <a:bodyPr wrap="square" lIns="89985" tIns="44992" rIns="89985" bIns="44992" anchor="t" anchorCtr="0"/>
          <a:p>
            <a:pPr lvl="0" eaLnBrk="1" hangingPunct="1"/>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10243" name="Rectangle 2"/>
          <p:cNvSpPr>
            <a:spLocks noRot="1" noTextEdit="1"/>
          </p:cNvSpPr>
          <p:nvPr>
            <p:ph type="sldImg"/>
          </p:nvPr>
        </p:nvSpPr>
        <p:spPr>
          <a:xfrm>
            <a:off x="917575" y="744538"/>
            <a:ext cx="4962525" cy="3722687"/>
          </a:xfrm>
          <a:ln/>
        </p:spPr>
      </p:sp>
      <p:sp>
        <p:nvSpPr>
          <p:cNvPr id="10244" name="Rectangle 3"/>
          <p:cNvSpPr>
            <a:spLocks noGrp="1"/>
          </p:cNvSpPr>
          <p:nvPr>
            <p:ph type="body" idx="1"/>
          </p:nvPr>
        </p:nvSpPr>
        <p:spPr>
          <a:ln/>
        </p:spPr>
        <p:txBody>
          <a:bodyPr wrap="square" lIns="91228" tIns="45614" rIns="91228" bIns="45614" anchor="t" anchorCtr="0"/>
          <a:p>
            <a:pPr lvl="0" eaLnBrk="1" hangingPunct="1">
              <a:lnSpc>
                <a:spcPct val="90000"/>
              </a:lnSpc>
            </a:pPr>
            <a:r>
              <a:rPr lang="en-US" altLang="ja-JP" sz="1100" dirty="0">
                <a:ea typeface="MS PGothic" panose="020B0600070205080204" pitchFamily="34" charset="-128"/>
              </a:rPr>
              <a:t>This is the content of Global Contents as you saw it this morning in the opening presentation.</a:t>
            </a:r>
            <a:endParaRPr lang="en-US" altLang="ja-JP" sz="1100" dirty="0">
              <a:ea typeface="MS PGothic" panose="020B0600070205080204" pitchFamily="34" charset="-128"/>
            </a:endParaRPr>
          </a:p>
          <a:p>
            <a:pPr lvl="0" eaLnBrk="1" hangingPunct="1">
              <a:lnSpc>
                <a:spcPct val="90000"/>
              </a:lnSpc>
            </a:pPr>
            <a:r>
              <a:rPr lang="en-US" altLang="ja-JP" sz="1100" dirty="0">
                <a:ea typeface="MS PGothic" panose="020B0600070205080204" pitchFamily="34" charset="-128"/>
              </a:rPr>
              <a:t>I know some of you are familiar with this diagram but I would like to explain briefly for those of you who are seeing this for the first time.</a:t>
            </a:r>
            <a:endParaRPr lang="en-US" altLang="ja-JP" sz="1100" dirty="0">
              <a:ea typeface="MS PGothic" panose="020B0600070205080204" pitchFamily="34" charset="-128"/>
            </a:endParaRPr>
          </a:p>
          <a:p>
            <a:pPr lvl="0" eaLnBrk="1" hangingPunct="1">
              <a:lnSpc>
                <a:spcPct val="90000"/>
              </a:lnSpc>
            </a:pPr>
            <a:r>
              <a:rPr lang="en-US" altLang="ja-JP" sz="1100" dirty="0">
                <a:ea typeface="MS PGothic" panose="020B0600070205080204" pitchFamily="34" charset="-128"/>
              </a:rPr>
              <a:t>First of all, Toyota Way, is the values of Toyota.</a:t>
            </a:r>
            <a:endParaRPr lang="en-US" altLang="ja-JP" sz="1100" dirty="0">
              <a:ea typeface="MS PGothic" panose="020B0600070205080204" pitchFamily="34" charset="-128"/>
            </a:endParaRPr>
          </a:p>
          <a:p>
            <a:pPr lvl="0" eaLnBrk="1" hangingPunct="1">
              <a:lnSpc>
                <a:spcPct val="90000"/>
              </a:lnSpc>
            </a:pPr>
            <a:r>
              <a:rPr lang="en-US" altLang="ja-JP" sz="1100" dirty="0">
                <a:ea typeface="MS PGothic" panose="020B0600070205080204" pitchFamily="34" charset="-128"/>
              </a:rPr>
              <a:t>All members of Toyota implement problem solving based on the Toyota Way.</a:t>
            </a:r>
            <a:endParaRPr lang="en-US" altLang="ja-JP" sz="1100" dirty="0">
              <a:ea typeface="MS PGothic" panose="020B0600070205080204" pitchFamily="34" charset="-128"/>
            </a:endParaRPr>
          </a:p>
          <a:p>
            <a:pPr lvl="0" eaLnBrk="1" hangingPunct="1">
              <a:lnSpc>
                <a:spcPct val="90000"/>
              </a:lnSpc>
            </a:pPr>
            <a:r>
              <a:rPr lang="en-US" altLang="ja-JP" sz="1100" dirty="0">
                <a:ea typeface="MS PGothic" panose="020B0600070205080204" pitchFamily="34" charset="-128"/>
              </a:rPr>
              <a:t>This is Toyota Business Practices. Although the size or type of the problems differ, practicing TBP is required from the President to newly hired, manufacturing or sales, in pursuit of continuous achievements. </a:t>
            </a:r>
            <a:endParaRPr lang="en-US" altLang="ja-JP" sz="1100" dirty="0">
              <a:ea typeface="MS PGothic" panose="020B0600070205080204" pitchFamily="34" charset="-128"/>
            </a:endParaRPr>
          </a:p>
          <a:p>
            <a:pPr lvl="0" eaLnBrk="1" hangingPunct="1">
              <a:lnSpc>
                <a:spcPct val="90000"/>
              </a:lnSpc>
            </a:pPr>
            <a:r>
              <a:rPr lang="en-US" altLang="ja-JP" sz="1100" dirty="0">
                <a:ea typeface="MS PGothic" panose="020B0600070205080204" pitchFamily="34" charset="-128"/>
              </a:rPr>
              <a:t>Through TBP the outcome of each individual is maximized.</a:t>
            </a:r>
            <a:endParaRPr lang="en-US" altLang="ja-JP" sz="1100" dirty="0">
              <a:ea typeface="MS PGothic" panose="020B0600070205080204" pitchFamily="34" charset="-128"/>
            </a:endParaRPr>
          </a:p>
          <a:p>
            <a:pPr lvl="0" eaLnBrk="1" hangingPunct="1">
              <a:lnSpc>
                <a:spcPct val="90000"/>
              </a:lnSpc>
            </a:pPr>
            <a:r>
              <a:rPr lang="en-US" altLang="ja-JP" sz="1100" dirty="0">
                <a:ea typeface="MS PGothic" panose="020B0600070205080204" pitchFamily="34" charset="-128"/>
              </a:rPr>
              <a:t>Our competition is in the longer-term. We need to keep experiencing growth in order to realize continuous achievements in mid to long-term. In order to realize this, the quality of TBP must always be enhanced. It is critical that supervisors continuously develop their team members through work practice. This is OJD. In other words, OJD is a source to make company growth. </a:t>
            </a:r>
            <a:endParaRPr lang="en-US" altLang="ja-JP" sz="1100" dirty="0">
              <a:ea typeface="MS PGothic" panose="020B0600070205080204" pitchFamily="34" charset="-128"/>
            </a:endParaRPr>
          </a:p>
          <a:p>
            <a:pPr lvl="0" eaLnBrk="1" hangingPunct="1">
              <a:lnSpc>
                <a:spcPct val="90000"/>
              </a:lnSpc>
            </a:pPr>
            <a:r>
              <a:rPr lang="en-US" altLang="ja-JP" sz="1100" dirty="0">
                <a:ea typeface="MS PGothic" panose="020B0600070205080204" pitchFamily="34" charset="-128"/>
              </a:rPr>
              <a:t>But this is not enough. The company must maximize its achievements as an organization. The outcome by each individual is maximized through TBP but it is necessary to have a framework in place to ensure everyone is working in the same direction.  This is Hoshin Kanri. </a:t>
            </a:r>
            <a:endParaRPr lang="en-US" altLang="ja-JP" sz="1100" dirty="0">
              <a:ea typeface="MS PGothic" panose="020B0600070205080204" pitchFamily="34" charset="-128"/>
            </a:endParaRPr>
          </a:p>
          <a:p>
            <a:pPr lvl="0" eaLnBrk="1" hangingPunct="1">
              <a:lnSpc>
                <a:spcPct val="90000"/>
              </a:lnSpc>
            </a:pPr>
            <a:r>
              <a:rPr lang="en-US" altLang="ja-JP" sz="1100" dirty="0">
                <a:ea typeface="MS PGothic" panose="020B0600070205080204" pitchFamily="34" charset="-128"/>
              </a:rPr>
              <a:t>To summarize, in order for the organization to be successful in the long-term, none of the 4 items can be missed. All 4 items need to be practiced by all members. That’s why we defined these 4 items as GC.</a:t>
            </a:r>
            <a:endParaRPr lang="en-US" altLang="ja-JP" sz="1100" dirty="0">
              <a:ea typeface="MS PGothic" panose="020B0600070205080204" pitchFamily="34" charset="-128"/>
            </a:endParaRPr>
          </a:p>
          <a:p>
            <a:pPr lvl="0" eaLnBrk="1" hangingPunct="1">
              <a:lnSpc>
                <a:spcPct val="90000"/>
              </a:lnSpc>
            </a:pPr>
            <a:r>
              <a:rPr lang="en-US" altLang="ja-JP" sz="1100" dirty="0">
                <a:ea typeface="MS PGothic" panose="020B0600070205080204" pitchFamily="34" charset="-128"/>
              </a:rPr>
              <a:t>Especially, TBP is the most fundamental way of thinking for every Toyota members.  As a result,  we have been rolling out very positively to our major affiliates from 2005.</a:t>
            </a:r>
            <a:endParaRPr lang="en-US" altLang="ja-JP" sz="1100" dirty="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14339" name="Rectangle 2"/>
          <p:cNvSpPr>
            <a:spLocks noRot="1" noTextEdit="1"/>
          </p:cNvSpPr>
          <p:nvPr>
            <p:ph type="sldImg"/>
          </p:nvPr>
        </p:nvSpPr>
        <p:spPr>
          <a:xfrm>
            <a:off x="917575" y="744538"/>
            <a:ext cx="4962525" cy="3722687"/>
          </a:xfrm>
          <a:ln/>
        </p:spPr>
      </p:sp>
      <p:sp>
        <p:nvSpPr>
          <p:cNvPr id="14340" name="Rectangle 3"/>
          <p:cNvSpPr>
            <a:spLocks noGrp="1"/>
          </p:cNvSpPr>
          <p:nvPr>
            <p:ph type="body" idx="1"/>
          </p:nvPr>
        </p:nvSpPr>
        <p:spPr>
          <a:ln/>
        </p:spPr>
        <p:txBody>
          <a:bodyPr wrap="square" lIns="91228" tIns="45614" rIns="91228" bIns="45614" anchor="t" anchorCtr="0"/>
          <a:p>
            <a:pPr lvl="0" eaLnBrk="1" hangingPunct="1">
              <a:lnSpc>
                <a:spcPct val="80000"/>
              </a:lnSpc>
            </a:pPr>
            <a:r>
              <a:rPr lang="en-US" altLang="ja-JP" sz="1800" dirty="0">
                <a:ea typeface="MS PGothic" panose="020B0600070205080204" pitchFamily="34" charset="-128"/>
              </a:rPr>
              <a:t>The definition of Toyota OJT is as shown on the slide.</a:t>
            </a:r>
            <a:endParaRPr lang="ja-JP" altLang="en-US" sz="1800" dirty="0">
              <a:ea typeface="MS PGothic" panose="020B0600070205080204" pitchFamily="34" charset="-128"/>
            </a:endParaRPr>
          </a:p>
          <a:p>
            <a:pPr lvl="0" eaLnBrk="1" hangingPunct="1">
              <a:lnSpc>
                <a:spcPct val="80000"/>
              </a:lnSpc>
            </a:pPr>
            <a:r>
              <a:rPr lang="en-US" altLang="ja-JP" sz="1800" dirty="0">
                <a:ea typeface="MS PGothic" panose="020B0600070205080204" pitchFamily="34" charset="-128"/>
              </a:rPr>
              <a:t>OJD is </a:t>
            </a:r>
            <a:r>
              <a:rPr lang="en-US" altLang="ja-JP" sz="1800" u="sng" dirty="0">
                <a:ea typeface="MS PGothic" panose="020B0600070205080204" pitchFamily="34" charset="-128"/>
              </a:rPr>
              <a:t>not a type of classroom training but development through practice of daily work</a:t>
            </a:r>
            <a:r>
              <a:rPr lang="en-US" altLang="ja-JP" sz="1800" dirty="0">
                <a:ea typeface="MS PGothic" panose="020B0600070205080204" pitchFamily="34" charset="-128"/>
              </a:rPr>
              <a:t>.</a:t>
            </a:r>
            <a:endParaRPr lang="en-US" altLang="ja-JP" sz="1800" dirty="0">
              <a:ea typeface="MS PGothic" panose="020B0600070205080204" pitchFamily="34" charset="-128"/>
            </a:endParaRPr>
          </a:p>
          <a:p>
            <a:pPr lvl="0" eaLnBrk="1" hangingPunct="1">
              <a:lnSpc>
                <a:spcPct val="80000"/>
              </a:lnSpc>
            </a:pPr>
            <a:r>
              <a:rPr lang="en-US" altLang="ja-JP" sz="1800" dirty="0">
                <a:ea typeface="MS PGothic" panose="020B0600070205080204" pitchFamily="34" charset="-128"/>
              </a:rPr>
              <a:t>We can learn many valuable knowledge from class-room Training, but to practice these knowledge on the job is </a:t>
            </a:r>
            <a:r>
              <a:rPr lang="en-US" altLang="ja-JP" sz="1800" u="sng" dirty="0">
                <a:ea typeface="MS PGothic" panose="020B0600070205080204" pitchFamily="34" charset="-128"/>
              </a:rPr>
              <a:t>much more effective to acquire them.</a:t>
            </a:r>
            <a:r>
              <a:rPr lang="en-US" altLang="ja-JP" sz="1800" dirty="0">
                <a:ea typeface="MS PGothic" panose="020B0600070205080204" pitchFamily="34" charset="-128"/>
              </a:rPr>
              <a:t>  </a:t>
            </a:r>
            <a:endParaRPr lang="en-US" altLang="ja-JP" sz="1800" dirty="0">
              <a:ea typeface="MS PGothic" panose="020B0600070205080204" pitchFamily="34" charset="-128"/>
            </a:endParaRPr>
          </a:p>
          <a:p>
            <a:pPr lvl="0" eaLnBrk="1" hangingPunct="1">
              <a:lnSpc>
                <a:spcPct val="80000"/>
              </a:lnSpc>
            </a:pPr>
            <a:r>
              <a:rPr lang="en-US" altLang="ja-JP" sz="1800" dirty="0">
                <a:ea typeface="MS PGothic" panose="020B0600070205080204" pitchFamily="34" charset="-128"/>
              </a:rPr>
              <a:t>And through this activity, we develop </a:t>
            </a:r>
            <a:r>
              <a:rPr lang="en-US" altLang="ja-JP" sz="1800" u="sng" dirty="0">
                <a:ea typeface="MS PGothic" panose="020B0600070205080204" pitchFamily="34" charset="-128"/>
              </a:rPr>
              <a:t>true Toyota person</a:t>
            </a:r>
            <a:r>
              <a:rPr lang="en-US" altLang="ja-JP" sz="1800" dirty="0">
                <a:ea typeface="MS PGothic" panose="020B0600070205080204" pitchFamily="34" charset="-128"/>
              </a:rPr>
              <a:t> </a:t>
            </a:r>
            <a:r>
              <a:rPr lang="en-US" altLang="ja-JP" sz="1800" u="sng" dirty="0">
                <a:ea typeface="MS PGothic" panose="020B0600070205080204" pitchFamily="34" charset="-128"/>
              </a:rPr>
              <a:t>who challenges difficult tasks, means set higher ideal situation self-reliantly to feel the sense of achievement.</a:t>
            </a:r>
            <a:endParaRPr lang="ja-JP" altLang="en-US" sz="1800" u="sng" dirty="0">
              <a:ea typeface="MS PGothic" panose="020B0600070205080204" pitchFamily="34" charset="-128"/>
            </a:endParaRPr>
          </a:p>
          <a:p>
            <a:pPr lvl="0" eaLnBrk="1" hangingPunct="1">
              <a:lnSpc>
                <a:spcPct val="80000"/>
              </a:lnSpc>
            </a:pPr>
            <a:r>
              <a:rPr lang="en-US" altLang="ja-JP" sz="1800" dirty="0">
                <a:ea typeface="MS PGothic" panose="020B0600070205080204" pitchFamily="34" charset="-128"/>
              </a:rPr>
              <a:t>   </a:t>
            </a:r>
            <a:r>
              <a:rPr lang="en-US" altLang="ja-JP" sz="1800" u="sng" dirty="0">
                <a:ea typeface="MS PGothic" panose="020B0600070205080204" pitchFamily="34" charset="-128"/>
              </a:rPr>
              <a:t>Once people experience the feel for sense of achievement or sense of growth, he/she tries to practice it again.</a:t>
            </a:r>
            <a:r>
              <a:rPr lang="en-US" altLang="ja-JP" sz="1800" dirty="0">
                <a:ea typeface="MS PGothic" panose="020B0600070205080204" pitchFamily="34" charset="-128"/>
              </a:rPr>
              <a:t> It is important to let each member have the </a:t>
            </a:r>
            <a:r>
              <a:rPr lang="en-US" altLang="ja-JP" sz="1800" u="sng" dirty="0">
                <a:ea typeface="MS PGothic" panose="020B0600070205080204" pitchFamily="34" charset="-128"/>
              </a:rPr>
              <a:t>Toyota Way spirit of challenge.</a:t>
            </a:r>
            <a:endParaRPr lang="en-US" altLang="ja-JP" sz="1800" u="sng" dirty="0">
              <a:ea typeface="MS PGothic" panose="020B0600070205080204" pitchFamily="34" charset="-128"/>
            </a:endParaRPr>
          </a:p>
          <a:p>
            <a:pPr lvl="0" eaLnBrk="1" hangingPunct="1">
              <a:lnSpc>
                <a:spcPct val="80000"/>
              </a:lnSpc>
            </a:pPr>
            <a:r>
              <a:rPr lang="en-US" altLang="ja-JP" sz="1400" dirty="0">
                <a:ea typeface="MS PGothic" panose="020B0600070205080204" pitchFamily="34" charset="-128"/>
              </a:rPr>
              <a:t>(We clearly distinct </a:t>
            </a:r>
            <a:r>
              <a:rPr lang="en-US" altLang="ja-JP" sz="1400" dirty="0">
                <a:latin typeface="Arial Narrow" panose="020B0606020202030204" pitchFamily="34" charset="0"/>
                <a:ea typeface="MS PGothic" panose="020B0600070205080204" pitchFamily="34" charset="-128"/>
              </a:rPr>
              <a:t>“</a:t>
            </a:r>
            <a:r>
              <a:rPr lang="en-US" altLang="ja-JP" sz="1400" dirty="0">
                <a:ea typeface="MS PGothic" panose="020B0600070205080204" pitchFamily="34" charset="-128"/>
              </a:rPr>
              <a:t>education</a:t>
            </a:r>
            <a:r>
              <a:rPr lang="en-US" altLang="ja-JP" sz="1400" dirty="0">
                <a:latin typeface="Arial Narrow" panose="020B0606020202030204" pitchFamily="34" charset="0"/>
                <a:ea typeface="MS PGothic" panose="020B0600070205080204" pitchFamily="34" charset="-128"/>
              </a:rPr>
              <a:t>”</a:t>
            </a:r>
            <a:r>
              <a:rPr lang="en-US" altLang="ja-JP" sz="1400" dirty="0">
                <a:ea typeface="MS PGothic" panose="020B0600070205080204" pitchFamily="34" charset="-128"/>
              </a:rPr>
              <a:t> and </a:t>
            </a:r>
            <a:r>
              <a:rPr lang="en-US" altLang="ja-JP" sz="1400" dirty="0">
                <a:latin typeface="Arial Narrow" panose="020B0606020202030204" pitchFamily="34" charset="0"/>
                <a:ea typeface="MS PGothic" panose="020B0600070205080204" pitchFamily="34" charset="-128"/>
              </a:rPr>
              <a:t>“</a:t>
            </a:r>
            <a:r>
              <a:rPr lang="en-US" altLang="ja-JP" sz="1400" dirty="0">
                <a:ea typeface="MS PGothic" panose="020B0600070205080204" pitchFamily="34" charset="-128"/>
              </a:rPr>
              <a:t>practice</a:t>
            </a:r>
            <a:r>
              <a:rPr lang="en-US" altLang="ja-JP" sz="1400" dirty="0">
                <a:latin typeface="Arial Narrow" panose="020B0606020202030204" pitchFamily="34" charset="0"/>
                <a:ea typeface="MS PGothic" panose="020B0600070205080204" pitchFamily="34" charset="-128"/>
              </a:rPr>
              <a:t>”</a:t>
            </a:r>
            <a:r>
              <a:rPr lang="ja-JP" altLang="en-US" sz="1400" dirty="0">
                <a:ea typeface="MS PGothic" panose="020B0600070205080204" pitchFamily="34" charset="-128"/>
              </a:rPr>
              <a:t> </a:t>
            </a:r>
            <a:r>
              <a:rPr lang="en-US" altLang="ja-JP" sz="1400" dirty="0">
                <a:ea typeface="MS PGothic" panose="020B0600070205080204" pitchFamily="34" charset="-128"/>
              </a:rPr>
              <a:t>at Toyota. Education</a:t>
            </a:r>
            <a:r>
              <a:rPr lang="ja-JP" altLang="en-US" sz="1400" dirty="0">
                <a:ea typeface="MS PGothic" panose="020B0600070205080204" pitchFamily="34" charset="-128"/>
              </a:rPr>
              <a:t> </a:t>
            </a:r>
            <a:r>
              <a:rPr lang="en-US" altLang="ja-JP" sz="1400" dirty="0">
                <a:ea typeface="MS PGothic" panose="020B0600070205080204" pitchFamily="34" charset="-128"/>
              </a:rPr>
              <a:t>is to teach what is unknown and practice is to repeatedly practice what is known until it is well required. We believe practice</a:t>
            </a:r>
            <a:r>
              <a:rPr lang="ja-JP" altLang="en-US" sz="1400" dirty="0">
                <a:ea typeface="MS PGothic" panose="020B0600070205080204" pitchFamily="34" charset="-128"/>
              </a:rPr>
              <a:t> </a:t>
            </a:r>
            <a:r>
              <a:rPr lang="en-US" altLang="ja-JP" sz="1400" dirty="0">
                <a:ea typeface="MS PGothic" panose="020B0600070205080204" pitchFamily="34" charset="-128"/>
              </a:rPr>
              <a:t>is very effective in order to be able to practice Toyota Way.)</a:t>
            </a:r>
            <a:endParaRPr lang="ja-JP" altLang="en-US" sz="1400" dirty="0">
              <a:ea typeface="MS PGothic" panose="020B0600070205080204" pitchFamily="34" charset="-128"/>
            </a:endParaRPr>
          </a:p>
          <a:p>
            <a:pPr lvl="0" eaLnBrk="1" hangingPunct="1">
              <a:lnSpc>
                <a:spcPct val="80000"/>
              </a:lnSpc>
            </a:pPr>
            <a:endParaRPr lang="en-US" altLang="zh-CN" sz="9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16387" name="Rectangle 2"/>
          <p:cNvSpPr>
            <a:spLocks noRot="1" noTextEdit="1"/>
          </p:cNvSpPr>
          <p:nvPr>
            <p:ph type="sldImg"/>
          </p:nvPr>
        </p:nvSpPr>
        <p:spPr>
          <a:xfrm>
            <a:off x="919163" y="744538"/>
            <a:ext cx="4965700" cy="3724275"/>
          </a:xfrm>
          <a:ln/>
        </p:spPr>
      </p:sp>
      <p:sp>
        <p:nvSpPr>
          <p:cNvPr id="16388" name="Rectangle 3"/>
          <p:cNvSpPr>
            <a:spLocks noGrp="1"/>
          </p:cNvSpPr>
          <p:nvPr>
            <p:ph type="body" idx="1"/>
          </p:nvPr>
        </p:nvSpPr>
        <p:spPr>
          <a:ln/>
        </p:spPr>
        <p:txBody>
          <a:bodyPr wrap="square" lIns="89985" tIns="44992" rIns="89985" bIns="44992" anchor="t" anchorCtr="0"/>
          <a:p>
            <a:pPr lvl="0" eaLnBrk="1" hangingPunct="1"/>
            <a:r>
              <a:rPr lang="en-US" altLang="ja-JP" b="1" dirty="0">
                <a:solidFill>
                  <a:schemeClr val="tx2"/>
                </a:solidFill>
                <a:ea typeface="MS PGothic" panose="020B0600070205080204" pitchFamily="34" charset="-128"/>
              </a:rPr>
              <a:t>【</a:t>
            </a:r>
            <a:r>
              <a:rPr lang="ja-JP" altLang="en-US" b="1" dirty="0">
                <a:solidFill>
                  <a:schemeClr val="tx2"/>
                </a:solidFill>
                <a:ea typeface="MS PGothic" panose="020B0600070205080204" pitchFamily="34" charset="-128"/>
              </a:rPr>
              <a:t>解説</a:t>
            </a:r>
            <a:r>
              <a:rPr lang="en-US" altLang="ja-JP" b="1" dirty="0">
                <a:solidFill>
                  <a:schemeClr val="tx2"/>
                </a:solidFill>
                <a:ea typeface="MS PGothic" panose="020B0600070205080204" pitchFamily="34" charset="-128"/>
              </a:rPr>
              <a:t>】</a:t>
            </a:r>
            <a:r>
              <a:rPr lang="ja-JP" altLang="en-US" b="1" dirty="0">
                <a:solidFill>
                  <a:schemeClr val="tx2"/>
                </a:solidFill>
                <a:ea typeface="MS PGothic" panose="020B0600070205080204" pitchFamily="34" charset="-128"/>
              </a:rPr>
              <a:t>トヨタで働く全ての人は「</a:t>
            </a:r>
            <a:r>
              <a:rPr lang="en-US" altLang="ja-JP" b="1" dirty="0">
                <a:solidFill>
                  <a:schemeClr val="tx2"/>
                </a:solidFill>
                <a:ea typeface="MS PGothic" panose="020B0600070205080204" pitchFamily="34" charset="-128"/>
              </a:rPr>
              <a:t>OJT</a:t>
            </a:r>
            <a:r>
              <a:rPr lang="ja-JP" altLang="en-US" b="1" dirty="0">
                <a:solidFill>
                  <a:schemeClr val="tx2"/>
                </a:solidFill>
                <a:ea typeface="MS PGothic" panose="020B0600070205080204" pitchFamily="34" charset="-128"/>
              </a:rPr>
              <a:t>」で育てられ、その経験を次の世代を育てる</a:t>
            </a:r>
            <a:endParaRPr lang="ja-JP" altLang="en-US" b="1" dirty="0">
              <a:solidFill>
                <a:schemeClr val="tx2"/>
              </a:solidFill>
              <a:ea typeface="MS PGothic" panose="020B0600070205080204" pitchFamily="34" charset="-128"/>
            </a:endParaRPr>
          </a:p>
          <a:p>
            <a:pPr lvl="0" eaLnBrk="1" hangingPunct="1"/>
            <a:r>
              <a:rPr lang="ja-JP" altLang="en-US" b="1" dirty="0">
                <a:solidFill>
                  <a:schemeClr val="tx2"/>
                </a:solidFill>
                <a:ea typeface="MS PGothic" panose="020B0600070205080204" pitchFamily="34" charset="-128"/>
              </a:rPr>
              <a:t>　　　　原動力にして部下を育てきました。</a:t>
            </a:r>
            <a:r>
              <a:rPr lang="en-US" altLang="ja-JP" b="1" dirty="0">
                <a:solidFill>
                  <a:schemeClr val="tx2"/>
                </a:solidFill>
                <a:ea typeface="MS PGothic" panose="020B0600070205080204" pitchFamily="34" charset="-128"/>
              </a:rPr>
              <a:t>｢Training｣</a:t>
            </a:r>
            <a:r>
              <a:rPr lang="ja-JP" altLang="en-US" b="1" dirty="0">
                <a:solidFill>
                  <a:schemeClr val="tx2"/>
                </a:solidFill>
                <a:ea typeface="MS PGothic" panose="020B0600070205080204" pitchFamily="34" charset="-128"/>
              </a:rPr>
              <a:t>という言葉が入っているため</a:t>
            </a:r>
            <a:endParaRPr lang="ja-JP" altLang="en-US" b="1" dirty="0">
              <a:solidFill>
                <a:schemeClr val="tx2"/>
              </a:solidFill>
              <a:ea typeface="MS PGothic" panose="020B0600070205080204" pitchFamily="34" charset="-128"/>
            </a:endParaRPr>
          </a:p>
          <a:p>
            <a:pPr lvl="0" eaLnBrk="1" hangingPunct="1"/>
            <a:r>
              <a:rPr lang="ja-JP" altLang="en-US" b="1" dirty="0">
                <a:solidFill>
                  <a:schemeClr val="tx2"/>
                </a:solidFill>
                <a:ea typeface="MS PGothic" panose="020B0600070205080204" pitchFamily="34" charset="-128"/>
              </a:rPr>
              <a:t>　　　　「集合教育の一種」とか「人事が提供してくれるもの」とかいろいろな誤解が</a:t>
            </a:r>
            <a:endParaRPr lang="ja-JP" altLang="en-US" b="1" dirty="0">
              <a:solidFill>
                <a:schemeClr val="tx2"/>
              </a:solidFill>
              <a:ea typeface="MS PGothic" panose="020B0600070205080204" pitchFamily="34" charset="-128"/>
            </a:endParaRPr>
          </a:p>
          <a:p>
            <a:pPr lvl="0" eaLnBrk="1" hangingPunct="1"/>
            <a:r>
              <a:rPr lang="ja-JP" altLang="en-US" b="1" dirty="0">
                <a:solidFill>
                  <a:schemeClr val="tx2"/>
                </a:solidFill>
                <a:ea typeface="MS PGothic" panose="020B0600070205080204" pitchFamily="34" charset="-128"/>
              </a:rPr>
              <a:t>　　　　ありますが、「トヨタ式の</a:t>
            </a:r>
            <a:r>
              <a:rPr lang="en-US" altLang="ja-JP" b="1" dirty="0">
                <a:solidFill>
                  <a:schemeClr val="tx2"/>
                </a:solidFill>
                <a:ea typeface="MS PGothic" panose="020B0600070205080204" pitchFamily="34" charset="-128"/>
              </a:rPr>
              <a:t>OJT</a:t>
            </a:r>
            <a:r>
              <a:rPr lang="ja-JP" altLang="en-US" b="1" dirty="0">
                <a:solidFill>
                  <a:schemeClr val="tx2"/>
                </a:solidFill>
                <a:ea typeface="MS PGothic" panose="020B0600070205080204" pitchFamily="34" charset="-128"/>
              </a:rPr>
              <a:t>」とは仕事を通して人を育てること、つまり</a:t>
            </a:r>
            <a:endParaRPr lang="ja-JP" altLang="en-US" b="1" dirty="0">
              <a:solidFill>
                <a:schemeClr val="tx2"/>
              </a:solidFill>
              <a:ea typeface="MS PGothic" panose="020B0600070205080204" pitchFamily="34" charset="-128"/>
            </a:endParaRPr>
          </a:p>
          <a:p>
            <a:pPr lvl="0" eaLnBrk="1" hangingPunct="1"/>
            <a:r>
              <a:rPr lang="ja-JP" altLang="en-US" b="1" dirty="0">
                <a:solidFill>
                  <a:schemeClr val="tx2"/>
                </a:solidFill>
                <a:ea typeface="MS PGothic" panose="020B0600070205080204" pitchFamily="34" charset="-128"/>
              </a:rPr>
              <a:t>　　　　「</a:t>
            </a:r>
            <a:r>
              <a:rPr lang="en-US" altLang="ja-JP" b="1" dirty="0">
                <a:solidFill>
                  <a:schemeClr val="tx2"/>
                </a:solidFill>
                <a:ea typeface="MS PGothic" panose="020B0600070205080204" pitchFamily="34" charset="-128"/>
              </a:rPr>
              <a:t>On the Job Development</a:t>
            </a:r>
            <a:r>
              <a:rPr lang="ja-JP" altLang="en-US" b="1" dirty="0">
                <a:solidFill>
                  <a:schemeClr val="tx2"/>
                </a:solidFill>
                <a:ea typeface="MS PGothic" panose="020B0600070205080204" pitchFamily="34" charset="-128"/>
              </a:rPr>
              <a:t>」のことを言っています。</a:t>
            </a:r>
            <a:endParaRPr lang="ja-JP" altLang="en-US" b="1" dirty="0">
              <a:solidFill>
                <a:schemeClr val="tx2"/>
              </a:solidFill>
              <a:ea typeface="MS PGothic" panose="020B0600070205080204" pitchFamily="34" charset="-128"/>
            </a:endParaRPr>
          </a:p>
          <a:p>
            <a:pPr lvl="0" eaLnBrk="1" hangingPunct="1"/>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18435" name="Rectangle 2"/>
          <p:cNvSpPr>
            <a:spLocks noRot="1" noTextEdit="1"/>
          </p:cNvSpPr>
          <p:nvPr>
            <p:ph type="sldImg"/>
          </p:nvPr>
        </p:nvSpPr>
        <p:spPr>
          <a:xfrm>
            <a:off x="917575" y="744538"/>
            <a:ext cx="4962525" cy="3722687"/>
          </a:xfrm>
          <a:ln/>
        </p:spPr>
      </p:sp>
      <p:sp>
        <p:nvSpPr>
          <p:cNvPr id="18436" name="Rectangle 3"/>
          <p:cNvSpPr>
            <a:spLocks noGrp="1"/>
          </p:cNvSpPr>
          <p:nvPr>
            <p:ph type="body" idx="1"/>
          </p:nvPr>
        </p:nvSpPr>
        <p:spPr>
          <a:ln/>
        </p:spPr>
        <p:txBody>
          <a:bodyPr wrap="square" lIns="91228" tIns="45614" rIns="91228" bIns="45614" anchor="t" anchorCtr="0"/>
          <a:p>
            <a:pPr lvl="0" eaLnBrk="1" hangingPunct="1">
              <a:lnSpc>
                <a:spcPct val="90000"/>
              </a:lnSpc>
            </a:pPr>
            <a:r>
              <a:rPr lang="en-US" altLang="ja-JP" sz="2400" dirty="0">
                <a:ea typeface="MS Mincho" panose="02020609040205080304" pitchFamily="49" charset="-128"/>
              </a:rPr>
              <a:t>Toyota has a history of treating people with respect. </a:t>
            </a:r>
            <a:endParaRPr lang="en-US" altLang="ja-JP" sz="2400" dirty="0">
              <a:ea typeface="MS Mincho" panose="02020609040205080304" pitchFamily="49" charset="-128"/>
            </a:endParaRPr>
          </a:p>
          <a:p>
            <a:pPr lvl="0" eaLnBrk="1" hangingPunct="1">
              <a:lnSpc>
                <a:spcPct val="90000"/>
              </a:lnSpc>
            </a:pPr>
            <a:r>
              <a:rPr lang="en-US" altLang="ja-JP" sz="2400" dirty="0">
                <a:ea typeface="MS Mincho" panose="02020609040205080304" pitchFamily="49" charset="-128"/>
              </a:rPr>
              <a:t>Toyota is a company which was established by an adhered </a:t>
            </a:r>
            <a:r>
              <a:rPr lang="en-US" altLang="ja-JP" sz="2400" u="sng" dirty="0">
                <a:ea typeface="MS Mincho" panose="02020609040205080304" pitchFamily="49" charset="-128"/>
              </a:rPr>
              <a:t>dream of Mr. Kiichiro</a:t>
            </a:r>
            <a:r>
              <a:rPr lang="en-US" altLang="ja-JP" sz="2400" dirty="0">
                <a:ea typeface="MS Mincho" panose="02020609040205080304" pitchFamily="49" charset="-128"/>
              </a:rPr>
              <a:t> Toyoda who</a:t>
            </a:r>
            <a:r>
              <a:rPr lang="en-US" altLang="ja-JP" sz="2400" dirty="0">
                <a:latin typeface="Tahoma" panose="020B0604030504040204" pitchFamily="34" charset="0"/>
                <a:ea typeface="MS Mincho" panose="02020609040205080304" pitchFamily="49" charset="-128"/>
              </a:rPr>
              <a:t>’</a:t>
            </a:r>
            <a:r>
              <a:rPr lang="en-US" altLang="ja-JP" sz="2400" dirty="0">
                <a:ea typeface="MS Mincho" panose="02020609040205080304" pitchFamily="49" charset="-128"/>
              </a:rPr>
              <a:t>s dream was to make domestic cars run by his own hands in the first place.</a:t>
            </a:r>
            <a:endParaRPr lang="en-US" altLang="ja-JP" sz="2400" dirty="0">
              <a:latin typeface="Century" panose="02040604050505020304" pitchFamily="18" charset="0"/>
              <a:ea typeface="MS Mincho" panose="02020609040205080304" pitchFamily="49" charset="-128"/>
            </a:endParaRPr>
          </a:p>
          <a:p>
            <a:pPr lvl="0" algn="just" eaLnBrk="1" hangingPunct="1">
              <a:lnSpc>
                <a:spcPct val="90000"/>
              </a:lnSpc>
            </a:pPr>
            <a:r>
              <a:rPr lang="en-US" altLang="ja-JP" sz="2400" dirty="0">
                <a:ea typeface="MS Mincho" panose="02020609040205080304" pitchFamily="49" charset="-128"/>
              </a:rPr>
              <a:t>At that time, we didn</a:t>
            </a:r>
            <a:r>
              <a:rPr lang="en-US" altLang="ja-JP" sz="2400" dirty="0">
                <a:latin typeface="Tahoma" panose="020B0604030504040204" pitchFamily="34" charset="0"/>
                <a:ea typeface="MS Mincho" panose="02020609040205080304" pitchFamily="49" charset="-128"/>
              </a:rPr>
              <a:t>’</a:t>
            </a:r>
            <a:r>
              <a:rPr lang="en-US" altLang="ja-JP" sz="2400" dirty="0">
                <a:ea typeface="MS Mincho" panose="02020609040205080304" pitchFamily="49" charset="-128"/>
              </a:rPr>
              <a:t>t have enough money, equipment or skill. </a:t>
            </a:r>
            <a:r>
              <a:rPr lang="en-US" altLang="ja-JP" sz="2400" u="sng" dirty="0">
                <a:ea typeface="MS Mincho" panose="02020609040205080304" pitchFamily="49" charset="-128"/>
              </a:rPr>
              <a:t>People</a:t>
            </a:r>
            <a:r>
              <a:rPr lang="en-US" altLang="ja-JP" sz="2400" u="sng" dirty="0">
                <a:latin typeface="Tahoma" panose="020B0604030504040204" pitchFamily="34" charset="0"/>
                <a:ea typeface="MS Mincho" panose="02020609040205080304" pitchFamily="49" charset="-128"/>
              </a:rPr>
              <a:t>’</a:t>
            </a:r>
            <a:r>
              <a:rPr lang="en-US" altLang="ja-JP" sz="2400" u="sng" dirty="0">
                <a:ea typeface="MS Mincho" panose="02020609040205080304" pitchFamily="49" charset="-128"/>
              </a:rPr>
              <a:t>s wisdom was the only lifeline in those initial days</a:t>
            </a:r>
            <a:r>
              <a:rPr lang="en-US" altLang="ja-JP" sz="2400" dirty="0">
                <a:ea typeface="MS Mincho" panose="02020609040205080304" pitchFamily="49" charset="-128"/>
              </a:rPr>
              <a:t>, which leads to idea of </a:t>
            </a:r>
            <a:r>
              <a:rPr lang="en-US" altLang="ja-JP" sz="2400" u="sng" dirty="0">
                <a:ea typeface="MS Mincho" panose="02020609040205080304" pitchFamily="49" charset="-128"/>
              </a:rPr>
              <a:t>Respect For People in Toyota Way</a:t>
            </a:r>
            <a:r>
              <a:rPr lang="en-US" altLang="ja-JP" sz="2400" dirty="0">
                <a:ea typeface="MS Mincho" panose="02020609040205080304" pitchFamily="49" charset="-128"/>
              </a:rPr>
              <a:t>.</a:t>
            </a:r>
            <a:endParaRPr lang="en-US" altLang="ja-JP" sz="2400" dirty="0">
              <a:ea typeface="MS Mincho" panose="02020609040205080304" pitchFamily="49" charset="-128"/>
            </a:endParaRPr>
          </a:p>
          <a:p>
            <a:pPr lvl="0" eaLnBrk="1" hangingPunct="1">
              <a:lnSpc>
                <a:spcPct val="90000"/>
              </a:lnSpc>
            </a:pPr>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20483" name="Rectangle 2"/>
          <p:cNvSpPr>
            <a:spLocks noRot="1" noTextEdit="1"/>
          </p:cNvSpPr>
          <p:nvPr>
            <p:ph type="sldImg"/>
          </p:nvPr>
        </p:nvSpPr>
        <p:spPr>
          <a:xfrm>
            <a:off x="917575" y="744538"/>
            <a:ext cx="4962525" cy="3722687"/>
          </a:xfrm>
          <a:ln/>
        </p:spPr>
      </p:sp>
      <p:sp>
        <p:nvSpPr>
          <p:cNvPr id="20484" name="Rectangle 3"/>
          <p:cNvSpPr>
            <a:spLocks noGrp="1"/>
          </p:cNvSpPr>
          <p:nvPr>
            <p:ph type="body" idx="1"/>
          </p:nvPr>
        </p:nvSpPr>
        <p:spPr>
          <a:ln/>
        </p:spPr>
        <p:txBody>
          <a:bodyPr wrap="square" lIns="91228" tIns="45614" rIns="91228" bIns="45614" anchor="t" anchorCtr="0"/>
          <a:p>
            <a:pPr lvl="0" eaLnBrk="1" hangingPunct="1">
              <a:lnSpc>
                <a:spcPct val="90000"/>
              </a:lnSpc>
            </a:pPr>
            <a:r>
              <a:rPr lang="en-US" altLang="ja-JP" sz="1800" dirty="0">
                <a:ea typeface="MS PGothic" panose="020B0600070205080204" pitchFamily="34" charset="-128"/>
              </a:rPr>
              <a:t>From the Toyota Way, I would like to confirm that the </a:t>
            </a:r>
            <a:r>
              <a:rPr lang="en-US" altLang="ja-JP" sz="1800" u="sng" dirty="0">
                <a:ea typeface="MS PGothic" panose="020B0600070205080204" pitchFamily="34" charset="-128"/>
              </a:rPr>
              <a:t>Respect For People means respect for each employee</a:t>
            </a:r>
            <a:r>
              <a:rPr lang="en-US" altLang="ja-JP" sz="1800" u="sng" dirty="0">
                <a:latin typeface="Arial Narrow" panose="020B0606020202030204" pitchFamily="34" charset="0"/>
                <a:ea typeface="MS PGothic" panose="020B0600070205080204" pitchFamily="34" charset="-128"/>
              </a:rPr>
              <a:t>’</a:t>
            </a:r>
            <a:r>
              <a:rPr lang="en-US" altLang="ja-JP" sz="1800" u="sng" dirty="0">
                <a:ea typeface="MS PGothic" panose="020B0600070205080204" pitchFamily="34" charset="-128"/>
              </a:rPr>
              <a:t>s ability.</a:t>
            </a:r>
            <a:r>
              <a:rPr lang="en-US" altLang="ja-JP" sz="1800" dirty="0">
                <a:ea typeface="MS PGothic" panose="020B0600070205080204" pitchFamily="34" charset="-128"/>
              </a:rPr>
              <a:t>  It is Toyota</a:t>
            </a:r>
            <a:r>
              <a:rPr lang="en-US" altLang="ja-JP" sz="1800" dirty="0">
                <a:latin typeface="Arial Narrow" panose="020B0606020202030204" pitchFamily="34" charset="0"/>
                <a:ea typeface="MS PGothic" panose="020B0600070205080204" pitchFamily="34" charset="-128"/>
              </a:rPr>
              <a:t>’</a:t>
            </a:r>
            <a:r>
              <a:rPr lang="en-US" altLang="ja-JP" sz="1800" dirty="0">
                <a:ea typeface="MS PGothic" panose="020B0600070205080204" pitchFamily="34" charset="-128"/>
              </a:rPr>
              <a:t>s belief that </a:t>
            </a:r>
            <a:r>
              <a:rPr lang="en-US" altLang="ja-JP" sz="1800" u="sng" dirty="0">
                <a:ea typeface="MS PGothic" panose="020B0600070205080204" pitchFamily="34" charset="-128"/>
              </a:rPr>
              <a:t>people</a:t>
            </a:r>
            <a:r>
              <a:rPr lang="en-US" altLang="ja-JP" sz="1800" u="sng" dirty="0">
                <a:latin typeface="Arial Narrow" panose="020B0606020202030204" pitchFamily="34" charset="0"/>
                <a:ea typeface="MS PGothic" panose="020B0600070205080204" pitchFamily="34" charset="-128"/>
              </a:rPr>
              <a:t>’</a:t>
            </a:r>
            <a:r>
              <a:rPr lang="en-US" altLang="ja-JP" sz="1800" u="sng" dirty="0">
                <a:ea typeface="MS PGothic" panose="020B0600070205080204" pitchFamily="34" charset="-128"/>
              </a:rPr>
              <a:t>s ability to think is boundless.</a:t>
            </a:r>
            <a:r>
              <a:rPr lang="en-US" altLang="ja-JP" sz="1800" dirty="0">
                <a:ea typeface="MS PGothic" panose="020B0600070205080204" pitchFamily="34" charset="-128"/>
              </a:rPr>
              <a:t>  Not respecting people</a:t>
            </a:r>
            <a:r>
              <a:rPr lang="en-US" altLang="ja-JP" sz="1800" dirty="0">
                <a:latin typeface="Arial Narrow" panose="020B0606020202030204" pitchFamily="34" charset="0"/>
                <a:ea typeface="MS PGothic" panose="020B0600070205080204" pitchFamily="34" charset="-128"/>
              </a:rPr>
              <a:t>’</a:t>
            </a:r>
            <a:r>
              <a:rPr lang="en-US" altLang="ja-JP" sz="1800" dirty="0">
                <a:ea typeface="MS PGothic" panose="020B0600070205080204" pitchFamily="34" charset="-128"/>
              </a:rPr>
              <a:t>s ability to think means not respecting people. </a:t>
            </a:r>
            <a:endParaRPr lang="en-US" altLang="ja-JP" sz="1800" dirty="0">
              <a:ea typeface="MS PGothic" panose="020B0600070205080204" pitchFamily="34" charset="-128"/>
            </a:endParaRPr>
          </a:p>
          <a:p>
            <a:pPr lvl="0" eaLnBrk="1" hangingPunct="1">
              <a:lnSpc>
                <a:spcPct val="90000"/>
              </a:lnSpc>
            </a:pPr>
            <a:r>
              <a:rPr lang="en-US" altLang="ja-JP" sz="1800" dirty="0">
                <a:ea typeface="MS PGothic" panose="020B0600070205080204" pitchFamily="34" charset="-128"/>
              </a:rPr>
              <a:t>Toyota believes that the most fundamental and effective way for people development is Development at each workplace by Supervisor.</a:t>
            </a:r>
            <a:endParaRPr lang="en-US" altLang="ja-JP" sz="1800" dirty="0">
              <a:ea typeface="MS PGothic" panose="020B0600070205080204" pitchFamily="34" charset="-128"/>
            </a:endParaRPr>
          </a:p>
          <a:p>
            <a:pPr lvl="0" eaLnBrk="1" hangingPunct="1">
              <a:lnSpc>
                <a:spcPct val="90000"/>
              </a:lnSpc>
            </a:pPr>
            <a:r>
              <a:rPr lang="en-US" altLang="ja-JP" sz="1800" dirty="0">
                <a:ea typeface="MS PGothic" panose="020B0600070205080204" pitchFamily="34" charset="-128"/>
              </a:rPr>
              <a:t>For the people development, Supervisors have to establish the mutual trust with subordinates. Also, if supervisor develop the subordinates, he/she can make a trust with subordinates.</a:t>
            </a:r>
            <a:endParaRPr lang="en-US" altLang="ja-JP" sz="1800" dirty="0">
              <a:ea typeface="MS PGothic" panose="020B0600070205080204" pitchFamily="34" charset="-128"/>
            </a:endParaRPr>
          </a:p>
          <a:p>
            <a:pPr lvl="0" eaLnBrk="1" hangingPunct="1">
              <a:lnSpc>
                <a:spcPct val="90000"/>
              </a:lnSpc>
            </a:pPr>
            <a:r>
              <a:rPr lang="en-US" altLang="ja-JP" sz="1800" u="sng" dirty="0">
                <a:ea typeface="MS PGothic" panose="020B0600070205080204" pitchFamily="34" charset="-128"/>
              </a:rPr>
              <a:t>Without Trust, Development won</a:t>
            </a:r>
            <a:r>
              <a:rPr lang="en-US" altLang="ja-JP" sz="1800" u="sng" dirty="0">
                <a:latin typeface="Arial Narrow" panose="020B0606020202030204" pitchFamily="34" charset="0"/>
                <a:ea typeface="MS PGothic" panose="020B0600070205080204" pitchFamily="34" charset="-128"/>
              </a:rPr>
              <a:t>’</a:t>
            </a:r>
            <a:r>
              <a:rPr lang="en-US" altLang="ja-JP" sz="1800" u="sng" dirty="0">
                <a:ea typeface="MS PGothic" panose="020B0600070205080204" pitchFamily="34" charset="-128"/>
              </a:rPr>
              <a:t>t start</a:t>
            </a:r>
            <a:r>
              <a:rPr lang="en-US" altLang="ja-JP" sz="1800" dirty="0">
                <a:ea typeface="MS PGothic" panose="020B0600070205080204" pitchFamily="34" charset="-128"/>
              </a:rPr>
              <a:t>. </a:t>
            </a:r>
            <a:r>
              <a:rPr lang="en-US" altLang="ja-JP" sz="1800" u="sng" dirty="0">
                <a:ea typeface="MS PGothic" panose="020B0600070205080204" pitchFamily="34" charset="-128"/>
              </a:rPr>
              <a:t>Trust won</a:t>
            </a:r>
            <a:r>
              <a:rPr lang="en-US" altLang="ja-JP" sz="1800" u="sng" dirty="0">
                <a:latin typeface="Arial Narrow" panose="020B0606020202030204" pitchFamily="34" charset="0"/>
                <a:ea typeface="MS PGothic" panose="020B0600070205080204" pitchFamily="34" charset="-128"/>
              </a:rPr>
              <a:t>’</a:t>
            </a:r>
            <a:r>
              <a:rPr lang="en-US" altLang="ja-JP" sz="1800" u="sng" dirty="0">
                <a:ea typeface="MS PGothic" panose="020B0600070205080204" pitchFamily="34" charset="-128"/>
              </a:rPr>
              <a:t>t establish unless development is implemented</a:t>
            </a:r>
            <a:r>
              <a:rPr lang="en-US" altLang="ja-JP" sz="1800" dirty="0">
                <a:ea typeface="MS PGothic" panose="020B0600070205080204" pitchFamily="34" charset="-128"/>
              </a:rPr>
              <a:t>. </a:t>
            </a:r>
            <a:endParaRPr lang="en-US" altLang="ja-JP" sz="1800" dirty="0">
              <a:ea typeface="MS PGothic" panose="020B0600070205080204" pitchFamily="34" charset="-128"/>
            </a:endParaRPr>
          </a:p>
          <a:p>
            <a:pPr lvl="0" eaLnBrk="1" hangingPunct="1">
              <a:lnSpc>
                <a:spcPct val="90000"/>
              </a:lnSpc>
            </a:pPr>
            <a:r>
              <a:rPr lang="en-US" altLang="ja-JP" sz="1800" dirty="0">
                <a:ea typeface="MS PGothic" panose="020B0600070205080204" pitchFamily="34" charset="-128"/>
              </a:rPr>
              <a:t>  They are set menu.  </a:t>
            </a:r>
            <a:endParaRPr lang="en-US" altLang="ja-JP" sz="1800" dirty="0">
              <a:ea typeface="MS PGothic" panose="020B0600070205080204" pitchFamily="34" charset="-128"/>
            </a:endParaRPr>
          </a:p>
          <a:p>
            <a:pPr lvl="0" eaLnBrk="1" hangingPunct="1">
              <a:lnSpc>
                <a:spcPct val="90000"/>
              </a:lnSpc>
            </a:pPr>
            <a:endParaRPr lang="en-US" altLang="zh-CN"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22531" name="Rectangle 2"/>
          <p:cNvSpPr>
            <a:spLocks noRot="1" noTextEdit="1"/>
          </p:cNvSpPr>
          <p:nvPr>
            <p:ph type="sldImg"/>
          </p:nvPr>
        </p:nvSpPr>
        <p:spPr>
          <a:xfrm>
            <a:off x="917575" y="744538"/>
            <a:ext cx="4962525" cy="3722687"/>
          </a:xfrm>
          <a:ln/>
        </p:spPr>
      </p:sp>
      <p:sp>
        <p:nvSpPr>
          <p:cNvPr id="22532" name="Rectangle 3"/>
          <p:cNvSpPr>
            <a:spLocks noGrp="1"/>
          </p:cNvSpPr>
          <p:nvPr>
            <p:ph type="body" idx="1"/>
          </p:nvPr>
        </p:nvSpPr>
        <p:spPr>
          <a:ln/>
        </p:spPr>
        <p:txBody>
          <a:bodyPr wrap="square" lIns="91228" tIns="45614" rIns="91228" bIns="45614" anchor="t" anchorCtr="0"/>
          <a:p>
            <a:pPr lvl="0" eaLnBrk="1" hangingPunct="1"/>
            <a:r>
              <a:rPr lang="en-US" altLang="ja-JP" sz="1400" dirty="0">
                <a:ea typeface="MS PGothic" panose="020B0600070205080204" pitchFamily="34" charset="-128"/>
              </a:rPr>
              <a:t>We will now review the basic contents of the OJD material.</a:t>
            </a:r>
            <a:endParaRPr lang="en-US" altLang="ja-JP" sz="1400" dirty="0">
              <a:ea typeface="MS PGothic" panose="020B0600070205080204" pitchFamily="34" charset="-128"/>
            </a:endParaRPr>
          </a:p>
          <a:p>
            <a:pPr lvl="0" eaLnBrk="1" hangingPunct="1"/>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Review 4 Steps of OJD</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1 Identify Suitable Work</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2 Assign Work</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3 Monitor on a Daily Basis &amp; Follow Through</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4 Give a Sense of Achievement</a:t>
            </a:r>
            <a:endParaRPr lang="en-US" altLang="ja-JP" sz="1400" dirty="0">
              <a:ea typeface="MS PGothic" panose="020B0600070205080204" pitchFamily="34" charset="-128"/>
            </a:endParaRPr>
          </a:p>
          <a:p>
            <a:pPr lvl="0" eaLnBrk="1" hangingPunct="1"/>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24579" name="Rectangle 2"/>
          <p:cNvSpPr>
            <a:spLocks noRot="1" noTextEdit="1"/>
          </p:cNvSpPr>
          <p:nvPr>
            <p:ph type="sldImg"/>
          </p:nvPr>
        </p:nvSpPr>
        <p:spPr>
          <a:xfrm>
            <a:off x="917575" y="744538"/>
            <a:ext cx="4962525" cy="3722687"/>
          </a:xfrm>
          <a:ln/>
        </p:spPr>
      </p:sp>
      <p:sp>
        <p:nvSpPr>
          <p:cNvPr id="24580" name="Rectangle 3"/>
          <p:cNvSpPr>
            <a:spLocks noGrp="1"/>
          </p:cNvSpPr>
          <p:nvPr>
            <p:ph type="body" idx="1"/>
          </p:nvPr>
        </p:nvSpPr>
        <p:spPr>
          <a:ln/>
        </p:spPr>
        <p:txBody>
          <a:bodyPr wrap="square" lIns="91228" tIns="45614" rIns="91228" bIns="45614" anchor="t" anchorCtr="0"/>
          <a:p>
            <a:pPr lvl="0" eaLnBrk="1" hangingPunct="1"/>
            <a:r>
              <a:rPr lang="en-US" altLang="ja-JP" sz="1400" dirty="0">
                <a:ea typeface="MS PGothic" panose="020B0600070205080204" pitchFamily="34" charset="-128"/>
              </a:rPr>
              <a:t>We will now review the basic contents of the OJD material.</a:t>
            </a:r>
            <a:endParaRPr lang="en-US" altLang="ja-JP" sz="1400" dirty="0">
              <a:ea typeface="MS PGothic" panose="020B0600070205080204" pitchFamily="34" charset="-128"/>
            </a:endParaRPr>
          </a:p>
          <a:p>
            <a:pPr lvl="0" eaLnBrk="1" hangingPunct="1"/>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Review 4 Steps of OJD</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1 Identify Suitable Work</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2 Assign Work</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3 Monitor on a Daily Basis &amp; Follow Through</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4 Give a Sense of Achievement</a:t>
            </a:r>
            <a:endParaRPr lang="en-US" altLang="ja-JP" sz="1400" dirty="0">
              <a:ea typeface="MS PGothic" panose="020B0600070205080204" pitchFamily="34" charset="-128"/>
            </a:endParaRPr>
          </a:p>
          <a:p>
            <a:pPr lvl="0" eaLnBrk="1" hangingPunct="1"/>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7"/>
          <p:cNvSpPr txBox="1">
            <a:spLocks noGrp="1"/>
          </p:cNvSpPr>
          <p:nvPr>
            <p:ph type="sldNum" sz="quarter"/>
          </p:nvPr>
        </p:nvSpPr>
        <p:spPr>
          <a:xfrm>
            <a:off x="3849688" y="9429750"/>
            <a:ext cx="2946400" cy="495300"/>
          </a:xfrm>
          <a:prstGeom prst="rect">
            <a:avLst/>
          </a:prstGeom>
          <a:noFill/>
          <a:ln w="9525">
            <a:noFill/>
          </a:ln>
        </p:spPr>
        <p:txBody>
          <a:bodyPr lIns="91228" tIns="45614" rIns="91228" bIns="45614" anchor="b" anchorCtr="0"/>
          <a:p>
            <a:pPr lvl="0" algn="r" defTabSz="913130" eaLnBrk="1" hangingPunct="1"/>
            <a:fld id="{9A0DB2DC-4C9A-4742-B13C-FB6460FD3503}" type="slidenum">
              <a:rPr lang="en-US" altLang="zh-CN" sz="1200" dirty="0"/>
            </a:fld>
            <a:endParaRPr lang="en-US" altLang="zh-CN" sz="1200" dirty="0"/>
          </a:p>
        </p:txBody>
      </p:sp>
      <p:sp>
        <p:nvSpPr>
          <p:cNvPr id="26627" name="Rectangle 2"/>
          <p:cNvSpPr>
            <a:spLocks noRot="1" noTextEdit="1"/>
          </p:cNvSpPr>
          <p:nvPr>
            <p:ph type="sldImg"/>
          </p:nvPr>
        </p:nvSpPr>
        <p:spPr>
          <a:xfrm>
            <a:off x="917575" y="744538"/>
            <a:ext cx="4962525" cy="3722687"/>
          </a:xfrm>
          <a:ln/>
        </p:spPr>
      </p:sp>
      <p:sp>
        <p:nvSpPr>
          <p:cNvPr id="26628" name="Rectangle 3"/>
          <p:cNvSpPr>
            <a:spLocks noGrp="1"/>
          </p:cNvSpPr>
          <p:nvPr>
            <p:ph type="body" idx="1"/>
          </p:nvPr>
        </p:nvSpPr>
        <p:spPr>
          <a:ln/>
        </p:spPr>
        <p:txBody>
          <a:bodyPr wrap="square" lIns="91228" tIns="45614" rIns="91228" bIns="45614" anchor="t" anchorCtr="0"/>
          <a:p>
            <a:pPr lvl="0" eaLnBrk="1" hangingPunct="1"/>
            <a:r>
              <a:rPr lang="en-US" altLang="ja-JP" sz="1400" dirty="0">
                <a:ea typeface="MS PGothic" panose="020B0600070205080204" pitchFamily="34" charset="-128"/>
              </a:rPr>
              <a:t>We will now review the basic contents of the OJD material.</a:t>
            </a:r>
            <a:endParaRPr lang="en-US" altLang="ja-JP" sz="1400" dirty="0">
              <a:ea typeface="MS PGothic" panose="020B0600070205080204" pitchFamily="34" charset="-128"/>
            </a:endParaRPr>
          </a:p>
          <a:p>
            <a:pPr lvl="0" eaLnBrk="1" hangingPunct="1"/>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Review 4 Steps of OJD</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1 Identify Suitable Work</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2 Assign Work</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3 Monitor on a Daily Basis &amp; Follow Through</a:t>
            </a:r>
            <a:endParaRPr lang="en-US" altLang="ja-JP" sz="1400" dirty="0">
              <a:ea typeface="MS PGothic" panose="020B0600070205080204" pitchFamily="34" charset="-128"/>
            </a:endParaRPr>
          </a:p>
          <a:p>
            <a:pPr lvl="0" eaLnBrk="1" hangingPunct="1"/>
            <a:r>
              <a:rPr lang="en-US" altLang="ja-JP" sz="1400" dirty="0">
                <a:ea typeface="MS PGothic" panose="020B0600070205080204" pitchFamily="34" charset="-128"/>
              </a:rPr>
              <a:t>Step 4 Give a Sense of Achievement</a:t>
            </a:r>
            <a:endParaRPr lang="en-US" altLang="ja-JP" sz="1400" dirty="0">
              <a:ea typeface="MS PGothic" panose="020B0600070205080204" pitchFamily="34" charset="-128"/>
            </a:endParaRPr>
          </a:p>
          <a:p>
            <a:pPr lvl="0" eaLnBrk="1" hangingPunct="1"/>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FE3A6C-E015-4D87-87B8-EC6C3397F5F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FE3A6C-E015-4D87-87B8-EC6C3397F5F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457200" y="274638"/>
            <a:ext cx="6019800" cy="5851525"/>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FE3A6C-E015-4D87-87B8-EC6C3397F5F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hasCustomPrompt="1"/>
          </p:nvPr>
        </p:nvSpPr>
        <p:spPr>
          <a:xfrm>
            <a:off x="457200" y="274638"/>
            <a:ext cx="8229600" cy="585152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FE3A6C-E015-4D87-87B8-EC6C3397F5F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FE3A6C-E015-4D87-87B8-EC6C3397F5F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FE3A6C-E015-4D87-87B8-EC6C3397F5F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457200" y="1600200"/>
            <a:ext cx="4038600" cy="452596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600200"/>
            <a:ext cx="4038600" cy="452596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FE3A6C-E015-4D87-87B8-EC6C3397F5F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2505075"/>
            <a:ext cx="38877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FE3A6C-E015-4D87-87B8-EC6C3397F5F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FE3A6C-E015-4D87-87B8-EC6C3397F5F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FE3A6C-E015-4D87-87B8-EC6C3397F5F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FE3A6C-E015-4D87-87B8-EC6C3397F5F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4FE3A6C-E015-4D87-87B8-EC6C3397F5F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6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C4FE3A6C-E015-4D87-87B8-EC6C3397F5F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 name="图片 1" descr="商标（横）白底"/>
          <p:cNvPicPr>
            <a:picLocks noChangeAspect="1"/>
          </p:cNvPicPr>
          <p:nvPr userDrawn="1"/>
        </p:nvPicPr>
        <p:blipFill>
          <a:blip r:embed="rId14"/>
          <a:stretch>
            <a:fillRect/>
          </a:stretch>
        </p:blipFill>
        <p:spPr>
          <a:xfrm>
            <a:off x="7524750" y="116840"/>
            <a:ext cx="1493520" cy="552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宋体" panose="0201060003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wmf"/><Relationship Id="rId2" Type="http://schemas.openxmlformats.org/officeDocument/2006/relationships/image" Target="../media/image27.GIF"/><Relationship Id="rId1" Type="http://schemas.openxmlformats.org/officeDocument/2006/relationships/image" Target="../media/image26.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w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ctrTitle"/>
          </p:nvPr>
        </p:nvSpPr>
        <p:spPr>
          <a:xfrm>
            <a:off x="0" y="2060575"/>
            <a:ext cx="9144000" cy="1295400"/>
          </a:xfrm>
          <a:solidFill>
            <a:schemeClr val="accent1">
              <a:alpha val="100000"/>
            </a:schemeClr>
          </a:solidFill>
          <a:ln/>
          <a:effectLst>
            <a:outerShdw dist="107763" dir="2699999" algn="ctr" rotWithShape="0">
              <a:schemeClr val="bg2">
                <a:alpha val="50000"/>
              </a:schemeClr>
            </a:outerShdw>
          </a:effectLst>
        </p:spPr>
        <p:txBody>
          <a:bodyPr vert="horz" wrap="square" lIns="91440" tIns="45720" rIns="91440" bIns="45720" anchor="ctr" anchorCtr="0"/>
          <a:p>
            <a:pPr eaLnBrk="1" hangingPunct="1">
              <a:buClrTx/>
              <a:buSzTx/>
              <a:buFontTx/>
              <a:buNone/>
            </a:pPr>
            <a:r>
              <a:rPr lang="zh-CN" altLang="en-US" sz="5400" b="1" kern="1200" dirty="0">
                <a:solidFill>
                  <a:srgbClr val="000099"/>
                </a:solidFill>
                <a:latin typeface="黑体" panose="02010609060101010101" pitchFamily="49" charset="-122"/>
                <a:ea typeface="黑体" panose="02010609060101010101" pitchFamily="49" charset="-122"/>
                <a:cs typeface="+mj-cs"/>
              </a:rPr>
              <a:t>丰田的人才培养（</a:t>
            </a:r>
            <a:r>
              <a:rPr lang="en-US" altLang="ja-JP" sz="5400" b="1" kern="1200" dirty="0">
                <a:solidFill>
                  <a:srgbClr val="000099"/>
                </a:solidFill>
                <a:latin typeface="黑体" panose="02010609060101010101" pitchFamily="49" charset="-122"/>
                <a:ea typeface="黑体" panose="02010609060101010101" pitchFamily="49" charset="-122"/>
                <a:cs typeface="+mj-cs"/>
              </a:rPr>
              <a:t>OJD</a:t>
            </a:r>
            <a:r>
              <a:rPr lang="zh-CN" altLang="en-US" sz="5400" b="1" kern="1200" dirty="0">
                <a:solidFill>
                  <a:srgbClr val="000099"/>
                </a:solidFill>
                <a:latin typeface="黑体" panose="02010609060101010101" pitchFamily="49" charset="-122"/>
                <a:ea typeface="黑体" panose="02010609060101010101" pitchFamily="49" charset="-122"/>
                <a:cs typeface="+mj-cs"/>
              </a:rPr>
              <a:t>）</a:t>
            </a:r>
            <a:endParaRPr lang="ja-JP" altLang="en-US" sz="5400" b="1" kern="1200" dirty="0">
              <a:solidFill>
                <a:srgbClr val="000099"/>
              </a:solidFill>
              <a:latin typeface="黑体" panose="02010609060101010101" pitchFamily="49" charset="-122"/>
              <a:ea typeface="黑体" panose="02010609060101010101" pitchFamily="49" charset="-122"/>
              <a:cs typeface="+mj-cs"/>
            </a:endParaRPr>
          </a:p>
        </p:txBody>
      </p:sp>
      <p:sp>
        <p:nvSpPr>
          <p:cNvPr id="4099" name="Text Box 10"/>
          <p:cNvSpPr txBox="1"/>
          <p:nvPr/>
        </p:nvSpPr>
        <p:spPr>
          <a:xfrm>
            <a:off x="1055688" y="3382963"/>
            <a:ext cx="6972300" cy="693737"/>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3600" b="1" dirty="0">
                <a:solidFill>
                  <a:srgbClr val="FF0000"/>
                </a:solidFill>
                <a:ea typeface="MS Mincho" panose="02020609040205080304" pitchFamily="49" charset="-128"/>
              </a:rPr>
              <a:t>O</a:t>
            </a:r>
            <a:r>
              <a:rPr lang="en-US" altLang="ja-JP" sz="3600" b="1" dirty="0">
                <a:ea typeface="MS Mincho" panose="02020609040205080304" pitchFamily="49" charset="-128"/>
              </a:rPr>
              <a:t>n the</a:t>
            </a:r>
            <a:r>
              <a:rPr lang="en-US" altLang="ja-JP" sz="3600" b="1" dirty="0">
                <a:solidFill>
                  <a:srgbClr val="FF0000"/>
                </a:solidFill>
                <a:ea typeface="MS Mincho" panose="02020609040205080304" pitchFamily="49" charset="-128"/>
              </a:rPr>
              <a:t> J</a:t>
            </a:r>
            <a:r>
              <a:rPr lang="en-US" altLang="ja-JP" sz="3600" b="1" dirty="0">
                <a:ea typeface="MS Mincho" panose="02020609040205080304" pitchFamily="49" charset="-128"/>
              </a:rPr>
              <a:t>ob </a:t>
            </a:r>
            <a:r>
              <a:rPr lang="en-US" altLang="ja-JP" sz="3600" b="1" dirty="0">
                <a:solidFill>
                  <a:srgbClr val="FF0000"/>
                </a:solidFill>
                <a:ea typeface="MS Mincho" panose="02020609040205080304" pitchFamily="49" charset="-128"/>
              </a:rPr>
              <a:t>D</a:t>
            </a:r>
            <a:r>
              <a:rPr lang="en-US" altLang="ja-JP" sz="3600" b="1" dirty="0">
                <a:ea typeface="MS Mincho" panose="02020609040205080304" pitchFamily="49" charset="-128"/>
              </a:rPr>
              <a:t>evelopment</a:t>
            </a:r>
            <a:endParaRPr lang="en-US" altLang="zh-CN" sz="2400" b="1" dirty="0"/>
          </a:p>
        </p:txBody>
      </p:sp>
      <p:sp>
        <p:nvSpPr>
          <p:cNvPr id="2" name="文本框 1"/>
          <p:cNvSpPr txBox="1"/>
          <p:nvPr/>
        </p:nvSpPr>
        <p:spPr>
          <a:xfrm>
            <a:off x="4864735" y="5048250"/>
            <a:ext cx="3048000" cy="368300"/>
          </a:xfrm>
          <a:prstGeom prst="rect">
            <a:avLst/>
          </a:prstGeom>
          <a:noFill/>
        </p:spPr>
        <p:txBody>
          <a:bodyPr wrap="square" rtlCol="0">
            <a:spAutoFit/>
          </a:bodyPr>
          <a:p>
            <a:endParaRPr lang="zh-CN" altLang="en-US"/>
          </a:p>
        </p:txBody>
      </p:sp>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6"/>
          <p:cNvSpPr txBox="1"/>
          <p:nvPr/>
        </p:nvSpPr>
        <p:spPr>
          <a:xfrm>
            <a:off x="323850" y="188913"/>
            <a:ext cx="7272338"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sz="3600" b="1" dirty="0">
                <a:solidFill>
                  <a:srgbClr val="333399"/>
                </a:solidFill>
                <a:latin typeface="黑体" panose="02010609060101010101" pitchFamily="49" charset="-122"/>
                <a:ea typeface="黑体" panose="02010609060101010101" pitchFamily="49" charset="-122"/>
              </a:rPr>
              <a:t>3</a:t>
            </a:r>
            <a:r>
              <a:rPr lang="en-US" altLang="ja-JP" sz="3600" b="1" dirty="0">
                <a:solidFill>
                  <a:srgbClr val="333399"/>
                </a:solidFill>
                <a:latin typeface="黑体" panose="02010609060101010101" pitchFamily="49" charset="-122"/>
                <a:ea typeface="黑体" panose="02010609060101010101" pitchFamily="49" charset="-122"/>
              </a:rPr>
              <a:t>)</a:t>
            </a:r>
            <a:r>
              <a:rPr lang="zh-CN" altLang="en-US" sz="3600" b="1" dirty="0">
                <a:solidFill>
                  <a:srgbClr val="333399"/>
                </a:solidFill>
                <a:latin typeface="黑体" panose="02010609060101010101" pitchFamily="49" charset="-122"/>
                <a:ea typeface="黑体" panose="02010609060101010101" pitchFamily="49" charset="-122"/>
              </a:rPr>
              <a:t>丰田历史与</a:t>
            </a:r>
            <a:r>
              <a:rPr lang="en-US" altLang="ja-JP" sz="3600" b="1" dirty="0">
                <a:solidFill>
                  <a:srgbClr val="333399"/>
                </a:solidFill>
                <a:latin typeface="黑体" panose="02010609060101010101" pitchFamily="49" charset="-122"/>
                <a:ea typeface="黑体" panose="02010609060101010101" pitchFamily="49" charset="-122"/>
              </a:rPr>
              <a:t>OJD</a:t>
            </a:r>
            <a:r>
              <a:rPr lang="ja-JP" altLang="en-US" sz="3600" b="1" dirty="0">
                <a:solidFill>
                  <a:srgbClr val="333399"/>
                </a:solidFill>
                <a:latin typeface="黑体" panose="02010609060101010101" pitchFamily="49" charset="-122"/>
                <a:ea typeface="黑体" panose="02010609060101010101" pitchFamily="49" charset="-122"/>
              </a:rPr>
              <a:t>　</a:t>
            </a:r>
            <a:endParaRPr lang="ja-JP" altLang="en-US" sz="3600" b="1" dirty="0">
              <a:solidFill>
                <a:srgbClr val="333399"/>
              </a:solidFill>
              <a:latin typeface="黑体" panose="02010609060101010101" pitchFamily="49" charset="-122"/>
              <a:ea typeface="黑体" panose="02010609060101010101" pitchFamily="49" charset="-122"/>
            </a:endParaRPr>
          </a:p>
        </p:txBody>
      </p:sp>
      <p:sp>
        <p:nvSpPr>
          <p:cNvPr id="71687" name="Text Box 7"/>
          <p:cNvSpPr txBox="1">
            <a:spLocks noChangeArrowheads="1"/>
          </p:cNvSpPr>
          <p:nvPr/>
        </p:nvSpPr>
        <p:spPr bwMode="auto">
          <a:xfrm>
            <a:off x="-115887" y="4162425"/>
            <a:ext cx="5715000" cy="100488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50000"/>
              </a:spcBef>
              <a:buClrTx/>
              <a:buSzTx/>
              <a:buFontTx/>
              <a:buNone/>
              <a:defRPr/>
            </a:pPr>
            <a:endParaRPr kumimoji="1" lang="ja-JP" altLang="en-US" sz="24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defTabSz="914400" eaLnBrk="1" hangingPunct="1">
              <a:spcBef>
                <a:spcPct val="50000"/>
              </a:spcBef>
              <a:buClrTx/>
              <a:buSzTx/>
              <a:buFontTx/>
              <a:buNone/>
              <a:defRPr/>
            </a:pPr>
            <a:endParaRPr kumimoji="1" lang="ja-JP" altLang="en-US" sz="24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7412" name="Text Box 8"/>
          <p:cNvSpPr txBox="1"/>
          <p:nvPr/>
        </p:nvSpPr>
        <p:spPr>
          <a:xfrm>
            <a:off x="569913" y="1219200"/>
            <a:ext cx="35052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b="1" dirty="0">
                <a:solidFill>
                  <a:srgbClr val="000099"/>
                </a:solidFill>
                <a:latin typeface="黑体" panose="02010609060101010101" pitchFamily="49" charset="-122"/>
                <a:ea typeface="黑体" panose="02010609060101010101" pitchFamily="49" charset="-122"/>
              </a:rPr>
              <a:t>丰田历史</a:t>
            </a:r>
            <a:endParaRPr lang="zh-CN" altLang="en-US" b="1" dirty="0">
              <a:solidFill>
                <a:srgbClr val="000099"/>
              </a:solidFill>
              <a:latin typeface="黑体" panose="02010609060101010101" pitchFamily="49" charset="-122"/>
              <a:ea typeface="黑体" panose="02010609060101010101" pitchFamily="49" charset="-122"/>
            </a:endParaRPr>
          </a:p>
        </p:txBody>
      </p:sp>
      <p:sp>
        <p:nvSpPr>
          <p:cNvPr id="17413" name="Text Box 9"/>
          <p:cNvSpPr txBox="1"/>
          <p:nvPr/>
        </p:nvSpPr>
        <p:spPr>
          <a:xfrm>
            <a:off x="646113" y="1905000"/>
            <a:ext cx="6019800" cy="11604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2800" b="1" dirty="0">
                <a:solidFill>
                  <a:srgbClr val="000099"/>
                </a:solidFill>
                <a:latin typeface="黑体" panose="02010609060101010101" pitchFamily="49" charset="-122"/>
                <a:ea typeface="黑体" panose="02010609060101010101" pitchFamily="49" charset="-122"/>
              </a:rPr>
              <a:t>发展日本汽车工业的愿望    </a:t>
            </a:r>
            <a:endParaRPr lang="zh-CN" altLang="en-US" sz="28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zh-CN" altLang="en-US" sz="2800" b="1" dirty="0">
                <a:solidFill>
                  <a:srgbClr val="000099"/>
                </a:solidFill>
                <a:latin typeface="黑体" panose="02010609060101010101" pitchFamily="49" charset="-122"/>
                <a:ea typeface="黑体" panose="02010609060101010101" pitchFamily="49" charset="-122"/>
              </a:rPr>
              <a:t>          </a:t>
            </a:r>
            <a:r>
              <a:rPr lang="en-US" altLang="ja-JP" sz="2000" b="1" dirty="0">
                <a:solidFill>
                  <a:srgbClr val="000099"/>
                </a:solidFill>
                <a:latin typeface="黑体" panose="02010609060101010101" pitchFamily="49" charset="-122"/>
                <a:ea typeface="黑体" panose="02010609060101010101" pitchFamily="49" charset="-122"/>
              </a:rPr>
              <a:t>(</a:t>
            </a:r>
            <a:r>
              <a:rPr lang="zh-CN" altLang="en-US" sz="2000" b="1" dirty="0">
                <a:solidFill>
                  <a:srgbClr val="000099"/>
                </a:solidFill>
                <a:latin typeface="黑体" panose="02010609060101010101" pitchFamily="49" charset="-122"/>
                <a:ea typeface="黑体" panose="02010609060101010101" pitchFamily="49" charset="-122"/>
              </a:rPr>
              <a:t>丰田喜一郎</a:t>
            </a:r>
            <a:r>
              <a:rPr lang="en-US" altLang="ja-JP" sz="2000" b="1" dirty="0">
                <a:solidFill>
                  <a:srgbClr val="000099"/>
                </a:solidFill>
                <a:latin typeface="黑体" panose="02010609060101010101" pitchFamily="49" charset="-122"/>
                <a:ea typeface="黑体" panose="02010609060101010101" pitchFamily="49" charset="-122"/>
              </a:rPr>
              <a:t> 1935)</a:t>
            </a:r>
            <a:r>
              <a:rPr lang="en-US" altLang="ja-JP" sz="2800" b="1" dirty="0">
                <a:solidFill>
                  <a:srgbClr val="000099"/>
                </a:solidFill>
                <a:latin typeface="黑体" panose="02010609060101010101" pitchFamily="49" charset="-122"/>
                <a:ea typeface="黑体" panose="02010609060101010101" pitchFamily="49" charset="-122"/>
              </a:rPr>
              <a:t>                      </a:t>
            </a:r>
            <a:endParaRPr lang="en-US" altLang="ja-JP" sz="2800" b="1" dirty="0">
              <a:solidFill>
                <a:srgbClr val="000099"/>
              </a:solidFill>
              <a:latin typeface="黑体" panose="02010609060101010101" pitchFamily="49" charset="-122"/>
              <a:ea typeface="黑体" panose="02010609060101010101" pitchFamily="49" charset="-122"/>
            </a:endParaRPr>
          </a:p>
        </p:txBody>
      </p:sp>
      <p:sp>
        <p:nvSpPr>
          <p:cNvPr id="17414" name="Text Box 10"/>
          <p:cNvSpPr txBox="1"/>
          <p:nvPr/>
        </p:nvSpPr>
        <p:spPr>
          <a:xfrm>
            <a:off x="569913" y="3976688"/>
            <a:ext cx="731520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2800" b="1" dirty="0">
                <a:solidFill>
                  <a:srgbClr val="000099"/>
                </a:solidFill>
                <a:latin typeface="黑体" panose="02010609060101010101" pitchFamily="49" charset="-122"/>
                <a:ea typeface="黑体" panose="02010609060101010101" pitchFamily="49" charset="-122"/>
              </a:rPr>
              <a:t>在没有资金、设备、资源的情况下需要快速提高生产能力</a:t>
            </a:r>
            <a:endParaRPr lang="en-US" altLang="ja-JP" sz="2800" b="1" dirty="0">
              <a:solidFill>
                <a:srgbClr val="000099"/>
              </a:solidFill>
              <a:latin typeface="黑体" panose="02010609060101010101" pitchFamily="49" charset="-122"/>
              <a:ea typeface="黑体" panose="02010609060101010101" pitchFamily="49" charset="-122"/>
            </a:endParaRPr>
          </a:p>
        </p:txBody>
      </p:sp>
      <p:sp>
        <p:nvSpPr>
          <p:cNvPr id="17415" name="Oval 11"/>
          <p:cNvSpPr/>
          <p:nvPr/>
        </p:nvSpPr>
        <p:spPr>
          <a:xfrm>
            <a:off x="381000" y="5322888"/>
            <a:ext cx="8432800" cy="781050"/>
          </a:xfrm>
          <a:prstGeom prst="ellipse">
            <a:avLst/>
          </a:prstGeom>
          <a:gradFill rotWithShape="0">
            <a:gsLst>
              <a:gs pos="0">
                <a:srgbClr val="F3FCFF"/>
              </a:gs>
              <a:gs pos="100000">
                <a:srgbClr val="33CCFF"/>
              </a:gs>
            </a:gsLst>
            <a:path path="shape">
              <a:fillToRect l="50000" t="50000" r="50000" b="50000"/>
            </a:path>
            <a:tileRect/>
          </a:gra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b="1" i="1" dirty="0">
                <a:solidFill>
                  <a:srgbClr val="000099"/>
                </a:solidFill>
                <a:latin typeface="黑体" panose="02010609060101010101" pitchFamily="49" charset="-122"/>
                <a:ea typeface="黑体" panose="02010609060101010101" pitchFamily="49" charset="-122"/>
              </a:rPr>
              <a:t>唯一可以依靠的是人的智慧</a:t>
            </a:r>
            <a:endParaRPr lang="en-US" altLang="ja-JP" b="1" i="1" dirty="0">
              <a:solidFill>
                <a:srgbClr val="000099"/>
              </a:solidFill>
              <a:latin typeface="黑体" panose="02010609060101010101" pitchFamily="49" charset="-122"/>
              <a:ea typeface="黑体" panose="02010609060101010101" pitchFamily="49" charset="-122"/>
            </a:endParaRPr>
          </a:p>
        </p:txBody>
      </p:sp>
      <p:sp>
        <p:nvSpPr>
          <p:cNvPr id="71692" name="AutoShape 12"/>
          <p:cNvSpPr>
            <a:spLocks noChangeArrowheads="1"/>
          </p:cNvSpPr>
          <p:nvPr/>
        </p:nvSpPr>
        <p:spPr bwMode="auto">
          <a:xfrm>
            <a:off x="1031875" y="3276600"/>
            <a:ext cx="838200" cy="609600"/>
          </a:xfrm>
          <a:prstGeom prst="downArrow">
            <a:avLst>
              <a:gd name="adj1" fmla="val 54926"/>
              <a:gd name="adj2" fmla="val 59894"/>
            </a:avLst>
          </a:prstGeom>
          <a:gradFill rotWithShape="1">
            <a:gsLst>
              <a:gs pos="0">
                <a:srgbClr val="FFFFFF"/>
              </a:gs>
              <a:gs pos="50000">
                <a:schemeClr val="accent2"/>
              </a:gs>
              <a:gs pos="100000">
                <a:srgbClr val="FFFFFF"/>
              </a:gs>
            </a:gsLst>
            <a:lin ang="0" scaled="1"/>
          </a:gradFill>
          <a:ln w="28575">
            <a:solidFill>
              <a:srgbClr val="33CC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7417" name="Picture 13" descr="1935_a1model"/>
          <p:cNvPicPr>
            <a:picLocks noChangeAspect="1"/>
          </p:cNvPicPr>
          <p:nvPr/>
        </p:nvPicPr>
        <p:blipFill>
          <a:blip r:embed="rId1"/>
          <a:stretch>
            <a:fillRect/>
          </a:stretch>
        </p:blipFill>
        <p:spPr>
          <a:xfrm>
            <a:off x="4876800" y="1219200"/>
            <a:ext cx="3795713" cy="2676525"/>
          </a:xfrm>
          <a:prstGeom prst="rect">
            <a:avLst/>
          </a:prstGeom>
          <a:noFill/>
          <a:ln w="3175">
            <a:noFill/>
          </a:ln>
          <a:effectLst>
            <a:outerShdw dist="107763" dir="2699999" algn="ctr" rotWithShape="0">
              <a:srgbClr val="808080"/>
            </a:outerShdw>
          </a:effectLst>
        </p:spPr>
      </p:pic>
    </p:spTree>
  </p:cSld>
  <p:clrMapOvr>
    <a:masterClrMapping/>
  </p:clrMapOvr>
  <p:transition>
    <p:strips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4" name="AutoShape 6"/>
          <p:cNvSpPr>
            <a:spLocks noChangeArrowheads="1"/>
          </p:cNvSpPr>
          <p:nvPr/>
        </p:nvSpPr>
        <p:spPr bwMode="auto">
          <a:xfrm>
            <a:off x="468313" y="1296988"/>
            <a:ext cx="8207375" cy="1651000"/>
          </a:xfrm>
          <a:prstGeom prst="roundRect">
            <a:avLst>
              <a:gd name="adj" fmla="val 7532"/>
            </a:avLst>
          </a:prstGeom>
          <a:solidFill>
            <a:schemeClr val="bg1"/>
          </a:solidFill>
          <a:ln w="38100">
            <a:solidFill>
              <a:schemeClr val="tx1"/>
            </a:solidFill>
            <a:round/>
          </a:ln>
          <a:effectLst>
            <a:outerShdw dist="107763" dir="2700000" algn="ctr" rotWithShape="0">
              <a:schemeClr val="accent2"/>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Char char="•"/>
              <a:defRPr/>
            </a:pPr>
            <a:r>
              <a:rPr kumimoji="0" lang="zh-CN" altLang="en-US" sz="2800" b="0" i="0" u="sng" strike="noStrike" kern="1200" cap="none" spc="0" normalizeH="0" baseline="0" noProof="0">
                <a:ln>
                  <a:noFill/>
                </a:ln>
                <a:solidFill>
                  <a:srgbClr val="FF33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尊重每一个员工的能力</a:t>
            </a:r>
            <a:endParaRPr kumimoji="1" lang="ja-JP" altLang="en-US" sz="2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90000"/>
              </a:lnSpc>
              <a:spcBef>
                <a:spcPct val="0"/>
              </a:spcBef>
              <a:spcAft>
                <a:spcPct val="0"/>
              </a:spcAft>
              <a:buClrTx/>
              <a:buSzTx/>
              <a:buFontTx/>
              <a:buNone/>
              <a:defRPr/>
            </a:pPr>
            <a:r>
              <a:rPr kumimoji="1" lang="ja-JP" altLang="en-US" sz="2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en-US" altLang="ja-JP"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人的思考能力是无限的</a:t>
            </a:r>
            <a:r>
              <a:rPr kumimoji="1" lang="en-US" altLang="ja-JP" sz="2400" b="0" i="1"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1" lang="ja-JP" altLang="en-US" sz="2400" b="0" i="1"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90000"/>
              </a:lnSpc>
              <a:spcBef>
                <a:spcPct val="0"/>
              </a:spcBef>
              <a:spcAft>
                <a:spcPct val="0"/>
              </a:spcAft>
              <a:buClrTx/>
              <a:buSzTx/>
              <a:buFontTx/>
              <a:buChar char="•"/>
              <a:defRPr/>
            </a:pPr>
            <a:r>
              <a:rPr kumimoji="1" lang="zh-CN" altLang="en-US" sz="2800" b="0" i="0" u="sng" strike="noStrike" kern="1200" cap="none" spc="0" normalizeH="0" baseline="0" noProof="0">
                <a:ln>
                  <a:noFill/>
                </a:ln>
                <a:solidFill>
                  <a:srgbClr val="FF33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通过团队合作促使成长</a:t>
            </a:r>
            <a:endParaRPr kumimoji="1" lang="zh-CN" altLang="en-US" sz="2800" b="0" i="0" u="sng" strike="noStrike" kern="1200" cap="none" spc="0" normalizeH="0" baseline="0" noProof="0">
              <a:ln>
                <a:noFill/>
              </a:ln>
              <a:solidFill>
                <a:srgbClr val="FF33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90000"/>
              </a:lnSpc>
              <a:spcBef>
                <a:spcPct val="0"/>
              </a:spcBef>
              <a:spcAft>
                <a:spcPct val="0"/>
              </a:spcAft>
              <a:buClrTx/>
              <a:buSzTx/>
              <a:buFontTx/>
              <a:buNone/>
              <a:defRPr/>
            </a:pPr>
            <a:r>
              <a:rPr kumimoji="1"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en-US" altLang="ja-JP"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进步是持续性的可共享的</a:t>
            </a:r>
            <a:r>
              <a:rPr kumimoji="1" lang="en-US" altLang="ja-JP" sz="2400" b="0" i="1"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1" lang="en-US" altLang="ja-JP" sz="2400" b="0" i="1"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459" name="AutoShape 7"/>
          <p:cNvSpPr/>
          <p:nvPr/>
        </p:nvSpPr>
        <p:spPr>
          <a:xfrm>
            <a:off x="3208338" y="3278188"/>
            <a:ext cx="3048000" cy="1828800"/>
          </a:xfrm>
          <a:prstGeom prst="downArrow">
            <a:avLst>
              <a:gd name="adj1" fmla="val 50027"/>
              <a:gd name="adj2" fmla="val 35986"/>
            </a:avLst>
          </a:prstGeom>
          <a:solidFill>
            <a:srgbClr val="000066"/>
          </a:solidFill>
          <a:ln w="9525" cap="flat" cmpd="sng">
            <a:solidFill>
              <a:srgbClr val="FFFF99"/>
            </a:solidFill>
            <a:prstDash val="solid"/>
            <a:miter/>
            <a:headEnd type="none" w="med" len="med"/>
            <a:tailEnd type="none" w="med" len="med"/>
          </a:ln>
        </p:spPr>
        <p:txBody>
          <a:bodyPr wrap="none" anchor="b"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en-US" altLang="ja-JP" sz="2400" b="1" i="1" dirty="0">
                <a:solidFill>
                  <a:schemeClr val="bg1"/>
                </a:solidFill>
                <a:latin typeface="黑体" panose="02010609060101010101" pitchFamily="49" charset="-122"/>
                <a:ea typeface="黑体" panose="02010609060101010101" pitchFamily="49" charset="-122"/>
              </a:rPr>
              <a:t>OJD</a:t>
            </a:r>
            <a:endParaRPr lang="en-US" altLang="ja-JP" sz="2400" b="1" i="1" dirty="0">
              <a:solidFill>
                <a:schemeClr val="bg1"/>
              </a:solidFill>
              <a:latin typeface="黑体" panose="02010609060101010101" pitchFamily="49" charset="-122"/>
              <a:ea typeface="黑体" panose="02010609060101010101" pitchFamily="49" charset="-122"/>
            </a:endParaRPr>
          </a:p>
        </p:txBody>
      </p:sp>
      <p:sp>
        <p:nvSpPr>
          <p:cNvPr id="73736" name="Oval 8"/>
          <p:cNvSpPr>
            <a:spLocks noChangeArrowheads="1"/>
          </p:cNvSpPr>
          <p:nvPr/>
        </p:nvSpPr>
        <p:spPr bwMode="auto">
          <a:xfrm>
            <a:off x="617538" y="3278188"/>
            <a:ext cx="2590800" cy="1182688"/>
          </a:xfrm>
          <a:prstGeom prst="ellipse">
            <a:avLst/>
          </a:prstGeom>
          <a:gradFill rotWithShape="1">
            <a:gsLst>
              <a:gs pos="0">
                <a:srgbClr val="FFFFFF"/>
              </a:gs>
              <a:gs pos="100000">
                <a:schemeClr val="accent1"/>
              </a:gs>
            </a:gsLst>
            <a:path path="shape">
              <a:fillToRect l="50000" t="50000" r="50000" b="50000"/>
            </a:path>
          </a:gra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rPr>
              <a:t>上司</a:t>
            </a:r>
            <a:endParaRPr kumimoji="1" lang="zh-CN" altLang="en-US" sz="3200"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9461" name="Oval 9"/>
          <p:cNvSpPr/>
          <p:nvPr/>
        </p:nvSpPr>
        <p:spPr>
          <a:xfrm>
            <a:off x="6156325" y="3278188"/>
            <a:ext cx="2590800" cy="1182687"/>
          </a:xfrm>
          <a:prstGeom prst="ellipse">
            <a:avLst/>
          </a:prstGeom>
          <a:gradFill rotWithShape="1">
            <a:gsLst>
              <a:gs pos="0">
                <a:srgbClr val="FFFFFF"/>
              </a:gs>
              <a:gs pos="100000">
                <a:srgbClr val="3399FF"/>
              </a:gs>
            </a:gsLst>
            <a:path path="shape">
              <a:fillToRect l="50000" t="50000" r="50000" b="50000"/>
            </a:path>
            <a:tileRect/>
          </a:gradFill>
          <a:ln w="9525">
            <a:noFill/>
          </a:ln>
          <a:effectLst>
            <a:prstShdw prst="shdw17" dist="17961" dir="2699999">
              <a:srgbClr val="1F5C99"/>
            </a:prst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b="1" dirty="0">
                <a:solidFill>
                  <a:srgbClr val="000000"/>
                </a:solidFill>
                <a:latin typeface="黑体" panose="02010609060101010101" pitchFamily="49" charset="-122"/>
                <a:ea typeface="黑体" panose="02010609060101010101" pitchFamily="49" charset="-122"/>
              </a:rPr>
              <a:t>部下</a:t>
            </a:r>
            <a:endParaRPr lang="zh-CN" altLang="en-US" b="1" dirty="0">
              <a:solidFill>
                <a:srgbClr val="000000"/>
              </a:solidFill>
              <a:latin typeface="黑体" panose="02010609060101010101" pitchFamily="49" charset="-122"/>
              <a:ea typeface="黑体" panose="02010609060101010101" pitchFamily="49" charset="-122"/>
            </a:endParaRPr>
          </a:p>
        </p:txBody>
      </p:sp>
      <p:sp>
        <p:nvSpPr>
          <p:cNvPr id="19462" name="Rectangle 10"/>
          <p:cNvSpPr/>
          <p:nvPr/>
        </p:nvSpPr>
        <p:spPr>
          <a:xfrm>
            <a:off x="769938" y="4497388"/>
            <a:ext cx="2057400" cy="376237"/>
          </a:xfrm>
          <a:prstGeom prst="rect">
            <a:avLst/>
          </a:prstGeom>
          <a:noFill/>
          <a:ln w="9525">
            <a:noFill/>
          </a:ln>
        </p:spPr>
        <p:txBody>
          <a:bodyPr lIns="90000" tIns="46800" rIns="90000" bIns="46800"/>
          <a:p>
            <a:pPr algn="ctr" eaLnBrk="1" hangingPunct="1">
              <a:spcBef>
                <a:spcPct val="25000"/>
              </a:spcBef>
            </a:pPr>
            <a:r>
              <a:rPr lang="zh-CN" altLang="en-US" sz="2000" b="1" dirty="0">
                <a:latin typeface="黑体" panose="02010609060101010101" pitchFamily="49" charset="-122"/>
                <a:ea typeface="黑体" panose="02010609060101010101" pitchFamily="49" charset="-122"/>
                <a:sym typeface="Wingdings" panose="05000000000000000000" pitchFamily="2" charset="2"/>
              </a:rPr>
              <a:t>通过教授</a:t>
            </a:r>
            <a:endParaRPr lang="zh-CN" altLang="en-US" sz="2000" b="1" dirty="0">
              <a:latin typeface="黑体" panose="02010609060101010101" pitchFamily="49" charset="-122"/>
              <a:ea typeface="黑体" panose="02010609060101010101" pitchFamily="49" charset="-122"/>
              <a:sym typeface="Wingdings" panose="05000000000000000000" pitchFamily="2" charset="2"/>
            </a:endParaRPr>
          </a:p>
        </p:txBody>
      </p:sp>
      <p:sp>
        <p:nvSpPr>
          <p:cNvPr id="19463" name="Rectangle 11"/>
          <p:cNvSpPr/>
          <p:nvPr/>
        </p:nvSpPr>
        <p:spPr>
          <a:xfrm>
            <a:off x="6564313" y="4511675"/>
            <a:ext cx="2130425" cy="376238"/>
          </a:xfrm>
          <a:prstGeom prst="rect">
            <a:avLst/>
          </a:prstGeom>
          <a:noFill/>
          <a:ln w="9525">
            <a:noFill/>
          </a:ln>
        </p:spPr>
        <p:txBody>
          <a:bodyPr lIns="90000" tIns="46800" rIns="90000" bIns="46800"/>
          <a:p>
            <a:pPr algn="ctr" eaLnBrk="1" hangingPunct="1">
              <a:spcBef>
                <a:spcPct val="25000"/>
              </a:spcBef>
            </a:pPr>
            <a:r>
              <a:rPr lang="zh-CN" altLang="en-US" sz="2000" b="1" dirty="0">
                <a:latin typeface="黑体" panose="02010609060101010101" pitchFamily="49" charset="-122"/>
                <a:ea typeface="黑体" panose="02010609060101010101" pitchFamily="49" charset="-122"/>
                <a:sym typeface="Wingdings" panose="05000000000000000000" pitchFamily="2" charset="2"/>
              </a:rPr>
              <a:t>通过学习</a:t>
            </a:r>
            <a:endParaRPr lang="zh-CN" altLang="en-US" sz="2000" b="1" dirty="0">
              <a:latin typeface="黑体" panose="02010609060101010101" pitchFamily="49" charset="-122"/>
              <a:ea typeface="黑体" panose="02010609060101010101" pitchFamily="49" charset="-122"/>
              <a:sym typeface="Wingdings" panose="05000000000000000000" pitchFamily="2" charset="2"/>
            </a:endParaRPr>
          </a:p>
        </p:txBody>
      </p:sp>
      <p:sp>
        <p:nvSpPr>
          <p:cNvPr id="19464" name="AutoShape 12"/>
          <p:cNvSpPr/>
          <p:nvPr/>
        </p:nvSpPr>
        <p:spPr>
          <a:xfrm>
            <a:off x="3348038" y="3500438"/>
            <a:ext cx="2771775" cy="925512"/>
          </a:xfrm>
          <a:prstGeom prst="leftRightArrow">
            <a:avLst>
              <a:gd name="adj1" fmla="val 44731"/>
              <a:gd name="adj2" fmla="val 46794"/>
            </a:avLst>
          </a:prstGeom>
          <a:solidFill>
            <a:srgbClr val="FFFF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zh-CN" altLang="en-US" sz="2000" b="1" i="1" dirty="0">
                <a:latin typeface="黑体" panose="02010609060101010101" pitchFamily="49" charset="-122"/>
                <a:ea typeface="黑体" panose="02010609060101010101" pitchFamily="49" charset="-122"/>
              </a:rPr>
              <a:t>相互信任</a:t>
            </a:r>
            <a:endParaRPr lang="zh-CN" altLang="en-US" sz="2000" b="1" i="1" dirty="0">
              <a:latin typeface="黑体" panose="02010609060101010101" pitchFamily="49" charset="-122"/>
              <a:ea typeface="黑体" panose="02010609060101010101" pitchFamily="49" charset="-122"/>
            </a:endParaRPr>
          </a:p>
        </p:txBody>
      </p:sp>
      <p:sp>
        <p:nvSpPr>
          <p:cNvPr id="73741" name="AutoShape 13"/>
          <p:cNvSpPr>
            <a:spLocks noChangeArrowheads="1"/>
          </p:cNvSpPr>
          <p:nvPr/>
        </p:nvSpPr>
        <p:spPr bwMode="auto">
          <a:xfrm>
            <a:off x="488950" y="5230813"/>
            <a:ext cx="8186738" cy="1200150"/>
          </a:xfrm>
          <a:prstGeom prst="plaque">
            <a:avLst>
              <a:gd name="adj" fmla="val 12329"/>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为个人发展提供机会</a:t>
            </a:r>
            <a:r>
              <a:rPr kumimoji="0" lang="en-US" altLang="ja-JP" sz="32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 </a:t>
            </a:r>
            <a:endParaRPr kumimoji="0" lang="ja-JP" altLang="zh-CN" sz="32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ja-JP" sz="2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成就感</a:t>
            </a:r>
            <a:r>
              <a:rPr kumimoji="0" lang="en-US" altLang="ja-JP" sz="2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 </a:t>
            </a:r>
            <a:r>
              <a:rPr kumimoji="0" lang="zh-CN" altLang="en-US" sz="2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实现自我价值</a:t>
            </a:r>
            <a:r>
              <a:rPr kumimoji="0" lang="en-US" altLang="ja-JP" sz="2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0" lang="en-US" altLang="ja-JP" sz="2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466" name="Text Box 14"/>
          <p:cNvSpPr txBox="1"/>
          <p:nvPr/>
        </p:nvSpPr>
        <p:spPr>
          <a:xfrm>
            <a:off x="323850" y="188913"/>
            <a:ext cx="7272338"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sz="3600" b="1" dirty="0">
                <a:solidFill>
                  <a:srgbClr val="333399"/>
                </a:solidFill>
                <a:latin typeface="黑体" panose="02010609060101010101" pitchFamily="49" charset="-122"/>
                <a:ea typeface="黑体" panose="02010609060101010101" pitchFamily="49" charset="-122"/>
              </a:rPr>
              <a:t>4</a:t>
            </a:r>
            <a:r>
              <a:rPr lang="en-US" altLang="ja-JP" sz="3600" b="1" dirty="0">
                <a:solidFill>
                  <a:srgbClr val="333399"/>
                </a:solidFill>
                <a:latin typeface="黑体" panose="02010609060101010101" pitchFamily="49" charset="-122"/>
                <a:ea typeface="黑体" panose="02010609060101010101" pitchFamily="49" charset="-122"/>
              </a:rPr>
              <a:t>)</a:t>
            </a:r>
            <a:r>
              <a:rPr lang="en-US" altLang="zh-CN" b="1" dirty="0">
                <a:solidFill>
                  <a:srgbClr val="333399"/>
                </a:solidFill>
                <a:latin typeface="黑体" panose="02010609060101010101" pitchFamily="49" charset="-122"/>
                <a:ea typeface="黑体" panose="02010609060101010101" pitchFamily="49" charset="-122"/>
              </a:rPr>
              <a:t>Toyota Way</a:t>
            </a:r>
            <a:r>
              <a:rPr lang="zh-CN" altLang="en-US" b="1" dirty="0">
                <a:solidFill>
                  <a:srgbClr val="333399"/>
                </a:solidFill>
                <a:latin typeface="黑体" panose="02010609060101010101" pitchFamily="49" charset="-122"/>
                <a:ea typeface="黑体" panose="02010609060101010101" pitchFamily="49" charset="-122"/>
              </a:rPr>
              <a:t>与</a:t>
            </a:r>
            <a:r>
              <a:rPr lang="en-US" altLang="ja-JP" b="1" dirty="0">
                <a:solidFill>
                  <a:srgbClr val="333399"/>
                </a:solidFill>
                <a:latin typeface="黑体" panose="02010609060101010101" pitchFamily="49" charset="-122"/>
                <a:ea typeface="黑体" panose="02010609060101010101" pitchFamily="49" charset="-122"/>
              </a:rPr>
              <a:t>OJD</a:t>
            </a:r>
            <a:r>
              <a:rPr lang="ja-JP" altLang="en-US" b="1" dirty="0">
                <a:solidFill>
                  <a:srgbClr val="333399"/>
                </a:solidFill>
                <a:latin typeface="黑体" panose="02010609060101010101" pitchFamily="49" charset="-122"/>
                <a:ea typeface="黑体" panose="02010609060101010101" pitchFamily="49" charset="-122"/>
              </a:rPr>
              <a:t>　</a:t>
            </a:r>
            <a:endParaRPr lang="ja-JP" altLang="en-US" b="1" dirty="0">
              <a:solidFill>
                <a:srgbClr val="333399"/>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6"/>
          <p:cNvSpPr txBox="1"/>
          <p:nvPr/>
        </p:nvSpPr>
        <p:spPr>
          <a:xfrm>
            <a:off x="323850" y="188913"/>
            <a:ext cx="7272338" cy="579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b="1" dirty="0">
                <a:solidFill>
                  <a:srgbClr val="333399"/>
                </a:solidFill>
                <a:latin typeface="黑体" panose="02010609060101010101" pitchFamily="49" charset="-122"/>
                <a:ea typeface="黑体" panose="02010609060101010101" pitchFamily="49" charset="-122"/>
              </a:rPr>
              <a:t>5</a:t>
            </a:r>
            <a:r>
              <a:rPr lang="en-US" altLang="ja-JP" b="1" dirty="0">
                <a:solidFill>
                  <a:srgbClr val="333399"/>
                </a:solidFill>
                <a:latin typeface="黑体" panose="02010609060101010101" pitchFamily="49" charset="-122"/>
                <a:ea typeface="黑体" panose="02010609060101010101" pitchFamily="49" charset="-122"/>
              </a:rPr>
              <a:t>)OJD</a:t>
            </a:r>
            <a:r>
              <a:rPr lang="zh-CN" altLang="en-US" b="1" dirty="0">
                <a:solidFill>
                  <a:srgbClr val="333399"/>
                </a:solidFill>
                <a:latin typeface="黑体" panose="02010609060101010101" pitchFamily="49" charset="-122"/>
                <a:ea typeface="黑体" panose="02010609060101010101" pitchFamily="49" charset="-122"/>
              </a:rPr>
              <a:t>的步骤</a:t>
            </a:r>
            <a:r>
              <a:rPr lang="ja-JP" altLang="en-US" b="1" dirty="0">
                <a:solidFill>
                  <a:srgbClr val="333399"/>
                </a:solidFill>
                <a:latin typeface="黑体" panose="02010609060101010101" pitchFamily="49" charset="-122"/>
                <a:ea typeface="黑体" panose="02010609060101010101" pitchFamily="49" charset="-122"/>
              </a:rPr>
              <a:t>　</a:t>
            </a:r>
            <a:endParaRPr lang="ja-JP" altLang="en-US" b="1" dirty="0">
              <a:solidFill>
                <a:srgbClr val="333399"/>
              </a:solidFill>
              <a:latin typeface="黑体" panose="02010609060101010101" pitchFamily="49" charset="-122"/>
              <a:ea typeface="黑体" panose="02010609060101010101" pitchFamily="49" charset="-122"/>
            </a:endParaRPr>
          </a:p>
        </p:txBody>
      </p:sp>
      <p:sp>
        <p:nvSpPr>
          <p:cNvPr id="21507" name="AutoShape 7"/>
          <p:cNvSpPr>
            <a:spLocks noChangeAspect="1" noTextEdit="1"/>
          </p:cNvSpPr>
          <p:nvPr/>
        </p:nvSpPr>
        <p:spPr>
          <a:xfrm>
            <a:off x="1947863" y="1752600"/>
            <a:ext cx="5486400" cy="4679950"/>
          </a:xfrm>
          <a:prstGeom prst="rect">
            <a:avLst/>
          </a:prstGeom>
          <a:noFill/>
          <a:ln w="9525">
            <a:noFill/>
          </a:ln>
        </p:spPr>
        <p:txBody>
          <a:bodyPr/>
          <a:p>
            <a:endParaRPr lang="zh-CN" altLang="en-US"/>
          </a:p>
        </p:txBody>
      </p:sp>
      <p:sp>
        <p:nvSpPr>
          <p:cNvPr id="21508" name="Rectangle 8"/>
          <p:cNvSpPr/>
          <p:nvPr/>
        </p:nvSpPr>
        <p:spPr>
          <a:xfrm>
            <a:off x="4454525" y="2205038"/>
            <a:ext cx="2957513" cy="1079500"/>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21509" name="Rectangle 9"/>
          <p:cNvSpPr/>
          <p:nvPr/>
        </p:nvSpPr>
        <p:spPr>
          <a:xfrm>
            <a:off x="5497513" y="2414588"/>
            <a:ext cx="847725" cy="3349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solidFill>
                  <a:srgbClr val="C0C0C0"/>
                </a:solidFill>
                <a:latin typeface="黑体" panose="02010609060101010101" pitchFamily="49" charset="-122"/>
                <a:ea typeface="黑体" panose="02010609060101010101" pitchFamily="49" charset="-122"/>
              </a:rPr>
              <a:t>STEP 1</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21510" name="Rectangle 10"/>
          <p:cNvSpPr/>
          <p:nvPr/>
        </p:nvSpPr>
        <p:spPr>
          <a:xfrm>
            <a:off x="5497513" y="2414588"/>
            <a:ext cx="847725" cy="3349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solidFill>
                  <a:srgbClr val="000000"/>
                </a:solidFill>
                <a:latin typeface="黑体" panose="02010609060101010101" pitchFamily="49" charset="-122"/>
                <a:ea typeface="黑体" panose="02010609060101010101" pitchFamily="49" charset="-122"/>
              </a:rPr>
              <a:t>STEP 1</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21511" name="Rectangle 11"/>
          <p:cNvSpPr/>
          <p:nvPr/>
        </p:nvSpPr>
        <p:spPr>
          <a:xfrm>
            <a:off x="5672138" y="3006725"/>
            <a:ext cx="488950" cy="288925"/>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1900" b="1" dirty="0">
                <a:solidFill>
                  <a:srgbClr val="000000"/>
                </a:solidFill>
                <a:latin typeface="黑体" panose="02010609060101010101" pitchFamily="49" charset="-122"/>
                <a:ea typeface="黑体" panose="02010609060101010101" pitchFamily="49" charset="-122"/>
              </a:rPr>
              <a:t>work</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21512" name="Rectangle 12"/>
          <p:cNvSpPr/>
          <p:nvPr/>
        </p:nvSpPr>
        <p:spPr>
          <a:xfrm>
            <a:off x="4906963" y="4745038"/>
            <a:ext cx="1809750" cy="118427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21513" name="Rectangle 13"/>
          <p:cNvSpPr/>
          <p:nvPr/>
        </p:nvSpPr>
        <p:spPr>
          <a:xfrm>
            <a:off x="5324475" y="4956175"/>
            <a:ext cx="847725" cy="334963"/>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solidFill>
                  <a:srgbClr val="C0C0C0"/>
                </a:solidFill>
                <a:latin typeface="黑体" panose="02010609060101010101" pitchFamily="49" charset="-122"/>
                <a:ea typeface="黑体" panose="02010609060101010101" pitchFamily="49" charset="-122"/>
              </a:rPr>
              <a:t>STEP 2</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21514" name="Rectangle 14"/>
          <p:cNvSpPr/>
          <p:nvPr/>
        </p:nvSpPr>
        <p:spPr>
          <a:xfrm>
            <a:off x="5324475" y="4956175"/>
            <a:ext cx="847725" cy="334963"/>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solidFill>
                  <a:srgbClr val="000000"/>
                </a:solidFill>
                <a:latin typeface="黑体" panose="02010609060101010101" pitchFamily="49" charset="-122"/>
                <a:ea typeface="黑体" panose="02010609060101010101" pitchFamily="49" charset="-122"/>
              </a:rPr>
              <a:t>STEP 2</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21515" name="Rectangle 15"/>
          <p:cNvSpPr/>
          <p:nvPr/>
        </p:nvSpPr>
        <p:spPr>
          <a:xfrm>
            <a:off x="5324475" y="5303838"/>
            <a:ext cx="989013" cy="3349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solidFill>
                  <a:srgbClr val="000000"/>
                </a:solidFill>
                <a:latin typeface="黑体" panose="02010609060101010101" pitchFamily="49" charset="-122"/>
                <a:ea typeface="黑体" panose="02010609060101010101" pitchFamily="49" charset="-122"/>
              </a:rPr>
              <a:t>Assign </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21516" name="Rectangle 16"/>
          <p:cNvSpPr/>
          <p:nvPr/>
        </p:nvSpPr>
        <p:spPr>
          <a:xfrm>
            <a:off x="5462588" y="5616575"/>
            <a:ext cx="565150" cy="334963"/>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solidFill>
                  <a:srgbClr val="000000"/>
                </a:solidFill>
                <a:latin typeface="黑体" panose="02010609060101010101" pitchFamily="49" charset="-122"/>
                <a:ea typeface="黑体" panose="02010609060101010101" pitchFamily="49" charset="-122"/>
              </a:rPr>
              <a:t>work</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21517" name="Rectangle 17"/>
          <p:cNvSpPr/>
          <p:nvPr/>
        </p:nvSpPr>
        <p:spPr>
          <a:xfrm>
            <a:off x="1947863" y="4676775"/>
            <a:ext cx="2959100" cy="1357313"/>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21518" name="Rectangle 18"/>
          <p:cNvSpPr/>
          <p:nvPr/>
        </p:nvSpPr>
        <p:spPr>
          <a:xfrm>
            <a:off x="2017713" y="2170113"/>
            <a:ext cx="2924175" cy="1357312"/>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21519" name="Freeform 19"/>
          <p:cNvSpPr/>
          <p:nvPr/>
        </p:nvSpPr>
        <p:spPr>
          <a:xfrm>
            <a:off x="3897313" y="2170113"/>
            <a:ext cx="1322387" cy="417512"/>
          </a:xfrm>
          <a:custGeom>
            <a:avLst/>
            <a:gdLst/>
            <a:ahLst/>
            <a:cxnLst>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Lst>
            <a:pathLst>
              <a:path w="38" h="12">
                <a:moveTo>
                  <a:pt x="3" y="12"/>
                </a:moveTo>
                <a:cubicBezTo>
                  <a:pt x="8" y="10"/>
                  <a:pt x="14" y="9"/>
                  <a:pt x="19" y="9"/>
                </a:cubicBezTo>
                <a:cubicBezTo>
                  <a:pt x="25" y="9"/>
                  <a:pt x="30" y="10"/>
                  <a:pt x="35" y="12"/>
                </a:cubicBezTo>
                <a:lnTo>
                  <a:pt x="38" y="3"/>
                </a:lnTo>
                <a:cubicBezTo>
                  <a:pt x="32" y="1"/>
                  <a:pt x="26" y="0"/>
                  <a:pt x="19" y="0"/>
                </a:cubicBezTo>
                <a:cubicBezTo>
                  <a:pt x="13" y="0"/>
                  <a:pt x="6" y="1"/>
                  <a:pt x="0" y="3"/>
                </a:cubicBezTo>
                <a:lnTo>
                  <a:pt x="3" y="12"/>
                </a:lnTo>
                <a:close/>
              </a:path>
            </a:pathLst>
          </a:custGeom>
          <a:solidFill>
            <a:srgbClr val="9966FF">
              <a:alpha val="100000"/>
            </a:srgbClr>
          </a:solidFill>
          <a:ln w="9525">
            <a:noFill/>
          </a:ln>
        </p:spPr>
        <p:txBody>
          <a:bodyPr/>
          <a:p>
            <a:endParaRPr lang="zh-CN" altLang="en-US"/>
          </a:p>
        </p:txBody>
      </p:sp>
      <p:sp>
        <p:nvSpPr>
          <p:cNvPr id="21520" name="Freeform 20"/>
          <p:cNvSpPr/>
          <p:nvPr/>
        </p:nvSpPr>
        <p:spPr>
          <a:xfrm>
            <a:off x="6089650" y="3457575"/>
            <a:ext cx="382588" cy="1219200"/>
          </a:xfrm>
          <a:custGeom>
            <a:avLst/>
            <a:gdLst/>
            <a:ahLst/>
            <a:cxnLst>
              <a:cxn ang="0">
                <a:pos x="0" y="2147483646"/>
              </a:cxn>
              <a:cxn ang="0">
                <a:pos x="2147483646" y="2147483646"/>
              </a:cxn>
              <a:cxn ang="0">
                <a:pos x="0" y="2147483646"/>
              </a:cxn>
              <a:cxn ang="0">
                <a:pos x="2147483646" y="2147483646"/>
              </a:cxn>
              <a:cxn ang="0">
                <a:pos x="2147483646" y="2147483646"/>
              </a:cxn>
              <a:cxn ang="0">
                <a:pos x="2147483646" y="0"/>
              </a:cxn>
              <a:cxn ang="0">
                <a:pos x="0" y="2147483646"/>
              </a:cxn>
            </a:cxnLst>
            <a:pathLst>
              <a:path w="11" h="35">
                <a:moveTo>
                  <a:pt x="0" y="3"/>
                </a:moveTo>
                <a:cubicBezTo>
                  <a:pt x="2" y="8"/>
                  <a:pt x="3" y="13"/>
                  <a:pt x="3" y="18"/>
                </a:cubicBezTo>
                <a:cubicBezTo>
                  <a:pt x="3" y="23"/>
                  <a:pt x="2" y="28"/>
                  <a:pt x="0" y="33"/>
                </a:cubicBezTo>
                <a:lnTo>
                  <a:pt x="8" y="35"/>
                </a:lnTo>
                <a:cubicBezTo>
                  <a:pt x="10" y="30"/>
                  <a:pt x="11" y="24"/>
                  <a:pt x="11" y="18"/>
                </a:cubicBezTo>
                <a:cubicBezTo>
                  <a:pt x="11" y="12"/>
                  <a:pt x="10" y="6"/>
                  <a:pt x="8" y="0"/>
                </a:cubicBezTo>
                <a:lnTo>
                  <a:pt x="0" y="3"/>
                </a:lnTo>
                <a:close/>
              </a:path>
            </a:pathLst>
          </a:custGeom>
          <a:solidFill>
            <a:srgbClr val="F1FD09">
              <a:alpha val="100000"/>
            </a:srgbClr>
          </a:solidFill>
          <a:ln w="9525">
            <a:noFill/>
          </a:ln>
        </p:spPr>
        <p:txBody>
          <a:bodyPr/>
          <a:p>
            <a:endParaRPr lang="zh-CN" altLang="en-US"/>
          </a:p>
        </p:txBody>
      </p:sp>
      <p:sp>
        <p:nvSpPr>
          <p:cNvPr id="21521" name="Freeform 21"/>
          <p:cNvSpPr/>
          <p:nvPr/>
        </p:nvSpPr>
        <p:spPr>
          <a:xfrm>
            <a:off x="3897313" y="5581650"/>
            <a:ext cx="1322387" cy="417513"/>
          </a:xfrm>
          <a:custGeom>
            <a:avLst/>
            <a:gdLst/>
            <a:ahLst/>
            <a:cxnLst>
              <a:cxn ang="0">
                <a:pos x="2147483646" y="0"/>
              </a:cxn>
              <a:cxn ang="0">
                <a:pos x="2147483646" y="2147483646"/>
              </a:cxn>
              <a:cxn ang="0">
                <a:pos x="2147483646" y="0"/>
              </a:cxn>
              <a:cxn ang="0">
                <a:pos x="0" y="2147483646"/>
              </a:cxn>
              <a:cxn ang="0">
                <a:pos x="2147483646" y="2147483646"/>
              </a:cxn>
              <a:cxn ang="0">
                <a:pos x="2147483646" y="2147483646"/>
              </a:cxn>
              <a:cxn ang="0">
                <a:pos x="2147483646" y="0"/>
              </a:cxn>
            </a:cxnLst>
            <a:pathLst>
              <a:path w="38" h="12">
                <a:moveTo>
                  <a:pt x="35" y="0"/>
                </a:moveTo>
                <a:cubicBezTo>
                  <a:pt x="30" y="1"/>
                  <a:pt x="25" y="2"/>
                  <a:pt x="19" y="2"/>
                </a:cubicBezTo>
                <a:cubicBezTo>
                  <a:pt x="14" y="2"/>
                  <a:pt x="8" y="1"/>
                  <a:pt x="3" y="0"/>
                </a:cubicBezTo>
                <a:lnTo>
                  <a:pt x="0" y="8"/>
                </a:lnTo>
                <a:cubicBezTo>
                  <a:pt x="6" y="10"/>
                  <a:pt x="13" y="12"/>
                  <a:pt x="19" y="11"/>
                </a:cubicBezTo>
                <a:cubicBezTo>
                  <a:pt x="26" y="11"/>
                  <a:pt x="32" y="10"/>
                  <a:pt x="38" y="8"/>
                </a:cubicBezTo>
                <a:lnTo>
                  <a:pt x="35" y="0"/>
                </a:lnTo>
                <a:close/>
              </a:path>
            </a:pathLst>
          </a:custGeom>
          <a:solidFill>
            <a:srgbClr val="0399FF">
              <a:alpha val="100000"/>
            </a:srgbClr>
          </a:solidFill>
          <a:ln w="9525">
            <a:noFill/>
          </a:ln>
        </p:spPr>
        <p:txBody>
          <a:bodyPr/>
          <a:p>
            <a:endParaRPr lang="zh-CN" altLang="en-US"/>
          </a:p>
        </p:txBody>
      </p:sp>
      <p:sp>
        <p:nvSpPr>
          <p:cNvPr id="21522" name="Freeform 22"/>
          <p:cNvSpPr/>
          <p:nvPr/>
        </p:nvSpPr>
        <p:spPr>
          <a:xfrm>
            <a:off x="2644775" y="3422650"/>
            <a:ext cx="417513" cy="1289050"/>
          </a:xfrm>
          <a:custGeom>
            <a:avLst/>
            <a:gdLst/>
            <a:ahLst/>
            <a:cxnLst>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Lst>
            <a:pathLst>
              <a:path w="12" h="37">
                <a:moveTo>
                  <a:pt x="12" y="34"/>
                </a:moveTo>
                <a:cubicBezTo>
                  <a:pt x="10" y="29"/>
                  <a:pt x="9" y="24"/>
                  <a:pt x="9" y="19"/>
                </a:cubicBezTo>
                <a:cubicBezTo>
                  <a:pt x="9" y="13"/>
                  <a:pt x="10" y="8"/>
                  <a:pt x="12" y="3"/>
                </a:cubicBezTo>
                <a:lnTo>
                  <a:pt x="3" y="0"/>
                </a:lnTo>
                <a:cubicBezTo>
                  <a:pt x="1" y="6"/>
                  <a:pt x="0" y="12"/>
                  <a:pt x="0" y="19"/>
                </a:cubicBezTo>
                <a:cubicBezTo>
                  <a:pt x="0" y="25"/>
                  <a:pt x="1" y="31"/>
                  <a:pt x="3" y="37"/>
                </a:cubicBezTo>
                <a:lnTo>
                  <a:pt x="12" y="34"/>
                </a:lnTo>
                <a:close/>
              </a:path>
            </a:pathLst>
          </a:custGeom>
          <a:solidFill>
            <a:srgbClr val="FF00FF">
              <a:alpha val="100000"/>
            </a:srgbClr>
          </a:solidFill>
          <a:ln w="9525">
            <a:noFill/>
          </a:ln>
        </p:spPr>
        <p:txBody>
          <a:bodyPr/>
          <a:p>
            <a:endParaRPr lang="zh-CN" altLang="en-US"/>
          </a:p>
        </p:txBody>
      </p:sp>
      <p:sp>
        <p:nvSpPr>
          <p:cNvPr id="21523" name="Freeform 23"/>
          <p:cNvSpPr/>
          <p:nvPr/>
        </p:nvSpPr>
        <p:spPr>
          <a:xfrm>
            <a:off x="3897313" y="2170113"/>
            <a:ext cx="1322387" cy="417512"/>
          </a:xfrm>
          <a:custGeom>
            <a:avLst/>
            <a:gdLst/>
            <a:ahLst/>
            <a:cxnLst>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Lst>
            <a:pathLst>
              <a:path w="38" h="12">
                <a:moveTo>
                  <a:pt x="3" y="12"/>
                </a:moveTo>
                <a:cubicBezTo>
                  <a:pt x="8" y="10"/>
                  <a:pt x="14" y="9"/>
                  <a:pt x="19" y="9"/>
                </a:cubicBezTo>
                <a:cubicBezTo>
                  <a:pt x="25" y="9"/>
                  <a:pt x="30" y="10"/>
                  <a:pt x="35" y="12"/>
                </a:cubicBezTo>
                <a:lnTo>
                  <a:pt x="38" y="3"/>
                </a:lnTo>
                <a:cubicBezTo>
                  <a:pt x="32" y="1"/>
                  <a:pt x="26" y="0"/>
                  <a:pt x="19" y="0"/>
                </a:cubicBezTo>
                <a:cubicBezTo>
                  <a:pt x="13" y="0"/>
                  <a:pt x="6" y="1"/>
                  <a:pt x="0" y="3"/>
                </a:cubicBezTo>
                <a:lnTo>
                  <a:pt x="3" y="12"/>
                </a:lnTo>
                <a:close/>
              </a:path>
            </a:pathLst>
          </a:custGeom>
          <a:solidFill>
            <a:srgbClr val="9966FF">
              <a:alpha val="100000"/>
            </a:srgbClr>
          </a:solidFill>
          <a:ln w="9525">
            <a:noFill/>
          </a:ln>
        </p:spPr>
        <p:txBody>
          <a:bodyPr/>
          <a:p>
            <a:endParaRPr lang="zh-CN" altLang="en-US"/>
          </a:p>
        </p:txBody>
      </p:sp>
      <p:sp>
        <p:nvSpPr>
          <p:cNvPr id="21524" name="Freeform 24"/>
          <p:cNvSpPr/>
          <p:nvPr/>
        </p:nvSpPr>
        <p:spPr>
          <a:xfrm>
            <a:off x="6089650" y="3457575"/>
            <a:ext cx="382588" cy="1219200"/>
          </a:xfrm>
          <a:custGeom>
            <a:avLst/>
            <a:gdLst/>
            <a:ahLst/>
            <a:cxnLst>
              <a:cxn ang="0">
                <a:pos x="0" y="2147483646"/>
              </a:cxn>
              <a:cxn ang="0">
                <a:pos x="2147483646" y="2147483646"/>
              </a:cxn>
              <a:cxn ang="0">
                <a:pos x="0" y="2147483646"/>
              </a:cxn>
              <a:cxn ang="0">
                <a:pos x="2147483646" y="2147483646"/>
              </a:cxn>
              <a:cxn ang="0">
                <a:pos x="2147483646" y="2147483646"/>
              </a:cxn>
              <a:cxn ang="0">
                <a:pos x="2147483646" y="0"/>
              </a:cxn>
              <a:cxn ang="0">
                <a:pos x="0" y="2147483646"/>
              </a:cxn>
            </a:cxnLst>
            <a:pathLst>
              <a:path w="11" h="35">
                <a:moveTo>
                  <a:pt x="0" y="3"/>
                </a:moveTo>
                <a:cubicBezTo>
                  <a:pt x="2" y="8"/>
                  <a:pt x="3" y="13"/>
                  <a:pt x="3" y="18"/>
                </a:cubicBezTo>
                <a:cubicBezTo>
                  <a:pt x="3" y="23"/>
                  <a:pt x="2" y="28"/>
                  <a:pt x="0" y="33"/>
                </a:cubicBezTo>
                <a:lnTo>
                  <a:pt x="8" y="35"/>
                </a:lnTo>
                <a:cubicBezTo>
                  <a:pt x="10" y="30"/>
                  <a:pt x="11" y="24"/>
                  <a:pt x="11" y="18"/>
                </a:cubicBezTo>
                <a:cubicBezTo>
                  <a:pt x="11" y="12"/>
                  <a:pt x="10" y="6"/>
                  <a:pt x="8" y="0"/>
                </a:cubicBezTo>
                <a:lnTo>
                  <a:pt x="0" y="3"/>
                </a:lnTo>
                <a:close/>
              </a:path>
            </a:pathLst>
          </a:custGeom>
          <a:solidFill>
            <a:srgbClr val="F1FD09">
              <a:alpha val="100000"/>
            </a:srgbClr>
          </a:solidFill>
          <a:ln w="9525">
            <a:noFill/>
          </a:ln>
        </p:spPr>
        <p:txBody>
          <a:bodyPr/>
          <a:p>
            <a:endParaRPr lang="zh-CN" altLang="en-US"/>
          </a:p>
        </p:txBody>
      </p:sp>
      <p:sp>
        <p:nvSpPr>
          <p:cNvPr id="21525" name="Freeform 25"/>
          <p:cNvSpPr/>
          <p:nvPr/>
        </p:nvSpPr>
        <p:spPr>
          <a:xfrm>
            <a:off x="3897313" y="5581650"/>
            <a:ext cx="1322387" cy="417513"/>
          </a:xfrm>
          <a:custGeom>
            <a:avLst/>
            <a:gdLst/>
            <a:ahLst/>
            <a:cxnLst>
              <a:cxn ang="0">
                <a:pos x="2147483646" y="0"/>
              </a:cxn>
              <a:cxn ang="0">
                <a:pos x="2147483646" y="2147483646"/>
              </a:cxn>
              <a:cxn ang="0">
                <a:pos x="2147483646" y="0"/>
              </a:cxn>
              <a:cxn ang="0">
                <a:pos x="0" y="2147483646"/>
              </a:cxn>
              <a:cxn ang="0">
                <a:pos x="2147483646" y="2147483646"/>
              </a:cxn>
              <a:cxn ang="0">
                <a:pos x="2147483646" y="2147483646"/>
              </a:cxn>
              <a:cxn ang="0">
                <a:pos x="2147483646" y="0"/>
              </a:cxn>
            </a:cxnLst>
            <a:pathLst>
              <a:path w="38" h="12">
                <a:moveTo>
                  <a:pt x="35" y="0"/>
                </a:moveTo>
                <a:cubicBezTo>
                  <a:pt x="30" y="1"/>
                  <a:pt x="25" y="2"/>
                  <a:pt x="19" y="2"/>
                </a:cubicBezTo>
                <a:cubicBezTo>
                  <a:pt x="14" y="2"/>
                  <a:pt x="8" y="1"/>
                  <a:pt x="3" y="0"/>
                </a:cubicBezTo>
                <a:lnTo>
                  <a:pt x="0" y="8"/>
                </a:lnTo>
                <a:cubicBezTo>
                  <a:pt x="6" y="10"/>
                  <a:pt x="13" y="12"/>
                  <a:pt x="19" y="11"/>
                </a:cubicBezTo>
                <a:cubicBezTo>
                  <a:pt x="26" y="11"/>
                  <a:pt x="32" y="10"/>
                  <a:pt x="38" y="8"/>
                </a:cubicBezTo>
                <a:lnTo>
                  <a:pt x="35" y="0"/>
                </a:lnTo>
                <a:close/>
              </a:path>
            </a:pathLst>
          </a:custGeom>
          <a:solidFill>
            <a:srgbClr val="0399FF">
              <a:alpha val="100000"/>
            </a:srgbClr>
          </a:solidFill>
          <a:ln w="9525">
            <a:noFill/>
          </a:ln>
        </p:spPr>
        <p:txBody>
          <a:bodyPr/>
          <a:p>
            <a:endParaRPr lang="zh-CN" altLang="en-US"/>
          </a:p>
        </p:txBody>
      </p:sp>
      <p:sp>
        <p:nvSpPr>
          <p:cNvPr id="21526" name="Freeform 26"/>
          <p:cNvSpPr/>
          <p:nvPr/>
        </p:nvSpPr>
        <p:spPr>
          <a:xfrm>
            <a:off x="2644775" y="3422650"/>
            <a:ext cx="417513" cy="1289050"/>
          </a:xfrm>
          <a:custGeom>
            <a:avLst/>
            <a:gdLst/>
            <a:ahLst/>
            <a:cxnLst>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Lst>
            <a:pathLst>
              <a:path w="12" h="37">
                <a:moveTo>
                  <a:pt x="12" y="34"/>
                </a:moveTo>
                <a:cubicBezTo>
                  <a:pt x="10" y="29"/>
                  <a:pt x="9" y="24"/>
                  <a:pt x="9" y="19"/>
                </a:cubicBezTo>
                <a:cubicBezTo>
                  <a:pt x="9" y="13"/>
                  <a:pt x="10" y="8"/>
                  <a:pt x="12" y="3"/>
                </a:cubicBezTo>
                <a:lnTo>
                  <a:pt x="3" y="0"/>
                </a:lnTo>
                <a:cubicBezTo>
                  <a:pt x="1" y="6"/>
                  <a:pt x="0" y="12"/>
                  <a:pt x="0" y="19"/>
                </a:cubicBezTo>
                <a:cubicBezTo>
                  <a:pt x="0" y="25"/>
                  <a:pt x="1" y="31"/>
                  <a:pt x="3" y="37"/>
                </a:cubicBezTo>
                <a:lnTo>
                  <a:pt x="12" y="34"/>
                </a:lnTo>
                <a:close/>
              </a:path>
            </a:pathLst>
          </a:custGeom>
          <a:solidFill>
            <a:srgbClr val="FF00FF">
              <a:alpha val="100000"/>
            </a:srgbClr>
          </a:solidFill>
          <a:ln w="9525">
            <a:noFill/>
          </a:ln>
        </p:spPr>
        <p:txBody>
          <a:bodyPr/>
          <a:p>
            <a:endParaRPr lang="zh-CN" altLang="en-US"/>
          </a:p>
        </p:txBody>
      </p:sp>
      <p:grpSp>
        <p:nvGrpSpPr>
          <p:cNvPr id="21527" name="Group 27"/>
          <p:cNvGrpSpPr/>
          <p:nvPr/>
        </p:nvGrpSpPr>
        <p:grpSpPr>
          <a:xfrm>
            <a:off x="2260600" y="4711700"/>
            <a:ext cx="1566863" cy="1670050"/>
            <a:chOff x="1253" y="2968"/>
            <a:chExt cx="987" cy="1052"/>
          </a:xfrm>
        </p:grpSpPr>
        <p:sp>
          <p:nvSpPr>
            <p:cNvPr id="21577" name="Freeform 28"/>
            <p:cNvSpPr/>
            <p:nvPr/>
          </p:nvSpPr>
          <p:spPr>
            <a:xfrm>
              <a:off x="1253" y="2968"/>
              <a:ext cx="417" cy="942"/>
            </a:xfrm>
            <a:custGeom>
              <a:avLst/>
              <a:gdLst/>
              <a:ahLst/>
              <a:cxnLst>
                <a:cxn ang="0">
                  <a:pos x="417" y="0"/>
                </a:cxn>
                <a:cxn ang="0">
                  <a:pos x="417" y="570"/>
                </a:cxn>
                <a:cxn ang="0">
                  <a:pos x="0" y="942"/>
                </a:cxn>
                <a:cxn ang="0">
                  <a:pos x="22" y="416"/>
                </a:cxn>
                <a:cxn ang="0">
                  <a:pos x="417" y="0"/>
                </a:cxn>
              </a:cxnLst>
              <a:pathLst>
                <a:path w="417" h="942">
                  <a:moveTo>
                    <a:pt x="417" y="0"/>
                  </a:moveTo>
                  <a:lnTo>
                    <a:pt x="417" y="570"/>
                  </a:lnTo>
                  <a:lnTo>
                    <a:pt x="0" y="942"/>
                  </a:lnTo>
                  <a:lnTo>
                    <a:pt x="22" y="416"/>
                  </a:lnTo>
                  <a:lnTo>
                    <a:pt x="417" y="0"/>
                  </a:lnTo>
                  <a:close/>
                </a:path>
              </a:pathLst>
            </a:custGeom>
            <a:solidFill>
              <a:srgbClr val="55D4D4">
                <a:alpha val="100000"/>
              </a:srgbClr>
            </a:solidFill>
            <a:ln w="9525">
              <a:noFill/>
            </a:ln>
          </p:spPr>
          <p:txBody>
            <a:bodyPr/>
            <a:p>
              <a:endParaRPr lang="zh-CN" altLang="en-US"/>
            </a:p>
          </p:txBody>
        </p:sp>
        <p:sp>
          <p:nvSpPr>
            <p:cNvPr id="21578" name="Freeform 29"/>
            <p:cNvSpPr/>
            <p:nvPr/>
          </p:nvSpPr>
          <p:spPr>
            <a:xfrm>
              <a:off x="1253" y="3538"/>
              <a:ext cx="987" cy="482"/>
            </a:xfrm>
            <a:custGeom>
              <a:avLst/>
              <a:gdLst/>
              <a:ahLst/>
              <a:cxnLst>
                <a:cxn ang="0">
                  <a:pos x="417" y="0"/>
                </a:cxn>
                <a:cxn ang="0">
                  <a:pos x="987" y="109"/>
                </a:cxn>
                <a:cxn ang="0">
                  <a:pos x="548" y="482"/>
                </a:cxn>
                <a:cxn ang="0">
                  <a:pos x="0" y="372"/>
                </a:cxn>
                <a:cxn ang="0">
                  <a:pos x="417" y="0"/>
                </a:cxn>
              </a:cxnLst>
              <a:pathLst>
                <a:path w="987" h="482">
                  <a:moveTo>
                    <a:pt x="417" y="0"/>
                  </a:moveTo>
                  <a:lnTo>
                    <a:pt x="987" y="109"/>
                  </a:lnTo>
                  <a:lnTo>
                    <a:pt x="548" y="482"/>
                  </a:lnTo>
                  <a:lnTo>
                    <a:pt x="0" y="372"/>
                  </a:lnTo>
                  <a:lnTo>
                    <a:pt x="417" y="0"/>
                  </a:lnTo>
                  <a:close/>
                </a:path>
              </a:pathLst>
            </a:custGeom>
            <a:solidFill>
              <a:srgbClr val="3F9E9E">
                <a:alpha val="100000"/>
              </a:srgbClr>
            </a:solidFill>
            <a:ln w="9525">
              <a:noFill/>
            </a:ln>
          </p:spPr>
          <p:txBody>
            <a:bodyPr/>
            <a:p>
              <a:endParaRPr lang="zh-CN" altLang="en-US"/>
            </a:p>
          </p:txBody>
        </p:sp>
        <p:sp>
          <p:nvSpPr>
            <p:cNvPr id="21579" name="Freeform 30"/>
            <p:cNvSpPr/>
            <p:nvPr/>
          </p:nvSpPr>
          <p:spPr>
            <a:xfrm>
              <a:off x="1670" y="2968"/>
              <a:ext cx="570" cy="679"/>
            </a:xfrm>
            <a:custGeom>
              <a:avLst/>
              <a:gdLst/>
              <a:ahLst/>
              <a:cxnLst>
                <a:cxn ang="0">
                  <a:pos x="0" y="0"/>
                </a:cxn>
                <a:cxn ang="0">
                  <a:pos x="0" y="570"/>
                </a:cxn>
                <a:cxn ang="0">
                  <a:pos x="570" y="679"/>
                </a:cxn>
                <a:cxn ang="0">
                  <a:pos x="570" y="131"/>
                </a:cxn>
                <a:cxn ang="0">
                  <a:pos x="0" y="0"/>
                </a:cxn>
              </a:cxnLst>
              <a:pathLst>
                <a:path w="570" h="679">
                  <a:moveTo>
                    <a:pt x="0" y="0"/>
                  </a:moveTo>
                  <a:lnTo>
                    <a:pt x="0" y="570"/>
                  </a:lnTo>
                  <a:lnTo>
                    <a:pt x="570" y="679"/>
                  </a:lnTo>
                  <a:lnTo>
                    <a:pt x="570" y="131"/>
                  </a:lnTo>
                  <a:lnTo>
                    <a:pt x="0" y="0"/>
                  </a:lnTo>
                  <a:close/>
                </a:path>
              </a:pathLst>
            </a:custGeom>
            <a:solidFill>
              <a:srgbClr val="53D0D0">
                <a:alpha val="100000"/>
              </a:srgbClr>
            </a:solidFill>
            <a:ln w="9525">
              <a:noFill/>
            </a:ln>
          </p:spPr>
          <p:txBody>
            <a:bodyPr/>
            <a:p>
              <a:endParaRPr lang="zh-CN" altLang="en-US"/>
            </a:p>
          </p:txBody>
        </p:sp>
      </p:grpSp>
      <p:grpSp>
        <p:nvGrpSpPr>
          <p:cNvPr id="21528" name="Group 31"/>
          <p:cNvGrpSpPr/>
          <p:nvPr/>
        </p:nvGrpSpPr>
        <p:grpSpPr>
          <a:xfrm>
            <a:off x="5289550" y="4711700"/>
            <a:ext cx="1565275" cy="1670050"/>
            <a:chOff x="3161" y="2968"/>
            <a:chExt cx="986" cy="1052"/>
          </a:xfrm>
        </p:grpSpPr>
        <p:sp>
          <p:nvSpPr>
            <p:cNvPr id="21574" name="Freeform 32"/>
            <p:cNvSpPr/>
            <p:nvPr/>
          </p:nvSpPr>
          <p:spPr>
            <a:xfrm>
              <a:off x="3161" y="3538"/>
              <a:ext cx="986" cy="482"/>
            </a:xfrm>
            <a:custGeom>
              <a:avLst/>
              <a:gdLst/>
              <a:ahLst/>
              <a:cxnLst>
                <a:cxn ang="0">
                  <a:pos x="0" y="109"/>
                </a:cxn>
                <a:cxn ang="0">
                  <a:pos x="570" y="0"/>
                </a:cxn>
                <a:cxn ang="0">
                  <a:pos x="986" y="372"/>
                </a:cxn>
                <a:cxn ang="0">
                  <a:pos x="438" y="482"/>
                </a:cxn>
                <a:cxn ang="0">
                  <a:pos x="0" y="109"/>
                </a:cxn>
              </a:cxnLst>
              <a:pathLst>
                <a:path w="986" h="482">
                  <a:moveTo>
                    <a:pt x="0" y="109"/>
                  </a:moveTo>
                  <a:lnTo>
                    <a:pt x="570" y="0"/>
                  </a:lnTo>
                  <a:lnTo>
                    <a:pt x="986" y="372"/>
                  </a:lnTo>
                  <a:lnTo>
                    <a:pt x="438" y="482"/>
                  </a:lnTo>
                  <a:lnTo>
                    <a:pt x="0" y="109"/>
                  </a:lnTo>
                  <a:close/>
                </a:path>
              </a:pathLst>
            </a:custGeom>
            <a:solidFill>
              <a:srgbClr val="9E9E00">
                <a:alpha val="100000"/>
              </a:srgbClr>
            </a:solidFill>
            <a:ln w="9525">
              <a:noFill/>
            </a:ln>
          </p:spPr>
          <p:txBody>
            <a:bodyPr/>
            <a:p>
              <a:endParaRPr lang="zh-CN" altLang="en-US"/>
            </a:p>
          </p:txBody>
        </p:sp>
        <p:sp>
          <p:nvSpPr>
            <p:cNvPr id="21575" name="Freeform 33"/>
            <p:cNvSpPr/>
            <p:nvPr/>
          </p:nvSpPr>
          <p:spPr>
            <a:xfrm>
              <a:off x="3731" y="2968"/>
              <a:ext cx="416" cy="942"/>
            </a:xfrm>
            <a:custGeom>
              <a:avLst/>
              <a:gdLst/>
              <a:ahLst/>
              <a:cxnLst>
                <a:cxn ang="0">
                  <a:pos x="0" y="570"/>
                </a:cxn>
                <a:cxn ang="0">
                  <a:pos x="0" y="0"/>
                </a:cxn>
                <a:cxn ang="0">
                  <a:pos x="416" y="416"/>
                </a:cxn>
                <a:cxn ang="0">
                  <a:pos x="416" y="942"/>
                </a:cxn>
                <a:cxn ang="0">
                  <a:pos x="0" y="570"/>
                </a:cxn>
              </a:cxnLst>
              <a:pathLst>
                <a:path w="416" h="942">
                  <a:moveTo>
                    <a:pt x="0" y="570"/>
                  </a:moveTo>
                  <a:lnTo>
                    <a:pt x="0" y="0"/>
                  </a:lnTo>
                  <a:lnTo>
                    <a:pt x="416" y="416"/>
                  </a:lnTo>
                  <a:lnTo>
                    <a:pt x="416" y="942"/>
                  </a:lnTo>
                  <a:lnTo>
                    <a:pt x="0" y="570"/>
                  </a:lnTo>
                  <a:close/>
                </a:path>
              </a:pathLst>
            </a:custGeom>
            <a:solidFill>
              <a:srgbClr val="D4D400">
                <a:alpha val="100000"/>
              </a:srgbClr>
            </a:solidFill>
            <a:ln w="9525">
              <a:noFill/>
            </a:ln>
          </p:spPr>
          <p:txBody>
            <a:bodyPr/>
            <a:p>
              <a:endParaRPr lang="zh-CN" altLang="en-US"/>
            </a:p>
          </p:txBody>
        </p:sp>
        <p:sp>
          <p:nvSpPr>
            <p:cNvPr id="21576" name="Freeform 34"/>
            <p:cNvSpPr/>
            <p:nvPr/>
          </p:nvSpPr>
          <p:spPr>
            <a:xfrm>
              <a:off x="3161" y="2968"/>
              <a:ext cx="570" cy="679"/>
            </a:xfrm>
            <a:custGeom>
              <a:avLst/>
              <a:gdLst/>
              <a:ahLst/>
              <a:cxnLst>
                <a:cxn ang="0">
                  <a:pos x="0" y="109"/>
                </a:cxn>
                <a:cxn ang="0">
                  <a:pos x="0" y="679"/>
                </a:cxn>
                <a:cxn ang="0">
                  <a:pos x="570" y="570"/>
                </a:cxn>
                <a:cxn ang="0">
                  <a:pos x="570" y="0"/>
                </a:cxn>
                <a:cxn ang="0">
                  <a:pos x="0" y="109"/>
                </a:cxn>
              </a:cxnLst>
              <a:pathLst>
                <a:path w="570" h="679">
                  <a:moveTo>
                    <a:pt x="0" y="109"/>
                  </a:moveTo>
                  <a:lnTo>
                    <a:pt x="0" y="679"/>
                  </a:lnTo>
                  <a:lnTo>
                    <a:pt x="570" y="570"/>
                  </a:lnTo>
                  <a:lnTo>
                    <a:pt x="570" y="0"/>
                  </a:lnTo>
                  <a:lnTo>
                    <a:pt x="0" y="109"/>
                  </a:lnTo>
                  <a:close/>
                </a:path>
              </a:pathLst>
            </a:custGeom>
            <a:solidFill>
              <a:srgbClr val="D0D000">
                <a:alpha val="100000"/>
              </a:srgbClr>
            </a:solidFill>
            <a:ln w="9525">
              <a:noFill/>
            </a:ln>
          </p:spPr>
          <p:txBody>
            <a:bodyPr/>
            <a:p>
              <a:endParaRPr lang="zh-CN" altLang="en-US"/>
            </a:p>
          </p:txBody>
        </p:sp>
      </p:grpSp>
      <p:grpSp>
        <p:nvGrpSpPr>
          <p:cNvPr id="21529" name="Group 35"/>
          <p:cNvGrpSpPr/>
          <p:nvPr/>
        </p:nvGrpSpPr>
        <p:grpSpPr>
          <a:xfrm>
            <a:off x="5289550" y="1752600"/>
            <a:ext cx="1565275" cy="1670050"/>
            <a:chOff x="3161" y="1104"/>
            <a:chExt cx="986" cy="1052"/>
          </a:xfrm>
        </p:grpSpPr>
        <p:sp>
          <p:nvSpPr>
            <p:cNvPr id="21571" name="Freeform 36"/>
            <p:cNvSpPr/>
            <p:nvPr/>
          </p:nvSpPr>
          <p:spPr>
            <a:xfrm>
              <a:off x="3731" y="1214"/>
              <a:ext cx="416" cy="942"/>
            </a:xfrm>
            <a:custGeom>
              <a:avLst/>
              <a:gdLst/>
              <a:ahLst/>
              <a:cxnLst>
                <a:cxn ang="0">
                  <a:pos x="0" y="942"/>
                </a:cxn>
                <a:cxn ang="0">
                  <a:pos x="0" y="372"/>
                </a:cxn>
                <a:cxn ang="0">
                  <a:pos x="416" y="0"/>
                </a:cxn>
                <a:cxn ang="0">
                  <a:pos x="416" y="548"/>
                </a:cxn>
                <a:cxn ang="0">
                  <a:pos x="0" y="942"/>
                </a:cxn>
              </a:cxnLst>
              <a:pathLst>
                <a:path w="416" h="942">
                  <a:moveTo>
                    <a:pt x="0" y="942"/>
                  </a:moveTo>
                  <a:lnTo>
                    <a:pt x="0" y="372"/>
                  </a:lnTo>
                  <a:lnTo>
                    <a:pt x="416" y="0"/>
                  </a:lnTo>
                  <a:lnTo>
                    <a:pt x="416" y="548"/>
                  </a:lnTo>
                  <a:lnTo>
                    <a:pt x="0" y="942"/>
                  </a:lnTo>
                  <a:close/>
                </a:path>
              </a:pathLst>
            </a:custGeom>
            <a:solidFill>
              <a:srgbClr val="AA7FD4">
                <a:alpha val="100000"/>
              </a:srgbClr>
            </a:solidFill>
            <a:ln w="9525">
              <a:noFill/>
            </a:ln>
          </p:spPr>
          <p:txBody>
            <a:bodyPr/>
            <a:p>
              <a:endParaRPr lang="zh-CN" altLang="en-US"/>
            </a:p>
          </p:txBody>
        </p:sp>
        <p:sp>
          <p:nvSpPr>
            <p:cNvPr id="21572" name="Freeform 37"/>
            <p:cNvSpPr/>
            <p:nvPr/>
          </p:nvSpPr>
          <p:spPr>
            <a:xfrm>
              <a:off x="3161" y="1104"/>
              <a:ext cx="986" cy="482"/>
            </a:xfrm>
            <a:custGeom>
              <a:avLst/>
              <a:gdLst/>
              <a:ahLst/>
              <a:cxnLst>
                <a:cxn ang="0">
                  <a:pos x="570" y="482"/>
                </a:cxn>
                <a:cxn ang="0">
                  <a:pos x="0" y="373"/>
                </a:cxn>
                <a:cxn ang="0">
                  <a:pos x="438" y="0"/>
                </a:cxn>
                <a:cxn ang="0">
                  <a:pos x="986" y="110"/>
                </a:cxn>
                <a:cxn ang="0">
                  <a:pos x="570" y="482"/>
                </a:cxn>
              </a:cxnLst>
              <a:pathLst>
                <a:path w="986" h="482">
                  <a:moveTo>
                    <a:pt x="570" y="482"/>
                  </a:moveTo>
                  <a:lnTo>
                    <a:pt x="0" y="373"/>
                  </a:lnTo>
                  <a:lnTo>
                    <a:pt x="438" y="0"/>
                  </a:lnTo>
                  <a:lnTo>
                    <a:pt x="986" y="110"/>
                  </a:lnTo>
                  <a:lnTo>
                    <a:pt x="570" y="482"/>
                  </a:lnTo>
                  <a:close/>
                </a:path>
              </a:pathLst>
            </a:custGeom>
            <a:solidFill>
              <a:srgbClr val="7E5F9E">
                <a:alpha val="100000"/>
              </a:srgbClr>
            </a:solidFill>
            <a:ln w="9525">
              <a:noFill/>
            </a:ln>
          </p:spPr>
          <p:txBody>
            <a:bodyPr/>
            <a:p>
              <a:endParaRPr lang="zh-CN" altLang="en-US"/>
            </a:p>
          </p:txBody>
        </p:sp>
        <p:sp>
          <p:nvSpPr>
            <p:cNvPr id="21573" name="Freeform 38"/>
            <p:cNvSpPr/>
            <p:nvPr/>
          </p:nvSpPr>
          <p:spPr>
            <a:xfrm>
              <a:off x="3161" y="1477"/>
              <a:ext cx="570" cy="679"/>
            </a:xfrm>
            <a:custGeom>
              <a:avLst/>
              <a:gdLst/>
              <a:ahLst/>
              <a:cxnLst>
                <a:cxn ang="0">
                  <a:pos x="0" y="0"/>
                </a:cxn>
                <a:cxn ang="0">
                  <a:pos x="0" y="570"/>
                </a:cxn>
                <a:cxn ang="0">
                  <a:pos x="570" y="679"/>
                </a:cxn>
                <a:cxn ang="0">
                  <a:pos x="570" y="109"/>
                </a:cxn>
                <a:cxn ang="0">
                  <a:pos x="0" y="0"/>
                </a:cxn>
              </a:cxnLst>
              <a:pathLst>
                <a:path w="570" h="679">
                  <a:moveTo>
                    <a:pt x="0" y="0"/>
                  </a:moveTo>
                  <a:lnTo>
                    <a:pt x="0" y="570"/>
                  </a:lnTo>
                  <a:lnTo>
                    <a:pt x="570" y="679"/>
                  </a:lnTo>
                  <a:lnTo>
                    <a:pt x="570" y="109"/>
                  </a:lnTo>
                  <a:lnTo>
                    <a:pt x="0" y="0"/>
                  </a:lnTo>
                  <a:close/>
                </a:path>
              </a:pathLst>
            </a:custGeom>
            <a:solidFill>
              <a:srgbClr val="A67CD0">
                <a:alpha val="100000"/>
              </a:srgbClr>
            </a:solidFill>
            <a:ln w="9525">
              <a:noFill/>
            </a:ln>
          </p:spPr>
          <p:txBody>
            <a:bodyPr/>
            <a:p>
              <a:endParaRPr lang="zh-CN" altLang="en-US"/>
            </a:p>
          </p:txBody>
        </p:sp>
      </p:grpSp>
      <p:grpSp>
        <p:nvGrpSpPr>
          <p:cNvPr id="21530" name="Group 39"/>
          <p:cNvGrpSpPr/>
          <p:nvPr/>
        </p:nvGrpSpPr>
        <p:grpSpPr>
          <a:xfrm>
            <a:off x="2260600" y="4711700"/>
            <a:ext cx="1566863" cy="1670050"/>
            <a:chOff x="1253" y="2968"/>
            <a:chExt cx="987" cy="1052"/>
          </a:xfrm>
        </p:grpSpPr>
        <p:sp>
          <p:nvSpPr>
            <p:cNvPr id="21568" name="Freeform 40"/>
            <p:cNvSpPr/>
            <p:nvPr/>
          </p:nvSpPr>
          <p:spPr>
            <a:xfrm>
              <a:off x="1253" y="2968"/>
              <a:ext cx="417" cy="942"/>
            </a:xfrm>
            <a:custGeom>
              <a:avLst/>
              <a:gdLst/>
              <a:ahLst/>
              <a:cxnLst>
                <a:cxn ang="0">
                  <a:pos x="417" y="0"/>
                </a:cxn>
                <a:cxn ang="0">
                  <a:pos x="417" y="570"/>
                </a:cxn>
                <a:cxn ang="0">
                  <a:pos x="0" y="942"/>
                </a:cxn>
                <a:cxn ang="0">
                  <a:pos x="22" y="416"/>
                </a:cxn>
                <a:cxn ang="0">
                  <a:pos x="417" y="0"/>
                </a:cxn>
              </a:cxnLst>
              <a:pathLst>
                <a:path w="417" h="942">
                  <a:moveTo>
                    <a:pt x="417" y="0"/>
                  </a:moveTo>
                  <a:lnTo>
                    <a:pt x="417" y="570"/>
                  </a:lnTo>
                  <a:lnTo>
                    <a:pt x="0" y="942"/>
                  </a:lnTo>
                  <a:lnTo>
                    <a:pt x="22" y="416"/>
                  </a:lnTo>
                  <a:lnTo>
                    <a:pt x="417" y="0"/>
                  </a:lnTo>
                  <a:close/>
                </a:path>
              </a:pathLst>
            </a:custGeom>
            <a:solidFill>
              <a:srgbClr val="55D4D4">
                <a:alpha val="100000"/>
              </a:srgbClr>
            </a:solidFill>
            <a:ln w="9525">
              <a:noFill/>
            </a:ln>
          </p:spPr>
          <p:txBody>
            <a:bodyPr/>
            <a:p>
              <a:endParaRPr lang="zh-CN" altLang="en-US"/>
            </a:p>
          </p:txBody>
        </p:sp>
        <p:sp>
          <p:nvSpPr>
            <p:cNvPr id="21569" name="Freeform 41"/>
            <p:cNvSpPr/>
            <p:nvPr/>
          </p:nvSpPr>
          <p:spPr>
            <a:xfrm>
              <a:off x="1253" y="3538"/>
              <a:ext cx="987" cy="482"/>
            </a:xfrm>
            <a:custGeom>
              <a:avLst/>
              <a:gdLst/>
              <a:ahLst/>
              <a:cxnLst>
                <a:cxn ang="0">
                  <a:pos x="417" y="0"/>
                </a:cxn>
                <a:cxn ang="0">
                  <a:pos x="987" y="109"/>
                </a:cxn>
                <a:cxn ang="0">
                  <a:pos x="548" y="482"/>
                </a:cxn>
                <a:cxn ang="0">
                  <a:pos x="0" y="372"/>
                </a:cxn>
                <a:cxn ang="0">
                  <a:pos x="417" y="0"/>
                </a:cxn>
              </a:cxnLst>
              <a:pathLst>
                <a:path w="987" h="482">
                  <a:moveTo>
                    <a:pt x="417" y="0"/>
                  </a:moveTo>
                  <a:lnTo>
                    <a:pt x="987" y="109"/>
                  </a:lnTo>
                  <a:lnTo>
                    <a:pt x="548" y="482"/>
                  </a:lnTo>
                  <a:lnTo>
                    <a:pt x="0" y="372"/>
                  </a:lnTo>
                  <a:lnTo>
                    <a:pt x="417" y="0"/>
                  </a:lnTo>
                  <a:close/>
                </a:path>
              </a:pathLst>
            </a:custGeom>
            <a:solidFill>
              <a:srgbClr val="3F9E9E">
                <a:alpha val="100000"/>
              </a:srgbClr>
            </a:solidFill>
            <a:ln w="9525">
              <a:noFill/>
            </a:ln>
          </p:spPr>
          <p:txBody>
            <a:bodyPr/>
            <a:p>
              <a:endParaRPr lang="zh-CN" altLang="en-US"/>
            </a:p>
          </p:txBody>
        </p:sp>
        <p:sp>
          <p:nvSpPr>
            <p:cNvPr id="21570" name="Freeform 42"/>
            <p:cNvSpPr/>
            <p:nvPr/>
          </p:nvSpPr>
          <p:spPr>
            <a:xfrm>
              <a:off x="1670" y="2968"/>
              <a:ext cx="570" cy="679"/>
            </a:xfrm>
            <a:custGeom>
              <a:avLst/>
              <a:gdLst/>
              <a:ahLst/>
              <a:cxnLst>
                <a:cxn ang="0">
                  <a:pos x="0" y="0"/>
                </a:cxn>
                <a:cxn ang="0">
                  <a:pos x="0" y="570"/>
                </a:cxn>
                <a:cxn ang="0">
                  <a:pos x="570" y="679"/>
                </a:cxn>
                <a:cxn ang="0">
                  <a:pos x="570" y="131"/>
                </a:cxn>
                <a:cxn ang="0">
                  <a:pos x="0" y="0"/>
                </a:cxn>
              </a:cxnLst>
              <a:pathLst>
                <a:path w="570" h="679">
                  <a:moveTo>
                    <a:pt x="0" y="0"/>
                  </a:moveTo>
                  <a:lnTo>
                    <a:pt x="0" y="570"/>
                  </a:lnTo>
                  <a:lnTo>
                    <a:pt x="570" y="679"/>
                  </a:lnTo>
                  <a:lnTo>
                    <a:pt x="570" y="131"/>
                  </a:lnTo>
                  <a:lnTo>
                    <a:pt x="0" y="0"/>
                  </a:lnTo>
                  <a:close/>
                </a:path>
              </a:pathLst>
            </a:custGeom>
            <a:solidFill>
              <a:srgbClr val="53D0D0">
                <a:alpha val="100000"/>
              </a:srgbClr>
            </a:solidFill>
            <a:ln w="9525">
              <a:noFill/>
            </a:ln>
          </p:spPr>
          <p:txBody>
            <a:bodyPr/>
            <a:p>
              <a:endParaRPr lang="zh-CN" altLang="en-US"/>
            </a:p>
          </p:txBody>
        </p:sp>
      </p:grpSp>
      <p:grpSp>
        <p:nvGrpSpPr>
          <p:cNvPr id="21531" name="Group 43"/>
          <p:cNvGrpSpPr/>
          <p:nvPr/>
        </p:nvGrpSpPr>
        <p:grpSpPr>
          <a:xfrm>
            <a:off x="5289550" y="4711700"/>
            <a:ext cx="1565275" cy="1670050"/>
            <a:chOff x="3161" y="2968"/>
            <a:chExt cx="986" cy="1052"/>
          </a:xfrm>
        </p:grpSpPr>
        <p:sp>
          <p:nvSpPr>
            <p:cNvPr id="21565" name="Freeform 44"/>
            <p:cNvSpPr/>
            <p:nvPr/>
          </p:nvSpPr>
          <p:spPr>
            <a:xfrm>
              <a:off x="3161" y="3538"/>
              <a:ext cx="986" cy="482"/>
            </a:xfrm>
            <a:custGeom>
              <a:avLst/>
              <a:gdLst/>
              <a:ahLst/>
              <a:cxnLst>
                <a:cxn ang="0">
                  <a:pos x="0" y="109"/>
                </a:cxn>
                <a:cxn ang="0">
                  <a:pos x="570" y="0"/>
                </a:cxn>
                <a:cxn ang="0">
                  <a:pos x="986" y="372"/>
                </a:cxn>
                <a:cxn ang="0">
                  <a:pos x="438" y="482"/>
                </a:cxn>
                <a:cxn ang="0">
                  <a:pos x="0" y="109"/>
                </a:cxn>
              </a:cxnLst>
              <a:pathLst>
                <a:path w="986" h="482">
                  <a:moveTo>
                    <a:pt x="0" y="109"/>
                  </a:moveTo>
                  <a:lnTo>
                    <a:pt x="570" y="0"/>
                  </a:lnTo>
                  <a:lnTo>
                    <a:pt x="986" y="372"/>
                  </a:lnTo>
                  <a:lnTo>
                    <a:pt x="438" y="482"/>
                  </a:lnTo>
                  <a:lnTo>
                    <a:pt x="0" y="109"/>
                  </a:lnTo>
                  <a:close/>
                </a:path>
              </a:pathLst>
            </a:custGeom>
            <a:solidFill>
              <a:srgbClr val="9E9E00">
                <a:alpha val="100000"/>
              </a:srgbClr>
            </a:solidFill>
            <a:ln w="9525">
              <a:noFill/>
            </a:ln>
          </p:spPr>
          <p:txBody>
            <a:bodyPr/>
            <a:p>
              <a:endParaRPr lang="zh-CN" altLang="en-US"/>
            </a:p>
          </p:txBody>
        </p:sp>
        <p:sp>
          <p:nvSpPr>
            <p:cNvPr id="21566" name="Freeform 45"/>
            <p:cNvSpPr/>
            <p:nvPr/>
          </p:nvSpPr>
          <p:spPr>
            <a:xfrm>
              <a:off x="3731" y="2968"/>
              <a:ext cx="416" cy="942"/>
            </a:xfrm>
            <a:custGeom>
              <a:avLst/>
              <a:gdLst/>
              <a:ahLst/>
              <a:cxnLst>
                <a:cxn ang="0">
                  <a:pos x="0" y="570"/>
                </a:cxn>
                <a:cxn ang="0">
                  <a:pos x="0" y="0"/>
                </a:cxn>
                <a:cxn ang="0">
                  <a:pos x="416" y="416"/>
                </a:cxn>
                <a:cxn ang="0">
                  <a:pos x="416" y="942"/>
                </a:cxn>
                <a:cxn ang="0">
                  <a:pos x="0" y="570"/>
                </a:cxn>
              </a:cxnLst>
              <a:pathLst>
                <a:path w="416" h="942">
                  <a:moveTo>
                    <a:pt x="0" y="570"/>
                  </a:moveTo>
                  <a:lnTo>
                    <a:pt x="0" y="0"/>
                  </a:lnTo>
                  <a:lnTo>
                    <a:pt x="416" y="416"/>
                  </a:lnTo>
                  <a:lnTo>
                    <a:pt x="416" y="942"/>
                  </a:lnTo>
                  <a:lnTo>
                    <a:pt x="0" y="570"/>
                  </a:lnTo>
                  <a:close/>
                </a:path>
              </a:pathLst>
            </a:custGeom>
            <a:solidFill>
              <a:srgbClr val="D4D400">
                <a:alpha val="100000"/>
              </a:srgbClr>
            </a:solidFill>
            <a:ln w="9525">
              <a:noFill/>
            </a:ln>
          </p:spPr>
          <p:txBody>
            <a:bodyPr/>
            <a:p>
              <a:endParaRPr lang="zh-CN" altLang="en-US"/>
            </a:p>
          </p:txBody>
        </p:sp>
        <p:sp>
          <p:nvSpPr>
            <p:cNvPr id="21567" name="Freeform 46"/>
            <p:cNvSpPr/>
            <p:nvPr/>
          </p:nvSpPr>
          <p:spPr>
            <a:xfrm>
              <a:off x="3161" y="2968"/>
              <a:ext cx="570" cy="679"/>
            </a:xfrm>
            <a:custGeom>
              <a:avLst/>
              <a:gdLst/>
              <a:ahLst/>
              <a:cxnLst>
                <a:cxn ang="0">
                  <a:pos x="0" y="109"/>
                </a:cxn>
                <a:cxn ang="0">
                  <a:pos x="0" y="679"/>
                </a:cxn>
                <a:cxn ang="0">
                  <a:pos x="570" y="570"/>
                </a:cxn>
                <a:cxn ang="0">
                  <a:pos x="570" y="0"/>
                </a:cxn>
                <a:cxn ang="0">
                  <a:pos x="0" y="109"/>
                </a:cxn>
              </a:cxnLst>
              <a:pathLst>
                <a:path w="570" h="679">
                  <a:moveTo>
                    <a:pt x="0" y="109"/>
                  </a:moveTo>
                  <a:lnTo>
                    <a:pt x="0" y="679"/>
                  </a:lnTo>
                  <a:lnTo>
                    <a:pt x="570" y="570"/>
                  </a:lnTo>
                  <a:lnTo>
                    <a:pt x="570" y="0"/>
                  </a:lnTo>
                  <a:lnTo>
                    <a:pt x="0" y="109"/>
                  </a:lnTo>
                  <a:close/>
                </a:path>
              </a:pathLst>
            </a:custGeom>
            <a:solidFill>
              <a:srgbClr val="D0D000">
                <a:alpha val="100000"/>
              </a:srgbClr>
            </a:solidFill>
            <a:ln w="9525">
              <a:noFill/>
            </a:ln>
          </p:spPr>
          <p:txBody>
            <a:bodyPr/>
            <a:p>
              <a:endParaRPr lang="zh-CN" altLang="en-US"/>
            </a:p>
          </p:txBody>
        </p:sp>
      </p:grpSp>
      <p:grpSp>
        <p:nvGrpSpPr>
          <p:cNvPr id="21532" name="Group 47"/>
          <p:cNvGrpSpPr/>
          <p:nvPr/>
        </p:nvGrpSpPr>
        <p:grpSpPr>
          <a:xfrm>
            <a:off x="5289550" y="1752600"/>
            <a:ext cx="1565275" cy="1670050"/>
            <a:chOff x="3161" y="1104"/>
            <a:chExt cx="986" cy="1052"/>
          </a:xfrm>
        </p:grpSpPr>
        <p:sp>
          <p:nvSpPr>
            <p:cNvPr id="21562" name="Freeform 48"/>
            <p:cNvSpPr/>
            <p:nvPr/>
          </p:nvSpPr>
          <p:spPr>
            <a:xfrm>
              <a:off x="3731" y="1214"/>
              <a:ext cx="416" cy="942"/>
            </a:xfrm>
            <a:custGeom>
              <a:avLst/>
              <a:gdLst/>
              <a:ahLst/>
              <a:cxnLst>
                <a:cxn ang="0">
                  <a:pos x="0" y="942"/>
                </a:cxn>
                <a:cxn ang="0">
                  <a:pos x="0" y="372"/>
                </a:cxn>
                <a:cxn ang="0">
                  <a:pos x="416" y="0"/>
                </a:cxn>
                <a:cxn ang="0">
                  <a:pos x="416" y="548"/>
                </a:cxn>
                <a:cxn ang="0">
                  <a:pos x="0" y="942"/>
                </a:cxn>
              </a:cxnLst>
              <a:pathLst>
                <a:path w="416" h="942">
                  <a:moveTo>
                    <a:pt x="0" y="942"/>
                  </a:moveTo>
                  <a:lnTo>
                    <a:pt x="0" y="372"/>
                  </a:lnTo>
                  <a:lnTo>
                    <a:pt x="416" y="0"/>
                  </a:lnTo>
                  <a:lnTo>
                    <a:pt x="416" y="548"/>
                  </a:lnTo>
                  <a:lnTo>
                    <a:pt x="0" y="942"/>
                  </a:lnTo>
                  <a:close/>
                </a:path>
              </a:pathLst>
            </a:custGeom>
            <a:solidFill>
              <a:srgbClr val="AA7FD4">
                <a:alpha val="100000"/>
              </a:srgbClr>
            </a:solidFill>
            <a:ln w="9525">
              <a:noFill/>
            </a:ln>
          </p:spPr>
          <p:txBody>
            <a:bodyPr/>
            <a:p>
              <a:endParaRPr lang="zh-CN" altLang="en-US"/>
            </a:p>
          </p:txBody>
        </p:sp>
        <p:sp>
          <p:nvSpPr>
            <p:cNvPr id="21563" name="Freeform 49"/>
            <p:cNvSpPr/>
            <p:nvPr/>
          </p:nvSpPr>
          <p:spPr>
            <a:xfrm>
              <a:off x="3161" y="1104"/>
              <a:ext cx="986" cy="482"/>
            </a:xfrm>
            <a:custGeom>
              <a:avLst/>
              <a:gdLst/>
              <a:ahLst/>
              <a:cxnLst>
                <a:cxn ang="0">
                  <a:pos x="570" y="482"/>
                </a:cxn>
                <a:cxn ang="0">
                  <a:pos x="0" y="373"/>
                </a:cxn>
                <a:cxn ang="0">
                  <a:pos x="438" y="0"/>
                </a:cxn>
                <a:cxn ang="0">
                  <a:pos x="986" y="110"/>
                </a:cxn>
                <a:cxn ang="0">
                  <a:pos x="570" y="482"/>
                </a:cxn>
              </a:cxnLst>
              <a:pathLst>
                <a:path w="986" h="482">
                  <a:moveTo>
                    <a:pt x="570" y="482"/>
                  </a:moveTo>
                  <a:lnTo>
                    <a:pt x="0" y="373"/>
                  </a:lnTo>
                  <a:lnTo>
                    <a:pt x="438" y="0"/>
                  </a:lnTo>
                  <a:lnTo>
                    <a:pt x="986" y="110"/>
                  </a:lnTo>
                  <a:lnTo>
                    <a:pt x="570" y="482"/>
                  </a:lnTo>
                  <a:close/>
                </a:path>
              </a:pathLst>
            </a:custGeom>
            <a:solidFill>
              <a:srgbClr val="7E5F9E">
                <a:alpha val="100000"/>
              </a:srgbClr>
            </a:solidFill>
            <a:ln w="9525">
              <a:noFill/>
            </a:ln>
          </p:spPr>
          <p:txBody>
            <a:bodyPr/>
            <a:p>
              <a:endParaRPr lang="zh-CN" altLang="en-US"/>
            </a:p>
          </p:txBody>
        </p:sp>
        <p:sp>
          <p:nvSpPr>
            <p:cNvPr id="21564" name="Freeform 50"/>
            <p:cNvSpPr/>
            <p:nvPr/>
          </p:nvSpPr>
          <p:spPr>
            <a:xfrm>
              <a:off x="3161" y="1477"/>
              <a:ext cx="570" cy="679"/>
            </a:xfrm>
            <a:custGeom>
              <a:avLst/>
              <a:gdLst/>
              <a:ahLst/>
              <a:cxnLst>
                <a:cxn ang="0">
                  <a:pos x="0" y="0"/>
                </a:cxn>
                <a:cxn ang="0">
                  <a:pos x="0" y="570"/>
                </a:cxn>
                <a:cxn ang="0">
                  <a:pos x="570" y="679"/>
                </a:cxn>
                <a:cxn ang="0">
                  <a:pos x="570" y="109"/>
                </a:cxn>
                <a:cxn ang="0">
                  <a:pos x="0" y="0"/>
                </a:cxn>
              </a:cxnLst>
              <a:pathLst>
                <a:path w="570" h="679">
                  <a:moveTo>
                    <a:pt x="0" y="0"/>
                  </a:moveTo>
                  <a:lnTo>
                    <a:pt x="0" y="570"/>
                  </a:lnTo>
                  <a:lnTo>
                    <a:pt x="570" y="679"/>
                  </a:lnTo>
                  <a:lnTo>
                    <a:pt x="570" y="109"/>
                  </a:lnTo>
                  <a:lnTo>
                    <a:pt x="0" y="0"/>
                  </a:lnTo>
                  <a:close/>
                </a:path>
              </a:pathLst>
            </a:custGeom>
            <a:solidFill>
              <a:srgbClr val="A67CD0">
                <a:alpha val="100000"/>
              </a:srgbClr>
            </a:solidFill>
            <a:ln w="9525">
              <a:noFill/>
            </a:ln>
          </p:spPr>
          <p:txBody>
            <a:bodyPr/>
            <a:p>
              <a:endParaRPr lang="zh-CN" altLang="en-US"/>
            </a:p>
          </p:txBody>
        </p:sp>
      </p:grpSp>
      <p:grpSp>
        <p:nvGrpSpPr>
          <p:cNvPr id="21533" name="Group 51"/>
          <p:cNvGrpSpPr/>
          <p:nvPr/>
        </p:nvGrpSpPr>
        <p:grpSpPr>
          <a:xfrm>
            <a:off x="2260600" y="1752600"/>
            <a:ext cx="1566863" cy="1670050"/>
            <a:chOff x="1253" y="1104"/>
            <a:chExt cx="987" cy="1052"/>
          </a:xfrm>
        </p:grpSpPr>
        <p:sp>
          <p:nvSpPr>
            <p:cNvPr id="21559" name="Freeform 52"/>
            <p:cNvSpPr/>
            <p:nvPr/>
          </p:nvSpPr>
          <p:spPr>
            <a:xfrm>
              <a:off x="1253" y="1214"/>
              <a:ext cx="417" cy="942"/>
            </a:xfrm>
            <a:custGeom>
              <a:avLst/>
              <a:gdLst/>
              <a:ahLst/>
              <a:cxnLst>
                <a:cxn ang="0">
                  <a:pos x="417" y="372"/>
                </a:cxn>
                <a:cxn ang="0">
                  <a:pos x="417" y="942"/>
                </a:cxn>
                <a:cxn ang="0">
                  <a:pos x="22" y="548"/>
                </a:cxn>
                <a:cxn ang="0">
                  <a:pos x="0" y="0"/>
                </a:cxn>
                <a:cxn ang="0">
                  <a:pos x="417" y="372"/>
                </a:cxn>
              </a:cxnLst>
              <a:pathLst>
                <a:path w="417" h="942">
                  <a:moveTo>
                    <a:pt x="417" y="372"/>
                  </a:moveTo>
                  <a:lnTo>
                    <a:pt x="417" y="942"/>
                  </a:lnTo>
                  <a:lnTo>
                    <a:pt x="22" y="548"/>
                  </a:lnTo>
                  <a:lnTo>
                    <a:pt x="0" y="0"/>
                  </a:lnTo>
                  <a:lnTo>
                    <a:pt x="417" y="372"/>
                  </a:lnTo>
                  <a:close/>
                </a:path>
              </a:pathLst>
            </a:custGeom>
            <a:solidFill>
              <a:srgbClr val="D47FAA">
                <a:alpha val="100000"/>
              </a:srgbClr>
            </a:solidFill>
            <a:ln w="9525">
              <a:noFill/>
            </a:ln>
          </p:spPr>
          <p:txBody>
            <a:bodyPr/>
            <a:p>
              <a:endParaRPr lang="zh-CN" altLang="en-US"/>
            </a:p>
          </p:txBody>
        </p:sp>
        <p:sp>
          <p:nvSpPr>
            <p:cNvPr id="21560" name="Freeform 53"/>
            <p:cNvSpPr/>
            <p:nvPr/>
          </p:nvSpPr>
          <p:spPr>
            <a:xfrm>
              <a:off x="1253" y="1104"/>
              <a:ext cx="987" cy="482"/>
            </a:xfrm>
            <a:custGeom>
              <a:avLst/>
              <a:gdLst/>
              <a:ahLst/>
              <a:cxnLst>
                <a:cxn ang="0">
                  <a:pos x="987" y="373"/>
                </a:cxn>
                <a:cxn ang="0">
                  <a:pos x="417" y="482"/>
                </a:cxn>
                <a:cxn ang="0">
                  <a:pos x="0" y="110"/>
                </a:cxn>
                <a:cxn ang="0">
                  <a:pos x="548" y="0"/>
                </a:cxn>
                <a:cxn ang="0">
                  <a:pos x="987" y="373"/>
                </a:cxn>
              </a:cxnLst>
              <a:pathLst>
                <a:path w="987" h="482">
                  <a:moveTo>
                    <a:pt x="987" y="373"/>
                  </a:moveTo>
                  <a:lnTo>
                    <a:pt x="417" y="482"/>
                  </a:lnTo>
                  <a:lnTo>
                    <a:pt x="0" y="110"/>
                  </a:lnTo>
                  <a:lnTo>
                    <a:pt x="548" y="0"/>
                  </a:lnTo>
                  <a:lnTo>
                    <a:pt x="987" y="373"/>
                  </a:lnTo>
                  <a:close/>
                </a:path>
              </a:pathLst>
            </a:custGeom>
            <a:solidFill>
              <a:srgbClr val="9E5F7E">
                <a:alpha val="100000"/>
              </a:srgbClr>
            </a:solidFill>
            <a:ln w="9525">
              <a:noFill/>
            </a:ln>
          </p:spPr>
          <p:txBody>
            <a:bodyPr/>
            <a:p>
              <a:endParaRPr lang="zh-CN" altLang="en-US"/>
            </a:p>
          </p:txBody>
        </p:sp>
        <p:sp>
          <p:nvSpPr>
            <p:cNvPr id="21561" name="Freeform 54"/>
            <p:cNvSpPr/>
            <p:nvPr/>
          </p:nvSpPr>
          <p:spPr>
            <a:xfrm>
              <a:off x="1670" y="1477"/>
              <a:ext cx="570" cy="679"/>
            </a:xfrm>
            <a:custGeom>
              <a:avLst/>
              <a:gdLst/>
              <a:ahLst/>
              <a:cxnLst>
                <a:cxn ang="0">
                  <a:pos x="0" y="109"/>
                </a:cxn>
                <a:cxn ang="0">
                  <a:pos x="0" y="679"/>
                </a:cxn>
                <a:cxn ang="0">
                  <a:pos x="570" y="570"/>
                </a:cxn>
                <a:cxn ang="0">
                  <a:pos x="570" y="0"/>
                </a:cxn>
                <a:cxn ang="0">
                  <a:pos x="0" y="109"/>
                </a:cxn>
              </a:cxnLst>
              <a:pathLst>
                <a:path w="570" h="679">
                  <a:moveTo>
                    <a:pt x="0" y="109"/>
                  </a:moveTo>
                  <a:lnTo>
                    <a:pt x="0" y="679"/>
                  </a:lnTo>
                  <a:lnTo>
                    <a:pt x="570" y="570"/>
                  </a:lnTo>
                  <a:lnTo>
                    <a:pt x="570" y="0"/>
                  </a:lnTo>
                  <a:lnTo>
                    <a:pt x="0" y="109"/>
                  </a:lnTo>
                  <a:close/>
                </a:path>
              </a:pathLst>
            </a:custGeom>
            <a:solidFill>
              <a:srgbClr val="D07CA6">
                <a:alpha val="100000"/>
              </a:srgbClr>
            </a:solidFill>
            <a:ln w="9525">
              <a:noFill/>
            </a:ln>
          </p:spPr>
          <p:txBody>
            <a:bodyPr/>
            <a:p>
              <a:endParaRPr lang="zh-CN" altLang="en-US"/>
            </a:p>
          </p:txBody>
        </p:sp>
      </p:grpSp>
      <p:grpSp>
        <p:nvGrpSpPr>
          <p:cNvPr id="21534" name="Group 55"/>
          <p:cNvGrpSpPr/>
          <p:nvPr/>
        </p:nvGrpSpPr>
        <p:grpSpPr>
          <a:xfrm>
            <a:off x="2260600" y="1752600"/>
            <a:ext cx="1566863" cy="1670050"/>
            <a:chOff x="1253" y="1104"/>
            <a:chExt cx="987" cy="1052"/>
          </a:xfrm>
        </p:grpSpPr>
        <p:sp>
          <p:nvSpPr>
            <p:cNvPr id="21556" name="Freeform 56"/>
            <p:cNvSpPr/>
            <p:nvPr/>
          </p:nvSpPr>
          <p:spPr>
            <a:xfrm>
              <a:off x="1253" y="1214"/>
              <a:ext cx="417" cy="942"/>
            </a:xfrm>
            <a:custGeom>
              <a:avLst/>
              <a:gdLst/>
              <a:ahLst/>
              <a:cxnLst>
                <a:cxn ang="0">
                  <a:pos x="417" y="372"/>
                </a:cxn>
                <a:cxn ang="0">
                  <a:pos x="417" y="942"/>
                </a:cxn>
                <a:cxn ang="0">
                  <a:pos x="22" y="548"/>
                </a:cxn>
                <a:cxn ang="0">
                  <a:pos x="0" y="0"/>
                </a:cxn>
                <a:cxn ang="0">
                  <a:pos x="417" y="372"/>
                </a:cxn>
              </a:cxnLst>
              <a:pathLst>
                <a:path w="417" h="942">
                  <a:moveTo>
                    <a:pt x="417" y="372"/>
                  </a:moveTo>
                  <a:lnTo>
                    <a:pt x="417" y="942"/>
                  </a:lnTo>
                  <a:lnTo>
                    <a:pt x="22" y="548"/>
                  </a:lnTo>
                  <a:lnTo>
                    <a:pt x="0" y="0"/>
                  </a:lnTo>
                  <a:lnTo>
                    <a:pt x="417" y="372"/>
                  </a:lnTo>
                  <a:close/>
                </a:path>
              </a:pathLst>
            </a:custGeom>
            <a:solidFill>
              <a:srgbClr val="D47FAA">
                <a:alpha val="100000"/>
              </a:srgbClr>
            </a:solidFill>
            <a:ln w="9525">
              <a:noFill/>
            </a:ln>
          </p:spPr>
          <p:txBody>
            <a:bodyPr/>
            <a:p>
              <a:endParaRPr lang="zh-CN" altLang="en-US"/>
            </a:p>
          </p:txBody>
        </p:sp>
        <p:sp>
          <p:nvSpPr>
            <p:cNvPr id="21557" name="Freeform 57"/>
            <p:cNvSpPr/>
            <p:nvPr/>
          </p:nvSpPr>
          <p:spPr>
            <a:xfrm>
              <a:off x="1253" y="1104"/>
              <a:ext cx="987" cy="482"/>
            </a:xfrm>
            <a:custGeom>
              <a:avLst/>
              <a:gdLst/>
              <a:ahLst/>
              <a:cxnLst>
                <a:cxn ang="0">
                  <a:pos x="987" y="373"/>
                </a:cxn>
                <a:cxn ang="0">
                  <a:pos x="417" y="482"/>
                </a:cxn>
                <a:cxn ang="0">
                  <a:pos x="0" y="110"/>
                </a:cxn>
                <a:cxn ang="0">
                  <a:pos x="548" y="0"/>
                </a:cxn>
                <a:cxn ang="0">
                  <a:pos x="987" y="373"/>
                </a:cxn>
              </a:cxnLst>
              <a:pathLst>
                <a:path w="987" h="482">
                  <a:moveTo>
                    <a:pt x="987" y="373"/>
                  </a:moveTo>
                  <a:lnTo>
                    <a:pt x="417" y="482"/>
                  </a:lnTo>
                  <a:lnTo>
                    <a:pt x="0" y="110"/>
                  </a:lnTo>
                  <a:lnTo>
                    <a:pt x="548" y="0"/>
                  </a:lnTo>
                  <a:lnTo>
                    <a:pt x="987" y="373"/>
                  </a:lnTo>
                  <a:close/>
                </a:path>
              </a:pathLst>
            </a:custGeom>
            <a:solidFill>
              <a:srgbClr val="9E5F7E">
                <a:alpha val="100000"/>
              </a:srgbClr>
            </a:solidFill>
            <a:ln w="9525">
              <a:noFill/>
            </a:ln>
          </p:spPr>
          <p:txBody>
            <a:bodyPr/>
            <a:p>
              <a:endParaRPr lang="zh-CN" altLang="en-US"/>
            </a:p>
          </p:txBody>
        </p:sp>
        <p:sp>
          <p:nvSpPr>
            <p:cNvPr id="21558" name="Freeform 58"/>
            <p:cNvSpPr/>
            <p:nvPr/>
          </p:nvSpPr>
          <p:spPr>
            <a:xfrm>
              <a:off x="1670" y="1477"/>
              <a:ext cx="570" cy="679"/>
            </a:xfrm>
            <a:custGeom>
              <a:avLst/>
              <a:gdLst/>
              <a:ahLst/>
              <a:cxnLst>
                <a:cxn ang="0">
                  <a:pos x="0" y="109"/>
                </a:cxn>
                <a:cxn ang="0">
                  <a:pos x="0" y="679"/>
                </a:cxn>
                <a:cxn ang="0">
                  <a:pos x="570" y="570"/>
                </a:cxn>
                <a:cxn ang="0">
                  <a:pos x="570" y="0"/>
                </a:cxn>
                <a:cxn ang="0">
                  <a:pos x="0" y="109"/>
                </a:cxn>
              </a:cxnLst>
              <a:pathLst>
                <a:path w="570" h="679">
                  <a:moveTo>
                    <a:pt x="0" y="109"/>
                  </a:moveTo>
                  <a:lnTo>
                    <a:pt x="0" y="679"/>
                  </a:lnTo>
                  <a:lnTo>
                    <a:pt x="570" y="570"/>
                  </a:lnTo>
                  <a:lnTo>
                    <a:pt x="570" y="0"/>
                  </a:lnTo>
                  <a:lnTo>
                    <a:pt x="0" y="109"/>
                  </a:lnTo>
                  <a:close/>
                </a:path>
              </a:pathLst>
            </a:custGeom>
            <a:solidFill>
              <a:srgbClr val="D07CA6">
                <a:alpha val="100000"/>
              </a:srgbClr>
            </a:solidFill>
            <a:ln w="9525">
              <a:noFill/>
            </a:ln>
          </p:spPr>
          <p:txBody>
            <a:bodyPr/>
            <a:p>
              <a:endParaRPr lang="zh-CN" altLang="en-US"/>
            </a:p>
          </p:txBody>
        </p:sp>
      </p:grpSp>
      <p:sp>
        <p:nvSpPr>
          <p:cNvPr id="21535" name="Rectangle 59"/>
          <p:cNvSpPr/>
          <p:nvPr/>
        </p:nvSpPr>
        <p:spPr>
          <a:xfrm>
            <a:off x="4454525" y="2205038"/>
            <a:ext cx="2957513" cy="1079500"/>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21536" name="Rectangle 60"/>
          <p:cNvSpPr/>
          <p:nvPr/>
        </p:nvSpPr>
        <p:spPr>
          <a:xfrm>
            <a:off x="5497513" y="2414588"/>
            <a:ext cx="695325" cy="274637"/>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1800" b="1" dirty="0">
                <a:solidFill>
                  <a:srgbClr val="000000"/>
                </a:solidFill>
                <a:latin typeface="黑体" panose="02010609060101010101" pitchFamily="49" charset="-122"/>
                <a:ea typeface="黑体" panose="02010609060101010101" pitchFamily="49" charset="-122"/>
              </a:rPr>
              <a:t>STEP 1</a:t>
            </a:r>
            <a:endParaRPr lang="en-US" altLang="zh-CN" sz="1800" dirty="0">
              <a:solidFill>
                <a:schemeClr val="tx2"/>
              </a:solidFill>
              <a:latin typeface="黑体" panose="02010609060101010101" pitchFamily="49" charset="-122"/>
              <a:ea typeface="黑体" panose="02010609060101010101" pitchFamily="49" charset="-122"/>
            </a:endParaRPr>
          </a:p>
        </p:txBody>
      </p:sp>
      <p:sp>
        <p:nvSpPr>
          <p:cNvPr id="21537" name="Rectangle 61"/>
          <p:cNvSpPr/>
          <p:nvPr/>
        </p:nvSpPr>
        <p:spPr>
          <a:xfrm>
            <a:off x="4906963" y="4745038"/>
            <a:ext cx="1809750" cy="118427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21538" name="Rectangle 62"/>
          <p:cNvSpPr/>
          <p:nvPr/>
        </p:nvSpPr>
        <p:spPr>
          <a:xfrm>
            <a:off x="5324475" y="4956175"/>
            <a:ext cx="695325" cy="274638"/>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1800" b="1" dirty="0">
                <a:solidFill>
                  <a:srgbClr val="000000"/>
                </a:solidFill>
                <a:latin typeface="黑体" panose="02010609060101010101" pitchFamily="49" charset="-122"/>
                <a:ea typeface="黑体" panose="02010609060101010101" pitchFamily="49" charset="-122"/>
              </a:rPr>
              <a:t>STEP 2</a:t>
            </a:r>
            <a:endParaRPr lang="en-US" altLang="zh-CN" sz="1800" dirty="0">
              <a:solidFill>
                <a:schemeClr val="tx2"/>
              </a:solidFill>
              <a:latin typeface="黑体" panose="02010609060101010101" pitchFamily="49" charset="-122"/>
              <a:ea typeface="黑体" panose="02010609060101010101" pitchFamily="49" charset="-122"/>
            </a:endParaRPr>
          </a:p>
        </p:txBody>
      </p:sp>
      <p:sp>
        <p:nvSpPr>
          <p:cNvPr id="21539" name="Rectangle 63"/>
          <p:cNvSpPr/>
          <p:nvPr/>
        </p:nvSpPr>
        <p:spPr>
          <a:xfrm>
            <a:off x="5324475" y="5303838"/>
            <a:ext cx="1265238" cy="3349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zh-CN" altLang="en-US" sz="2200" b="1" dirty="0">
                <a:solidFill>
                  <a:srgbClr val="000000"/>
                </a:solidFill>
                <a:latin typeface="黑体" panose="02010609060101010101" pitchFamily="49" charset="-122"/>
                <a:ea typeface="黑体" panose="02010609060101010101" pitchFamily="49" charset="-122"/>
              </a:rPr>
              <a:t>安排工作 </a:t>
            </a:r>
            <a:endParaRPr lang="zh-CN" altLang="en-US" sz="4000" dirty="0">
              <a:solidFill>
                <a:schemeClr val="tx2"/>
              </a:solidFill>
              <a:latin typeface="黑体" panose="02010609060101010101" pitchFamily="49" charset="-122"/>
              <a:ea typeface="黑体" panose="02010609060101010101" pitchFamily="49" charset="-122"/>
            </a:endParaRPr>
          </a:p>
        </p:txBody>
      </p:sp>
      <p:sp>
        <p:nvSpPr>
          <p:cNvPr id="21540" name="Rectangle 64"/>
          <p:cNvSpPr/>
          <p:nvPr/>
        </p:nvSpPr>
        <p:spPr>
          <a:xfrm>
            <a:off x="1947863" y="4676775"/>
            <a:ext cx="2959100" cy="1357313"/>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21541" name="Rectangle 65"/>
          <p:cNvSpPr/>
          <p:nvPr/>
        </p:nvSpPr>
        <p:spPr>
          <a:xfrm>
            <a:off x="2786063" y="4886325"/>
            <a:ext cx="695325" cy="274638"/>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1800" b="1" dirty="0">
                <a:solidFill>
                  <a:srgbClr val="000000"/>
                </a:solidFill>
                <a:latin typeface="黑体" panose="02010609060101010101" pitchFamily="49" charset="-122"/>
                <a:ea typeface="黑体" panose="02010609060101010101" pitchFamily="49" charset="-122"/>
              </a:rPr>
              <a:t>STEP 3</a:t>
            </a:r>
            <a:endParaRPr lang="en-US" altLang="zh-CN" sz="1800" dirty="0">
              <a:solidFill>
                <a:schemeClr val="tx2"/>
              </a:solidFill>
              <a:latin typeface="黑体" panose="02010609060101010101" pitchFamily="49" charset="-122"/>
              <a:ea typeface="黑体" panose="02010609060101010101" pitchFamily="49" charset="-122"/>
            </a:endParaRPr>
          </a:p>
        </p:txBody>
      </p:sp>
      <p:sp>
        <p:nvSpPr>
          <p:cNvPr id="21542" name="Rectangle 66"/>
          <p:cNvSpPr/>
          <p:nvPr/>
        </p:nvSpPr>
        <p:spPr>
          <a:xfrm>
            <a:off x="2400300" y="5199063"/>
            <a:ext cx="1700213" cy="866775"/>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zh-CN" altLang="en-US" sz="1900" b="1" dirty="0">
                <a:solidFill>
                  <a:srgbClr val="000000"/>
                </a:solidFill>
                <a:latin typeface="黑体" panose="02010609060101010101" pitchFamily="49" charset="-122"/>
                <a:ea typeface="黑体" panose="02010609060101010101" pitchFamily="49" charset="-122"/>
              </a:rPr>
              <a:t>通过日常跟进，</a:t>
            </a:r>
            <a:endParaRPr lang="zh-CN" altLang="en-US" sz="1900" b="1" dirty="0">
              <a:solidFill>
                <a:srgbClr val="000000"/>
              </a:solidFill>
              <a:latin typeface="黑体" panose="02010609060101010101" pitchFamily="49" charset="-122"/>
              <a:ea typeface="黑体" panose="02010609060101010101" pitchFamily="49" charset="-122"/>
            </a:endParaRPr>
          </a:p>
          <a:p>
            <a:pPr marL="0" lvl="0" indent="0">
              <a:spcBef>
                <a:spcPct val="0"/>
              </a:spcBef>
              <a:buNone/>
            </a:pPr>
            <a:r>
              <a:rPr lang="zh-CN" altLang="en-US" sz="1900" b="1" dirty="0">
                <a:solidFill>
                  <a:srgbClr val="000000"/>
                </a:solidFill>
                <a:latin typeface="黑体" panose="02010609060101010101" pitchFamily="49" charset="-122"/>
                <a:ea typeface="黑体" panose="02010609060101010101" pitchFamily="49" charset="-122"/>
              </a:rPr>
              <a:t>促使部下完成</a:t>
            </a:r>
            <a:br>
              <a:rPr lang="zh-CN" altLang="en-US" sz="1900" b="1" dirty="0">
                <a:solidFill>
                  <a:srgbClr val="000000"/>
                </a:solidFill>
                <a:latin typeface="黑体" panose="02010609060101010101" pitchFamily="49" charset="-122"/>
                <a:ea typeface="黑体" panose="02010609060101010101" pitchFamily="49" charset="-122"/>
              </a:rPr>
            </a:br>
            <a:r>
              <a:rPr lang="zh-CN" altLang="en-US" sz="1900" b="1" dirty="0">
                <a:solidFill>
                  <a:srgbClr val="000000"/>
                </a:solidFill>
                <a:latin typeface="黑体" panose="02010609060101010101" pitchFamily="49" charset="-122"/>
                <a:ea typeface="黑体" panose="02010609060101010101" pitchFamily="49" charset="-122"/>
              </a:rPr>
              <a:t>工作</a:t>
            </a:r>
            <a:endParaRPr lang="zh-CN" altLang="en-US" sz="4000" dirty="0">
              <a:solidFill>
                <a:schemeClr val="tx2"/>
              </a:solidFill>
              <a:latin typeface="黑体" panose="02010609060101010101" pitchFamily="49" charset="-122"/>
              <a:ea typeface="黑体" panose="02010609060101010101" pitchFamily="49" charset="-122"/>
            </a:endParaRPr>
          </a:p>
        </p:txBody>
      </p:sp>
      <p:sp>
        <p:nvSpPr>
          <p:cNvPr id="21543" name="Rectangle 67"/>
          <p:cNvSpPr/>
          <p:nvPr/>
        </p:nvSpPr>
        <p:spPr>
          <a:xfrm>
            <a:off x="2017713" y="2170113"/>
            <a:ext cx="2924175" cy="1357312"/>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21544" name="Rectangle 68"/>
          <p:cNvSpPr/>
          <p:nvPr/>
        </p:nvSpPr>
        <p:spPr>
          <a:xfrm>
            <a:off x="2738438" y="2379663"/>
            <a:ext cx="733425" cy="274637"/>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1800" b="1" dirty="0">
                <a:solidFill>
                  <a:srgbClr val="000000"/>
                </a:solidFill>
                <a:latin typeface="黑体" panose="02010609060101010101" pitchFamily="49" charset="-122"/>
                <a:ea typeface="黑体" panose="02010609060101010101" pitchFamily="49" charset="-122"/>
              </a:rPr>
              <a:t>STEP 4</a:t>
            </a:r>
            <a:endParaRPr lang="en-US" altLang="zh-CN" sz="1800" dirty="0">
              <a:solidFill>
                <a:schemeClr val="tx2"/>
              </a:solidFill>
              <a:latin typeface="黑体" panose="02010609060101010101" pitchFamily="49" charset="-122"/>
              <a:ea typeface="黑体" panose="02010609060101010101" pitchFamily="49" charset="-122"/>
            </a:endParaRPr>
          </a:p>
        </p:txBody>
      </p:sp>
      <p:sp>
        <p:nvSpPr>
          <p:cNvPr id="21545" name="Rectangle 69"/>
          <p:cNvSpPr/>
          <p:nvPr/>
        </p:nvSpPr>
        <p:spPr>
          <a:xfrm>
            <a:off x="2328863" y="2693988"/>
            <a:ext cx="1700212" cy="577850"/>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zh-CN" altLang="en-US" sz="1900" b="1" dirty="0">
                <a:solidFill>
                  <a:srgbClr val="000000"/>
                </a:solidFill>
                <a:latin typeface="黑体" panose="02010609060101010101" pitchFamily="49" charset="-122"/>
                <a:ea typeface="黑体" panose="02010609060101010101" pitchFamily="49" charset="-122"/>
              </a:rPr>
              <a:t>给与部下成就感</a:t>
            </a:r>
            <a:endParaRPr lang="zh-CN" altLang="en-US" sz="1900" b="1" dirty="0">
              <a:solidFill>
                <a:srgbClr val="000000"/>
              </a:solidFill>
              <a:latin typeface="黑体" panose="02010609060101010101" pitchFamily="49" charset="-122"/>
              <a:ea typeface="黑体" panose="02010609060101010101" pitchFamily="49" charset="-122"/>
            </a:endParaRPr>
          </a:p>
          <a:p>
            <a:pPr marL="0" lvl="0" indent="0">
              <a:spcBef>
                <a:spcPct val="0"/>
              </a:spcBef>
              <a:buNone/>
            </a:pPr>
            <a:r>
              <a:rPr lang="zh-CN" altLang="en-US" sz="1900" b="1" dirty="0">
                <a:solidFill>
                  <a:srgbClr val="000000"/>
                </a:solidFill>
                <a:latin typeface="黑体" panose="02010609060101010101" pitchFamily="49" charset="-122"/>
                <a:ea typeface="黑体" panose="02010609060101010101" pitchFamily="49" charset="-122"/>
              </a:rPr>
              <a:t>（成长感）</a:t>
            </a:r>
            <a:endParaRPr lang="zh-CN" altLang="en-US" sz="4000" dirty="0">
              <a:solidFill>
                <a:schemeClr val="tx2"/>
              </a:solidFill>
              <a:latin typeface="黑体" panose="02010609060101010101" pitchFamily="49" charset="-122"/>
              <a:ea typeface="黑体" panose="02010609060101010101" pitchFamily="49" charset="-122"/>
            </a:endParaRPr>
          </a:p>
        </p:txBody>
      </p:sp>
      <p:sp>
        <p:nvSpPr>
          <p:cNvPr id="21546" name="Rectangle 70"/>
          <p:cNvSpPr/>
          <p:nvPr/>
        </p:nvSpPr>
        <p:spPr>
          <a:xfrm>
            <a:off x="5305425" y="2727325"/>
            <a:ext cx="1519238" cy="577850"/>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zh-CN" altLang="en-US" sz="1900" b="1" dirty="0">
                <a:solidFill>
                  <a:srgbClr val="000000"/>
                </a:solidFill>
                <a:latin typeface="黑体" panose="02010609060101010101" pitchFamily="49" charset="-122"/>
                <a:ea typeface="黑体" panose="02010609060101010101" pitchFamily="49" charset="-122"/>
              </a:rPr>
              <a:t>考虑适合</a:t>
            </a:r>
            <a:endParaRPr lang="zh-CN" altLang="en-US" sz="1900" b="1" dirty="0">
              <a:solidFill>
                <a:srgbClr val="000000"/>
              </a:solidFill>
              <a:latin typeface="黑体" panose="02010609060101010101" pitchFamily="49" charset="-122"/>
              <a:ea typeface="黑体" panose="02010609060101010101" pitchFamily="49" charset="-122"/>
            </a:endParaRPr>
          </a:p>
          <a:p>
            <a:pPr marL="0" lvl="0" indent="0">
              <a:spcBef>
                <a:spcPct val="0"/>
              </a:spcBef>
              <a:buNone/>
            </a:pPr>
            <a:r>
              <a:rPr lang="zh-CN" altLang="en-US" sz="1900" b="1" dirty="0">
                <a:solidFill>
                  <a:srgbClr val="000000"/>
                </a:solidFill>
                <a:latin typeface="黑体" panose="02010609060101010101" pitchFamily="49" charset="-122"/>
                <a:ea typeface="黑体" panose="02010609060101010101" pitchFamily="49" charset="-122"/>
              </a:rPr>
              <a:t>部下的工作</a:t>
            </a:r>
            <a:endParaRPr lang="ja-JP" altLang="en-US" sz="4000" dirty="0">
              <a:solidFill>
                <a:schemeClr val="tx2"/>
              </a:solidFill>
              <a:latin typeface="黑体" panose="02010609060101010101" pitchFamily="49" charset="-122"/>
              <a:ea typeface="黑体" panose="02010609060101010101" pitchFamily="49" charset="-122"/>
            </a:endParaRPr>
          </a:p>
        </p:txBody>
      </p:sp>
      <p:sp>
        <p:nvSpPr>
          <p:cNvPr id="21547" name="WordArt 71"/>
          <p:cNvSpPr>
            <a:spLocks noTextEdit="1"/>
          </p:cNvSpPr>
          <p:nvPr/>
        </p:nvSpPr>
        <p:spPr>
          <a:xfrm>
            <a:off x="3624263" y="3657600"/>
            <a:ext cx="1676400" cy="838200"/>
          </a:xfrm>
          <a:prstGeom prst="rect">
            <a:avLst/>
          </a:prstGeom>
        </p:spPr>
        <p:txBody>
          <a:bodyPr wrap="none" fromWordArt="1">
            <a:prstTxWarp prst="textPlain">
              <a:avLst>
                <a:gd name="adj" fmla="val 50000"/>
              </a:avLst>
            </a:prstTxWarp>
            <a:normAutofit/>
            <a:scene3d>
              <a:camera prst="legacyObliqueTopRight">
                <a:rot lat="0" lon="0" rev="0"/>
              </a:camera>
              <a:lightRig rig="legacyNormal3" dir="b"/>
            </a:scene3d>
            <a:sp3d extrusionH="430200" prstMaterial="legacyMetal">
              <a:extrusionClr>
                <a:srgbClr val="FFFFFF"/>
              </a:extrusionClr>
            </a:sp3d>
          </a:bodyPr>
          <a:p>
            <a:pPr algn="ctr"/>
            <a:r>
              <a:rPr lang="zh-CN" altLang="en-US" sz="3600">
                <a:gradFill rotWithShape="1">
                  <a:gsLst>
                    <a:gs pos="0">
                      <a:srgbClr val="CBCBCB">
                        <a:alpha val="100000"/>
                      </a:srgbClr>
                    </a:gs>
                    <a:gs pos="13000">
                      <a:srgbClr val="5F5F5F">
                        <a:alpha val="100000"/>
                      </a:srgbClr>
                    </a:gs>
                    <a:gs pos="21001">
                      <a:srgbClr val="5F5F5F">
                        <a:alpha val="100000"/>
                      </a:srgbClr>
                    </a:gs>
                    <a:gs pos="63000">
                      <a:srgbClr val="FFFFFF">
                        <a:alpha val="100000"/>
                      </a:srgbClr>
                    </a:gs>
                    <a:gs pos="67000">
                      <a:srgbClr val="B2B2B2">
                        <a:alpha val="100000"/>
                      </a:srgbClr>
                    </a:gs>
                    <a:gs pos="69000">
                      <a:srgbClr val="292929">
                        <a:alpha val="100000"/>
                      </a:srgbClr>
                    </a:gs>
                    <a:gs pos="82001">
                      <a:srgbClr val="777777">
                        <a:alpha val="100000"/>
                      </a:srgbClr>
                    </a:gs>
                    <a:gs pos="100000">
                      <a:srgbClr val="EAEAEA">
                        <a:alpha val="100000"/>
                      </a:srgbClr>
                    </a:gs>
                  </a:gsLst>
                  <a:lin ang="5400000" scaled="1"/>
                  <a:tileRect/>
                </a:gradFill>
                <a:latin typeface="Arial" panose="020B0604020202020204" pitchFamily="34" charset="0"/>
                <a:ea typeface="Arial" panose="020B0604020202020204" pitchFamily="34" charset="0"/>
              </a:rPr>
              <a:t>OJD</a:t>
            </a:r>
            <a:endParaRPr lang="zh-CN" altLang="en-US" sz="3600">
              <a:gradFill rotWithShape="1">
                <a:gsLst>
                  <a:gs pos="0">
                    <a:srgbClr val="CBCBCB">
                      <a:alpha val="100000"/>
                    </a:srgbClr>
                  </a:gs>
                  <a:gs pos="13000">
                    <a:srgbClr val="5F5F5F">
                      <a:alpha val="100000"/>
                    </a:srgbClr>
                  </a:gs>
                  <a:gs pos="21001">
                    <a:srgbClr val="5F5F5F">
                      <a:alpha val="100000"/>
                    </a:srgbClr>
                  </a:gs>
                  <a:gs pos="63000">
                    <a:srgbClr val="FFFFFF">
                      <a:alpha val="100000"/>
                    </a:srgbClr>
                  </a:gs>
                  <a:gs pos="67000">
                    <a:srgbClr val="B2B2B2">
                      <a:alpha val="100000"/>
                    </a:srgbClr>
                  </a:gs>
                  <a:gs pos="69000">
                    <a:srgbClr val="292929">
                      <a:alpha val="100000"/>
                    </a:srgbClr>
                  </a:gs>
                  <a:gs pos="82001">
                    <a:srgbClr val="777777">
                      <a:alpha val="100000"/>
                    </a:srgbClr>
                  </a:gs>
                  <a:gs pos="100000">
                    <a:srgbClr val="EAEAEA">
                      <a:alpha val="100000"/>
                    </a:srgbClr>
                  </a:gs>
                </a:gsLst>
                <a:lin ang="5400000" scaled="1"/>
                <a:tileRect/>
              </a:gradFill>
              <a:latin typeface="Arial" panose="020B0604020202020204" pitchFamily="34" charset="0"/>
              <a:ea typeface="Arial" panose="020B0604020202020204" pitchFamily="34" charset="0"/>
            </a:endParaRPr>
          </a:p>
        </p:txBody>
      </p:sp>
      <p:sp>
        <p:nvSpPr>
          <p:cNvPr id="21548" name="AutoShape 72"/>
          <p:cNvSpPr/>
          <p:nvPr/>
        </p:nvSpPr>
        <p:spPr>
          <a:xfrm>
            <a:off x="409575" y="5129213"/>
            <a:ext cx="1785938" cy="485775"/>
          </a:xfrm>
          <a:prstGeom prst="flowChartAlternateProcess">
            <a:avLst/>
          </a:prstGeom>
          <a:solidFill>
            <a:srgbClr val="FFCC99"/>
          </a:solidFill>
          <a:ln w="9525">
            <a:noFill/>
          </a:ln>
          <a:effectLst>
            <a:prstShdw prst="shdw17" dist="17961" dir="2699999">
              <a:srgbClr val="997A5C"/>
            </a:prstShdw>
          </a:effectLst>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en-US" altLang="zh-CN" sz="2400" b="1" dirty="0">
                <a:latin typeface="黑体" panose="02010609060101010101" pitchFamily="49" charset="-122"/>
                <a:ea typeface="黑体" panose="02010609060101010101" pitchFamily="49" charset="-122"/>
              </a:rPr>
              <a:t>TBP</a:t>
            </a:r>
            <a:r>
              <a:rPr lang="zh-CN" altLang="en-US" sz="2400" b="1" dirty="0">
                <a:latin typeface="黑体" panose="02010609060101010101" pitchFamily="49" charset="-122"/>
                <a:ea typeface="黑体" panose="02010609060101010101" pitchFamily="49" charset="-122"/>
              </a:rPr>
              <a:t>基础</a:t>
            </a:r>
            <a:endParaRPr lang="ja-JP" altLang="en-US" sz="2400" b="1" dirty="0">
              <a:latin typeface="黑体" panose="02010609060101010101" pitchFamily="49" charset="-122"/>
              <a:ea typeface="黑体" panose="02010609060101010101" pitchFamily="49" charset="-122"/>
            </a:endParaRPr>
          </a:p>
        </p:txBody>
      </p:sp>
      <p:sp>
        <p:nvSpPr>
          <p:cNvPr id="21549" name="AutoShape 73"/>
          <p:cNvSpPr/>
          <p:nvPr/>
        </p:nvSpPr>
        <p:spPr>
          <a:xfrm>
            <a:off x="409575" y="5815013"/>
            <a:ext cx="1800225" cy="485775"/>
          </a:xfrm>
          <a:prstGeom prst="flowChartAlternateProcess">
            <a:avLst/>
          </a:prstGeom>
          <a:solidFill>
            <a:srgbClr val="FFCC99"/>
          </a:solidFill>
          <a:ln w="9525">
            <a:noFill/>
          </a:ln>
          <a:effectLst>
            <a:prstShdw prst="shdw17" dist="17961" dir="2699999">
              <a:srgbClr val="997A5C"/>
            </a:prstShdw>
          </a:effectLst>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zh-CN" altLang="en-US" sz="2400" b="1" dirty="0">
                <a:latin typeface="黑体" panose="02010609060101010101" pitchFamily="49" charset="-122"/>
                <a:ea typeface="黑体" panose="02010609060101010101" pitchFamily="49" charset="-122"/>
              </a:rPr>
              <a:t>思考空间</a:t>
            </a:r>
            <a:endParaRPr lang="zh-CN" altLang="en-US" sz="2400" b="1" dirty="0">
              <a:latin typeface="黑体" panose="02010609060101010101" pitchFamily="49" charset="-122"/>
              <a:ea typeface="黑体" panose="02010609060101010101" pitchFamily="49" charset="-122"/>
            </a:endParaRPr>
          </a:p>
        </p:txBody>
      </p:sp>
      <p:sp>
        <p:nvSpPr>
          <p:cNvPr id="21550" name="AutoShape 74"/>
          <p:cNvSpPr/>
          <p:nvPr/>
        </p:nvSpPr>
        <p:spPr>
          <a:xfrm>
            <a:off x="409575" y="1754188"/>
            <a:ext cx="1663700" cy="485775"/>
          </a:xfrm>
          <a:prstGeom prst="flowChartAlternateProcess">
            <a:avLst/>
          </a:prstGeom>
          <a:solidFill>
            <a:srgbClr val="FFCC99"/>
          </a:solidFill>
          <a:ln w="9525">
            <a:noFill/>
          </a:ln>
          <a:effectLst>
            <a:prstShdw prst="shdw17" dist="17961" dir="2699999">
              <a:srgbClr val="997A5C"/>
            </a:prstShdw>
          </a:effectLst>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zh-CN" altLang="en-US" sz="2400" b="1" dirty="0">
                <a:latin typeface="黑体" panose="02010609060101010101" pitchFamily="49" charset="-122"/>
                <a:ea typeface="黑体" panose="02010609060101010101" pitchFamily="49" charset="-122"/>
              </a:rPr>
              <a:t>成就感</a:t>
            </a:r>
            <a:endParaRPr lang="zh-CN" altLang="en-US" sz="2400" b="1" dirty="0">
              <a:latin typeface="黑体" panose="02010609060101010101" pitchFamily="49" charset="-122"/>
              <a:ea typeface="黑体" panose="02010609060101010101" pitchFamily="49" charset="-122"/>
            </a:endParaRPr>
          </a:p>
        </p:txBody>
      </p:sp>
      <p:sp>
        <p:nvSpPr>
          <p:cNvPr id="21551" name="AutoShape 75"/>
          <p:cNvSpPr/>
          <p:nvPr/>
        </p:nvSpPr>
        <p:spPr>
          <a:xfrm>
            <a:off x="411163" y="2363788"/>
            <a:ext cx="1660525" cy="485775"/>
          </a:xfrm>
          <a:prstGeom prst="flowChartAlternateProcess">
            <a:avLst/>
          </a:prstGeom>
          <a:solidFill>
            <a:srgbClr val="FFCC99"/>
          </a:solidFill>
          <a:ln w="9525">
            <a:noFill/>
          </a:ln>
          <a:effectLst>
            <a:prstShdw prst="shdw17" dist="17961" dir="2699999">
              <a:srgbClr val="997A5C"/>
            </a:prstShdw>
          </a:effectLst>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zh-CN" altLang="en-US" sz="2400" b="1" dirty="0">
                <a:latin typeface="黑体" panose="02010609060101010101" pitchFamily="49" charset="-122"/>
                <a:ea typeface="黑体" panose="02010609060101010101" pitchFamily="49" charset="-122"/>
              </a:rPr>
              <a:t>成长感</a:t>
            </a:r>
            <a:endParaRPr lang="zh-CN" altLang="en-US" sz="2400" b="1" dirty="0">
              <a:latin typeface="黑体" panose="02010609060101010101" pitchFamily="49" charset="-122"/>
              <a:ea typeface="黑体" panose="02010609060101010101" pitchFamily="49" charset="-122"/>
            </a:endParaRPr>
          </a:p>
        </p:txBody>
      </p:sp>
      <p:sp>
        <p:nvSpPr>
          <p:cNvPr id="21552" name="AutoShape 76"/>
          <p:cNvSpPr/>
          <p:nvPr/>
        </p:nvSpPr>
        <p:spPr>
          <a:xfrm>
            <a:off x="7023100" y="5092700"/>
            <a:ext cx="1711325" cy="485775"/>
          </a:xfrm>
          <a:prstGeom prst="flowChartAlternateProcess">
            <a:avLst/>
          </a:prstGeom>
          <a:solidFill>
            <a:srgbClr val="FFCC99"/>
          </a:solidFill>
          <a:ln w="9525">
            <a:noFill/>
          </a:ln>
          <a:effectLst>
            <a:prstShdw prst="shdw17" dist="17961" dir="2699999">
              <a:srgbClr val="997A5C"/>
            </a:prstShdw>
          </a:effectLst>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zh-CN" altLang="en-US" sz="2400" b="1" dirty="0">
                <a:latin typeface="黑体" panose="02010609060101010101" pitchFamily="49" charset="-122"/>
                <a:ea typeface="黑体" panose="02010609060101010101" pitchFamily="49" charset="-122"/>
              </a:rPr>
              <a:t>干劲</a:t>
            </a:r>
            <a:endParaRPr lang="zh-CN" altLang="en-US" sz="2400" b="1" dirty="0">
              <a:latin typeface="黑体" panose="02010609060101010101" pitchFamily="49" charset="-122"/>
              <a:ea typeface="黑体" panose="02010609060101010101" pitchFamily="49" charset="-122"/>
            </a:endParaRPr>
          </a:p>
        </p:txBody>
      </p:sp>
      <p:sp>
        <p:nvSpPr>
          <p:cNvPr id="21553" name="AutoShape 77"/>
          <p:cNvSpPr/>
          <p:nvPr/>
        </p:nvSpPr>
        <p:spPr>
          <a:xfrm>
            <a:off x="7024688" y="5794375"/>
            <a:ext cx="1725612" cy="485775"/>
          </a:xfrm>
          <a:prstGeom prst="flowChartAlternateProcess">
            <a:avLst/>
          </a:prstGeom>
          <a:solidFill>
            <a:srgbClr val="FFCC99"/>
          </a:solidFill>
          <a:ln w="9525">
            <a:noFill/>
          </a:ln>
          <a:effectLst>
            <a:prstShdw prst="shdw17" dist="17961" dir="2699999">
              <a:srgbClr val="997A5C"/>
            </a:prstShdw>
          </a:effectLst>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zh-CN" altLang="en-US" sz="2400" b="1" dirty="0">
                <a:latin typeface="黑体" panose="02010609060101010101" pitchFamily="49" charset="-122"/>
                <a:ea typeface="黑体" panose="02010609060101010101" pitchFamily="49" charset="-122"/>
              </a:rPr>
              <a:t>思考空间</a:t>
            </a:r>
            <a:endParaRPr lang="zh-CN" altLang="en-US" sz="2400" b="1" dirty="0">
              <a:latin typeface="黑体" panose="02010609060101010101" pitchFamily="49" charset="-122"/>
              <a:ea typeface="黑体" panose="02010609060101010101" pitchFamily="49" charset="-122"/>
            </a:endParaRPr>
          </a:p>
        </p:txBody>
      </p:sp>
      <p:sp>
        <p:nvSpPr>
          <p:cNvPr id="21554" name="AutoShape 78"/>
          <p:cNvSpPr/>
          <p:nvPr/>
        </p:nvSpPr>
        <p:spPr>
          <a:xfrm>
            <a:off x="7026275" y="2365375"/>
            <a:ext cx="1746250" cy="485775"/>
          </a:xfrm>
          <a:prstGeom prst="flowChartAlternateProcess">
            <a:avLst/>
          </a:prstGeom>
          <a:solidFill>
            <a:srgbClr val="FFCC99"/>
          </a:solidFill>
          <a:ln w="9525">
            <a:noFill/>
          </a:ln>
          <a:effectLst>
            <a:prstShdw prst="shdw17" dist="17961" dir="2699999">
              <a:srgbClr val="997A5C"/>
            </a:prstShdw>
          </a:effectLst>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zh-CN" altLang="en-US" sz="2400" b="1" dirty="0">
                <a:latin typeface="黑体" panose="02010609060101010101" pitchFamily="49" charset="-122"/>
                <a:ea typeface="黑体" panose="02010609060101010101" pitchFamily="49" charset="-122"/>
              </a:rPr>
              <a:t>能力</a:t>
            </a:r>
            <a:r>
              <a:rPr lang="ja-JP" altLang="en-US" sz="2400" b="1" dirty="0">
                <a:latin typeface="黑体" panose="02010609060101010101" pitchFamily="49" charset="-122"/>
                <a:ea typeface="黑体" panose="02010609060101010101" pitchFamily="49" charset="-122"/>
              </a:rPr>
              <a:t>＋</a:t>
            </a:r>
            <a:r>
              <a:rPr lang="en-US" altLang="ja-JP" sz="2400" b="1" dirty="0">
                <a:latin typeface="黑体" panose="02010609060101010101" pitchFamily="49" charset="-122"/>
                <a:ea typeface="黑体" panose="02010609060101010101" pitchFamily="49" charset="-122"/>
              </a:rPr>
              <a:t>α</a:t>
            </a:r>
            <a:endParaRPr lang="en-US" altLang="ja-JP" sz="2400" b="1" dirty="0">
              <a:latin typeface="黑体" panose="02010609060101010101" pitchFamily="49" charset="-122"/>
              <a:ea typeface="黑体" panose="02010609060101010101" pitchFamily="49" charset="-122"/>
            </a:endParaRPr>
          </a:p>
        </p:txBody>
      </p:sp>
      <p:sp>
        <p:nvSpPr>
          <p:cNvPr id="21555" name="AutoShape 79"/>
          <p:cNvSpPr/>
          <p:nvPr/>
        </p:nvSpPr>
        <p:spPr>
          <a:xfrm>
            <a:off x="7023100" y="1755775"/>
            <a:ext cx="1711325" cy="485775"/>
          </a:xfrm>
          <a:prstGeom prst="flowChartAlternateProcess">
            <a:avLst/>
          </a:prstGeom>
          <a:solidFill>
            <a:srgbClr val="FFCC99"/>
          </a:solidFill>
          <a:ln w="9525">
            <a:noFill/>
          </a:ln>
          <a:effectLst>
            <a:prstShdw prst="shdw17" dist="17961" dir="2699999">
              <a:srgbClr val="997A5C"/>
            </a:prstShdw>
          </a:effectLst>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zh-CN" altLang="en-US" sz="2400" b="1" dirty="0">
                <a:latin typeface="黑体" panose="02010609060101010101" pitchFamily="49" charset="-122"/>
                <a:ea typeface="黑体" panose="02010609060101010101" pitchFamily="49" charset="-122"/>
              </a:rPr>
              <a:t>把握现状</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2"/>
          <p:cNvSpPr txBox="1"/>
          <p:nvPr/>
        </p:nvSpPr>
        <p:spPr>
          <a:xfrm>
            <a:off x="323850" y="188913"/>
            <a:ext cx="7272338" cy="579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b="1" dirty="0">
                <a:solidFill>
                  <a:srgbClr val="333399"/>
                </a:solidFill>
                <a:latin typeface="黑体" panose="02010609060101010101" pitchFamily="49" charset="-122"/>
                <a:ea typeface="黑体" panose="02010609060101010101" pitchFamily="49" charset="-122"/>
              </a:rPr>
              <a:t>5</a:t>
            </a:r>
            <a:r>
              <a:rPr lang="en-US" altLang="ja-JP" b="1" dirty="0">
                <a:solidFill>
                  <a:srgbClr val="333399"/>
                </a:solidFill>
                <a:latin typeface="黑体" panose="02010609060101010101" pitchFamily="49" charset="-122"/>
                <a:ea typeface="黑体" panose="02010609060101010101" pitchFamily="49" charset="-122"/>
              </a:rPr>
              <a:t>)OJD</a:t>
            </a:r>
            <a:r>
              <a:rPr lang="zh-CN" altLang="en-US" b="1" dirty="0">
                <a:solidFill>
                  <a:srgbClr val="333399"/>
                </a:solidFill>
                <a:latin typeface="黑体" panose="02010609060101010101" pitchFamily="49" charset="-122"/>
                <a:ea typeface="黑体" panose="02010609060101010101" pitchFamily="49" charset="-122"/>
              </a:rPr>
              <a:t>的步骤</a:t>
            </a:r>
            <a:r>
              <a:rPr lang="ja-JP" altLang="en-US" b="1" dirty="0">
                <a:solidFill>
                  <a:srgbClr val="333399"/>
                </a:solidFill>
                <a:latin typeface="黑体" panose="02010609060101010101" pitchFamily="49" charset="-122"/>
                <a:ea typeface="黑体" panose="02010609060101010101" pitchFamily="49" charset="-122"/>
              </a:rPr>
              <a:t>　</a:t>
            </a:r>
            <a:endParaRPr lang="ja-JP" altLang="en-US" b="1" dirty="0">
              <a:solidFill>
                <a:srgbClr val="333399"/>
              </a:solidFill>
              <a:latin typeface="黑体" panose="02010609060101010101" pitchFamily="49" charset="-122"/>
              <a:ea typeface="黑体" panose="02010609060101010101" pitchFamily="49" charset="-122"/>
            </a:endParaRPr>
          </a:p>
        </p:txBody>
      </p:sp>
      <p:sp>
        <p:nvSpPr>
          <p:cNvPr id="84046" name="Rectangle 78"/>
          <p:cNvSpPr>
            <a:spLocks noChangeArrowheads="1"/>
          </p:cNvSpPr>
          <p:nvPr/>
        </p:nvSpPr>
        <p:spPr bwMode="auto">
          <a:xfrm>
            <a:off x="684213" y="769938"/>
            <a:ext cx="8135938" cy="355600"/>
          </a:xfrm>
          <a:prstGeom prst="rect">
            <a:avLst/>
          </a:prstGeom>
          <a:gradFill rotWithShape="1">
            <a:gsLst>
              <a:gs pos="0">
                <a:schemeClr val="hlink"/>
              </a:gs>
              <a:gs pos="50000">
                <a:schemeClr val="bg1"/>
              </a:gs>
              <a:gs pos="100000">
                <a:schemeClr val="hlink"/>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ja-JP"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Step1</a:t>
            </a:r>
            <a:r>
              <a:rPr kumimoji="0" lang="ja-JP"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考虑适合部下的工作</a:t>
            </a:r>
            <a:endParaRPr kumimoji="0" lang="ja-JP"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3556" name="Rectangle 79"/>
          <p:cNvSpPr/>
          <p:nvPr/>
        </p:nvSpPr>
        <p:spPr>
          <a:xfrm>
            <a:off x="684213" y="1196975"/>
            <a:ext cx="8135937" cy="1223963"/>
          </a:xfrm>
          <a:prstGeom prst="rect">
            <a:avLst/>
          </a:prstGeom>
          <a:solidFill>
            <a:srgbClr val="FFFF99"/>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ja-JP" sz="1600" b="1" dirty="0">
                <a:solidFill>
                  <a:srgbClr val="660033"/>
                </a:solidFill>
                <a:latin typeface="黑体" panose="02010609060101010101" pitchFamily="49" charset="-122"/>
                <a:ea typeface="黑体" panose="02010609060101010101" pitchFamily="49" charset="-122"/>
              </a:rPr>
              <a:t>【</a:t>
            </a:r>
            <a:r>
              <a:rPr lang="zh-CN" altLang="en-US" sz="1600" b="1" dirty="0">
                <a:solidFill>
                  <a:srgbClr val="660033"/>
                </a:solidFill>
                <a:latin typeface="黑体" panose="02010609060101010101" pitchFamily="49" charset="-122"/>
                <a:ea typeface="黑体" panose="02010609060101010101" pitchFamily="49" charset="-122"/>
              </a:rPr>
              <a:t>步骤</a:t>
            </a:r>
            <a:r>
              <a:rPr lang="en-US" altLang="ja-JP" sz="1600" b="1" dirty="0">
                <a:solidFill>
                  <a:srgbClr val="660033"/>
                </a:solidFill>
                <a:latin typeface="黑体" panose="02010609060101010101" pitchFamily="49" charset="-122"/>
                <a:ea typeface="黑体" panose="02010609060101010101" pitchFamily="49" charset="-122"/>
              </a:rPr>
              <a:t>】</a:t>
            </a:r>
            <a:endParaRPr lang="en-US" altLang="ja-JP" sz="16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en-US" altLang="ja-JP" sz="1600" b="1" dirty="0">
                <a:solidFill>
                  <a:srgbClr val="660033"/>
                </a:solidFill>
                <a:latin typeface="黑体" panose="02010609060101010101" pitchFamily="49" charset="-122"/>
                <a:ea typeface="黑体" panose="02010609060101010101" pitchFamily="49" charset="-122"/>
              </a:rPr>
              <a:t>①</a:t>
            </a:r>
            <a:r>
              <a:rPr lang="zh-CN" altLang="en-US" sz="1600" b="1" dirty="0">
                <a:solidFill>
                  <a:srgbClr val="660033"/>
                </a:solidFill>
                <a:latin typeface="黑体" panose="02010609060101010101" pitchFamily="49" charset="-122"/>
                <a:ea typeface="黑体" panose="02010609060101010101" pitchFamily="49" charset="-122"/>
              </a:rPr>
              <a:t>把握部门内部的业务</a:t>
            </a:r>
            <a:endParaRPr lang="zh-CN" altLang="en-US" sz="16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en-US" altLang="ja-JP" sz="1600" b="1" dirty="0">
                <a:solidFill>
                  <a:srgbClr val="660033"/>
                </a:solidFill>
                <a:latin typeface="黑体" panose="02010609060101010101" pitchFamily="49" charset="-122"/>
                <a:ea typeface="黑体" panose="02010609060101010101" pitchFamily="49" charset="-122"/>
              </a:rPr>
              <a:t>②</a:t>
            </a:r>
            <a:r>
              <a:rPr lang="zh-CN" altLang="en-US" sz="1600" b="1" dirty="0">
                <a:solidFill>
                  <a:srgbClr val="660033"/>
                </a:solidFill>
                <a:latin typeface="黑体" panose="02010609060101010101" pitchFamily="49" charset="-122"/>
                <a:ea typeface="黑体" panose="02010609060101010101" pitchFamily="49" charset="-122"/>
              </a:rPr>
              <a:t>把握部下的能力和现状</a:t>
            </a:r>
            <a:endParaRPr lang="zh-CN" altLang="en-US" sz="16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1600" b="1" dirty="0">
                <a:solidFill>
                  <a:srgbClr val="660033"/>
                </a:solidFill>
                <a:latin typeface="黑体" panose="02010609060101010101" pitchFamily="49" charset="-122"/>
                <a:ea typeface="黑体" panose="02010609060101010101" pitchFamily="49" charset="-122"/>
              </a:rPr>
              <a:t>③</a:t>
            </a:r>
            <a:r>
              <a:rPr lang="zh-CN" altLang="en-US" sz="1600" b="1" dirty="0">
                <a:solidFill>
                  <a:srgbClr val="660033"/>
                </a:solidFill>
                <a:latin typeface="黑体" panose="02010609060101010101" pitchFamily="49" charset="-122"/>
                <a:ea typeface="黑体" panose="02010609060101010101" pitchFamily="49" charset="-122"/>
              </a:rPr>
              <a:t>选择在部下的培养计划上应该让其从事经历的工作</a:t>
            </a:r>
            <a:endParaRPr lang="zh-CN" altLang="en-US" sz="16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1600" b="1" dirty="0">
                <a:solidFill>
                  <a:srgbClr val="660033"/>
                </a:solidFill>
                <a:latin typeface="黑体" panose="02010609060101010101" pitchFamily="49" charset="-122"/>
                <a:ea typeface="黑体" panose="02010609060101010101" pitchFamily="49" charset="-122"/>
              </a:rPr>
              <a:t>④</a:t>
            </a:r>
            <a:r>
              <a:rPr lang="zh-CN" altLang="en-US" sz="1600" b="1" dirty="0">
                <a:solidFill>
                  <a:srgbClr val="660033"/>
                </a:solidFill>
                <a:latin typeface="黑体" panose="02010609060101010101" pitchFamily="49" charset="-122"/>
                <a:ea typeface="黑体" panose="02010609060101010101" pitchFamily="49" charset="-122"/>
              </a:rPr>
              <a:t>明确具备</a:t>
            </a:r>
            <a:r>
              <a:rPr lang="ja-JP" altLang="en-US" sz="1600" b="1" dirty="0">
                <a:solidFill>
                  <a:srgbClr val="660033"/>
                </a:solidFill>
                <a:latin typeface="黑体" panose="02010609060101010101" pitchFamily="49" charset="-122"/>
                <a:ea typeface="黑体" panose="02010609060101010101" pitchFamily="49" charset="-122"/>
              </a:rPr>
              <a:t>“能力＋</a:t>
            </a:r>
            <a:r>
              <a:rPr lang="en-US" altLang="ja-JP" sz="1600" b="1" dirty="0">
                <a:solidFill>
                  <a:srgbClr val="660033"/>
                </a:solidFill>
                <a:latin typeface="黑体" panose="02010609060101010101" pitchFamily="49" charset="-122"/>
                <a:ea typeface="黑体" panose="02010609060101010101" pitchFamily="49" charset="-122"/>
              </a:rPr>
              <a:t>α”</a:t>
            </a:r>
            <a:r>
              <a:rPr lang="zh-CN" altLang="en-US" sz="1600" b="1" dirty="0">
                <a:solidFill>
                  <a:srgbClr val="660033"/>
                </a:solidFill>
                <a:latin typeface="黑体" panose="02010609060101010101" pitchFamily="49" charset="-122"/>
                <a:ea typeface="黑体" panose="02010609060101010101" pitchFamily="49" charset="-122"/>
              </a:rPr>
              <a:t>特点的工作</a:t>
            </a:r>
            <a:endParaRPr lang="ja-JP" altLang="en-US" sz="1600" b="1" dirty="0">
              <a:solidFill>
                <a:srgbClr val="660033"/>
              </a:solidFill>
              <a:latin typeface="黑体" panose="02010609060101010101" pitchFamily="49" charset="-122"/>
              <a:ea typeface="黑体" panose="02010609060101010101" pitchFamily="49" charset="-122"/>
            </a:endParaRPr>
          </a:p>
        </p:txBody>
      </p:sp>
      <p:sp>
        <p:nvSpPr>
          <p:cNvPr id="84048" name="Rectangle 80"/>
          <p:cNvSpPr>
            <a:spLocks noChangeArrowheads="1"/>
          </p:cNvSpPr>
          <p:nvPr/>
        </p:nvSpPr>
        <p:spPr bwMode="auto">
          <a:xfrm>
            <a:off x="676275" y="2492375"/>
            <a:ext cx="8135938" cy="287338"/>
          </a:xfrm>
          <a:prstGeom prst="rect">
            <a:avLst/>
          </a:prstGeom>
          <a:gradFill rotWithShape="1">
            <a:gsLst>
              <a:gs pos="0">
                <a:schemeClr val="hlink"/>
              </a:gs>
              <a:gs pos="50000">
                <a:schemeClr val="bg1"/>
              </a:gs>
              <a:gs pos="100000">
                <a:schemeClr val="hlink"/>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ja-JP"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Step2</a:t>
            </a:r>
            <a:r>
              <a:rPr kumimoji="0" lang="ja-JP"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安排工作</a:t>
            </a:r>
            <a:endParaRPr kumimoji="0" lang="zh-CN"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4049" name="Rectangle 81"/>
          <p:cNvSpPr>
            <a:spLocks noChangeArrowheads="1"/>
          </p:cNvSpPr>
          <p:nvPr/>
        </p:nvSpPr>
        <p:spPr bwMode="auto">
          <a:xfrm>
            <a:off x="684213" y="3944938"/>
            <a:ext cx="8135938" cy="347663"/>
          </a:xfrm>
          <a:prstGeom prst="rect">
            <a:avLst/>
          </a:prstGeom>
          <a:gradFill rotWithShape="1">
            <a:gsLst>
              <a:gs pos="0">
                <a:schemeClr val="hlink"/>
              </a:gs>
              <a:gs pos="50000">
                <a:schemeClr val="bg1"/>
              </a:gs>
              <a:gs pos="100000">
                <a:schemeClr val="hlink"/>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ja-JP"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Step3</a:t>
            </a:r>
            <a:r>
              <a:rPr kumimoji="0" lang="ja-JP"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通过日常跟进，促使部下完成工作</a:t>
            </a:r>
            <a:endParaRPr kumimoji="0" lang="zh-CN"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3559" name="Rectangle 82"/>
          <p:cNvSpPr/>
          <p:nvPr/>
        </p:nvSpPr>
        <p:spPr>
          <a:xfrm>
            <a:off x="684213" y="5805488"/>
            <a:ext cx="8135937" cy="987425"/>
          </a:xfrm>
          <a:prstGeom prst="rect">
            <a:avLst/>
          </a:prstGeom>
          <a:solidFill>
            <a:srgbClr val="FFFF99"/>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zh-CN" sz="1600" b="1" dirty="0">
                <a:solidFill>
                  <a:srgbClr val="660033"/>
                </a:solidFill>
                <a:latin typeface="黑体" panose="02010609060101010101" pitchFamily="49" charset="-122"/>
                <a:ea typeface="黑体" panose="02010609060101010101" pitchFamily="49" charset="-122"/>
              </a:rPr>
              <a:t>【</a:t>
            </a:r>
            <a:r>
              <a:rPr lang="zh-CN" altLang="en-US" sz="1600" b="1" dirty="0">
                <a:solidFill>
                  <a:srgbClr val="660033"/>
                </a:solidFill>
                <a:latin typeface="黑体" panose="02010609060101010101" pitchFamily="49" charset="-122"/>
                <a:ea typeface="黑体" panose="02010609060101010101" pitchFamily="49" charset="-122"/>
              </a:rPr>
              <a:t>步骤</a:t>
            </a:r>
            <a:r>
              <a:rPr lang="en-US" altLang="zh-CN" sz="1600" b="1" dirty="0">
                <a:solidFill>
                  <a:srgbClr val="660033"/>
                </a:solidFill>
                <a:latin typeface="黑体" panose="02010609060101010101" pitchFamily="49" charset="-122"/>
                <a:ea typeface="黑体" panose="02010609060101010101" pitchFamily="49" charset="-122"/>
              </a:rPr>
              <a:t>】</a:t>
            </a:r>
            <a:endParaRPr lang="en-US" altLang="zh-CN" sz="16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en-US" altLang="ja-JP" sz="1600" b="1" dirty="0">
                <a:solidFill>
                  <a:srgbClr val="660033"/>
                </a:solidFill>
                <a:latin typeface="黑体" panose="02010609060101010101" pitchFamily="49" charset="-122"/>
                <a:ea typeface="黑体" panose="02010609060101010101" pitchFamily="49" charset="-122"/>
              </a:rPr>
              <a:t>①</a:t>
            </a:r>
            <a:r>
              <a:rPr lang="zh-CN" altLang="en-US" sz="1600" b="1" dirty="0">
                <a:solidFill>
                  <a:srgbClr val="660033"/>
                </a:solidFill>
                <a:latin typeface="黑体" panose="02010609060101010101" pitchFamily="49" charset="-122"/>
                <a:ea typeface="黑体" panose="02010609060101010101" pitchFamily="49" charset="-122"/>
              </a:rPr>
              <a:t>评价部下的工作</a:t>
            </a:r>
            <a:endParaRPr lang="zh-CN" altLang="en-US" sz="16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en-US" altLang="ja-JP" sz="1600" b="1" dirty="0">
                <a:solidFill>
                  <a:srgbClr val="660033"/>
                </a:solidFill>
                <a:latin typeface="黑体" panose="02010609060101010101" pitchFamily="49" charset="-122"/>
                <a:ea typeface="黑体" panose="02010609060101010101" pitchFamily="49" charset="-122"/>
              </a:rPr>
              <a:t>②</a:t>
            </a:r>
            <a:r>
              <a:rPr lang="zh-CN" altLang="en-US" sz="1600" b="1" dirty="0">
                <a:solidFill>
                  <a:srgbClr val="660033"/>
                </a:solidFill>
                <a:latin typeface="黑体" panose="02010609060101010101" pitchFamily="49" charset="-122"/>
                <a:ea typeface="黑体" panose="02010609060101010101" pitchFamily="49" charset="-122"/>
              </a:rPr>
              <a:t>就工作情况进行反馈以促进部下的进一步成长，认可部下的努力</a:t>
            </a:r>
            <a:endParaRPr lang="zh-CN" altLang="en-US" sz="16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en-US" altLang="ja-JP" sz="1600" b="1" dirty="0">
                <a:solidFill>
                  <a:srgbClr val="660033"/>
                </a:solidFill>
                <a:latin typeface="黑体" panose="02010609060101010101" pitchFamily="49" charset="-122"/>
                <a:ea typeface="黑体" panose="02010609060101010101" pitchFamily="49" charset="-122"/>
              </a:rPr>
              <a:t>③</a:t>
            </a:r>
            <a:r>
              <a:rPr lang="zh-CN" altLang="en-US" sz="1600" b="1" dirty="0">
                <a:solidFill>
                  <a:srgbClr val="660033"/>
                </a:solidFill>
                <a:latin typeface="黑体" panose="02010609060101010101" pitchFamily="49" charset="-122"/>
                <a:ea typeface="黑体" panose="02010609060101010101" pitchFamily="49" charset="-122"/>
              </a:rPr>
              <a:t>上司自我评价是否赋予了部下</a:t>
            </a:r>
            <a:r>
              <a:rPr lang="zh-CN" altLang="en-US" sz="1600" b="1" dirty="0">
                <a:solidFill>
                  <a:srgbClr val="660033"/>
                </a:solidFill>
                <a:ea typeface="黑体" panose="02010609060101010101" pitchFamily="49" charset="-122"/>
              </a:rPr>
              <a:t>“</a:t>
            </a:r>
            <a:r>
              <a:rPr lang="zh-CN" altLang="en-US" sz="1600" b="1" dirty="0">
                <a:solidFill>
                  <a:srgbClr val="660033"/>
                </a:solidFill>
                <a:latin typeface="黑体" panose="02010609060101010101" pitchFamily="49" charset="-122"/>
                <a:ea typeface="黑体" panose="02010609060101010101" pitchFamily="49" charset="-122"/>
              </a:rPr>
              <a:t>好的工作</a:t>
            </a:r>
            <a:r>
              <a:rPr lang="zh-CN" altLang="en-US" sz="1600" b="1" dirty="0">
                <a:solidFill>
                  <a:srgbClr val="660033"/>
                </a:solidFill>
                <a:ea typeface="黑体" panose="02010609060101010101" pitchFamily="49" charset="-122"/>
              </a:rPr>
              <a:t>”</a:t>
            </a:r>
            <a:endParaRPr lang="zh-CN" altLang="en-US" sz="1600" b="1" dirty="0">
              <a:solidFill>
                <a:srgbClr val="660033"/>
              </a:solidFill>
              <a:latin typeface="黑体" panose="02010609060101010101" pitchFamily="49" charset="-122"/>
              <a:ea typeface="黑体" panose="02010609060101010101" pitchFamily="49" charset="-122"/>
            </a:endParaRPr>
          </a:p>
        </p:txBody>
      </p:sp>
      <p:sp>
        <p:nvSpPr>
          <p:cNvPr id="84051" name="Rectangle 83"/>
          <p:cNvSpPr>
            <a:spLocks noChangeArrowheads="1"/>
          </p:cNvSpPr>
          <p:nvPr/>
        </p:nvSpPr>
        <p:spPr bwMode="auto">
          <a:xfrm>
            <a:off x="669925" y="5365750"/>
            <a:ext cx="8135938" cy="368300"/>
          </a:xfrm>
          <a:prstGeom prst="rect">
            <a:avLst/>
          </a:prstGeom>
          <a:gradFill rotWithShape="1">
            <a:gsLst>
              <a:gs pos="0">
                <a:schemeClr val="hlink"/>
              </a:gs>
              <a:gs pos="50000">
                <a:schemeClr val="bg1"/>
              </a:gs>
              <a:gs pos="100000">
                <a:schemeClr val="hlink"/>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ja-JP"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Step4</a:t>
            </a:r>
            <a:r>
              <a:rPr kumimoji="0" lang="ja-JP"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给予部下成就感（成长感）</a:t>
            </a:r>
            <a:endParaRPr kumimoji="0" lang="zh-CN"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3561" name="Rectangle 87"/>
          <p:cNvSpPr/>
          <p:nvPr/>
        </p:nvSpPr>
        <p:spPr>
          <a:xfrm>
            <a:off x="684213" y="2781300"/>
            <a:ext cx="8135937" cy="1079500"/>
          </a:xfrm>
          <a:prstGeom prst="rect">
            <a:avLst/>
          </a:prstGeom>
          <a:solidFill>
            <a:srgbClr val="FFFF99"/>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zh-CN" sz="1600" b="1" dirty="0">
                <a:solidFill>
                  <a:srgbClr val="660033"/>
                </a:solidFill>
                <a:latin typeface="黑体" panose="02010609060101010101" pitchFamily="49" charset="-122"/>
                <a:ea typeface="黑体" panose="02010609060101010101" pitchFamily="49" charset="-122"/>
              </a:rPr>
              <a:t>【</a:t>
            </a:r>
            <a:r>
              <a:rPr lang="zh-CN" altLang="en-US" sz="1600" b="1" dirty="0">
                <a:solidFill>
                  <a:srgbClr val="660033"/>
                </a:solidFill>
                <a:latin typeface="黑体" panose="02010609060101010101" pitchFamily="49" charset="-122"/>
                <a:ea typeface="黑体" panose="02010609060101010101" pitchFamily="49" charset="-122"/>
              </a:rPr>
              <a:t>步骤</a:t>
            </a:r>
            <a:r>
              <a:rPr lang="en-US" altLang="zh-CN" sz="1600" b="1" dirty="0">
                <a:solidFill>
                  <a:srgbClr val="660033"/>
                </a:solidFill>
                <a:latin typeface="黑体" panose="02010609060101010101" pitchFamily="49" charset="-122"/>
                <a:ea typeface="黑体" panose="02010609060101010101" pitchFamily="49" charset="-122"/>
              </a:rPr>
              <a:t>】</a:t>
            </a:r>
            <a:endParaRPr lang="en-US" altLang="zh-CN" sz="16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1600" b="1" dirty="0">
                <a:solidFill>
                  <a:srgbClr val="660033"/>
                </a:solidFill>
                <a:latin typeface="黑体" panose="02010609060101010101" pitchFamily="49" charset="-122"/>
                <a:ea typeface="黑体" panose="02010609060101010101" pitchFamily="49" charset="-122"/>
              </a:rPr>
              <a:t>①</a:t>
            </a:r>
            <a:r>
              <a:rPr lang="zh-CN" altLang="en-US" sz="1600" b="1" dirty="0">
                <a:solidFill>
                  <a:srgbClr val="660033"/>
                </a:solidFill>
                <a:latin typeface="黑体" panose="02010609060101010101" pitchFamily="49" charset="-122"/>
                <a:ea typeface="黑体" panose="02010609060101010101" pitchFamily="49" charset="-122"/>
              </a:rPr>
              <a:t>最大程度地唤起部下的</a:t>
            </a:r>
            <a:r>
              <a:rPr lang="zh-CN" altLang="en-US" sz="1600" b="1" dirty="0">
                <a:solidFill>
                  <a:srgbClr val="660033"/>
                </a:solidFill>
                <a:ea typeface="黑体" panose="02010609060101010101" pitchFamily="49" charset="-122"/>
              </a:rPr>
              <a:t>“</a:t>
            </a:r>
            <a:r>
              <a:rPr lang="zh-CN" altLang="en-US" sz="1600" b="1" dirty="0">
                <a:solidFill>
                  <a:srgbClr val="660033"/>
                </a:solidFill>
                <a:latin typeface="黑体" panose="02010609060101010101" pitchFamily="49" charset="-122"/>
                <a:ea typeface="黑体" panose="02010609060101010101" pitchFamily="49" charset="-122"/>
              </a:rPr>
              <a:t>工作热情</a:t>
            </a:r>
            <a:r>
              <a:rPr lang="zh-CN" altLang="en-US" sz="1600" b="1" dirty="0">
                <a:solidFill>
                  <a:srgbClr val="660033"/>
                </a:solidFill>
                <a:ea typeface="黑体" panose="02010609060101010101" pitchFamily="49" charset="-122"/>
              </a:rPr>
              <a:t>”</a:t>
            </a:r>
            <a:endParaRPr lang="zh-CN" altLang="en-US" sz="16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1600" b="1" dirty="0">
                <a:solidFill>
                  <a:srgbClr val="660033"/>
                </a:solidFill>
                <a:latin typeface="黑体" panose="02010609060101010101" pitchFamily="49" charset="-122"/>
                <a:ea typeface="黑体" panose="02010609060101010101" pitchFamily="49" charset="-122"/>
              </a:rPr>
              <a:t>②</a:t>
            </a:r>
            <a:r>
              <a:rPr lang="zh-CN" altLang="en-US" sz="1600" b="1" dirty="0">
                <a:solidFill>
                  <a:srgbClr val="660033"/>
                </a:solidFill>
                <a:latin typeface="黑体" panose="02010609060101010101" pitchFamily="49" charset="-122"/>
                <a:ea typeface="黑体" panose="02010609060101010101" pitchFamily="49" charset="-122"/>
              </a:rPr>
              <a:t>为部下留下</a:t>
            </a:r>
            <a:r>
              <a:rPr lang="zh-CN" altLang="en-US" sz="1600" b="1" dirty="0">
                <a:solidFill>
                  <a:srgbClr val="660033"/>
                </a:solidFill>
                <a:ea typeface="黑体" panose="02010609060101010101" pitchFamily="49" charset="-122"/>
              </a:rPr>
              <a:t>“</a:t>
            </a:r>
            <a:r>
              <a:rPr lang="zh-CN" altLang="en-US" sz="1600" b="1" dirty="0">
                <a:solidFill>
                  <a:srgbClr val="660033"/>
                </a:solidFill>
                <a:latin typeface="黑体" panose="02010609060101010101" pitchFamily="49" charset="-122"/>
                <a:ea typeface="黑体" panose="02010609060101010101" pitchFamily="49" charset="-122"/>
              </a:rPr>
              <a:t>思考的空间</a:t>
            </a:r>
            <a:r>
              <a:rPr lang="zh-CN" altLang="en-US" sz="1600" b="1" dirty="0">
                <a:solidFill>
                  <a:srgbClr val="660033"/>
                </a:solidFill>
                <a:ea typeface="黑体" panose="02010609060101010101" pitchFamily="49" charset="-122"/>
              </a:rPr>
              <a:t>”</a:t>
            </a:r>
            <a:r>
              <a:rPr lang="zh-CN" altLang="en-US" sz="1600" b="1" dirty="0">
                <a:solidFill>
                  <a:srgbClr val="660033"/>
                </a:solidFill>
                <a:latin typeface="黑体" panose="02010609060101010101" pitchFamily="49" charset="-122"/>
                <a:ea typeface="黑体" panose="02010609060101010101" pitchFamily="49" charset="-122"/>
              </a:rPr>
              <a:t>，让其彻底地进行思考</a:t>
            </a:r>
            <a:br>
              <a:rPr lang="zh-CN" altLang="ja-JP" sz="1600" b="1" dirty="0">
                <a:solidFill>
                  <a:srgbClr val="660033"/>
                </a:solidFill>
                <a:latin typeface="黑体" panose="02010609060101010101" pitchFamily="49" charset="-122"/>
                <a:ea typeface="黑体" panose="02010609060101010101" pitchFamily="49" charset="-122"/>
              </a:rPr>
            </a:br>
            <a:r>
              <a:rPr lang="en-US" altLang="ja-JP" sz="1600" b="1" dirty="0">
                <a:solidFill>
                  <a:srgbClr val="660033"/>
                </a:solidFill>
                <a:latin typeface="黑体" panose="02010609060101010101" pitchFamily="49" charset="-122"/>
                <a:ea typeface="黑体" panose="02010609060101010101" pitchFamily="49" charset="-122"/>
              </a:rPr>
              <a:t>③</a:t>
            </a:r>
            <a:r>
              <a:rPr lang="zh-CN" altLang="en-US" sz="1600" b="1" dirty="0">
                <a:solidFill>
                  <a:srgbClr val="660033"/>
                </a:solidFill>
                <a:latin typeface="黑体" panose="02010609060101010101" pitchFamily="49" charset="-122"/>
                <a:ea typeface="黑体" panose="02010609060101010101" pitchFamily="49" charset="-122"/>
              </a:rPr>
              <a:t>确认、共享对业务进行日常跟进的方法</a:t>
            </a:r>
            <a:endParaRPr lang="zh-CN" altLang="en-US" sz="1600" b="1" dirty="0">
              <a:solidFill>
                <a:srgbClr val="660033"/>
              </a:solidFill>
              <a:latin typeface="黑体" panose="02010609060101010101" pitchFamily="49" charset="-122"/>
              <a:ea typeface="黑体" panose="02010609060101010101" pitchFamily="49" charset="-122"/>
            </a:endParaRPr>
          </a:p>
        </p:txBody>
      </p:sp>
      <p:sp>
        <p:nvSpPr>
          <p:cNvPr id="23562" name="Rectangle 88"/>
          <p:cNvSpPr/>
          <p:nvPr/>
        </p:nvSpPr>
        <p:spPr>
          <a:xfrm>
            <a:off x="684213" y="4325938"/>
            <a:ext cx="8135937" cy="974725"/>
          </a:xfrm>
          <a:prstGeom prst="rect">
            <a:avLst/>
          </a:prstGeom>
          <a:solidFill>
            <a:srgbClr val="FFFF99"/>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zh-CN" sz="1600" b="1" dirty="0">
                <a:solidFill>
                  <a:srgbClr val="660033"/>
                </a:solidFill>
                <a:latin typeface="黑体" panose="02010609060101010101" pitchFamily="49" charset="-122"/>
                <a:ea typeface="黑体" panose="02010609060101010101" pitchFamily="49" charset="-122"/>
              </a:rPr>
              <a:t>【</a:t>
            </a:r>
            <a:r>
              <a:rPr lang="zh-CN" altLang="en-US" sz="1600" b="1" dirty="0">
                <a:solidFill>
                  <a:srgbClr val="660033"/>
                </a:solidFill>
                <a:latin typeface="黑体" panose="02010609060101010101" pitchFamily="49" charset="-122"/>
                <a:ea typeface="黑体" panose="02010609060101010101" pitchFamily="49" charset="-122"/>
              </a:rPr>
              <a:t>步骤</a:t>
            </a:r>
            <a:r>
              <a:rPr lang="en-US" altLang="zh-CN" sz="1600" b="1" dirty="0">
                <a:solidFill>
                  <a:srgbClr val="660033"/>
                </a:solidFill>
                <a:latin typeface="黑体" panose="02010609060101010101" pitchFamily="49" charset="-122"/>
                <a:ea typeface="黑体" panose="02010609060101010101" pitchFamily="49" charset="-122"/>
              </a:rPr>
              <a:t>】</a:t>
            </a:r>
            <a:endParaRPr lang="en-US" altLang="zh-CN" sz="16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en-US" altLang="ja-JP" sz="1600" b="1" dirty="0">
                <a:solidFill>
                  <a:srgbClr val="660033"/>
                </a:solidFill>
                <a:latin typeface="黑体" panose="02010609060101010101" pitchFamily="49" charset="-122"/>
                <a:ea typeface="黑体" panose="02010609060101010101" pitchFamily="49" charset="-122"/>
              </a:rPr>
              <a:t>①</a:t>
            </a:r>
            <a:r>
              <a:rPr lang="zh-CN" altLang="en-US" sz="1600" b="1" dirty="0">
                <a:solidFill>
                  <a:srgbClr val="660033"/>
                </a:solidFill>
                <a:latin typeface="黑体" panose="02010609060101010101" pitchFamily="49" charset="-122"/>
                <a:ea typeface="黑体" panose="02010609060101010101" pitchFamily="49" charset="-122"/>
              </a:rPr>
              <a:t>观察部下每天的工作状态，把握部下的状况</a:t>
            </a:r>
            <a:endParaRPr lang="ja-JP" altLang="en-US" sz="16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en-US" altLang="ja-JP" sz="1600" b="1" dirty="0">
                <a:solidFill>
                  <a:srgbClr val="660033"/>
                </a:solidFill>
                <a:latin typeface="黑体" panose="02010609060101010101" pitchFamily="49" charset="-122"/>
                <a:ea typeface="黑体" panose="02010609060101010101" pitchFamily="49" charset="-122"/>
              </a:rPr>
              <a:t>②</a:t>
            </a:r>
            <a:r>
              <a:rPr lang="zh-CN" altLang="en-US" sz="1600" b="1" dirty="0">
                <a:solidFill>
                  <a:srgbClr val="660033"/>
                </a:solidFill>
                <a:latin typeface="黑体" panose="02010609060101010101" pitchFamily="49" charset="-122"/>
                <a:ea typeface="黑体" panose="02010609060101010101" pitchFamily="49" charset="-122"/>
              </a:rPr>
              <a:t>部下遇到困难时，要思考部下出现这个</a:t>
            </a:r>
            <a:r>
              <a:rPr lang="zh-CN" altLang="en-US" sz="1600" b="1" dirty="0">
                <a:solidFill>
                  <a:srgbClr val="660033"/>
                </a:solidFill>
                <a:ea typeface="黑体" panose="02010609060101010101" pitchFamily="49" charset="-122"/>
              </a:rPr>
              <a:t>“</a:t>
            </a:r>
            <a:r>
              <a:rPr lang="zh-CN" altLang="en-US" sz="1600" b="1" dirty="0">
                <a:solidFill>
                  <a:srgbClr val="660033"/>
                </a:solidFill>
                <a:latin typeface="黑体" panose="02010609060101010101" pitchFamily="49" charset="-122"/>
                <a:ea typeface="黑体" panose="02010609060101010101" pitchFamily="49" charset="-122"/>
              </a:rPr>
              <a:t>症状</a:t>
            </a:r>
            <a:r>
              <a:rPr lang="zh-CN" altLang="en-US" sz="1600" b="1" dirty="0">
                <a:solidFill>
                  <a:srgbClr val="660033"/>
                </a:solidFill>
                <a:ea typeface="黑体" panose="02010609060101010101" pitchFamily="49" charset="-122"/>
              </a:rPr>
              <a:t>”</a:t>
            </a:r>
            <a:r>
              <a:rPr lang="zh-CN" altLang="en-US" sz="1600" b="1" dirty="0">
                <a:solidFill>
                  <a:srgbClr val="660033"/>
                </a:solidFill>
                <a:latin typeface="黑体" panose="02010609060101010101" pitchFamily="49" charset="-122"/>
                <a:ea typeface="黑体" panose="02010609060101010101" pitchFamily="49" charset="-122"/>
              </a:rPr>
              <a:t>的原因</a:t>
            </a:r>
            <a:endParaRPr lang="zh-CN" altLang="en-US" sz="16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1600" b="1" dirty="0">
                <a:solidFill>
                  <a:srgbClr val="660033"/>
                </a:solidFill>
                <a:latin typeface="黑体" panose="02010609060101010101" pitchFamily="49" charset="-122"/>
                <a:ea typeface="黑体" panose="02010609060101010101" pitchFamily="49" charset="-122"/>
              </a:rPr>
              <a:t>③</a:t>
            </a:r>
            <a:r>
              <a:rPr lang="zh-CN" altLang="en-US" sz="1600" b="1" dirty="0">
                <a:solidFill>
                  <a:srgbClr val="660033"/>
                </a:solidFill>
                <a:latin typeface="黑体" panose="02010609060101010101" pitchFamily="49" charset="-122"/>
                <a:ea typeface="黑体" panose="02010609060101010101" pitchFamily="49" charset="-122"/>
              </a:rPr>
              <a:t>妥善对应，鼓励部下完成工作</a:t>
            </a:r>
            <a:endParaRPr lang="zh-CN" altLang="en-US" sz="1600" b="1" dirty="0">
              <a:solidFill>
                <a:srgbClr val="660033"/>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2"/>
          <p:cNvSpPr txBox="1"/>
          <p:nvPr/>
        </p:nvSpPr>
        <p:spPr>
          <a:xfrm>
            <a:off x="323850" y="188913"/>
            <a:ext cx="7272338" cy="579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b="1" dirty="0">
                <a:solidFill>
                  <a:srgbClr val="333399"/>
                </a:solidFill>
                <a:latin typeface="黑体" panose="02010609060101010101" pitchFamily="49" charset="-122"/>
                <a:ea typeface="黑体" panose="02010609060101010101" pitchFamily="49" charset="-122"/>
              </a:rPr>
              <a:t>5</a:t>
            </a:r>
            <a:r>
              <a:rPr lang="en-US" altLang="ja-JP" b="1" dirty="0">
                <a:solidFill>
                  <a:srgbClr val="333399"/>
                </a:solidFill>
                <a:latin typeface="黑体" panose="02010609060101010101" pitchFamily="49" charset="-122"/>
                <a:ea typeface="黑体" panose="02010609060101010101" pitchFamily="49" charset="-122"/>
              </a:rPr>
              <a:t>)OJD</a:t>
            </a:r>
            <a:r>
              <a:rPr lang="zh-CN" altLang="en-US" b="1" dirty="0">
                <a:solidFill>
                  <a:srgbClr val="333399"/>
                </a:solidFill>
                <a:latin typeface="黑体" panose="02010609060101010101" pitchFamily="49" charset="-122"/>
                <a:ea typeface="黑体" panose="02010609060101010101" pitchFamily="49" charset="-122"/>
              </a:rPr>
              <a:t>的步骤</a:t>
            </a:r>
            <a:r>
              <a:rPr lang="ja-JP" altLang="en-US" b="1" dirty="0">
                <a:solidFill>
                  <a:srgbClr val="333399"/>
                </a:solidFill>
                <a:latin typeface="黑体" panose="02010609060101010101" pitchFamily="49" charset="-122"/>
                <a:ea typeface="黑体" panose="02010609060101010101" pitchFamily="49" charset="-122"/>
              </a:rPr>
              <a:t>　</a:t>
            </a:r>
            <a:endParaRPr lang="ja-JP" altLang="en-US" b="1" dirty="0">
              <a:solidFill>
                <a:srgbClr val="333399"/>
              </a:solidFill>
              <a:latin typeface="黑体" panose="02010609060101010101" pitchFamily="49" charset="-122"/>
              <a:ea typeface="黑体" panose="02010609060101010101" pitchFamily="49" charset="-122"/>
            </a:endParaRPr>
          </a:p>
        </p:txBody>
      </p:sp>
      <p:sp>
        <p:nvSpPr>
          <p:cNvPr id="90115" name="Rectangle 3"/>
          <p:cNvSpPr>
            <a:spLocks noChangeArrowheads="1"/>
          </p:cNvSpPr>
          <p:nvPr/>
        </p:nvSpPr>
        <p:spPr bwMode="auto">
          <a:xfrm>
            <a:off x="684213" y="908050"/>
            <a:ext cx="8135938" cy="858838"/>
          </a:xfrm>
          <a:prstGeom prst="rect">
            <a:avLst/>
          </a:prstGeom>
          <a:gradFill rotWithShape="1">
            <a:gsLst>
              <a:gs pos="0">
                <a:schemeClr val="hlink"/>
              </a:gs>
              <a:gs pos="50000">
                <a:schemeClr val="bg1"/>
              </a:gs>
              <a:gs pos="100000">
                <a:schemeClr val="hlink"/>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ja-JP"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Step1</a:t>
            </a:r>
            <a:r>
              <a:rPr kumimoji="0" lang="ja-JP"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考虑适合部下的工作</a:t>
            </a:r>
            <a:endParaRPr kumimoji="0" lang="ja-JP"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5604" name="Rectangle 4"/>
          <p:cNvSpPr/>
          <p:nvPr/>
        </p:nvSpPr>
        <p:spPr>
          <a:xfrm>
            <a:off x="684213" y="1916113"/>
            <a:ext cx="8064500" cy="1584325"/>
          </a:xfrm>
          <a:prstGeom prst="rect">
            <a:avLst/>
          </a:prstGeom>
          <a:solidFill>
            <a:srgbClr val="FFFF99"/>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ja-JP" sz="2000" b="1" dirty="0">
                <a:solidFill>
                  <a:srgbClr val="660033"/>
                </a:solidFill>
                <a:latin typeface="黑体" panose="02010609060101010101" pitchFamily="49" charset="-122"/>
                <a:ea typeface="黑体" panose="02010609060101010101" pitchFamily="49" charset="-122"/>
              </a:rPr>
              <a:t>【</a:t>
            </a:r>
            <a:r>
              <a:rPr lang="zh-CN" altLang="en-US" sz="2000" b="1" dirty="0">
                <a:solidFill>
                  <a:srgbClr val="660033"/>
                </a:solidFill>
                <a:latin typeface="黑体" panose="02010609060101010101" pitchFamily="49" charset="-122"/>
                <a:ea typeface="黑体" panose="02010609060101010101" pitchFamily="49" charset="-122"/>
              </a:rPr>
              <a:t>步骤</a:t>
            </a:r>
            <a:r>
              <a:rPr lang="en-US" altLang="ja-JP" sz="2000" b="1" dirty="0">
                <a:solidFill>
                  <a:srgbClr val="660033"/>
                </a:solidFill>
                <a:latin typeface="黑体" panose="02010609060101010101" pitchFamily="49" charset="-122"/>
                <a:ea typeface="黑体" panose="02010609060101010101" pitchFamily="49" charset="-122"/>
              </a:rPr>
              <a:t>】</a:t>
            </a:r>
            <a:endParaRPr lang="en-US" altLang="ja-JP" sz="20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en-US" altLang="ja-JP" sz="2000" b="1" dirty="0">
                <a:solidFill>
                  <a:srgbClr val="660033"/>
                </a:solidFill>
                <a:latin typeface="黑体" panose="02010609060101010101" pitchFamily="49" charset="-122"/>
                <a:ea typeface="黑体" panose="02010609060101010101" pitchFamily="49" charset="-122"/>
              </a:rPr>
              <a:t>①</a:t>
            </a:r>
            <a:r>
              <a:rPr lang="zh-CN" altLang="en-US" sz="2000" b="1" dirty="0">
                <a:solidFill>
                  <a:srgbClr val="660033"/>
                </a:solidFill>
                <a:latin typeface="黑体" panose="02010609060101010101" pitchFamily="49" charset="-122"/>
                <a:ea typeface="黑体" panose="02010609060101010101" pitchFamily="49" charset="-122"/>
              </a:rPr>
              <a:t>把握部门内部的业务</a:t>
            </a:r>
            <a:endParaRPr lang="zh-CN" altLang="en-US" sz="20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en-US" altLang="ja-JP" sz="2000" b="1" dirty="0">
                <a:solidFill>
                  <a:srgbClr val="660033"/>
                </a:solidFill>
                <a:latin typeface="黑体" panose="02010609060101010101" pitchFamily="49" charset="-122"/>
                <a:ea typeface="黑体" panose="02010609060101010101" pitchFamily="49" charset="-122"/>
              </a:rPr>
              <a:t>②</a:t>
            </a:r>
            <a:r>
              <a:rPr lang="zh-CN" altLang="en-US" sz="2000" b="1" dirty="0">
                <a:solidFill>
                  <a:srgbClr val="660033"/>
                </a:solidFill>
                <a:latin typeface="黑体" panose="02010609060101010101" pitchFamily="49" charset="-122"/>
                <a:ea typeface="黑体" panose="02010609060101010101" pitchFamily="49" charset="-122"/>
              </a:rPr>
              <a:t>把握部下的能力和现状</a:t>
            </a:r>
            <a:endParaRPr lang="zh-CN" altLang="en-US" sz="20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2000" b="1" dirty="0">
                <a:solidFill>
                  <a:srgbClr val="660033"/>
                </a:solidFill>
                <a:latin typeface="黑体" panose="02010609060101010101" pitchFamily="49" charset="-122"/>
                <a:ea typeface="黑体" panose="02010609060101010101" pitchFamily="49" charset="-122"/>
              </a:rPr>
              <a:t>③</a:t>
            </a:r>
            <a:r>
              <a:rPr lang="zh-CN" altLang="en-US" sz="2000" b="1" dirty="0">
                <a:solidFill>
                  <a:srgbClr val="660033"/>
                </a:solidFill>
                <a:latin typeface="黑体" panose="02010609060101010101" pitchFamily="49" charset="-122"/>
                <a:ea typeface="黑体" panose="02010609060101010101" pitchFamily="49" charset="-122"/>
              </a:rPr>
              <a:t>选择在部下的培养计划上应该让其从事经历的工作</a:t>
            </a:r>
            <a:endParaRPr lang="zh-CN" altLang="en-US" sz="20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2000" b="1" dirty="0">
                <a:solidFill>
                  <a:srgbClr val="660033"/>
                </a:solidFill>
                <a:latin typeface="黑体" panose="02010609060101010101" pitchFamily="49" charset="-122"/>
                <a:ea typeface="黑体" panose="02010609060101010101" pitchFamily="49" charset="-122"/>
              </a:rPr>
              <a:t>④</a:t>
            </a:r>
            <a:r>
              <a:rPr lang="zh-CN" altLang="en-US" sz="2000" b="1" dirty="0">
                <a:solidFill>
                  <a:srgbClr val="660033"/>
                </a:solidFill>
                <a:latin typeface="黑体" panose="02010609060101010101" pitchFamily="49" charset="-122"/>
                <a:ea typeface="黑体" panose="02010609060101010101" pitchFamily="49" charset="-122"/>
              </a:rPr>
              <a:t>明确具备</a:t>
            </a:r>
            <a:r>
              <a:rPr lang="ja-JP" altLang="en-US" sz="2000" b="1" dirty="0">
                <a:solidFill>
                  <a:srgbClr val="660033"/>
                </a:solidFill>
                <a:latin typeface="黑体" panose="02010609060101010101" pitchFamily="49" charset="-122"/>
                <a:ea typeface="黑体" panose="02010609060101010101" pitchFamily="49" charset="-122"/>
              </a:rPr>
              <a:t>“能力＋</a:t>
            </a:r>
            <a:r>
              <a:rPr lang="en-US" altLang="ja-JP" sz="2000" b="1" dirty="0">
                <a:solidFill>
                  <a:srgbClr val="660033"/>
                </a:solidFill>
                <a:latin typeface="黑体" panose="02010609060101010101" pitchFamily="49" charset="-122"/>
                <a:ea typeface="黑体" panose="02010609060101010101" pitchFamily="49" charset="-122"/>
              </a:rPr>
              <a:t>α”</a:t>
            </a:r>
            <a:r>
              <a:rPr lang="zh-CN" altLang="en-US" sz="2000" b="1" dirty="0">
                <a:solidFill>
                  <a:srgbClr val="660033"/>
                </a:solidFill>
                <a:latin typeface="黑体" panose="02010609060101010101" pitchFamily="49" charset="-122"/>
                <a:ea typeface="黑体" panose="02010609060101010101" pitchFamily="49" charset="-122"/>
              </a:rPr>
              <a:t>特点的工作</a:t>
            </a:r>
            <a:endParaRPr lang="ja-JP" altLang="en-US" sz="2000" b="1" dirty="0">
              <a:solidFill>
                <a:srgbClr val="660033"/>
              </a:solidFill>
              <a:latin typeface="黑体" panose="02010609060101010101" pitchFamily="49" charset="-122"/>
              <a:ea typeface="黑体" panose="02010609060101010101" pitchFamily="49" charset="-122"/>
            </a:endParaRPr>
          </a:p>
        </p:txBody>
      </p:sp>
      <p:pic>
        <p:nvPicPr>
          <p:cNvPr id="25605" name="Picture 13"/>
          <p:cNvPicPr>
            <a:picLocks noChangeAspect="1"/>
          </p:cNvPicPr>
          <p:nvPr/>
        </p:nvPicPr>
        <p:blipFill>
          <a:blip r:embed="rId1"/>
          <a:stretch>
            <a:fillRect/>
          </a:stretch>
        </p:blipFill>
        <p:spPr>
          <a:xfrm>
            <a:off x="3995738" y="3644900"/>
            <a:ext cx="4778375" cy="3213100"/>
          </a:xfrm>
          <a:prstGeom prst="rect">
            <a:avLst/>
          </a:prstGeom>
          <a:noFill/>
          <a:ln w="9525">
            <a:noFill/>
          </a:ln>
        </p:spPr>
      </p:pic>
    </p:spTree>
  </p:cSld>
  <p:clrMapOvr>
    <a:masterClrMapping/>
  </p:clrMapOvr>
  <p:transition>
    <p:strips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 Box 2"/>
          <p:cNvSpPr txBox="1"/>
          <p:nvPr/>
        </p:nvSpPr>
        <p:spPr>
          <a:xfrm>
            <a:off x="323850" y="188913"/>
            <a:ext cx="7272338" cy="579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b="1" dirty="0">
                <a:solidFill>
                  <a:srgbClr val="333399"/>
                </a:solidFill>
                <a:latin typeface="黑体" panose="02010609060101010101" pitchFamily="49" charset="-122"/>
                <a:ea typeface="黑体" panose="02010609060101010101" pitchFamily="49" charset="-122"/>
              </a:rPr>
              <a:t>5</a:t>
            </a:r>
            <a:r>
              <a:rPr lang="en-US" altLang="ja-JP" b="1" dirty="0">
                <a:solidFill>
                  <a:srgbClr val="333399"/>
                </a:solidFill>
                <a:latin typeface="黑体" panose="02010609060101010101" pitchFamily="49" charset="-122"/>
                <a:ea typeface="黑体" panose="02010609060101010101" pitchFamily="49" charset="-122"/>
              </a:rPr>
              <a:t>)OJD</a:t>
            </a:r>
            <a:r>
              <a:rPr lang="zh-CN" altLang="en-US" b="1" dirty="0">
                <a:solidFill>
                  <a:srgbClr val="333399"/>
                </a:solidFill>
                <a:latin typeface="黑体" panose="02010609060101010101" pitchFamily="49" charset="-122"/>
                <a:ea typeface="黑体" panose="02010609060101010101" pitchFamily="49" charset="-122"/>
              </a:rPr>
              <a:t>的步骤</a:t>
            </a:r>
            <a:r>
              <a:rPr lang="ja-JP" altLang="en-US" b="1" dirty="0">
                <a:solidFill>
                  <a:srgbClr val="333399"/>
                </a:solidFill>
                <a:latin typeface="黑体" panose="02010609060101010101" pitchFamily="49" charset="-122"/>
                <a:ea typeface="黑体" panose="02010609060101010101" pitchFamily="49" charset="-122"/>
              </a:rPr>
              <a:t>　</a:t>
            </a:r>
            <a:endParaRPr lang="ja-JP" altLang="en-US" b="1" dirty="0">
              <a:solidFill>
                <a:srgbClr val="333399"/>
              </a:solidFill>
              <a:latin typeface="黑体" panose="02010609060101010101" pitchFamily="49" charset="-122"/>
              <a:ea typeface="黑体" panose="02010609060101010101" pitchFamily="49" charset="-122"/>
            </a:endParaRPr>
          </a:p>
        </p:txBody>
      </p:sp>
      <p:sp>
        <p:nvSpPr>
          <p:cNvPr id="94213" name="Rectangle 5"/>
          <p:cNvSpPr>
            <a:spLocks noChangeArrowheads="1"/>
          </p:cNvSpPr>
          <p:nvPr/>
        </p:nvSpPr>
        <p:spPr bwMode="auto">
          <a:xfrm>
            <a:off x="611188" y="908050"/>
            <a:ext cx="8135938" cy="865188"/>
          </a:xfrm>
          <a:prstGeom prst="rect">
            <a:avLst/>
          </a:prstGeom>
          <a:gradFill rotWithShape="1">
            <a:gsLst>
              <a:gs pos="0">
                <a:schemeClr val="hlink"/>
              </a:gs>
              <a:gs pos="50000">
                <a:schemeClr val="bg1"/>
              </a:gs>
              <a:gs pos="100000">
                <a:schemeClr val="hlink"/>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ja-JP"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Step2</a:t>
            </a:r>
            <a:r>
              <a:rPr kumimoji="0" lang="ja-JP"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安排工作</a:t>
            </a:r>
            <a:endParaRPr kumimoji="0" lang="zh-CN"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7652" name="Rectangle 9"/>
          <p:cNvSpPr/>
          <p:nvPr/>
        </p:nvSpPr>
        <p:spPr>
          <a:xfrm>
            <a:off x="611188" y="1916113"/>
            <a:ext cx="8135937" cy="1296987"/>
          </a:xfrm>
          <a:prstGeom prst="rect">
            <a:avLst/>
          </a:prstGeom>
          <a:solidFill>
            <a:srgbClr val="FFFF99"/>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zh-CN" sz="2000" b="1" dirty="0">
                <a:solidFill>
                  <a:srgbClr val="660033"/>
                </a:solidFill>
                <a:latin typeface="黑体" panose="02010609060101010101" pitchFamily="49" charset="-122"/>
                <a:ea typeface="黑体" panose="02010609060101010101" pitchFamily="49" charset="-122"/>
              </a:rPr>
              <a:t>【</a:t>
            </a:r>
            <a:r>
              <a:rPr lang="zh-CN" altLang="en-US" sz="2000" b="1" dirty="0">
                <a:solidFill>
                  <a:srgbClr val="660033"/>
                </a:solidFill>
                <a:latin typeface="黑体" panose="02010609060101010101" pitchFamily="49" charset="-122"/>
                <a:ea typeface="黑体" panose="02010609060101010101" pitchFamily="49" charset="-122"/>
              </a:rPr>
              <a:t>步骤</a:t>
            </a:r>
            <a:r>
              <a:rPr lang="en-US" altLang="zh-CN" sz="2000" b="1" dirty="0">
                <a:solidFill>
                  <a:srgbClr val="660033"/>
                </a:solidFill>
                <a:latin typeface="黑体" panose="02010609060101010101" pitchFamily="49" charset="-122"/>
                <a:ea typeface="黑体" panose="02010609060101010101" pitchFamily="49" charset="-122"/>
              </a:rPr>
              <a:t>】</a:t>
            </a:r>
            <a:endParaRPr lang="en-US" altLang="zh-CN" sz="20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2000" b="1" dirty="0">
                <a:solidFill>
                  <a:srgbClr val="660033"/>
                </a:solidFill>
                <a:latin typeface="黑体" panose="02010609060101010101" pitchFamily="49" charset="-122"/>
                <a:ea typeface="黑体" panose="02010609060101010101" pitchFamily="49" charset="-122"/>
              </a:rPr>
              <a:t>①</a:t>
            </a:r>
            <a:r>
              <a:rPr lang="zh-CN" altLang="en-US" sz="2000" b="1" dirty="0">
                <a:solidFill>
                  <a:srgbClr val="660033"/>
                </a:solidFill>
                <a:latin typeface="黑体" panose="02010609060101010101" pitchFamily="49" charset="-122"/>
                <a:ea typeface="黑体" panose="02010609060101010101" pitchFamily="49" charset="-122"/>
              </a:rPr>
              <a:t>最大程度地唤起部下的</a:t>
            </a:r>
            <a:r>
              <a:rPr lang="zh-CN" altLang="en-US" sz="2000" b="1" dirty="0">
                <a:solidFill>
                  <a:srgbClr val="660033"/>
                </a:solidFill>
                <a:ea typeface="黑体" panose="02010609060101010101" pitchFamily="49" charset="-122"/>
              </a:rPr>
              <a:t>“</a:t>
            </a:r>
            <a:r>
              <a:rPr lang="zh-CN" altLang="en-US" sz="2000" b="1" dirty="0">
                <a:solidFill>
                  <a:srgbClr val="660033"/>
                </a:solidFill>
                <a:latin typeface="黑体" panose="02010609060101010101" pitchFamily="49" charset="-122"/>
                <a:ea typeface="黑体" panose="02010609060101010101" pitchFamily="49" charset="-122"/>
              </a:rPr>
              <a:t>工作热情</a:t>
            </a:r>
            <a:r>
              <a:rPr lang="zh-CN" altLang="en-US" sz="2000" b="1" dirty="0">
                <a:solidFill>
                  <a:srgbClr val="660033"/>
                </a:solidFill>
                <a:ea typeface="黑体" panose="02010609060101010101" pitchFamily="49" charset="-122"/>
              </a:rPr>
              <a:t>”</a:t>
            </a:r>
            <a:endParaRPr lang="zh-CN" altLang="en-US" sz="20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2000" b="1" dirty="0">
                <a:solidFill>
                  <a:srgbClr val="660033"/>
                </a:solidFill>
                <a:latin typeface="黑体" panose="02010609060101010101" pitchFamily="49" charset="-122"/>
                <a:ea typeface="黑体" panose="02010609060101010101" pitchFamily="49" charset="-122"/>
              </a:rPr>
              <a:t>②</a:t>
            </a:r>
            <a:r>
              <a:rPr lang="zh-CN" altLang="en-US" sz="2000" b="1" dirty="0">
                <a:solidFill>
                  <a:srgbClr val="660033"/>
                </a:solidFill>
                <a:latin typeface="黑体" panose="02010609060101010101" pitchFamily="49" charset="-122"/>
                <a:ea typeface="黑体" panose="02010609060101010101" pitchFamily="49" charset="-122"/>
              </a:rPr>
              <a:t>为部下留下</a:t>
            </a:r>
            <a:r>
              <a:rPr lang="zh-CN" altLang="en-US" sz="2000" b="1" dirty="0">
                <a:solidFill>
                  <a:srgbClr val="660033"/>
                </a:solidFill>
                <a:ea typeface="黑体" panose="02010609060101010101" pitchFamily="49" charset="-122"/>
              </a:rPr>
              <a:t>“</a:t>
            </a:r>
            <a:r>
              <a:rPr lang="zh-CN" altLang="en-US" sz="2000" b="1" dirty="0">
                <a:solidFill>
                  <a:srgbClr val="660033"/>
                </a:solidFill>
                <a:latin typeface="黑体" panose="02010609060101010101" pitchFamily="49" charset="-122"/>
                <a:ea typeface="黑体" panose="02010609060101010101" pitchFamily="49" charset="-122"/>
              </a:rPr>
              <a:t>思考的空间</a:t>
            </a:r>
            <a:r>
              <a:rPr lang="zh-CN" altLang="en-US" sz="2000" b="1" dirty="0">
                <a:solidFill>
                  <a:srgbClr val="660033"/>
                </a:solidFill>
                <a:ea typeface="黑体" panose="02010609060101010101" pitchFamily="49" charset="-122"/>
              </a:rPr>
              <a:t>”</a:t>
            </a:r>
            <a:r>
              <a:rPr lang="zh-CN" altLang="en-US" sz="2000" b="1" dirty="0">
                <a:solidFill>
                  <a:srgbClr val="660033"/>
                </a:solidFill>
                <a:latin typeface="黑体" panose="02010609060101010101" pitchFamily="49" charset="-122"/>
                <a:ea typeface="黑体" panose="02010609060101010101" pitchFamily="49" charset="-122"/>
              </a:rPr>
              <a:t>，让其彻底地进行思考</a:t>
            </a:r>
            <a:br>
              <a:rPr lang="zh-CN" altLang="en-US" sz="2000" b="1" dirty="0">
                <a:solidFill>
                  <a:srgbClr val="660033"/>
                </a:solidFill>
                <a:latin typeface="黑体" panose="02010609060101010101" pitchFamily="49" charset="-122"/>
                <a:ea typeface="黑体" panose="02010609060101010101" pitchFamily="49" charset="-122"/>
              </a:rPr>
            </a:br>
            <a:r>
              <a:rPr lang="ja-JP" altLang="en-US" sz="2000" b="1" dirty="0">
                <a:solidFill>
                  <a:srgbClr val="660033"/>
                </a:solidFill>
                <a:latin typeface="黑体" panose="02010609060101010101" pitchFamily="49" charset="-122"/>
                <a:ea typeface="黑体" panose="02010609060101010101" pitchFamily="49" charset="-122"/>
              </a:rPr>
              <a:t>③</a:t>
            </a:r>
            <a:r>
              <a:rPr lang="zh-CN" altLang="en-US" sz="2000" b="1" dirty="0">
                <a:solidFill>
                  <a:srgbClr val="660033"/>
                </a:solidFill>
                <a:latin typeface="黑体" panose="02010609060101010101" pitchFamily="49" charset="-122"/>
                <a:ea typeface="黑体" panose="02010609060101010101" pitchFamily="49" charset="-122"/>
              </a:rPr>
              <a:t>确认、共享对业务进行日常跟进的方法</a:t>
            </a:r>
            <a:endParaRPr lang="zh-CN" altLang="en-US" sz="2000" b="1" dirty="0">
              <a:solidFill>
                <a:srgbClr val="660033"/>
              </a:solidFill>
              <a:latin typeface="黑体" panose="02010609060101010101" pitchFamily="49" charset="-122"/>
              <a:ea typeface="黑体" panose="02010609060101010101" pitchFamily="49" charset="-122"/>
            </a:endParaRPr>
          </a:p>
        </p:txBody>
      </p:sp>
      <p:pic>
        <p:nvPicPr>
          <p:cNvPr id="27653" name="Picture 13"/>
          <p:cNvPicPr>
            <a:picLocks noChangeAspect="1"/>
          </p:cNvPicPr>
          <p:nvPr/>
        </p:nvPicPr>
        <p:blipFill>
          <a:blip r:embed="rId1"/>
          <a:stretch>
            <a:fillRect/>
          </a:stretch>
        </p:blipFill>
        <p:spPr>
          <a:xfrm>
            <a:off x="1763713" y="3429000"/>
            <a:ext cx="6989762" cy="2736850"/>
          </a:xfrm>
          <a:prstGeom prst="rect">
            <a:avLst/>
          </a:prstGeom>
          <a:noFill/>
          <a:ln w="9525">
            <a:noFill/>
          </a:ln>
        </p:spPr>
      </p:pic>
    </p:spTree>
  </p:cSld>
  <p:clrMapOvr>
    <a:masterClrMapping/>
  </p:clrMapOvr>
  <p:transition>
    <p:strips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2"/>
          <p:cNvSpPr txBox="1"/>
          <p:nvPr/>
        </p:nvSpPr>
        <p:spPr>
          <a:xfrm>
            <a:off x="323850" y="188913"/>
            <a:ext cx="7272338" cy="579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b="1" dirty="0">
                <a:solidFill>
                  <a:srgbClr val="333399"/>
                </a:solidFill>
                <a:latin typeface="黑体" panose="02010609060101010101" pitchFamily="49" charset="-122"/>
                <a:ea typeface="黑体" panose="02010609060101010101" pitchFamily="49" charset="-122"/>
              </a:rPr>
              <a:t>5</a:t>
            </a:r>
            <a:r>
              <a:rPr lang="en-US" altLang="ja-JP" b="1" dirty="0">
                <a:solidFill>
                  <a:srgbClr val="333399"/>
                </a:solidFill>
                <a:latin typeface="黑体" panose="02010609060101010101" pitchFamily="49" charset="-122"/>
                <a:ea typeface="黑体" panose="02010609060101010101" pitchFamily="49" charset="-122"/>
              </a:rPr>
              <a:t>)OJD</a:t>
            </a:r>
            <a:r>
              <a:rPr lang="zh-CN" altLang="en-US" b="1" dirty="0">
                <a:solidFill>
                  <a:srgbClr val="333399"/>
                </a:solidFill>
                <a:latin typeface="黑体" panose="02010609060101010101" pitchFamily="49" charset="-122"/>
                <a:ea typeface="黑体" panose="02010609060101010101" pitchFamily="49" charset="-122"/>
              </a:rPr>
              <a:t>的步骤</a:t>
            </a:r>
            <a:r>
              <a:rPr lang="ja-JP" altLang="en-US" b="1" dirty="0">
                <a:solidFill>
                  <a:srgbClr val="333399"/>
                </a:solidFill>
                <a:latin typeface="黑体" panose="02010609060101010101" pitchFamily="49" charset="-122"/>
                <a:ea typeface="黑体" panose="02010609060101010101" pitchFamily="49" charset="-122"/>
              </a:rPr>
              <a:t>　</a:t>
            </a:r>
            <a:endParaRPr lang="ja-JP" altLang="en-US" b="1" dirty="0">
              <a:solidFill>
                <a:srgbClr val="333399"/>
              </a:solidFill>
              <a:latin typeface="黑体" panose="02010609060101010101" pitchFamily="49" charset="-122"/>
              <a:ea typeface="黑体" panose="02010609060101010101" pitchFamily="49" charset="-122"/>
            </a:endParaRPr>
          </a:p>
        </p:txBody>
      </p:sp>
      <p:sp>
        <p:nvSpPr>
          <p:cNvPr id="92166" name="Rectangle 6"/>
          <p:cNvSpPr>
            <a:spLocks noChangeArrowheads="1"/>
          </p:cNvSpPr>
          <p:nvPr/>
        </p:nvSpPr>
        <p:spPr bwMode="auto">
          <a:xfrm>
            <a:off x="611188" y="920750"/>
            <a:ext cx="8135938" cy="852488"/>
          </a:xfrm>
          <a:prstGeom prst="rect">
            <a:avLst/>
          </a:prstGeom>
          <a:gradFill rotWithShape="1">
            <a:gsLst>
              <a:gs pos="0">
                <a:schemeClr val="hlink"/>
              </a:gs>
              <a:gs pos="50000">
                <a:schemeClr val="bg1"/>
              </a:gs>
              <a:gs pos="100000">
                <a:schemeClr val="hlink"/>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ja-JP"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Step3</a:t>
            </a:r>
            <a:r>
              <a:rPr kumimoji="0" lang="ja-JP"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通过日常跟进，促使部下完成工作</a:t>
            </a:r>
            <a:endParaRPr kumimoji="0" lang="zh-CN"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700" name="Rectangle 10"/>
          <p:cNvSpPr/>
          <p:nvPr/>
        </p:nvSpPr>
        <p:spPr>
          <a:xfrm>
            <a:off x="611188" y="1916113"/>
            <a:ext cx="8135937" cy="1296987"/>
          </a:xfrm>
          <a:prstGeom prst="rect">
            <a:avLst/>
          </a:prstGeom>
          <a:solidFill>
            <a:srgbClr val="FFFF99"/>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zh-CN" sz="2000" b="1" dirty="0">
                <a:solidFill>
                  <a:srgbClr val="660033"/>
                </a:solidFill>
                <a:latin typeface="黑体" panose="02010609060101010101" pitchFamily="49" charset="-122"/>
                <a:ea typeface="黑体" panose="02010609060101010101" pitchFamily="49" charset="-122"/>
              </a:rPr>
              <a:t>【</a:t>
            </a:r>
            <a:r>
              <a:rPr lang="zh-CN" altLang="en-US" sz="2000" b="1" dirty="0">
                <a:solidFill>
                  <a:srgbClr val="660033"/>
                </a:solidFill>
                <a:latin typeface="黑体" panose="02010609060101010101" pitchFamily="49" charset="-122"/>
                <a:ea typeface="黑体" panose="02010609060101010101" pitchFamily="49" charset="-122"/>
              </a:rPr>
              <a:t>步骤</a:t>
            </a:r>
            <a:r>
              <a:rPr lang="en-US" altLang="zh-CN" sz="2000" b="1" dirty="0">
                <a:solidFill>
                  <a:srgbClr val="660033"/>
                </a:solidFill>
                <a:latin typeface="黑体" panose="02010609060101010101" pitchFamily="49" charset="-122"/>
                <a:ea typeface="黑体" panose="02010609060101010101" pitchFamily="49" charset="-122"/>
              </a:rPr>
              <a:t>】</a:t>
            </a:r>
            <a:endParaRPr lang="en-US" altLang="zh-CN" sz="20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2000" b="1" dirty="0">
                <a:solidFill>
                  <a:srgbClr val="660033"/>
                </a:solidFill>
                <a:latin typeface="黑体" panose="02010609060101010101" pitchFamily="49" charset="-122"/>
                <a:ea typeface="MS PGothic" panose="020B0600070205080204" pitchFamily="34" charset="-128"/>
              </a:rPr>
              <a:t>①</a:t>
            </a:r>
            <a:r>
              <a:rPr lang="zh-CN" altLang="en-US" sz="2000" b="1" dirty="0">
                <a:solidFill>
                  <a:srgbClr val="660033"/>
                </a:solidFill>
                <a:latin typeface="黑体" panose="02010609060101010101" pitchFamily="49" charset="-122"/>
                <a:ea typeface="黑体" panose="02010609060101010101" pitchFamily="49" charset="-122"/>
              </a:rPr>
              <a:t>观察部下每天的工作状态，把握部下的状况</a:t>
            </a:r>
            <a:endParaRPr lang="zh-CN" altLang="en-US" sz="20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2000" b="1" dirty="0">
                <a:solidFill>
                  <a:srgbClr val="660033"/>
                </a:solidFill>
                <a:latin typeface="黑体" panose="02010609060101010101" pitchFamily="49" charset="-122"/>
                <a:ea typeface="MS PGothic" panose="020B0600070205080204" pitchFamily="34" charset="-128"/>
              </a:rPr>
              <a:t>②</a:t>
            </a:r>
            <a:r>
              <a:rPr lang="zh-CN" altLang="en-US" sz="2000" b="1" dirty="0">
                <a:solidFill>
                  <a:srgbClr val="660033"/>
                </a:solidFill>
                <a:latin typeface="黑体" panose="02010609060101010101" pitchFamily="49" charset="-122"/>
                <a:ea typeface="黑体" panose="02010609060101010101" pitchFamily="49" charset="-122"/>
              </a:rPr>
              <a:t>部下遇到困难时，要思考部下出现这个</a:t>
            </a:r>
            <a:r>
              <a:rPr lang="zh-CN" altLang="en-US" sz="2000" b="1" dirty="0">
                <a:solidFill>
                  <a:srgbClr val="660033"/>
                </a:solidFill>
                <a:ea typeface="黑体" panose="02010609060101010101" pitchFamily="49" charset="-122"/>
              </a:rPr>
              <a:t>“</a:t>
            </a:r>
            <a:r>
              <a:rPr lang="zh-CN" altLang="en-US" sz="2000" b="1" dirty="0">
                <a:solidFill>
                  <a:srgbClr val="660033"/>
                </a:solidFill>
                <a:latin typeface="黑体" panose="02010609060101010101" pitchFamily="49" charset="-122"/>
                <a:ea typeface="黑体" panose="02010609060101010101" pitchFamily="49" charset="-122"/>
              </a:rPr>
              <a:t>症状</a:t>
            </a:r>
            <a:r>
              <a:rPr lang="zh-CN" altLang="en-US" sz="2000" b="1" dirty="0">
                <a:solidFill>
                  <a:srgbClr val="660033"/>
                </a:solidFill>
                <a:ea typeface="黑体" panose="02010609060101010101" pitchFamily="49" charset="-122"/>
              </a:rPr>
              <a:t>”</a:t>
            </a:r>
            <a:r>
              <a:rPr lang="zh-CN" altLang="en-US" sz="2000" b="1" dirty="0">
                <a:solidFill>
                  <a:srgbClr val="660033"/>
                </a:solidFill>
                <a:latin typeface="黑体" panose="02010609060101010101" pitchFamily="49" charset="-122"/>
                <a:ea typeface="黑体" panose="02010609060101010101" pitchFamily="49" charset="-122"/>
              </a:rPr>
              <a:t>的原因</a:t>
            </a:r>
            <a:endParaRPr lang="zh-CN" altLang="en-US" sz="20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2000" b="1" dirty="0">
                <a:solidFill>
                  <a:srgbClr val="660033"/>
                </a:solidFill>
                <a:latin typeface="黑体" panose="02010609060101010101" pitchFamily="49" charset="-122"/>
                <a:ea typeface="MS PGothic" panose="020B0600070205080204" pitchFamily="34" charset="-128"/>
              </a:rPr>
              <a:t>③</a:t>
            </a:r>
            <a:r>
              <a:rPr lang="zh-CN" altLang="en-US" sz="2000" b="1" dirty="0">
                <a:solidFill>
                  <a:srgbClr val="660033"/>
                </a:solidFill>
                <a:latin typeface="黑体" panose="02010609060101010101" pitchFamily="49" charset="-122"/>
                <a:ea typeface="黑体" panose="02010609060101010101" pitchFamily="49" charset="-122"/>
              </a:rPr>
              <a:t>妥善对应，鼓励部下完成工作</a:t>
            </a:r>
            <a:endParaRPr lang="zh-CN" altLang="en-US" sz="2000" b="1" dirty="0">
              <a:solidFill>
                <a:srgbClr val="660033"/>
              </a:solidFill>
              <a:latin typeface="黑体" panose="02010609060101010101" pitchFamily="49" charset="-122"/>
              <a:ea typeface="黑体" panose="02010609060101010101" pitchFamily="49" charset="-122"/>
            </a:endParaRPr>
          </a:p>
        </p:txBody>
      </p:sp>
      <p:pic>
        <p:nvPicPr>
          <p:cNvPr id="29701" name="Picture 11"/>
          <p:cNvPicPr>
            <a:picLocks noChangeAspect="1"/>
          </p:cNvPicPr>
          <p:nvPr/>
        </p:nvPicPr>
        <p:blipFill>
          <a:blip r:embed="rId1"/>
          <a:stretch>
            <a:fillRect/>
          </a:stretch>
        </p:blipFill>
        <p:spPr>
          <a:xfrm>
            <a:off x="2843213" y="3368675"/>
            <a:ext cx="6092825" cy="3444875"/>
          </a:xfrm>
          <a:prstGeom prst="rect">
            <a:avLst/>
          </a:prstGeom>
          <a:noFill/>
          <a:ln w="9525">
            <a:noFill/>
          </a:ln>
        </p:spPr>
      </p:pic>
    </p:spTree>
  </p:cSld>
  <p:clrMapOvr>
    <a:masterClrMapping/>
  </p:clrMapOvr>
  <p:transition>
    <p:strips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2"/>
          <p:cNvSpPr txBox="1"/>
          <p:nvPr/>
        </p:nvSpPr>
        <p:spPr>
          <a:xfrm>
            <a:off x="323850" y="188913"/>
            <a:ext cx="7272338" cy="579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b="1" dirty="0">
                <a:solidFill>
                  <a:srgbClr val="333399"/>
                </a:solidFill>
                <a:latin typeface="黑体" panose="02010609060101010101" pitchFamily="49" charset="-122"/>
                <a:ea typeface="黑体" panose="02010609060101010101" pitchFamily="49" charset="-122"/>
              </a:rPr>
              <a:t>5</a:t>
            </a:r>
            <a:r>
              <a:rPr lang="en-US" altLang="ja-JP" b="1" dirty="0">
                <a:solidFill>
                  <a:srgbClr val="333399"/>
                </a:solidFill>
                <a:latin typeface="黑体" panose="02010609060101010101" pitchFamily="49" charset="-122"/>
                <a:ea typeface="黑体" panose="02010609060101010101" pitchFamily="49" charset="-122"/>
              </a:rPr>
              <a:t>)OJD</a:t>
            </a:r>
            <a:r>
              <a:rPr lang="zh-CN" altLang="en-US" b="1" dirty="0">
                <a:solidFill>
                  <a:srgbClr val="333399"/>
                </a:solidFill>
                <a:latin typeface="黑体" panose="02010609060101010101" pitchFamily="49" charset="-122"/>
                <a:ea typeface="黑体" panose="02010609060101010101" pitchFamily="49" charset="-122"/>
              </a:rPr>
              <a:t>的步骤</a:t>
            </a:r>
            <a:r>
              <a:rPr lang="ja-JP" altLang="en-US" b="1" dirty="0">
                <a:solidFill>
                  <a:srgbClr val="333399"/>
                </a:solidFill>
                <a:latin typeface="黑体" panose="02010609060101010101" pitchFamily="49" charset="-122"/>
                <a:ea typeface="黑体" panose="02010609060101010101" pitchFamily="49" charset="-122"/>
              </a:rPr>
              <a:t>　</a:t>
            </a:r>
            <a:endParaRPr lang="ja-JP" altLang="en-US" b="1" dirty="0">
              <a:solidFill>
                <a:srgbClr val="333399"/>
              </a:solidFill>
              <a:latin typeface="黑体" panose="02010609060101010101" pitchFamily="49" charset="-122"/>
              <a:ea typeface="黑体" panose="02010609060101010101" pitchFamily="49" charset="-122"/>
            </a:endParaRPr>
          </a:p>
        </p:txBody>
      </p:sp>
      <p:sp>
        <p:nvSpPr>
          <p:cNvPr id="31747" name="Rectangle 7"/>
          <p:cNvSpPr/>
          <p:nvPr/>
        </p:nvSpPr>
        <p:spPr>
          <a:xfrm>
            <a:off x="611188" y="1916113"/>
            <a:ext cx="8135937" cy="1295400"/>
          </a:xfrm>
          <a:prstGeom prst="rect">
            <a:avLst/>
          </a:prstGeom>
          <a:solidFill>
            <a:srgbClr val="FFFF99"/>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zh-CN" sz="2000" b="1" dirty="0">
                <a:solidFill>
                  <a:srgbClr val="660033"/>
                </a:solidFill>
                <a:latin typeface="黑体" panose="02010609060101010101" pitchFamily="49" charset="-122"/>
                <a:ea typeface="黑体" panose="02010609060101010101" pitchFamily="49" charset="-122"/>
              </a:rPr>
              <a:t>【</a:t>
            </a:r>
            <a:r>
              <a:rPr lang="zh-CN" altLang="en-US" sz="2000" b="1" dirty="0">
                <a:solidFill>
                  <a:srgbClr val="660033"/>
                </a:solidFill>
                <a:latin typeface="黑体" panose="02010609060101010101" pitchFamily="49" charset="-122"/>
                <a:ea typeface="黑体" panose="02010609060101010101" pitchFamily="49" charset="-122"/>
              </a:rPr>
              <a:t>步骤</a:t>
            </a:r>
            <a:r>
              <a:rPr lang="en-US" altLang="zh-CN" sz="2000" b="1" dirty="0">
                <a:solidFill>
                  <a:srgbClr val="660033"/>
                </a:solidFill>
                <a:latin typeface="黑体" panose="02010609060101010101" pitchFamily="49" charset="-122"/>
                <a:ea typeface="黑体" panose="02010609060101010101" pitchFamily="49" charset="-122"/>
              </a:rPr>
              <a:t>】</a:t>
            </a:r>
            <a:endParaRPr lang="en-US" altLang="zh-CN" sz="20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en-US" altLang="ja-JP" sz="2000" b="1" dirty="0">
                <a:solidFill>
                  <a:srgbClr val="660033"/>
                </a:solidFill>
                <a:latin typeface="黑体" panose="02010609060101010101" pitchFamily="49" charset="-122"/>
                <a:ea typeface="黑体" panose="02010609060101010101" pitchFamily="49" charset="-122"/>
              </a:rPr>
              <a:t>①</a:t>
            </a:r>
            <a:r>
              <a:rPr lang="zh-CN" altLang="en-US" sz="2000" b="1" dirty="0">
                <a:solidFill>
                  <a:srgbClr val="660033"/>
                </a:solidFill>
                <a:latin typeface="黑体" panose="02010609060101010101" pitchFamily="49" charset="-122"/>
                <a:ea typeface="黑体" panose="02010609060101010101" pitchFamily="49" charset="-122"/>
              </a:rPr>
              <a:t>评价部下的工作</a:t>
            </a:r>
            <a:endParaRPr lang="zh-CN" altLang="en-US" sz="20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en-US" altLang="ja-JP" sz="2000" b="1" dirty="0">
                <a:solidFill>
                  <a:srgbClr val="660033"/>
                </a:solidFill>
                <a:latin typeface="黑体" panose="02010609060101010101" pitchFamily="49" charset="-122"/>
                <a:ea typeface="黑体" panose="02010609060101010101" pitchFamily="49" charset="-122"/>
              </a:rPr>
              <a:t>②</a:t>
            </a:r>
            <a:r>
              <a:rPr lang="zh-CN" altLang="en-US" sz="2000" b="1" dirty="0">
                <a:solidFill>
                  <a:srgbClr val="660033"/>
                </a:solidFill>
                <a:latin typeface="黑体" panose="02010609060101010101" pitchFamily="49" charset="-122"/>
                <a:ea typeface="黑体" panose="02010609060101010101" pitchFamily="49" charset="-122"/>
              </a:rPr>
              <a:t>就工作情况进行反馈以促进部下的进一步成长，认可部下的努力</a:t>
            </a:r>
            <a:endParaRPr lang="zh-CN" altLang="en-US" sz="2000" b="1" dirty="0">
              <a:solidFill>
                <a:srgbClr val="660033"/>
              </a:solidFill>
              <a:latin typeface="黑体" panose="02010609060101010101" pitchFamily="49" charset="-122"/>
              <a:ea typeface="黑体" panose="02010609060101010101" pitchFamily="49" charset="-122"/>
            </a:endParaRPr>
          </a:p>
          <a:p>
            <a:pPr marL="0" lvl="0" indent="0" eaLnBrk="1" hangingPunct="1">
              <a:spcBef>
                <a:spcPct val="0"/>
              </a:spcBef>
              <a:buNone/>
            </a:pPr>
            <a:r>
              <a:rPr lang="en-US" altLang="ja-JP" sz="2000" b="1" dirty="0">
                <a:solidFill>
                  <a:srgbClr val="660033"/>
                </a:solidFill>
                <a:latin typeface="黑体" panose="02010609060101010101" pitchFamily="49" charset="-122"/>
                <a:ea typeface="黑体" panose="02010609060101010101" pitchFamily="49" charset="-122"/>
              </a:rPr>
              <a:t>③</a:t>
            </a:r>
            <a:r>
              <a:rPr lang="zh-CN" altLang="en-US" sz="2000" b="1" dirty="0">
                <a:solidFill>
                  <a:srgbClr val="660033"/>
                </a:solidFill>
                <a:latin typeface="黑体" panose="02010609060101010101" pitchFamily="49" charset="-122"/>
                <a:ea typeface="黑体" panose="02010609060101010101" pitchFamily="49" charset="-122"/>
              </a:rPr>
              <a:t>上司自我评价是否赋予了部下</a:t>
            </a:r>
            <a:r>
              <a:rPr lang="zh-CN" altLang="en-US" sz="2000" b="1" dirty="0">
                <a:solidFill>
                  <a:srgbClr val="660033"/>
                </a:solidFill>
                <a:ea typeface="黑体" panose="02010609060101010101" pitchFamily="49" charset="-122"/>
              </a:rPr>
              <a:t>“</a:t>
            </a:r>
            <a:r>
              <a:rPr lang="zh-CN" altLang="en-US" sz="2000" b="1" dirty="0">
                <a:solidFill>
                  <a:srgbClr val="660033"/>
                </a:solidFill>
                <a:latin typeface="黑体" panose="02010609060101010101" pitchFamily="49" charset="-122"/>
                <a:ea typeface="黑体" panose="02010609060101010101" pitchFamily="49" charset="-122"/>
              </a:rPr>
              <a:t>好的工作</a:t>
            </a:r>
            <a:r>
              <a:rPr lang="zh-CN" altLang="en-US" sz="2000" b="1" dirty="0">
                <a:solidFill>
                  <a:srgbClr val="660033"/>
                </a:solidFill>
                <a:ea typeface="黑体" panose="02010609060101010101" pitchFamily="49" charset="-122"/>
              </a:rPr>
              <a:t>”</a:t>
            </a:r>
            <a:endParaRPr lang="zh-CN" altLang="en-US" sz="2000" b="1" dirty="0">
              <a:solidFill>
                <a:srgbClr val="660033"/>
              </a:solidFill>
              <a:latin typeface="黑体" panose="02010609060101010101" pitchFamily="49" charset="-122"/>
              <a:ea typeface="黑体" panose="02010609060101010101" pitchFamily="49" charset="-122"/>
            </a:endParaRPr>
          </a:p>
        </p:txBody>
      </p:sp>
      <p:sp>
        <p:nvSpPr>
          <p:cNvPr id="96264" name="Rectangle 8"/>
          <p:cNvSpPr>
            <a:spLocks noChangeArrowheads="1"/>
          </p:cNvSpPr>
          <p:nvPr/>
        </p:nvSpPr>
        <p:spPr bwMode="auto">
          <a:xfrm>
            <a:off x="611188" y="908050"/>
            <a:ext cx="8135938" cy="863600"/>
          </a:xfrm>
          <a:prstGeom prst="rect">
            <a:avLst/>
          </a:prstGeom>
          <a:gradFill rotWithShape="1">
            <a:gsLst>
              <a:gs pos="0">
                <a:schemeClr val="hlink"/>
              </a:gs>
              <a:gs pos="50000">
                <a:schemeClr val="bg1"/>
              </a:gs>
              <a:gs pos="100000">
                <a:schemeClr val="hlink"/>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ja-JP"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Step4</a:t>
            </a:r>
            <a:r>
              <a:rPr kumimoji="0" lang="ja-JP"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给予部下成就感（成长感）</a:t>
            </a:r>
            <a:endParaRPr kumimoji="0" lang="zh-CN"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pic>
        <p:nvPicPr>
          <p:cNvPr id="31749" name="Picture 12" descr="新イラスト・8（左半分）"/>
          <p:cNvPicPr>
            <a:picLocks noChangeAspect="1"/>
          </p:cNvPicPr>
          <p:nvPr/>
        </p:nvPicPr>
        <p:blipFill>
          <a:blip r:embed="rId1"/>
          <a:stretch>
            <a:fillRect/>
          </a:stretch>
        </p:blipFill>
        <p:spPr>
          <a:xfrm>
            <a:off x="4660900" y="4221163"/>
            <a:ext cx="1639888" cy="2182812"/>
          </a:xfrm>
          <a:prstGeom prst="rect">
            <a:avLst/>
          </a:prstGeom>
          <a:noFill/>
          <a:ln w="9525">
            <a:noFill/>
          </a:ln>
        </p:spPr>
      </p:pic>
      <p:pic>
        <p:nvPicPr>
          <p:cNvPr id="31750" name="Picture 13" descr="新イラスト・8（右半分）"/>
          <p:cNvPicPr>
            <a:picLocks noChangeAspect="1"/>
          </p:cNvPicPr>
          <p:nvPr/>
        </p:nvPicPr>
        <p:blipFill>
          <a:blip r:embed="rId2"/>
          <a:stretch>
            <a:fillRect/>
          </a:stretch>
        </p:blipFill>
        <p:spPr>
          <a:xfrm>
            <a:off x="6804025" y="3644900"/>
            <a:ext cx="1792288" cy="1636713"/>
          </a:xfrm>
          <a:prstGeom prst="rect">
            <a:avLst/>
          </a:prstGeom>
          <a:noFill/>
          <a:ln w="9525">
            <a:noFill/>
          </a:ln>
        </p:spPr>
      </p:pic>
    </p:spTree>
  </p:cSld>
  <p:clrMapOvr>
    <a:masterClrMapping/>
  </p:clrMapOvr>
  <p:transition>
    <p:strips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xfrm>
            <a:off x="457200" y="2420938"/>
            <a:ext cx="9083675" cy="1143000"/>
          </a:xfrm>
          <a:ln/>
        </p:spPr>
        <p:txBody>
          <a:bodyPr vert="horz" wrap="square" lIns="91440" tIns="45720" rIns="91440" bIns="45720" anchor="ctr" anchorCtr="0"/>
          <a:p>
            <a:pPr eaLnBrk="1" hangingPunct="1"/>
            <a:r>
              <a:rPr lang="en-US" altLang="ja-JP" sz="6300" b="1" dirty="0">
                <a:solidFill>
                  <a:srgbClr val="000099"/>
                </a:solidFill>
                <a:latin typeface="黑体" panose="02010609060101010101" pitchFamily="49" charset="-122"/>
                <a:ea typeface="黑体" panose="02010609060101010101" pitchFamily="49" charset="-122"/>
              </a:rPr>
              <a:t>2</a:t>
            </a:r>
            <a:r>
              <a:rPr lang="ja-JP" altLang="en-US" sz="6300" b="1" dirty="0">
                <a:solidFill>
                  <a:srgbClr val="000099"/>
                </a:solidFill>
                <a:latin typeface="黑体" panose="02010609060101010101" pitchFamily="49" charset="-122"/>
                <a:ea typeface="黑体" panose="02010609060101010101" pitchFamily="49" charset="-122"/>
              </a:rPr>
              <a:t>．</a:t>
            </a:r>
            <a:r>
              <a:rPr lang="zh-CN" altLang="en-US" sz="6300" b="1" dirty="0">
                <a:solidFill>
                  <a:srgbClr val="000099"/>
                </a:solidFill>
                <a:latin typeface="黑体" panose="02010609060101010101" pitchFamily="49" charset="-122"/>
                <a:ea typeface="黑体" panose="02010609060101010101" pitchFamily="49" charset="-122"/>
              </a:rPr>
              <a:t>案例学习</a:t>
            </a:r>
            <a:endParaRPr lang="zh-CN" altLang="en-US" sz="6300" b="1" dirty="0">
              <a:solidFill>
                <a:srgbClr val="000099"/>
              </a:solidFill>
              <a:latin typeface="黑体" panose="02010609060101010101" pitchFamily="49" charset="-122"/>
              <a:ea typeface="黑体" panose="02010609060101010101" pitchFamily="49" charset="-122"/>
            </a:endParaRPr>
          </a:p>
        </p:txBody>
      </p:sp>
      <p:pic>
        <p:nvPicPr>
          <p:cNvPr id="33795" name="Picture 3" descr="MCj00787430000[1]"/>
          <p:cNvPicPr>
            <a:picLocks noChangeAspect="1"/>
          </p:cNvPicPr>
          <p:nvPr/>
        </p:nvPicPr>
        <p:blipFill>
          <a:blip r:embed="rId1"/>
          <a:stretch>
            <a:fillRect/>
          </a:stretch>
        </p:blipFill>
        <p:spPr>
          <a:xfrm>
            <a:off x="6203950" y="3716338"/>
            <a:ext cx="2009775" cy="2736850"/>
          </a:xfrm>
          <a:prstGeom prst="rect">
            <a:avLst/>
          </a:prstGeom>
          <a:noFill/>
          <a:ln w="9525">
            <a:noFill/>
          </a:ln>
        </p:spPr>
      </p:pic>
    </p:spTree>
  </p:cSld>
  <p:clrMapOvr>
    <a:masterClrMapping/>
  </p:clrMapOvr>
  <p:transition>
    <p:strips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p:nvPr/>
        </p:nvSpPr>
        <p:spPr>
          <a:xfrm>
            <a:off x="468313" y="260350"/>
            <a:ext cx="8208962" cy="647700"/>
          </a:xfrm>
          <a:prstGeom prst="rect">
            <a:avLst/>
          </a:prstGeom>
          <a:solidFill>
            <a:schemeClr val="hlink"/>
          </a:solidFill>
          <a:ln w="9525" cap="flat" cmpd="sng">
            <a:solidFill>
              <a:schemeClr val="hlink"/>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b="1" dirty="0">
                <a:solidFill>
                  <a:srgbClr val="FFFF99"/>
                </a:solidFill>
                <a:latin typeface="黑体" panose="02010609060101010101" pitchFamily="49" charset="-122"/>
                <a:ea typeface="黑体" panose="02010609060101010101" pitchFamily="49" charset="-122"/>
              </a:rPr>
              <a:t>案例学习</a:t>
            </a:r>
            <a:endParaRPr lang="zh-CN" altLang="en-US" b="1" dirty="0">
              <a:solidFill>
                <a:srgbClr val="FFFF99"/>
              </a:solidFill>
              <a:latin typeface="黑体" panose="02010609060101010101" pitchFamily="49" charset="-122"/>
              <a:ea typeface="黑体" panose="02010609060101010101" pitchFamily="49" charset="-122"/>
            </a:endParaRPr>
          </a:p>
        </p:txBody>
      </p:sp>
      <p:pic>
        <p:nvPicPr>
          <p:cNvPr id="34819" name="Picture 10"/>
          <p:cNvPicPr>
            <a:picLocks noChangeAspect="1"/>
          </p:cNvPicPr>
          <p:nvPr/>
        </p:nvPicPr>
        <p:blipFill>
          <a:blip r:embed="rId1"/>
          <a:stretch>
            <a:fillRect/>
          </a:stretch>
        </p:blipFill>
        <p:spPr>
          <a:xfrm>
            <a:off x="3705225" y="1717675"/>
            <a:ext cx="5256213" cy="5003800"/>
          </a:xfrm>
          <a:prstGeom prst="rect">
            <a:avLst/>
          </a:prstGeom>
          <a:noFill/>
          <a:ln w="9525">
            <a:noFill/>
          </a:ln>
        </p:spPr>
      </p:pic>
      <p:pic>
        <p:nvPicPr>
          <p:cNvPr id="34820" name="Picture 11"/>
          <p:cNvPicPr>
            <a:picLocks noChangeAspect="1"/>
          </p:cNvPicPr>
          <p:nvPr/>
        </p:nvPicPr>
        <p:blipFill>
          <a:blip r:embed="rId2"/>
          <a:stretch>
            <a:fillRect/>
          </a:stretch>
        </p:blipFill>
        <p:spPr>
          <a:xfrm>
            <a:off x="395288" y="1125538"/>
            <a:ext cx="3960812" cy="2192337"/>
          </a:xfrm>
          <a:prstGeom prst="rect">
            <a:avLst/>
          </a:prstGeom>
          <a:noFill/>
          <a:ln w="9525">
            <a:noFill/>
          </a:ln>
        </p:spPr>
      </p:pic>
    </p:spTree>
  </p:cSld>
  <p:clrMapOvr>
    <a:masterClrMapping/>
  </p:clrMapOvr>
  <p:transition>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4"/>
          <p:cNvSpPr/>
          <p:nvPr/>
        </p:nvSpPr>
        <p:spPr>
          <a:xfrm>
            <a:off x="900113" y="1052513"/>
            <a:ext cx="7343775" cy="5545137"/>
          </a:xfrm>
          <a:prstGeom prst="rect">
            <a:avLst/>
          </a:prstGeom>
          <a:noFill/>
          <a:ln w="38100" cap="flat" cmpd="sng">
            <a:solidFill>
              <a:srgbClr val="800000"/>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123" name="Rectangle 6"/>
          <p:cNvSpPr/>
          <p:nvPr/>
        </p:nvSpPr>
        <p:spPr>
          <a:xfrm>
            <a:off x="1076325" y="1123950"/>
            <a:ext cx="7078663" cy="647700"/>
          </a:xfrm>
          <a:prstGeom prst="rect">
            <a:avLst/>
          </a:prstGeom>
          <a:solidFill>
            <a:srgbClr val="3333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部下心目中理想的上司</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104455" name="Text Box 7"/>
          <p:cNvSpPr txBox="1"/>
          <p:nvPr/>
        </p:nvSpPr>
        <p:spPr>
          <a:xfrm>
            <a:off x="844550" y="2057400"/>
            <a:ext cx="7669213" cy="4108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高水平的业务执行能力和问题解决</a:t>
            </a:r>
            <a:br>
              <a:rPr lang="zh-CN" altLang="en-US" sz="2400" b="1" dirty="0">
                <a:latin typeface="黑体" panose="02010609060101010101" pitchFamily="49" charset="-122"/>
                <a:ea typeface="黑体" panose="02010609060101010101" pitchFamily="49" charset="-122"/>
              </a:rPr>
            </a:br>
            <a:r>
              <a:rPr lang="zh-CN" altLang="en-US" sz="2400" b="1" dirty="0">
                <a:latin typeface="黑体" panose="02010609060101010101" pitchFamily="49" charset="-122"/>
                <a:ea typeface="黑体" panose="02010609060101010101" pitchFamily="49" charset="-122"/>
              </a:rPr>
              <a:t>  能力，堪称部下的榜样</a:t>
            </a:r>
            <a:endParaRPr lang="ja-JP" altLang="en-US" sz="2400" b="1" dirty="0">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善于领导建设团队</a:t>
            </a:r>
            <a:endParaRPr lang="zh-CN" altLang="en-US" sz="2400" b="1" dirty="0">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尊重和信任部下</a:t>
            </a:r>
            <a:endParaRPr lang="zh-CN" altLang="en-US" sz="2400" b="1" dirty="0">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及时给予部下指导和援助</a:t>
            </a:r>
            <a:endParaRPr lang="zh-CN" altLang="en-US" sz="2400" b="1" dirty="0">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为部下提供成长、发展的机会</a:t>
            </a:r>
            <a:endParaRPr lang="zh-CN" altLang="en-US" sz="2400" b="1" dirty="0">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耐心</a:t>
            </a:r>
            <a:endParaRPr lang="zh-CN" altLang="en-US" sz="2400" b="1" dirty="0">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外形出众</a:t>
            </a:r>
            <a:endParaRPr lang="zh-CN" altLang="en-US" sz="2400" b="1" dirty="0">
              <a:latin typeface="黑体" panose="02010609060101010101" pitchFamily="49" charset="-122"/>
              <a:ea typeface="黑体" panose="02010609060101010101" pitchFamily="49" charset="-122"/>
            </a:endParaRPr>
          </a:p>
        </p:txBody>
      </p:sp>
      <p:sp>
        <p:nvSpPr>
          <p:cNvPr id="5125" name="Text Box 12"/>
          <p:cNvSpPr txBox="1"/>
          <p:nvPr/>
        </p:nvSpPr>
        <p:spPr>
          <a:xfrm>
            <a:off x="827088" y="0"/>
            <a:ext cx="2016125" cy="9144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5400" dirty="0">
                <a:solidFill>
                  <a:srgbClr val="000066"/>
                </a:solidFill>
                <a:latin typeface="黑体" panose="02010609060101010101" pitchFamily="49" charset="-122"/>
                <a:ea typeface="黑体" panose="02010609060101010101" pitchFamily="49" charset="-122"/>
              </a:rPr>
              <a:t>提问</a:t>
            </a:r>
            <a:endParaRPr lang="zh-CN" altLang="en-US" sz="5400" dirty="0">
              <a:solidFill>
                <a:srgbClr val="000066"/>
              </a:solidFill>
              <a:latin typeface="黑体" panose="02010609060101010101" pitchFamily="49" charset="-122"/>
              <a:ea typeface="黑体" panose="02010609060101010101" pitchFamily="49" charset="-122"/>
            </a:endParaRPr>
          </a:p>
        </p:txBody>
      </p:sp>
      <p:pic>
        <p:nvPicPr>
          <p:cNvPr id="5126" name="Picture 13"/>
          <p:cNvPicPr>
            <a:picLocks noChangeAspect="1"/>
          </p:cNvPicPr>
          <p:nvPr/>
        </p:nvPicPr>
        <p:blipFill>
          <a:blip r:embed="rId1"/>
          <a:stretch>
            <a:fillRect/>
          </a:stretch>
        </p:blipFill>
        <p:spPr>
          <a:xfrm>
            <a:off x="611188" y="908050"/>
            <a:ext cx="1258887" cy="1073150"/>
          </a:xfrm>
          <a:prstGeom prst="rect">
            <a:avLst/>
          </a:prstGeom>
          <a:noFill/>
          <a:ln w="9525">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AutoShape 3"/>
          <p:cNvSpPr/>
          <p:nvPr/>
        </p:nvSpPr>
        <p:spPr>
          <a:xfrm>
            <a:off x="539750" y="3057525"/>
            <a:ext cx="8135938" cy="2230438"/>
          </a:xfrm>
          <a:prstGeom prst="flowChartAlternateProcess">
            <a:avLst/>
          </a:prstGeom>
          <a:noFill/>
          <a:ln w="50800" cap="flat" cmpd="sng">
            <a:solidFill>
              <a:srgbClr val="8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endParaRPr lang="en-US" altLang="ja-JP" sz="2800" dirty="0">
              <a:latin typeface="黑体" panose="02010609060101010101" pitchFamily="49" charset="-122"/>
              <a:ea typeface="黑体" panose="02010609060101010101" pitchFamily="49" charset="-122"/>
            </a:endParaRPr>
          </a:p>
          <a:p>
            <a:pPr marL="0" lvl="0" indent="0" algn="ctr" eaLnBrk="1" hangingPunct="1">
              <a:spcBef>
                <a:spcPct val="0"/>
              </a:spcBef>
              <a:buNone/>
            </a:pPr>
            <a:endParaRPr lang="ja-JP" altLang="en-US" sz="4400" dirty="0">
              <a:latin typeface="黑体" panose="02010609060101010101" pitchFamily="49" charset="-122"/>
              <a:ea typeface="黑体" panose="02010609060101010101" pitchFamily="49" charset="-122"/>
            </a:endParaRPr>
          </a:p>
        </p:txBody>
      </p:sp>
      <p:sp>
        <p:nvSpPr>
          <p:cNvPr id="35843" name="Text Box 11"/>
          <p:cNvSpPr txBox="1"/>
          <p:nvPr/>
        </p:nvSpPr>
        <p:spPr>
          <a:xfrm>
            <a:off x="611188" y="3195638"/>
            <a:ext cx="7921625" cy="210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ja-JP"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问题一</a:t>
            </a:r>
            <a:r>
              <a:rPr lang="en-US" altLang="ja-JP" sz="2400" b="1" dirty="0">
                <a:solidFill>
                  <a:srgbClr val="993366"/>
                </a:solidFill>
                <a:latin typeface="黑体" panose="02010609060101010101" pitchFamily="49" charset="-122"/>
                <a:ea typeface="黑体" panose="02010609060101010101" pitchFamily="49" charset="-122"/>
              </a:rPr>
              <a:t>】</a:t>
            </a:r>
            <a:endParaRPr lang="en-US" altLang="ja-JP"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endParaRPr lang="ja-JP"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sz="2400" b="1" dirty="0">
                <a:solidFill>
                  <a:srgbClr val="993366"/>
                </a:solidFill>
                <a:latin typeface="黑体" panose="02010609060101010101" pitchFamily="49" charset="-122"/>
                <a:ea typeface="黑体" panose="02010609060101010101" pitchFamily="49" charset="-122"/>
              </a:rPr>
              <a:t>你认为孙雷在课内的业务分配上出现了什么样的问题</a:t>
            </a:r>
            <a:r>
              <a:rPr lang="ja-JP" altLang="en-US"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如果你是孙雷，你会做出怎样的调整？</a:t>
            </a:r>
            <a:endParaRPr lang="ja-JP"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endParaRPr lang="en-US" altLang="zh-CN" sz="2400" b="1" dirty="0">
              <a:solidFill>
                <a:srgbClr val="993366"/>
              </a:solidFill>
              <a:latin typeface="黑体" panose="02010609060101010101" pitchFamily="49" charset="-122"/>
              <a:ea typeface="黑体" panose="02010609060101010101" pitchFamily="49" charset="-122"/>
            </a:endParaRPr>
          </a:p>
        </p:txBody>
      </p:sp>
      <p:sp>
        <p:nvSpPr>
          <p:cNvPr id="35844" name="Rectangle 12"/>
          <p:cNvSpPr/>
          <p:nvPr/>
        </p:nvSpPr>
        <p:spPr>
          <a:xfrm>
            <a:off x="468313" y="1112838"/>
            <a:ext cx="8135937" cy="1192212"/>
          </a:xfrm>
          <a:prstGeom prst="rect">
            <a:avLst/>
          </a:prstGeom>
          <a:solidFill>
            <a:srgbClr val="FFFF99"/>
          </a:solidFill>
          <a:ln w="9525" cap="flat" cmpd="sng">
            <a:solidFill>
              <a:srgbClr val="FFFF99"/>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b="1" dirty="0">
                <a:solidFill>
                  <a:srgbClr val="000099"/>
                </a:solidFill>
                <a:latin typeface="黑体" panose="02010609060101010101" pitchFamily="49" charset="-122"/>
                <a:ea typeface="黑体" panose="02010609060101010101" pitchFamily="49" charset="-122"/>
              </a:rPr>
              <a:t>小组讨论</a:t>
            </a:r>
            <a:r>
              <a:rPr lang="en-US" altLang="zh-CN" b="1" dirty="0">
                <a:solidFill>
                  <a:srgbClr val="000099"/>
                </a:solidFill>
                <a:latin typeface="黑体" panose="02010609060101010101" pitchFamily="49" charset="-122"/>
                <a:ea typeface="黑体" panose="02010609060101010101" pitchFamily="49" charset="-122"/>
              </a:rPr>
              <a:t>8</a:t>
            </a:r>
            <a:r>
              <a:rPr lang="zh-CN" altLang="en-US" b="1" dirty="0">
                <a:solidFill>
                  <a:srgbClr val="000099"/>
                </a:solidFill>
                <a:latin typeface="黑体" panose="02010609060101010101" pitchFamily="49" charset="-122"/>
                <a:ea typeface="黑体" panose="02010609060101010101" pitchFamily="49" charset="-122"/>
              </a:rPr>
              <a:t>分钟</a:t>
            </a:r>
            <a:r>
              <a:rPr lang="ja-JP" altLang="en-US" b="1" dirty="0">
                <a:solidFill>
                  <a:srgbClr val="000099"/>
                </a:solidFill>
                <a:latin typeface="黑体" panose="02010609060101010101" pitchFamily="49" charset="-122"/>
                <a:ea typeface="黑体" panose="02010609060101010101" pitchFamily="49" charset="-122"/>
              </a:rPr>
              <a:t>　</a:t>
            </a:r>
            <a:r>
              <a:rPr lang="zh-CN" altLang="en-US" b="1" dirty="0">
                <a:solidFill>
                  <a:srgbClr val="000099"/>
                </a:solidFill>
                <a:latin typeface="黑体" panose="02010609060101010101" pitchFamily="49" charset="-122"/>
                <a:ea typeface="黑体" panose="02010609060101010101" pitchFamily="49" charset="-122"/>
              </a:rPr>
              <a:t>发表</a:t>
            </a:r>
            <a:r>
              <a:rPr lang="en-US" altLang="zh-CN" b="1" dirty="0">
                <a:solidFill>
                  <a:srgbClr val="000099"/>
                </a:solidFill>
                <a:latin typeface="黑体" panose="02010609060101010101" pitchFamily="49" charset="-122"/>
                <a:ea typeface="黑体" panose="02010609060101010101" pitchFamily="49" charset="-122"/>
              </a:rPr>
              <a:t>4</a:t>
            </a:r>
            <a:r>
              <a:rPr lang="zh-CN" altLang="en-US" b="1" dirty="0">
                <a:solidFill>
                  <a:srgbClr val="000099"/>
                </a:solidFill>
                <a:latin typeface="黑体" panose="02010609060101010101" pitchFamily="49" charset="-122"/>
                <a:ea typeface="黑体" panose="02010609060101010101" pitchFamily="49" charset="-122"/>
              </a:rPr>
              <a:t>分钟</a:t>
            </a:r>
            <a:endParaRPr lang="ja-JP" altLang="en-US" b="1" dirty="0">
              <a:solidFill>
                <a:srgbClr val="000099"/>
              </a:solidFill>
              <a:latin typeface="黑体" panose="02010609060101010101" pitchFamily="49" charset="-122"/>
              <a:ea typeface="黑体" panose="02010609060101010101" pitchFamily="49" charset="-122"/>
            </a:endParaRPr>
          </a:p>
        </p:txBody>
      </p:sp>
      <p:pic>
        <p:nvPicPr>
          <p:cNvPr id="35845" name="Picture 8" descr="MPj03826730000[1]"/>
          <p:cNvPicPr>
            <a:picLocks noChangeAspect="1"/>
          </p:cNvPicPr>
          <p:nvPr/>
        </p:nvPicPr>
        <p:blipFill>
          <a:blip r:embed="rId1"/>
          <a:stretch>
            <a:fillRect/>
          </a:stretch>
        </p:blipFill>
        <p:spPr>
          <a:xfrm>
            <a:off x="0" y="188913"/>
            <a:ext cx="1246188" cy="1387475"/>
          </a:xfrm>
          <a:prstGeom prst="rect">
            <a:avLst/>
          </a:prstGeom>
          <a:noFill/>
          <a:ln w="9525">
            <a:noFill/>
          </a:ln>
        </p:spPr>
      </p:pic>
      <p:sp>
        <p:nvSpPr>
          <p:cNvPr id="35846" name="AutoShape 14"/>
          <p:cNvSpPr/>
          <p:nvPr/>
        </p:nvSpPr>
        <p:spPr>
          <a:xfrm>
            <a:off x="468313" y="5661025"/>
            <a:ext cx="8207375" cy="647700"/>
          </a:xfrm>
          <a:prstGeom prst="cloudCallout">
            <a:avLst>
              <a:gd name="adj1" fmla="val -45046"/>
              <a:gd name="adj2" fmla="val -92157"/>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2800" b="1" dirty="0">
                <a:solidFill>
                  <a:srgbClr val="000099"/>
                </a:solidFill>
                <a:ea typeface="黑体" panose="02010609060101010101" pitchFamily="49" charset="-122"/>
              </a:rPr>
              <a:t>请将讨论结果写在白板上</a:t>
            </a:r>
            <a:endParaRPr lang="zh-CN" altLang="en-US" sz="2800" b="1" dirty="0">
              <a:solidFill>
                <a:srgbClr val="000099"/>
              </a:solidFill>
              <a:ea typeface="黑体" panose="02010609060101010101" pitchFamily="49" charset="-122"/>
            </a:endParaRPr>
          </a:p>
        </p:txBody>
      </p:sp>
    </p:spTree>
  </p:cSld>
  <p:clrMapOvr>
    <a:masterClrMapping/>
  </p:clrMapOvr>
  <p:transition>
    <p:strips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AutoShape 2"/>
          <p:cNvSpPr/>
          <p:nvPr/>
        </p:nvSpPr>
        <p:spPr>
          <a:xfrm>
            <a:off x="468313" y="1341438"/>
            <a:ext cx="8135937" cy="4608512"/>
          </a:xfrm>
          <a:prstGeom prst="flowChartAlternateProcess">
            <a:avLst/>
          </a:prstGeom>
          <a:noFill/>
          <a:ln w="50800" cap="flat" cmpd="sng">
            <a:solidFill>
              <a:srgbClr val="8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endParaRPr lang="en-US" altLang="ja-JP" sz="2800" dirty="0">
              <a:latin typeface="黑体" panose="02010609060101010101" pitchFamily="49" charset="-122"/>
              <a:ea typeface="黑体" panose="02010609060101010101" pitchFamily="49" charset="-122"/>
            </a:endParaRPr>
          </a:p>
          <a:p>
            <a:pPr marL="0" lvl="0" indent="0" algn="ctr" eaLnBrk="1" hangingPunct="1">
              <a:spcBef>
                <a:spcPct val="0"/>
              </a:spcBef>
              <a:buNone/>
            </a:pPr>
            <a:endParaRPr lang="ja-JP" altLang="en-US" sz="4400" dirty="0">
              <a:latin typeface="黑体" panose="02010609060101010101" pitchFamily="49" charset="-122"/>
              <a:ea typeface="黑体" panose="02010609060101010101" pitchFamily="49" charset="-122"/>
            </a:endParaRPr>
          </a:p>
        </p:txBody>
      </p:sp>
      <p:sp>
        <p:nvSpPr>
          <p:cNvPr id="36867" name="Text Box 4"/>
          <p:cNvSpPr txBox="1"/>
          <p:nvPr/>
        </p:nvSpPr>
        <p:spPr>
          <a:xfrm>
            <a:off x="684213" y="1533525"/>
            <a:ext cx="7704137" cy="1006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ja-JP" sz="2000" b="1" dirty="0">
                <a:solidFill>
                  <a:srgbClr val="993366"/>
                </a:solidFill>
                <a:latin typeface="黑体" panose="02010609060101010101" pitchFamily="49" charset="-122"/>
                <a:ea typeface="黑体" panose="02010609060101010101" pitchFamily="49" charset="-122"/>
              </a:rPr>
              <a:t>【</a:t>
            </a:r>
            <a:r>
              <a:rPr lang="zh-CN" altLang="en-US" sz="2000" b="1" dirty="0">
                <a:solidFill>
                  <a:srgbClr val="993366"/>
                </a:solidFill>
                <a:latin typeface="黑体" panose="02010609060101010101" pitchFamily="49" charset="-122"/>
                <a:ea typeface="黑体" panose="02010609060101010101" pitchFamily="49" charset="-122"/>
              </a:rPr>
              <a:t>问题一</a:t>
            </a:r>
            <a:r>
              <a:rPr lang="en-US" altLang="ja-JP" sz="2000" b="1" dirty="0">
                <a:solidFill>
                  <a:srgbClr val="993366"/>
                </a:solidFill>
                <a:latin typeface="黑体" panose="02010609060101010101" pitchFamily="49" charset="-122"/>
                <a:ea typeface="黑体" panose="02010609060101010101" pitchFamily="49" charset="-122"/>
              </a:rPr>
              <a:t>】</a:t>
            </a:r>
            <a:endParaRPr lang="ja-JP" altLang="en-US" sz="20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sz="2000" b="1" dirty="0">
                <a:solidFill>
                  <a:srgbClr val="993366"/>
                </a:solidFill>
                <a:latin typeface="黑体" panose="02010609060101010101" pitchFamily="49" charset="-122"/>
                <a:ea typeface="黑体" panose="02010609060101010101" pitchFamily="49" charset="-122"/>
              </a:rPr>
              <a:t>你认为孙雷在课内的业务分配上出现了什么样的问题</a:t>
            </a:r>
            <a:r>
              <a:rPr lang="ja-JP" altLang="en-US" sz="2000" b="1" dirty="0">
                <a:solidFill>
                  <a:srgbClr val="993366"/>
                </a:solidFill>
                <a:latin typeface="黑体" panose="02010609060101010101" pitchFamily="49" charset="-122"/>
                <a:ea typeface="黑体" panose="02010609060101010101" pitchFamily="49" charset="-122"/>
              </a:rPr>
              <a:t>？</a:t>
            </a:r>
            <a:r>
              <a:rPr lang="zh-CN" altLang="en-US" sz="2000" b="1" dirty="0">
                <a:solidFill>
                  <a:srgbClr val="993366"/>
                </a:solidFill>
                <a:latin typeface="黑体" panose="02010609060101010101" pitchFamily="49" charset="-122"/>
                <a:ea typeface="黑体" panose="02010609060101010101" pitchFamily="49" charset="-122"/>
              </a:rPr>
              <a:t>如果你是孙雷，你会做出怎样的调整？</a:t>
            </a:r>
            <a:endParaRPr lang="zh-CN" altLang="en-US" sz="2000" b="1" dirty="0">
              <a:solidFill>
                <a:srgbClr val="993366"/>
              </a:solidFill>
              <a:latin typeface="黑体" panose="02010609060101010101" pitchFamily="49" charset="-122"/>
              <a:ea typeface="黑体" panose="02010609060101010101" pitchFamily="49" charset="-122"/>
            </a:endParaRPr>
          </a:p>
        </p:txBody>
      </p:sp>
      <p:sp>
        <p:nvSpPr>
          <p:cNvPr id="36868" name="Rectangle 5"/>
          <p:cNvSpPr/>
          <p:nvPr/>
        </p:nvSpPr>
        <p:spPr>
          <a:xfrm>
            <a:off x="468313" y="549275"/>
            <a:ext cx="8135937" cy="577850"/>
          </a:xfrm>
          <a:prstGeom prst="rect">
            <a:avLst/>
          </a:prstGeom>
          <a:solidFill>
            <a:srgbClr val="FFFF99"/>
          </a:solidFill>
          <a:ln w="9525" cap="flat" cmpd="sng">
            <a:solidFill>
              <a:srgbClr val="FFFF99"/>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b="1" dirty="0">
                <a:solidFill>
                  <a:srgbClr val="000099"/>
                </a:solidFill>
                <a:latin typeface="黑体" panose="02010609060101010101" pitchFamily="49" charset="-122"/>
                <a:ea typeface="黑体" panose="02010609060101010101" pitchFamily="49" charset="-122"/>
              </a:rPr>
              <a:t>解说</a:t>
            </a:r>
            <a:endParaRPr lang="zh-CN" altLang="en-US" b="1" dirty="0">
              <a:solidFill>
                <a:srgbClr val="000099"/>
              </a:solidFill>
              <a:latin typeface="黑体" panose="02010609060101010101" pitchFamily="49" charset="-122"/>
              <a:ea typeface="黑体" panose="02010609060101010101" pitchFamily="49" charset="-122"/>
            </a:endParaRPr>
          </a:p>
        </p:txBody>
      </p:sp>
      <p:sp>
        <p:nvSpPr>
          <p:cNvPr id="36869" name="Text Box 7"/>
          <p:cNvSpPr txBox="1"/>
          <p:nvPr/>
        </p:nvSpPr>
        <p:spPr>
          <a:xfrm>
            <a:off x="539750" y="3340100"/>
            <a:ext cx="7920038" cy="19177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2400" b="1" dirty="0">
                <a:solidFill>
                  <a:srgbClr val="000099"/>
                </a:solidFill>
                <a:latin typeface="黑体" panose="02010609060101010101" pitchFamily="49" charset="-122"/>
                <a:ea typeface="黑体" panose="02010609060101010101" pitchFamily="49" charset="-122"/>
              </a:rPr>
              <a:t>问题</a:t>
            </a:r>
            <a:r>
              <a:rPr lang="ja-JP" altLang="en-US" sz="2400" b="1" dirty="0">
                <a:solidFill>
                  <a:srgbClr val="000099"/>
                </a:solidFill>
                <a:latin typeface="黑体" panose="02010609060101010101" pitchFamily="49" charset="-122"/>
                <a:ea typeface="黑体" panose="02010609060101010101" pitchFamily="49" charset="-122"/>
              </a:rPr>
              <a:t>：</a:t>
            </a:r>
            <a:endParaRPr lang="ja-JP" altLang="en-US" sz="24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zh-CN" altLang="en-US" sz="2400" b="1" dirty="0">
                <a:latin typeface="黑体" panose="02010609060101010101" pitchFamily="49" charset="-122"/>
                <a:ea typeface="黑体" panose="02010609060101010101" pitchFamily="49" charset="-122"/>
              </a:rPr>
              <a:t>◆分配课内的业务时没有考虑对部下的培养，安排</a:t>
            </a:r>
            <a:br>
              <a:rPr lang="zh-CN" altLang="en-US" sz="2400" b="1" dirty="0">
                <a:latin typeface="黑体" panose="02010609060101010101" pitchFamily="49" charset="-122"/>
                <a:ea typeface="黑体" panose="02010609060101010101" pitchFamily="49" charset="-122"/>
              </a:rPr>
            </a:br>
            <a:r>
              <a:rPr lang="zh-CN" altLang="en-US" sz="2400" b="1" dirty="0">
                <a:latin typeface="黑体" panose="02010609060101010101" pitchFamily="49" charset="-122"/>
                <a:ea typeface="黑体" panose="02010609060101010101" pitchFamily="49" charset="-122"/>
              </a:rPr>
              <a:t>  的业务不利于部下的成长</a:t>
            </a:r>
            <a:endParaRPr lang="ja-JP" altLang="en-US" sz="2400" b="1" dirty="0">
              <a:latin typeface="黑体" panose="02010609060101010101" pitchFamily="49" charset="-122"/>
              <a:ea typeface="黑体" panose="02010609060101010101" pitchFamily="49" charset="-122"/>
            </a:endParaRPr>
          </a:p>
          <a:p>
            <a:pPr marL="0" lvl="0" indent="0" eaLnBrk="1" hangingPunct="1">
              <a:spcBef>
                <a:spcPct val="50000"/>
              </a:spcBef>
              <a:buNone/>
            </a:pPr>
            <a:endParaRPr lang="ja-JP" altLang="en-US" sz="2400" b="1" dirty="0">
              <a:latin typeface="黑体" panose="02010609060101010101" pitchFamily="49" charset="-122"/>
              <a:ea typeface="黑体" panose="02010609060101010101" pitchFamily="49" charset="-122"/>
            </a:endParaRPr>
          </a:p>
        </p:txBody>
      </p:sp>
      <p:sp>
        <p:nvSpPr>
          <p:cNvPr id="36870" name="AutoShape 8"/>
          <p:cNvSpPr/>
          <p:nvPr/>
        </p:nvSpPr>
        <p:spPr>
          <a:xfrm rot="10800000">
            <a:off x="612775" y="2852738"/>
            <a:ext cx="7704138" cy="215900"/>
          </a:xfrm>
          <a:prstGeom prst="triangle">
            <a:avLst>
              <a:gd name="adj" fmla="val 50000"/>
            </a:avLst>
          </a:prstGeom>
          <a:solidFill>
            <a:schemeClr val="accent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Tree>
  </p:cSld>
  <p:clrMapOvr>
    <a:masterClrMapping/>
  </p:clrMapOvr>
  <p:transition>
    <p:strips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9"/>
          <p:cNvSpPr/>
          <p:nvPr/>
        </p:nvSpPr>
        <p:spPr>
          <a:xfrm>
            <a:off x="468313" y="333375"/>
            <a:ext cx="7523162"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 1</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考虑适合部下的工作</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37891" name="Rectangle 30"/>
          <p:cNvSpPr/>
          <p:nvPr/>
        </p:nvSpPr>
        <p:spPr>
          <a:xfrm>
            <a:off x="466725" y="2854325"/>
            <a:ext cx="8137525" cy="2951163"/>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37892" name="Text Box 31"/>
          <p:cNvSpPr txBox="1"/>
          <p:nvPr/>
        </p:nvSpPr>
        <p:spPr>
          <a:xfrm>
            <a:off x="576263" y="2924175"/>
            <a:ext cx="7956550" cy="2870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1</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把握部门内部的业务</a:t>
            </a:r>
            <a:endParaRPr lang="zh-CN" altLang="en-US" sz="28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2</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把握部下的能力和现状</a:t>
            </a:r>
            <a:endParaRPr lang="zh-CN" altLang="en-US" sz="28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3</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选择在部下的培养计划上应该让其从事经历的</a:t>
            </a:r>
            <a:br>
              <a:rPr lang="zh-CN" altLang="en-US" sz="2800" b="1" dirty="0">
                <a:solidFill>
                  <a:srgbClr val="000099"/>
                </a:solidFill>
                <a:latin typeface="黑体" panose="02010609060101010101" pitchFamily="49" charset="-122"/>
                <a:ea typeface="黑体" panose="02010609060101010101" pitchFamily="49" charset="-122"/>
              </a:rPr>
            </a:br>
            <a:r>
              <a:rPr lang="zh-CN" altLang="en-US" sz="2800" b="1" dirty="0">
                <a:solidFill>
                  <a:srgbClr val="000099"/>
                </a:solidFill>
                <a:latin typeface="黑体" panose="02010609060101010101" pitchFamily="49" charset="-122"/>
                <a:ea typeface="黑体" panose="02010609060101010101" pitchFamily="49" charset="-122"/>
              </a:rPr>
              <a:t>   工作</a:t>
            </a:r>
            <a:endParaRPr lang="zh-CN" altLang="en-US" sz="28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4</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明确具备</a:t>
            </a:r>
            <a:r>
              <a:rPr lang="zh-CN" altLang="en-US" sz="2800" b="1" dirty="0">
                <a:solidFill>
                  <a:srgbClr val="000099"/>
                </a:solidFill>
                <a:ea typeface="黑体" panose="02010609060101010101" pitchFamily="49" charset="-122"/>
              </a:rPr>
              <a:t>“</a:t>
            </a:r>
            <a:r>
              <a:rPr lang="ja-JP" altLang="en-US" sz="2800" b="1" dirty="0">
                <a:solidFill>
                  <a:srgbClr val="000099"/>
                </a:solidFill>
                <a:latin typeface="黑体" panose="02010609060101010101" pitchFamily="49" charset="-122"/>
                <a:ea typeface="黑体" panose="02010609060101010101" pitchFamily="49" charset="-122"/>
              </a:rPr>
              <a:t>能力</a:t>
            </a:r>
            <a:r>
              <a:rPr lang="en-US" altLang="ja-JP" sz="2800" b="1" dirty="0">
                <a:solidFill>
                  <a:srgbClr val="000099"/>
                </a:solidFill>
                <a:latin typeface="黑体" panose="02010609060101010101" pitchFamily="49" charset="-122"/>
                <a:ea typeface="黑体" panose="02010609060101010101" pitchFamily="49" charset="-122"/>
              </a:rPr>
              <a:t>+</a:t>
            </a:r>
            <a:r>
              <a:rPr lang="en-US" altLang="zh-CN" sz="2800" b="1" dirty="0">
                <a:solidFill>
                  <a:srgbClr val="000099"/>
                </a:solidFill>
                <a:latin typeface="黑体" panose="02010609060101010101" pitchFamily="49" charset="-122"/>
                <a:ea typeface="黑体" panose="02010609060101010101" pitchFamily="49" charset="-122"/>
              </a:rPr>
              <a:t>α</a:t>
            </a:r>
            <a:r>
              <a:rPr lang="en-US" altLang="zh-CN"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特点的工作</a:t>
            </a:r>
            <a:endParaRPr lang="ja-JP" altLang="en-US" sz="2800" b="1" dirty="0">
              <a:solidFill>
                <a:srgbClr val="000099"/>
              </a:solidFill>
              <a:latin typeface="黑体" panose="02010609060101010101" pitchFamily="49" charset="-122"/>
              <a:ea typeface="黑体" panose="02010609060101010101" pitchFamily="49" charset="-122"/>
            </a:endParaRPr>
          </a:p>
        </p:txBody>
      </p:sp>
      <p:sp>
        <p:nvSpPr>
          <p:cNvPr id="37893" name="Text Box 32"/>
          <p:cNvSpPr txBox="1"/>
          <p:nvPr/>
        </p:nvSpPr>
        <p:spPr>
          <a:xfrm>
            <a:off x="395288" y="2133600"/>
            <a:ext cx="2397125"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步骤</a:t>
            </a:r>
            <a:endParaRPr lang="ja-JP" altLang="en-US" b="1" dirty="0">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38"/>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 1</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考虑适合部下的工作</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38915" name="Group 40"/>
          <p:cNvGrpSpPr/>
          <p:nvPr/>
        </p:nvGrpSpPr>
        <p:grpSpPr>
          <a:xfrm>
            <a:off x="539750" y="1817688"/>
            <a:ext cx="8064500" cy="5040312"/>
            <a:chOff x="340" y="1117"/>
            <a:chExt cx="5080" cy="3175"/>
          </a:xfrm>
        </p:grpSpPr>
        <p:grpSp>
          <p:nvGrpSpPr>
            <p:cNvPr id="38916" name="Group 6"/>
            <p:cNvGrpSpPr/>
            <p:nvPr/>
          </p:nvGrpSpPr>
          <p:grpSpPr>
            <a:xfrm>
              <a:off x="1270" y="2228"/>
              <a:ext cx="2064" cy="2064"/>
              <a:chOff x="1632" y="1584"/>
              <a:chExt cx="2064" cy="2064"/>
            </a:xfrm>
          </p:grpSpPr>
          <p:sp>
            <p:nvSpPr>
              <p:cNvPr id="38939" name="Oval 7"/>
              <p:cNvSpPr/>
              <p:nvPr/>
            </p:nvSpPr>
            <p:spPr>
              <a:xfrm>
                <a:off x="1632" y="1584"/>
                <a:ext cx="2064" cy="2064"/>
              </a:xfrm>
              <a:prstGeom prst="ellipse">
                <a:avLst/>
              </a:prstGeom>
              <a:solidFill>
                <a:srgbClr val="FFCC00">
                  <a:alpha val="50195"/>
                </a:srgbClr>
              </a:solidFill>
              <a:ln w="38100" cap="flat" cmpd="sng">
                <a:solidFill>
                  <a:srgbClr val="9933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38940" name="Text Box 8"/>
              <p:cNvSpPr txBox="1"/>
              <p:nvPr/>
            </p:nvSpPr>
            <p:spPr>
              <a:xfrm>
                <a:off x="1728" y="2352"/>
                <a:ext cx="1200" cy="288"/>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defTabSz="762000">
                  <a:spcBef>
                    <a:spcPct val="50000"/>
                  </a:spcBef>
                  <a:buNone/>
                </a:pPr>
                <a:endParaRPr lang="en-US" altLang="zh-CN" sz="2400" b="1" dirty="0">
                  <a:solidFill>
                    <a:schemeClr val="tx2"/>
                  </a:solidFill>
                  <a:latin typeface="黑体" panose="02010609060101010101" pitchFamily="49" charset="-122"/>
                  <a:ea typeface="黑体" panose="02010609060101010101" pitchFamily="49" charset="-122"/>
                </a:endParaRPr>
              </a:p>
            </p:txBody>
          </p:sp>
          <p:sp>
            <p:nvSpPr>
              <p:cNvPr id="38941" name="Text Box 9"/>
              <p:cNvSpPr txBox="1"/>
              <p:nvPr/>
            </p:nvSpPr>
            <p:spPr>
              <a:xfrm>
                <a:off x="1728" y="2602"/>
                <a:ext cx="1200" cy="250"/>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defTabSz="762000">
                  <a:spcBef>
                    <a:spcPct val="50000"/>
                  </a:spcBef>
                  <a:buNone/>
                </a:pPr>
                <a:endParaRPr lang="en-US" altLang="zh-CN" sz="2000" i="1" dirty="0">
                  <a:solidFill>
                    <a:schemeClr val="tx2"/>
                  </a:solidFill>
                  <a:latin typeface="黑体" panose="02010609060101010101" pitchFamily="49" charset="-122"/>
                  <a:ea typeface="黑体" panose="02010609060101010101" pitchFamily="49" charset="-122"/>
                </a:endParaRPr>
              </a:p>
            </p:txBody>
          </p:sp>
        </p:grpSp>
        <p:grpSp>
          <p:nvGrpSpPr>
            <p:cNvPr id="38917" name="Group 10"/>
            <p:cNvGrpSpPr/>
            <p:nvPr/>
          </p:nvGrpSpPr>
          <p:grpSpPr>
            <a:xfrm>
              <a:off x="2685" y="2228"/>
              <a:ext cx="2208" cy="2064"/>
              <a:chOff x="3072" y="1584"/>
              <a:chExt cx="2208" cy="2064"/>
            </a:xfrm>
          </p:grpSpPr>
          <p:sp>
            <p:nvSpPr>
              <p:cNvPr id="38936" name="Oval 11"/>
              <p:cNvSpPr/>
              <p:nvPr/>
            </p:nvSpPr>
            <p:spPr>
              <a:xfrm>
                <a:off x="3072" y="1584"/>
                <a:ext cx="2064" cy="2064"/>
              </a:xfrm>
              <a:prstGeom prst="ellipse">
                <a:avLst/>
              </a:prstGeom>
              <a:solidFill>
                <a:schemeClr val="accent1">
                  <a:alpha val="50195"/>
                </a:schemeClr>
              </a:solidFill>
              <a:ln w="38100" cap="flat" cmpd="sng">
                <a:solidFill>
                  <a:srgbClr val="9933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38937" name="Text Box 12"/>
              <p:cNvSpPr txBox="1"/>
              <p:nvPr/>
            </p:nvSpPr>
            <p:spPr>
              <a:xfrm>
                <a:off x="4080" y="2304"/>
                <a:ext cx="1200" cy="288"/>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defTabSz="762000">
                  <a:spcBef>
                    <a:spcPct val="50000"/>
                  </a:spcBef>
                  <a:buNone/>
                </a:pPr>
                <a:endParaRPr lang="en-US" altLang="zh-CN" sz="2400" b="1" dirty="0">
                  <a:solidFill>
                    <a:schemeClr val="tx2"/>
                  </a:solidFill>
                  <a:latin typeface="黑体" panose="02010609060101010101" pitchFamily="49" charset="-122"/>
                  <a:ea typeface="黑体" panose="02010609060101010101" pitchFamily="49" charset="-122"/>
                </a:endParaRPr>
              </a:p>
            </p:txBody>
          </p:sp>
          <p:sp>
            <p:nvSpPr>
              <p:cNvPr id="38938" name="Text Box 13"/>
              <p:cNvSpPr txBox="1"/>
              <p:nvPr/>
            </p:nvSpPr>
            <p:spPr>
              <a:xfrm>
                <a:off x="3840" y="2554"/>
                <a:ext cx="1200" cy="250"/>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defTabSz="762000">
                  <a:spcBef>
                    <a:spcPct val="50000"/>
                  </a:spcBef>
                  <a:buNone/>
                </a:pPr>
                <a:endParaRPr lang="en-US" altLang="zh-CN" sz="2000" i="1" dirty="0">
                  <a:solidFill>
                    <a:schemeClr val="tx2"/>
                  </a:solidFill>
                  <a:latin typeface="黑体" panose="02010609060101010101" pitchFamily="49" charset="-122"/>
                  <a:ea typeface="黑体" panose="02010609060101010101" pitchFamily="49" charset="-122"/>
                </a:endParaRPr>
              </a:p>
            </p:txBody>
          </p:sp>
        </p:grpSp>
        <p:sp>
          <p:nvSpPr>
            <p:cNvPr id="38918" name="Rectangle 15"/>
            <p:cNvSpPr/>
            <p:nvPr/>
          </p:nvSpPr>
          <p:spPr>
            <a:xfrm>
              <a:off x="703" y="3158"/>
              <a:ext cx="1451" cy="363"/>
            </a:xfrm>
            <a:prstGeom prst="rect">
              <a:avLst/>
            </a:prstGeom>
            <a:noFill/>
            <a:ln w="63500">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在部下的培养计划上</a:t>
              </a:r>
              <a:endParaRPr lang="zh-CN" altLang="en-US" sz="2800" b="1" dirty="0">
                <a:solidFill>
                  <a:srgbClr val="000099"/>
                </a:solidFill>
                <a:latin typeface="黑体" panose="02010609060101010101" pitchFamily="49" charset="-122"/>
                <a:ea typeface="黑体" panose="02010609060101010101" pitchFamily="49" charset="-122"/>
              </a:endParaRPr>
            </a:p>
            <a:p>
              <a:pPr marL="0" lvl="0" indent="0" algn="ctr"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应该让其从事经历的工作</a:t>
              </a:r>
              <a:endParaRPr lang="zh-CN" altLang="en-US" sz="2800" b="1" dirty="0">
                <a:solidFill>
                  <a:srgbClr val="000099"/>
                </a:solidFill>
                <a:latin typeface="黑体" panose="02010609060101010101" pitchFamily="49" charset="-122"/>
                <a:ea typeface="黑体" panose="02010609060101010101" pitchFamily="49" charset="-122"/>
              </a:endParaRPr>
            </a:p>
          </p:txBody>
        </p:sp>
        <p:sp>
          <p:nvSpPr>
            <p:cNvPr id="38919" name="Rectangle 16"/>
            <p:cNvSpPr/>
            <p:nvPr/>
          </p:nvSpPr>
          <p:spPr>
            <a:xfrm>
              <a:off x="3923" y="3067"/>
              <a:ext cx="1134" cy="363"/>
            </a:xfrm>
            <a:prstGeom prst="rect">
              <a:avLst/>
            </a:prstGeom>
            <a:noFill/>
            <a:ln w="63500">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部下能够完成的工作</a:t>
              </a:r>
              <a:endParaRPr lang="zh-CN" altLang="en-US" sz="2800" b="1" dirty="0">
                <a:solidFill>
                  <a:srgbClr val="000099"/>
                </a:solidFill>
                <a:latin typeface="黑体" panose="02010609060101010101" pitchFamily="49" charset="-122"/>
                <a:ea typeface="黑体" panose="02010609060101010101" pitchFamily="49" charset="-122"/>
              </a:endParaRPr>
            </a:p>
          </p:txBody>
        </p:sp>
        <p:sp>
          <p:nvSpPr>
            <p:cNvPr id="38920" name="Rectangle 17"/>
            <p:cNvSpPr/>
            <p:nvPr/>
          </p:nvSpPr>
          <p:spPr>
            <a:xfrm>
              <a:off x="3288" y="2342"/>
              <a:ext cx="499" cy="36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endParaRPr lang="en-US" altLang="ja-JP" sz="1800" b="1" dirty="0">
                <a:solidFill>
                  <a:schemeClr val="hlink"/>
                </a:solidFill>
                <a:latin typeface="黑体" panose="02010609060101010101" pitchFamily="49" charset="-122"/>
                <a:ea typeface="黑体" panose="02010609060101010101" pitchFamily="49" charset="-122"/>
              </a:endParaRPr>
            </a:p>
          </p:txBody>
        </p:sp>
        <p:sp>
          <p:nvSpPr>
            <p:cNvPr id="38921" name="Rectangle 18"/>
            <p:cNvSpPr/>
            <p:nvPr/>
          </p:nvSpPr>
          <p:spPr>
            <a:xfrm>
              <a:off x="2245" y="2342"/>
              <a:ext cx="499" cy="36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endParaRPr lang="en-US" altLang="ja-JP" sz="1800" b="1" dirty="0">
                <a:solidFill>
                  <a:schemeClr val="hlink"/>
                </a:solidFill>
                <a:latin typeface="黑体" panose="02010609060101010101" pitchFamily="49" charset="-122"/>
                <a:ea typeface="黑体" panose="02010609060101010101" pitchFamily="49" charset="-122"/>
              </a:endParaRPr>
            </a:p>
          </p:txBody>
        </p:sp>
        <p:sp>
          <p:nvSpPr>
            <p:cNvPr id="38922" name="Rectangle 19"/>
            <p:cNvSpPr/>
            <p:nvPr/>
          </p:nvSpPr>
          <p:spPr>
            <a:xfrm>
              <a:off x="2744" y="3204"/>
              <a:ext cx="499" cy="36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endParaRPr lang="en-US" altLang="ja-JP" sz="1800" b="1" dirty="0">
                <a:solidFill>
                  <a:schemeClr val="hlink"/>
                </a:solidFill>
                <a:latin typeface="黑体" panose="02010609060101010101" pitchFamily="49" charset="-122"/>
                <a:ea typeface="黑体" panose="02010609060101010101" pitchFamily="49" charset="-122"/>
              </a:endParaRPr>
            </a:p>
          </p:txBody>
        </p:sp>
        <p:sp>
          <p:nvSpPr>
            <p:cNvPr id="38923" name="AutoShape 20"/>
            <p:cNvSpPr/>
            <p:nvPr/>
          </p:nvSpPr>
          <p:spPr>
            <a:xfrm>
              <a:off x="340" y="1117"/>
              <a:ext cx="1770" cy="680"/>
            </a:xfrm>
            <a:prstGeom prst="wedgeRectCallout">
              <a:avLst>
                <a:gd name="adj1" fmla="val 79662"/>
                <a:gd name="adj2" fmla="val 183384"/>
              </a:avLst>
            </a:prstGeom>
            <a:noFill/>
            <a:ln w="38100" cap="flat" cmpd="sng">
              <a:solidFill>
                <a:srgbClr val="FF6600"/>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endParaRPr lang="ja-JP" altLang="en-US" sz="2000" b="1" dirty="0">
                <a:solidFill>
                  <a:schemeClr val="tx2"/>
                </a:solidFill>
                <a:latin typeface="黑体" panose="02010609060101010101" pitchFamily="49" charset="-122"/>
                <a:ea typeface="黑体" panose="02010609060101010101" pitchFamily="49" charset="-122"/>
              </a:endParaRPr>
            </a:p>
            <a:p>
              <a:pPr marL="0" lvl="0" indent="0" algn="ctr" eaLnBrk="1" hangingPunct="1">
                <a:spcBef>
                  <a:spcPct val="0"/>
                </a:spcBef>
                <a:buNone/>
              </a:pPr>
              <a:r>
                <a:rPr lang="zh-CN" altLang="en-US" sz="2400" b="1" dirty="0">
                  <a:solidFill>
                    <a:schemeClr val="tx2"/>
                  </a:solidFill>
                  <a:latin typeface="黑体" panose="02010609060101010101" pitchFamily="49" charset="-122"/>
                  <a:ea typeface="黑体" panose="02010609060101010101" pitchFamily="49" charset="-122"/>
                </a:rPr>
                <a:t>赋予的工作</a:t>
              </a:r>
              <a:br>
                <a:rPr lang="ja-JP" altLang="en-US" sz="2400" b="1" dirty="0">
                  <a:solidFill>
                    <a:schemeClr val="tx2"/>
                  </a:solidFill>
                  <a:latin typeface="黑体" panose="02010609060101010101" pitchFamily="49" charset="-122"/>
                  <a:ea typeface="黑体" panose="02010609060101010101" pitchFamily="49" charset="-122"/>
                </a:rPr>
              </a:br>
              <a:endParaRPr lang="ja-JP" altLang="en-US" sz="1800" b="1" dirty="0">
                <a:solidFill>
                  <a:schemeClr val="tx2"/>
                </a:solidFill>
                <a:latin typeface="黑体" panose="02010609060101010101" pitchFamily="49" charset="-122"/>
                <a:ea typeface="黑体" panose="02010609060101010101" pitchFamily="49" charset="-122"/>
              </a:endParaRPr>
            </a:p>
            <a:p>
              <a:pPr marL="0" lvl="0" indent="0" algn="ctr" eaLnBrk="1" hangingPunct="1">
                <a:spcBef>
                  <a:spcPct val="0"/>
                </a:spcBef>
                <a:buNone/>
              </a:pPr>
              <a:r>
                <a:rPr lang="ja-JP" altLang="en-US" sz="1800" b="1" dirty="0">
                  <a:solidFill>
                    <a:schemeClr val="tx2"/>
                  </a:solidFill>
                  <a:latin typeface="黑体" panose="02010609060101010101" pitchFamily="49" charset="-122"/>
                  <a:ea typeface="黑体" panose="02010609060101010101" pitchFamily="49" charset="-122"/>
                </a:rPr>
                <a:t>「能力</a:t>
              </a:r>
              <a:r>
                <a:rPr lang="en-US" altLang="ja-JP" sz="1800" b="1" dirty="0">
                  <a:solidFill>
                    <a:schemeClr val="tx2"/>
                  </a:solidFill>
                  <a:latin typeface="黑体" panose="02010609060101010101" pitchFamily="49" charset="-122"/>
                  <a:ea typeface="黑体" panose="02010609060101010101" pitchFamily="49" charset="-122"/>
                </a:rPr>
                <a:t>+α</a:t>
              </a:r>
              <a:r>
                <a:rPr lang="ja-JP" altLang="en-US" sz="1800" b="1" dirty="0">
                  <a:solidFill>
                    <a:schemeClr val="tx2"/>
                  </a:solidFill>
                  <a:latin typeface="黑体" panose="02010609060101010101" pitchFamily="49" charset="-122"/>
                  <a:ea typeface="黑体" panose="02010609060101010101" pitchFamily="49" charset="-122"/>
                </a:rPr>
                <a:t>」</a:t>
              </a:r>
              <a:r>
                <a:rPr lang="zh-CN" altLang="en-US" sz="1800" b="1" dirty="0">
                  <a:solidFill>
                    <a:schemeClr val="tx2"/>
                  </a:solidFill>
                  <a:latin typeface="黑体" panose="02010609060101010101" pitchFamily="49" charset="-122"/>
                  <a:ea typeface="黑体" panose="02010609060101010101" pitchFamily="49" charset="-122"/>
                </a:rPr>
                <a:t>的工作</a:t>
              </a:r>
              <a:endParaRPr lang="ja-JP" altLang="en-US" sz="1800" b="1" dirty="0">
                <a:solidFill>
                  <a:schemeClr val="tx2"/>
                </a:solidFill>
                <a:latin typeface="黑体" panose="02010609060101010101" pitchFamily="49" charset="-122"/>
                <a:ea typeface="黑体" panose="02010609060101010101" pitchFamily="49" charset="-122"/>
              </a:endParaRPr>
            </a:p>
            <a:p>
              <a:pPr marL="0" lvl="0" indent="0" algn="ctr" eaLnBrk="1" hangingPunct="1">
                <a:spcBef>
                  <a:spcPct val="0"/>
                </a:spcBef>
                <a:buNone/>
              </a:pPr>
              <a:endParaRPr lang="ja-JP" altLang="en-US" sz="1800" b="1" dirty="0">
                <a:solidFill>
                  <a:schemeClr val="tx2"/>
                </a:solidFill>
                <a:latin typeface="黑体" panose="02010609060101010101" pitchFamily="49" charset="-122"/>
                <a:ea typeface="黑体" panose="02010609060101010101" pitchFamily="49" charset="-122"/>
              </a:endParaRPr>
            </a:p>
          </p:txBody>
        </p:sp>
        <p:sp>
          <p:nvSpPr>
            <p:cNvPr id="38924" name="Text Box 23"/>
            <p:cNvSpPr txBox="1"/>
            <p:nvPr/>
          </p:nvSpPr>
          <p:spPr>
            <a:xfrm>
              <a:off x="1383" y="3611"/>
              <a:ext cx="1451" cy="288"/>
            </a:xfrm>
            <a:prstGeom prst="rect">
              <a:avLst/>
            </a:prstGeom>
            <a:noFill/>
            <a:ln w="38100">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en-US" altLang="ja-JP" sz="2400" b="1" dirty="0">
                  <a:ea typeface="MS PGothic" panose="020B0600070205080204" pitchFamily="34" charset="-128"/>
                </a:rPr>
                <a:t>Should do</a:t>
              </a:r>
              <a:endParaRPr lang="en-US" altLang="ja-JP" sz="2400" b="1" dirty="0">
                <a:ea typeface="MS PGothic" panose="020B0600070205080204" pitchFamily="34" charset="-128"/>
              </a:endParaRPr>
            </a:p>
          </p:txBody>
        </p:sp>
        <p:sp>
          <p:nvSpPr>
            <p:cNvPr id="38925" name="Text Box 24"/>
            <p:cNvSpPr txBox="1"/>
            <p:nvPr/>
          </p:nvSpPr>
          <p:spPr>
            <a:xfrm>
              <a:off x="3198" y="3566"/>
              <a:ext cx="1451" cy="288"/>
            </a:xfrm>
            <a:prstGeom prst="rect">
              <a:avLst/>
            </a:prstGeom>
            <a:noFill/>
            <a:ln w="38100">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en-US" altLang="ja-JP" sz="2400" b="1" dirty="0">
                  <a:ea typeface="MS PGothic" panose="020B0600070205080204" pitchFamily="34" charset="-128"/>
                </a:rPr>
                <a:t>Can do</a:t>
              </a:r>
              <a:endParaRPr lang="en-US" altLang="ja-JP" sz="2400" b="1" dirty="0">
                <a:ea typeface="MS PGothic" panose="020B0600070205080204" pitchFamily="34" charset="-128"/>
              </a:endParaRPr>
            </a:p>
          </p:txBody>
        </p:sp>
        <p:sp>
          <p:nvSpPr>
            <p:cNvPr id="38926" name="Text Box 25"/>
            <p:cNvSpPr txBox="1"/>
            <p:nvPr/>
          </p:nvSpPr>
          <p:spPr>
            <a:xfrm>
              <a:off x="2245" y="1933"/>
              <a:ext cx="1451" cy="288"/>
            </a:xfrm>
            <a:prstGeom prst="rect">
              <a:avLst/>
            </a:prstGeom>
            <a:noFill/>
            <a:ln w="38100">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en-US" altLang="ja-JP" sz="2400" b="1" dirty="0">
                  <a:ea typeface="MS PGothic" panose="020B0600070205080204" pitchFamily="34" charset="-128"/>
                </a:rPr>
                <a:t>Must do</a:t>
              </a:r>
              <a:endParaRPr lang="en-US" altLang="ja-JP" sz="2400" b="1" dirty="0">
                <a:ea typeface="MS PGothic" panose="020B0600070205080204" pitchFamily="34" charset="-128"/>
              </a:endParaRPr>
            </a:p>
          </p:txBody>
        </p:sp>
        <p:sp>
          <p:nvSpPr>
            <p:cNvPr id="38927" name="Oval 3"/>
            <p:cNvSpPr/>
            <p:nvPr/>
          </p:nvSpPr>
          <p:spPr>
            <a:xfrm>
              <a:off x="1995" y="1139"/>
              <a:ext cx="2064" cy="2064"/>
            </a:xfrm>
            <a:prstGeom prst="ellipse">
              <a:avLst/>
            </a:prstGeom>
            <a:solidFill>
              <a:srgbClr val="808000">
                <a:alpha val="50195"/>
              </a:srgbClr>
            </a:solidFill>
            <a:ln w="38100" cap="flat" cmpd="sng">
              <a:solidFill>
                <a:srgbClr val="9933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38928" name="Arc 22"/>
            <p:cNvSpPr/>
            <p:nvPr/>
          </p:nvSpPr>
          <p:spPr>
            <a:xfrm rot="-10485392" flipV="1">
              <a:off x="2696" y="2477"/>
              <a:ext cx="320" cy="668"/>
            </a:xfrm>
            <a:custGeom>
              <a:avLst/>
              <a:gdLst/>
              <a:ahLst/>
              <a:cxnLst>
                <a:cxn ang="0">
                  <a:pos x="0" y="0"/>
                </a:cxn>
                <a:cxn ang="0">
                  <a:pos x="0" y="0"/>
                </a:cxn>
                <a:cxn ang="0">
                  <a:pos x="0" y="0"/>
                </a:cxn>
              </a:cxnLst>
              <a:pathLst>
                <a:path w="21600" h="21976" fill="none">
                  <a:moveTo>
                    <a:pt x="5146" y="0"/>
                  </a:moveTo>
                  <a:cubicBezTo>
                    <a:pt x="14807" y="2370"/>
                    <a:pt x="21600" y="11031"/>
                    <a:pt x="21600" y="20978"/>
                  </a:cubicBezTo>
                  <a:cubicBezTo>
                    <a:pt x="21600" y="21310"/>
                    <a:pt x="21592" y="21643"/>
                    <a:pt x="21576" y="21975"/>
                  </a:cubicBezTo>
                </a:path>
                <a:path w="21600" h="21976" stroke="0">
                  <a:moveTo>
                    <a:pt x="5146" y="0"/>
                  </a:moveTo>
                  <a:cubicBezTo>
                    <a:pt x="14807" y="2370"/>
                    <a:pt x="21600" y="11031"/>
                    <a:pt x="21600" y="20978"/>
                  </a:cubicBezTo>
                  <a:cubicBezTo>
                    <a:pt x="21600" y="21310"/>
                    <a:pt x="21592" y="21643"/>
                    <a:pt x="21576" y="21975"/>
                  </a:cubicBezTo>
                  <a:lnTo>
                    <a:pt x="0" y="20978"/>
                  </a:lnTo>
                  <a:lnTo>
                    <a:pt x="5146" y="0"/>
                  </a:lnTo>
                  <a:close/>
                </a:path>
              </a:pathLst>
            </a:custGeom>
            <a:noFill/>
            <a:ln w="190500" cap="flat" cmpd="sng">
              <a:solidFill>
                <a:srgbClr val="FF0000">
                  <a:alpha val="100000"/>
                </a:srgbClr>
              </a:solidFill>
              <a:prstDash val="solid"/>
              <a:round/>
              <a:headEnd type="none" w="med" len="med"/>
              <a:tailEnd type="none" w="med" len="med"/>
            </a:ln>
          </p:spPr>
          <p:txBody>
            <a:bodyPr/>
            <a:p>
              <a:endParaRPr lang="zh-CN" altLang="en-US"/>
            </a:p>
          </p:txBody>
        </p:sp>
        <p:sp>
          <p:nvSpPr>
            <p:cNvPr id="38929" name="Freeform 36"/>
            <p:cNvSpPr/>
            <p:nvPr/>
          </p:nvSpPr>
          <p:spPr>
            <a:xfrm>
              <a:off x="2789" y="2251"/>
              <a:ext cx="1180" cy="998"/>
            </a:xfrm>
            <a:custGeom>
              <a:avLst/>
              <a:gdLst/>
              <a:ahLst/>
              <a:cxnLst>
                <a:cxn ang="0">
                  <a:pos x="0" y="597"/>
                </a:cxn>
                <a:cxn ang="0">
                  <a:pos x="91" y="960"/>
                </a:cxn>
                <a:cxn ang="0">
                  <a:pos x="182" y="370"/>
                </a:cxn>
                <a:cxn ang="0">
                  <a:pos x="272" y="960"/>
                </a:cxn>
                <a:cxn ang="0">
                  <a:pos x="409" y="189"/>
                </a:cxn>
                <a:cxn ang="0">
                  <a:pos x="499" y="869"/>
                </a:cxn>
                <a:cxn ang="0">
                  <a:pos x="635" y="53"/>
                </a:cxn>
                <a:cxn ang="0">
                  <a:pos x="771" y="778"/>
                </a:cxn>
                <a:cxn ang="0">
                  <a:pos x="862" y="53"/>
                </a:cxn>
                <a:cxn ang="0">
                  <a:pos x="998" y="506"/>
                </a:cxn>
                <a:cxn ang="0">
                  <a:pos x="1044" y="53"/>
                </a:cxn>
                <a:cxn ang="0">
                  <a:pos x="1180" y="189"/>
                </a:cxn>
              </a:cxnLst>
              <a:pathLst>
                <a:path w="1180" h="998">
                  <a:moveTo>
                    <a:pt x="0" y="597"/>
                  </a:moveTo>
                  <a:cubicBezTo>
                    <a:pt x="30" y="797"/>
                    <a:pt x="61" y="998"/>
                    <a:pt x="91" y="960"/>
                  </a:cubicBezTo>
                  <a:cubicBezTo>
                    <a:pt x="121" y="922"/>
                    <a:pt x="152" y="370"/>
                    <a:pt x="182" y="370"/>
                  </a:cubicBezTo>
                  <a:cubicBezTo>
                    <a:pt x="212" y="370"/>
                    <a:pt x="234" y="990"/>
                    <a:pt x="272" y="960"/>
                  </a:cubicBezTo>
                  <a:cubicBezTo>
                    <a:pt x="310" y="930"/>
                    <a:pt x="371" y="204"/>
                    <a:pt x="409" y="189"/>
                  </a:cubicBezTo>
                  <a:cubicBezTo>
                    <a:pt x="447" y="174"/>
                    <a:pt x="462" y="892"/>
                    <a:pt x="499" y="869"/>
                  </a:cubicBezTo>
                  <a:cubicBezTo>
                    <a:pt x="536" y="846"/>
                    <a:pt x="590" y="68"/>
                    <a:pt x="635" y="53"/>
                  </a:cubicBezTo>
                  <a:cubicBezTo>
                    <a:pt x="680" y="38"/>
                    <a:pt x="733" y="778"/>
                    <a:pt x="771" y="778"/>
                  </a:cubicBezTo>
                  <a:cubicBezTo>
                    <a:pt x="809" y="778"/>
                    <a:pt x="824" y="98"/>
                    <a:pt x="862" y="53"/>
                  </a:cubicBezTo>
                  <a:cubicBezTo>
                    <a:pt x="900" y="8"/>
                    <a:pt x="968" y="506"/>
                    <a:pt x="998" y="506"/>
                  </a:cubicBezTo>
                  <a:cubicBezTo>
                    <a:pt x="1028" y="506"/>
                    <a:pt x="1014" y="106"/>
                    <a:pt x="1044" y="53"/>
                  </a:cubicBezTo>
                  <a:cubicBezTo>
                    <a:pt x="1074" y="0"/>
                    <a:pt x="1127" y="94"/>
                    <a:pt x="1180" y="189"/>
                  </a:cubicBez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38930" name="AutoShape 37"/>
            <p:cNvSpPr/>
            <p:nvPr/>
          </p:nvSpPr>
          <p:spPr>
            <a:xfrm>
              <a:off x="4150" y="1570"/>
              <a:ext cx="1270" cy="363"/>
            </a:xfrm>
            <a:prstGeom prst="wedgeRectCallout">
              <a:avLst>
                <a:gd name="adj1" fmla="val -69213"/>
                <a:gd name="adj2" fmla="val 158815"/>
              </a:avLst>
            </a:prstGeom>
            <a:solidFill>
              <a:srgbClr val="C0C0C0"/>
            </a:solidFill>
            <a:ln w="38100" cap="flat" cmpd="sng">
              <a:solidFill>
                <a:srgbClr val="C0C0C0"/>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800" b="1" dirty="0">
                  <a:solidFill>
                    <a:schemeClr val="tx2"/>
                  </a:solidFill>
                  <a:latin typeface="黑体" panose="02010609060101010101" pitchFamily="49" charset="-122"/>
                  <a:ea typeface="黑体" panose="02010609060101010101" pitchFamily="49" charset="-122"/>
                </a:rPr>
                <a:t>自己可独立完成的工作</a:t>
              </a:r>
              <a:endParaRPr lang="zh-CN" altLang="en-US" sz="1800" b="1" dirty="0">
                <a:solidFill>
                  <a:schemeClr val="tx2"/>
                </a:solidFill>
                <a:latin typeface="黑体" panose="02010609060101010101" pitchFamily="49" charset="-122"/>
                <a:ea typeface="黑体" panose="02010609060101010101" pitchFamily="49" charset="-122"/>
              </a:endParaRPr>
            </a:p>
          </p:txBody>
        </p:sp>
        <p:sp>
          <p:nvSpPr>
            <p:cNvPr id="38931" name="Rectangle 14"/>
            <p:cNvSpPr/>
            <p:nvPr/>
          </p:nvSpPr>
          <p:spPr>
            <a:xfrm>
              <a:off x="2381" y="1162"/>
              <a:ext cx="1134" cy="363"/>
            </a:xfrm>
            <a:prstGeom prst="rect">
              <a:avLst/>
            </a:prstGeom>
            <a:noFill/>
            <a:ln w="63500">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作为组织</a:t>
              </a:r>
              <a:endParaRPr lang="zh-CN" altLang="en-US" sz="2800" b="1" dirty="0">
                <a:solidFill>
                  <a:srgbClr val="000099"/>
                </a:solidFill>
                <a:latin typeface="黑体" panose="02010609060101010101" pitchFamily="49" charset="-122"/>
                <a:ea typeface="黑体" panose="02010609060101010101" pitchFamily="49" charset="-122"/>
              </a:endParaRPr>
            </a:p>
          </p:txBody>
        </p:sp>
        <p:sp>
          <p:nvSpPr>
            <p:cNvPr id="38932" name="Text Box 21"/>
            <p:cNvSpPr txBox="1"/>
            <p:nvPr/>
          </p:nvSpPr>
          <p:spPr>
            <a:xfrm>
              <a:off x="1972" y="1547"/>
              <a:ext cx="2087" cy="288"/>
            </a:xfrm>
            <a:prstGeom prst="rect">
              <a:avLst/>
            </a:prstGeom>
            <a:noFill/>
            <a:ln w="38100">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zh-CN" altLang="en-US" sz="2400" b="1" dirty="0">
                  <a:solidFill>
                    <a:srgbClr val="000099"/>
                  </a:solidFill>
                  <a:latin typeface="黑体" panose="02010609060101010101" pitchFamily="49" charset="-122"/>
                  <a:ea typeface="黑体" panose="02010609060101010101" pitchFamily="49" charset="-122"/>
                </a:rPr>
                <a:t>必须开展的工作</a:t>
              </a:r>
              <a:endParaRPr lang="zh-CN" altLang="en-US" sz="2400" b="1" dirty="0">
                <a:solidFill>
                  <a:srgbClr val="000099"/>
                </a:solidFill>
                <a:latin typeface="黑体" panose="02010609060101010101" pitchFamily="49" charset="-122"/>
                <a:ea typeface="黑体" panose="02010609060101010101" pitchFamily="49" charset="-122"/>
              </a:endParaRPr>
            </a:p>
          </p:txBody>
        </p:sp>
        <p:sp>
          <p:nvSpPr>
            <p:cNvPr id="38933" name="Rectangle 27"/>
            <p:cNvSpPr/>
            <p:nvPr/>
          </p:nvSpPr>
          <p:spPr>
            <a:xfrm>
              <a:off x="3243" y="2478"/>
              <a:ext cx="499" cy="36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b="1" dirty="0">
                  <a:solidFill>
                    <a:srgbClr val="000099"/>
                  </a:solidFill>
                  <a:latin typeface="Verdana" panose="020B0604030504040204" pitchFamily="34" charset="0"/>
                  <a:ea typeface="MS PGothic" panose="020B0600070205080204" pitchFamily="34" charset="-128"/>
                </a:rPr>
                <a:t>A</a:t>
              </a:r>
              <a:endParaRPr lang="en-US" altLang="ja-JP" sz="1800" b="1" dirty="0">
                <a:solidFill>
                  <a:srgbClr val="000099"/>
                </a:solidFill>
                <a:latin typeface="Verdana" panose="020B0604030504040204" pitchFamily="34" charset="0"/>
                <a:ea typeface="MS PGothic" panose="020B0600070205080204" pitchFamily="34" charset="-128"/>
              </a:endParaRPr>
            </a:p>
          </p:txBody>
        </p:sp>
        <p:sp>
          <p:nvSpPr>
            <p:cNvPr id="38934" name="Rectangle 28"/>
            <p:cNvSpPr/>
            <p:nvPr/>
          </p:nvSpPr>
          <p:spPr>
            <a:xfrm>
              <a:off x="2154" y="2478"/>
              <a:ext cx="499" cy="36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b="1" dirty="0">
                  <a:solidFill>
                    <a:srgbClr val="000099"/>
                  </a:solidFill>
                  <a:latin typeface="Verdana" panose="020B0604030504040204" pitchFamily="34" charset="0"/>
                  <a:ea typeface="MS PGothic" panose="020B0600070205080204" pitchFamily="34" charset="-128"/>
                </a:rPr>
                <a:t>B</a:t>
              </a:r>
              <a:endParaRPr lang="en-US" altLang="ja-JP" sz="1800" b="1" dirty="0">
                <a:solidFill>
                  <a:srgbClr val="000099"/>
                </a:solidFill>
                <a:latin typeface="Verdana" panose="020B0604030504040204" pitchFamily="34" charset="0"/>
                <a:ea typeface="MS PGothic" panose="020B0600070205080204" pitchFamily="34" charset="-128"/>
              </a:endParaRPr>
            </a:p>
          </p:txBody>
        </p:sp>
        <p:sp>
          <p:nvSpPr>
            <p:cNvPr id="38935" name="Rectangle 29"/>
            <p:cNvSpPr/>
            <p:nvPr/>
          </p:nvSpPr>
          <p:spPr>
            <a:xfrm>
              <a:off x="2744" y="3249"/>
              <a:ext cx="499" cy="36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b="1" dirty="0">
                  <a:solidFill>
                    <a:srgbClr val="000099"/>
                  </a:solidFill>
                  <a:latin typeface="Verdana" panose="020B0604030504040204" pitchFamily="34" charset="0"/>
                  <a:ea typeface="MS PGothic" panose="020B0600070205080204" pitchFamily="34" charset="-128"/>
                </a:rPr>
                <a:t>C</a:t>
              </a:r>
              <a:endParaRPr lang="en-US" altLang="ja-JP" sz="1800" b="1" dirty="0">
                <a:solidFill>
                  <a:srgbClr val="000099"/>
                </a:solidFill>
                <a:latin typeface="Verdana" panose="020B0604030504040204" pitchFamily="34" charset="0"/>
                <a:ea typeface="MS PGothic" panose="020B0600070205080204" pitchFamily="34" charset="-128"/>
              </a:endParaRPr>
            </a:p>
          </p:txBody>
        </p:sp>
      </p:grpSp>
    </p:spTree>
  </p:cSld>
  <p:clrMapOvr>
    <a:masterClrMapping/>
  </p:clrMapOvr>
  <p:transition>
    <p:strips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2"/>
          <p:cNvPicPr>
            <a:picLocks noChangeAspect="1"/>
          </p:cNvPicPr>
          <p:nvPr/>
        </p:nvPicPr>
        <p:blipFill>
          <a:blip r:embed="rId1"/>
          <a:stretch>
            <a:fillRect/>
          </a:stretch>
        </p:blipFill>
        <p:spPr>
          <a:xfrm>
            <a:off x="2195513" y="2420938"/>
            <a:ext cx="4679950" cy="3433762"/>
          </a:xfrm>
          <a:prstGeom prst="rect">
            <a:avLst/>
          </a:prstGeom>
          <a:noFill/>
          <a:ln w="9525">
            <a:noFill/>
          </a:ln>
        </p:spPr>
      </p:pic>
      <p:sp>
        <p:nvSpPr>
          <p:cNvPr id="129027" name="AutoShape 3"/>
          <p:cNvSpPr/>
          <p:nvPr/>
        </p:nvSpPr>
        <p:spPr>
          <a:xfrm>
            <a:off x="4427538" y="1582738"/>
            <a:ext cx="1447800" cy="838200"/>
          </a:xfrm>
          <a:prstGeom prst="foldedCorner">
            <a:avLst>
              <a:gd name="adj" fmla="val 12500"/>
            </a:avLst>
          </a:prstGeom>
          <a:solidFill>
            <a:srgbClr val="FF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2400" b="1" dirty="0">
                <a:latin typeface="黑体" panose="02010609060101010101" pitchFamily="49" charset="-122"/>
                <a:ea typeface="黑体" panose="02010609060101010101" pitchFamily="49" charset="-122"/>
              </a:rPr>
              <a:t>方针</a:t>
            </a:r>
            <a:endParaRPr lang="zh-CN" altLang="en-US" sz="2400" b="1" dirty="0">
              <a:latin typeface="黑体" panose="02010609060101010101" pitchFamily="49" charset="-122"/>
              <a:ea typeface="黑体" panose="02010609060101010101" pitchFamily="49" charset="-122"/>
            </a:endParaRPr>
          </a:p>
        </p:txBody>
      </p:sp>
      <p:grpSp>
        <p:nvGrpSpPr>
          <p:cNvPr id="129028" name="Group 4"/>
          <p:cNvGrpSpPr/>
          <p:nvPr/>
        </p:nvGrpSpPr>
        <p:grpSpPr>
          <a:xfrm>
            <a:off x="5940425" y="1628775"/>
            <a:ext cx="2819400" cy="1676400"/>
            <a:chOff x="3888" y="672"/>
            <a:chExt cx="1776" cy="1056"/>
          </a:xfrm>
        </p:grpSpPr>
        <p:sp>
          <p:nvSpPr>
            <p:cNvPr id="39945" name="AutoShape 5"/>
            <p:cNvSpPr/>
            <p:nvPr/>
          </p:nvSpPr>
          <p:spPr>
            <a:xfrm>
              <a:off x="4128" y="768"/>
              <a:ext cx="1536" cy="960"/>
            </a:xfrm>
            <a:prstGeom prst="foldedCorner">
              <a:avLst>
                <a:gd name="adj" fmla="val 12500"/>
              </a:avLst>
            </a:prstGeom>
            <a:solidFill>
              <a:srgbClr val="FF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2400" b="1" dirty="0">
                  <a:latin typeface="黑体" panose="02010609060101010101" pitchFamily="49" charset="-122"/>
                  <a:ea typeface="黑体" panose="02010609060101010101" pitchFamily="49" charset="-122"/>
                </a:rPr>
                <a:t>工作列表</a:t>
              </a:r>
              <a:endParaRPr lang="zh-CN" altLang="en-US" sz="2400" b="1" dirty="0">
                <a:latin typeface="黑体" panose="02010609060101010101" pitchFamily="49" charset="-122"/>
                <a:ea typeface="黑体" panose="02010609060101010101" pitchFamily="49" charset="-122"/>
              </a:endParaRPr>
            </a:p>
            <a:p>
              <a:pPr marL="0" lvl="0" indent="0" algn="ctr" eaLnBrk="1" hangingPunct="1">
                <a:spcBef>
                  <a:spcPct val="0"/>
                </a:spcBef>
                <a:buNone/>
              </a:pPr>
              <a:endParaRPr lang="en-US" altLang="ja-JP" sz="2400" b="1" dirty="0">
                <a:latin typeface="黑体" panose="02010609060101010101" pitchFamily="49" charset="-122"/>
                <a:ea typeface="黑体" panose="02010609060101010101" pitchFamily="49" charset="-122"/>
              </a:endParaRPr>
            </a:p>
            <a:p>
              <a:pPr marL="0" lvl="0" indent="0" algn="ctr" eaLnBrk="1" hangingPunct="1">
                <a:spcBef>
                  <a:spcPct val="0"/>
                </a:spcBef>
                <a:buNone/>
              </a:pPr>
              <a:endParaRPr lang="en-US" altLang="ja-JP" sz="2400" b="1" dirty="0">
                <a:latin typeface="黑体" panose="02010609060101010101" pitchFamily="49" charset="-122"/>
                <a:ea typeface="黑体" panose="02010609060101010101" pitchFamily="49" charset="-122"/>
              </a:endParaRPr>
            </a:p>
          </p:txBody>
        </p:sp>
        <p:sp>
          <p:nvSpPr>
            <p:cNvPr id="39946" name="AutoShape 6"/>
            <p:cNvSpPr/>
            <p:nvPr/>
          </p:nvSpPr>
          <p:spPr>
            <a:xfrm rot="-5400000">
              <a:off x="3600" y="960"/>
              <a:ext cx="720" cy="144"/>
            </a:xfrm>
            <a:prstGeom prst="downArrow">
              <a:avLst>
                <a:gd name="adj1" fmla="val 50000"/>
                <a:gd name="adj2" fmla="val 25000"/>
              </a:avLst>
            </a:prstGeom>
            <a:solidFill>
              <a:srgbClr val="FFFF99"/>
            </a:solidFill>
            <a:ln w="9525" cap="flat" cmpd="sng">
              <a:solidFill>
                <a:schemeClr val="tx1"/>
              </a:solidFill>
              <a:prstDash val="solid"/>
              <a:miter/>
              <a:headEnd type="none" w="med" len="med"/>
              <a:tailEnd type="none" w="med" len="med"/>
            </a:ln>
          </p:spPr>
          <p:txBody>
            <a:bodyPr vert="eaVert"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grpSp>
      <p:sp>
        <p:nvSpPr>
          <p:cNvPr id="129031" name="AutoShape 7"/>
          <p:cNvSpPr>
            <a:spLocks noChangeArrowheads="1"/>
          </p:cNvSpPr>
          <p:nvPr/>
        </p:nvSpPr>
        <p:spPr bwMode="auto">
          <a:xfrm>
            <a:off x="107950" y="4941888"/>
            <a:ext cx="2438400" cy="1524000"/>
          </a:xfrm>
          <a:prstGeom prst="foldedCorner">
            <a:avLst>
              <a:gd name="adj" fmla="val 12500"/>
            </a:avLst>
          </a:prstGeom>
          <a:gradFill rotWithShape="1">
            <a:gsLst>
              <a:gs pos="0">
                <a:srgbClr val="99CCFF"/>
              </a:gs>
              <a:gs pos="50000">
                <a:schemeClr val="bg1"/>
              </a:gs>
              <a:gs pos="100000">
                <a:srgbClr val="99CC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职业发展规划</a:t>
            </a:r>
            <a:endParaRPr kumimoji="1" lang="zh-CN" altLang="en-US" sz="24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9032" name="AutoShape 8"/>
          <p:cNvSpPr>
            <a:spLocks noChangeArrowheads="1"/>
          </p:cNvSpPr>
          <p:nvPr/>
        </p:nvSpPr>
        <p:spPr bwMode="auto">
          <a:xfrm>
            <a:off x="6443663" y="4953000"/>
            <a:ext cx="2438400" cy="1524000"/>
          </a:xfrm>
          <a:prstGeom prst="foldedCorner">
            <a:avLst>
              <a:gd name="adj" fmla="val 12500"/>
            </a:avLst>
          </a:prstGeom>
          <a:gradFill rotWithShape="0">
            <a:gsLst>
              <a:gs pos="0">
                <a:srgbClr val="FFCCCC"/>
              </a:gs>
              <a:gs pos="50000">
                <a:schemeClr val="bg1"/>
              </a:gs>
              <a:gs pos="100000">
                <a:srgbClr val="FFCCCC"/>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能力考核</a:t>
            </a:r>
            <a:endParaRPr kumimoji="1" lang="zh-CN" altLang="en-US" sz="24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日常观察</a:t>
            </a:r>
            <a:endParaRPr kumimoji="1" lang="zh-CN" altLang="en-US" sz="24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9033" name="Text Box 9"/>
          <p:cNvSpPr txBox="1"/>
          <p:nvPr/>
        </p:nvSpPr>
        <p:spPr>
          <a:xfrm>
            <a:off x="6372225" y="2382838"/>
            <a:ext cx="2357438" cy="701675"/>
          </a:xfrm>
          <a:prstGeom prst="rect">
            <a:avLst/>
          </a:prstGeom>
          <a:solidFill>
            <a:srgbClr val="FFFF99"/>
          </a:solid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ja-JP"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必备的技能、时间</a:t>
            </a:r>
            <a:endParaRPr lang="zh-CN" altLang="en-US" sz="2000" b="1" dirty="0">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sz="2000" b="1" dirty="0">
                <a:latin typeface="黑体" panose="02010609060101010101" pitchFamily="49" charset="-122"/>
                <a:ea typeface="黑体" panose="02010609060101010101" pitchFamily="49" charset="-122"/>
              </a:rPr>
              <a:t>及资源</a:t>
            </a:r>
            <a:r>
              <a:rPr lang="en-US" altLang="ja-JP" sz="2000" b="1" dirty="0">
                <a:latin typeface="黑体" panose="02010609060101010101" pitchFamily="49" charset="-122"/>
                <a:ea typeface="黑体" panose="02010609060101010101" pitchFamily="49" charset="-122"/>
              </a:rPr>
              <a:t>)</a:t>
            </a:r>
            <a:endParaRPr lang="ja-JP" altLang="en-US" sz="2000" b="1" dirty="0">
              <a:latin typeface="黑体" panose="02010609060101010101" pitchFamily="49" charset="-122"/>
              <a:ea typeface="黑体" panose="02010609060101010101" pitchFamily="49" charset="-122"/>
            </a:endParaRPr>
          </a:p>
        </p:txBody>
      </p:sp>
      <p:sp>
        <p:nvSpPr>
          <p:cNvPr id="39944" name="Rectangle 11"/>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 1</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考虑适合部下的工作</a:t>
            </a:r>
            <a:endParaRPr lang="zh-CN" altLang="en-US"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strips(downRight)">
                                      <p:cBhvr>
                                        <p:cTn id="7" dur="500"/>
                                        <p:tgtEl>
                                          <p:spTgt spid="1290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29028"/>
                                        </p:tgtEl>
                                        <p:attrNameLst>
                                          <p:attrName>style.visibility</p:attrName>
                                        </p:attrNameLst>
                                      </p:cBhvr>
                                      <p:to>
                                        <p:strVal val="visible"/>
                                      </p:to>
                                    </p:set>
                                    <p:animEffect transition="in" filter="strips(downRight)">
                                      <p:cBhvr>
                                        <p:cTn id="12" dur="500"/>
                                        <p:tgtEl>
                                          <p:spTgt spid="129028"/>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29033"/>
                                        </p:tgtEl>
                                        <p:attrNameLst>
                                          <p:attrName>style.visibility</p:attrName>
                                        </p:attrNameLst>
                                      </p:cBhvr>
                                      <p:to>
                                        <p:strVal val="visible"/>
                                      </p:to>
                                    </p:set>
                                    <p:anim calcmode="lin" valueType="num">
                                      <p:cBhvr>
                                        <p:cTn id="17" dur="1000" fill="hold"/>
                                        <p:tgtEl>
                                          <p:spTgt spid="129033"/>
                                        </p:tgtEl>
                                        <p:attrNameLst>
                                          <p:attrName>ppt_w</p:attrName>
                                        </p:attrNameLst>
                                      </p:cBhvr>
                                      <p:tavLst>
                                        <p:tav tm="0">
                                          <p:val>
                                            <p:fltVal val="0.000000"/>
                                          </p:val>
                                        </p:tav>
                                        <p:tav tm="100000">
                                          <p:val>
                                            <p:strVal val="#ppt_w"/>
                                          </p:val>
                                        </p:tav>
                                      </p:tavLst>
                                    </p:anim>
                                    <p:anim calcmode="lin" valueType="num">
                                      <p:cBhvr>
                                        <p:cTn id="18" dur="1000" fill="hold"/>
                                        <p:tgtEl>
                                          <p:spTgt spid="129033"/>
                                        </p:tgtEl>
                                        <p:attrNameLst>
                                          <p:attrName>ppt_h</p:attrName>
                                        </p:attrNameLst>
                                      </p:cBhvr>
                                      <p:tavLst>
                                        <p:tav tm="0">
                                          <p:val>
                                            <p:fltVal val="0.000000"/>
                                          </p:val>
                                        </p:tav>
                                        <p:tav tm="100000">
                                          <p:val>
                                            <p:strVal val="#ppt_h"/>
                                          </p:val>
                                        </p:tav>
                                      </p:tavLst>
                                    </p:anim>
                                    <p:anim calcmode="lin" valueType="num">
                                      <p:cBhvr>
                                        <p:cTn id="19" dur="1000" fill="hold"/>
                                        <p:tgtEl>
                                          <p:spTgt spid="129033"/>
                                        </p:tgtEl>
                                        <p:attrNameLst>
                                          <p:attrName>ppt_x</p:attrName>
                                        </p:attrNameLst>
                                      </p:cBhvr>
                                      <p:tavLst>
                                        <p:tav tm="0" fmla="#ppt_x+(cos(-2*pi*(1-$))*-#ppt_x-sin(-2*pi*(1-$))*(1-#ppt_y))*(1-$)">
                                          <p:val>
                                            <p:fltVal val="0.000000"/>
                                          </p:val>
                                        </p:tav>
                                        <p:tav tm="100000">
                                          <p:val>
                                            <p:fltVal val="1.000000"/>
                                          </p:val>
                                        </p:tav>
                                      </p:tavLst>
                                    </p:anim>
                                    <p:anim calcmode="lin" valueType="num">
                                      <p:cBhvr>
                                        <p:cTn id="20" dur="1000" fill="hold"/>
                                        <p:tgtEl>
                                          <p:spTgt spid="129033"/>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29032"/>
                                        </p:tgtEl>
                                        <p:attrNameLst>
                                          <p:attrName>style.visibility</p:attrName>
                                        </p:attrNameLst>
                                      </p:cBhvr>
                                      <p:to>
                                        <p:strVal val="visible"/>
                                      </p:to>
                                    </p:set>
                                    <p:animEffect transition="in" filter="strips(downRight)">
                                      <p:cBhvr>
                                        <p:cTn id="25" dur="500"/>
                                        <p:tgtEl>
                                          <p:spTgt spid="12903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29031"/>
                                        </p:tgtEl>
                                        <p:attrNameLst>
                                          <p:attrName>style.visibility</p:attrName>
                                        </p:attrNameLst>
                                      </p:cBhvr>
                                      <p:to>
                                        <p:strVal val="visible"/>
                                      </p:to>
                                    </p:set>
                                    <p:animEffect transition="in" filter="strips(downRight)">
                                      <p:cBhvr>
                                        <p:cTn id="30" dur="500"/>
                                        <p:tgtEl>
                                          <p:spTgt spid="129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nimBg="1"/>
      <p:bldP spid="129031" grpId="0" animBg="1"/>
      <p:bldP spid="129032" grpId="0" animBg="1"/>
      <p:bldP spid="1290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AutoShape 2"/>
          <p:cNvSpPr/>
          <p:nvPr/>
        </p:nvSpPr>
        <p:spPr>
          <a:xfrm>
            <a:off x="539750" y="3057525"/>
            <a:ext cx="8135938" cy="2230438"/>
          </a:xfrm>
          <a:prstGeom prst="flowChartAlternateProcess">
            <a:avLst/>
          </a:prstGeom>
          <a:noFill/>
          <a:ln w="50800" cap="flat" cmpd="sng">
            <a:solidFill>
              <a:srgbClr val="8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endParaRPr lang="en-US" altLang="ja-JP" sz="2800" dirty="0">
              <a:latin typeface="黑体" panose="02010609060101010101" pitchFamily="49" charset="-122"/>
              <a:ea typeface="黑体" panose="02010609060101010101" pitchFamily="49" charset="-122"/>
            </a:endParaRPr>
          </a:p>
          <a:p>
            <a:pPr marL="0" lvl="0" indent="0" algn="ctr" eaLnBrk="1" hangingPunct="1">
              <a:spcBef>
                <a:spcPct val="0"/>
              </a:spcBef>
              <a:buNone/>
            </a:pPr>
            <a:endParaRPr lang="ja-JP" altLang="en-US" sz="4400" dirty="0">
              <a:latin typeface="黑体" panose="02010609060101010101" pitchFamily="49" charset="-122"/>
              <a:ea typeface="黑体" panose="02010609060101010101" pitchFamily="49" charset="-122"/>
            </a:endParaRPr>
          </a:p>
        </p:txBody>
      </p:sp>
      <p:sp>
        <p:nvSpPr>
          <p:cNvPr id="41987" name="Text Box 3"/>
          <p:cNvSpPr txBox="1"/>
          <p:nvPr/>
        </p:nvSpPr>
        <p:spPr>
          <a:xfrm>
            <a:off x="611188" y="3195638"/>
            <a:ext cx="7921625" cy="210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ja-JP"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问题二</a:t>
            </a:r>
            <a:r>
              <a:rPr lang="en-US" altLang="ja-JP" sz="2400" b="1" dirty="0">
                <a:solidFill>
                  <a:srgbClr val="993366"/>
                </a:solidFill>
                <a:latin typeface="黑体" panose="02010609060101010101" pitchFamily="49" charset="-122"/>
                <a:ea typeface="黑体" panose="02010609060101010101" pitchFamily="49" charset="-122"/>
              </a:rPr>
              <a:t>】</a:t>
            </a:r>
            <a:endParaRPr lang="en-US" altLang="ja-JP"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endParaRPr lang="ja-JP"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sz="2400" b="1" dirty="0">
                <a:solidFill>
                  <a:srgbClr val="993366"/>
                </a:solidFill>
                <a:latin typeface="黑体" panose="02010609060101010101" pitchFamily="49" charset="-122"/>
                <a:ea typeface="黑体" panose="02010609060101010101" pitchFamily="49" charset="-122"/>
              </a:rPr>
              <a:t>你认为孙雷在给小赵安排工作时出现了什么样的问题</a:t>
            </a:r>
            <a:r>
              <a:rPr lang="ja-JP" altLang="en-US"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如果你是孙雷，你会怎样去做？</a:t>
            </a:r>
            <a:endParaRPr lang="ja-JP"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endParaRPr lang="en-US" altLang="zh-CN" sz="2400" b="1" dirty="0">
              <a:solidFill>
                <a:srgbClr val="993366"/>
              </a:solidFill>
              <a:latin typeface="黑体" panose="02010609060101010101" pitchFamily="49" charset="-122"/>
              <a:ea typeface="黑体" panose="02010609060101010101" pitchFamily="49" charset="-122"/>
            </a:endParaRPr>
          </a:p>
        </p:txBody>
      </p:sp>
      <p:sp>
        <p:nvSpPr>
          <p:cNvPr id="41988" name="Rectangle 4"/>
          <p:cNvSpPr/>
          <p:nvPr/>
        </p:nvSpPr>
        <p:spPr>
          <a:xfrm>
            <a:off x="468313" y="1112838"/>
            <a:ext cx="8135937" cy="1192212"/>
          </a:xfrm>
          <a:prstGeom prst="rect">
            <a:avLst/>
          </a:prstGeom>
          <a:solidFill>
            <a:srgbClr val="FFFF99"/>
          </a:solidFill>
          <a:ln w="9525" cap="flat" cmpd="sng">
            <a:solidFill>
              <a:srgbClr val="FFFF99"/>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b="1" dirty="0">
                <a:solidFill>
                  <a:srgbClr val="000099"/>
                </a:solidFill>
                <a:latin typeface="黑体" panose="02010609060101010101" pitchFamily="49" charset="-122"/>
                <a:ea typeface="黑体" panose="02010609060101010101" pitchFamily="49" charset="-122"/>
              </a:rPr>
              <a:t>小组讨论</a:t>
            </a:r>
            <a:r>
              <a:rPr lang="en-US" altLang="zh-CN" b="1" dirty="0">
                <a:solidFill>
                  <a:srgbClr val="000099"/>
                </a:solidFill>
                <a:latin typeface="黑体" panose="02010609060101010101" pitchFamily="49" charset="-122"/>
                <a:ea typeface="黑体" panose="02010609060101010101" pitchFamily="49" charset="-122"/>
              </a:rPr>
              <a:t>8</a:t>
            </a:r>
            <a:r>
              <a:rPr lang="zh-CN" altLang="en-US" b="1" dirty="0">
                <a:solidFill>
                  <a:srgbClr val="000099"/>
                </a:solidFill>
                <a:latin typeface="黑体" panose="02010609060101010101" pitchFamily="49" charset="-122"/>
                <a:ea typeface="黑体" panose="02010609060101010101" pitchFamily="49" charset="-122"/>
              </a:rPr>
              <a:t>分钟</a:t>
            </a:r>
            <a:r>
              <a:rPr lang="ja-JP" altLang="en-US" b="1" dirty="0">
                <a:solidFill>
                  <a:srgbClr val="000099"/>
                </a:solidFill>
                <a:latin typeface="黑体" panose="02010609060101010101" pitchFamily="49" charset="-122"/>
                <a:ea typeface="黑体" panose="02010609060101010101" pitchFamily="49" charset="-122"/>
              </a:rPr>
              <a:t>　</a:t>
            </a:r>
            <a:r>
              <a:rPr lang="zh-CN" altLang="en-US" b="1" dirty="0">
                <a:solidFill>
                  <a:srgbClr val="000099"/>
                </a:solidFill>
                <a:latin typeface="黑体" panose="02010609060101010101" pitchFamily="49" charset="-122"/>
                <a:ea typeface="黑体" panose="02010609060101010101" pitchFamily="49" charset="-122"/>
              </a:rPr>
              <a:t>发表</a:t>
            </a:r>
            <a:r>
              <a:rPr lang="en-US" altLang="zh-CN" b="1" dirty="0">
                <a:solidFill>
                  <a:srgbClr val="000099"/>
                </a:solidFill>
                <a:latin typeface="黑体" panose="02010609060101010101" pitchFamily="49" charset="-122"/>
                <a:ea typeface="黑体" panose="02010609060101010101" pitchFamily="49" charset="-122"/>
              </a:rPr>
              <a:t>4</a:t>
            </a:r>
            <a:r>
              <a:rPr lang="zh-CN" altLang="en-US" b="1" dirty="0">
                <a:solidFill>
                  <a:srgbClr val="000099"/>
                </a:solidFill>
                <a:latin typeface="黑体" panose="02010609060101010101" pitchFamily="49" charset="-122"/>
                <a:ea typeface="黑体" panose="02010609060101010101" pitchFamily="49" charset="-122"/>
              </a:rPr>
              <a:t>分钟</a:t>
            </a:r>
            <a:endParaRPr lang="ja-JP" altLang="en-US" b="1" dirty="0">
              <a:solidFill>
                <a:srgbClr val="000099"/>
              </a:solidFill>
              <a:latin typeface="黑体" panose="02010609060101010101" pitchFamily="49" charset="-122"/>
              <a:ea typeface="黑体" panose="02010609060101010101" pitchFamily="49" charset="-122"/>
            </a:endParaRPr>
          </a:p>
        </p:txBody>
      </p:sp>
      <p:pic>
        <p:nvPicPr>
          <p:cNvPr id="41989" name="Picture 5" descr="MPj03826730000[1]"/>
          <p:cNvPicPr>
            <a:picLocks noChangeAspect="1"/>
          </p:cNvPicPr>
          <p:nvPr/>
        </p:nvPicPr>
        <p:blipFill>
          <a:blip r:embed="rId1"/>
          <a:stretch>
            <a:fillRect/>
          </a:stretch>
        </p:blipFill>
        <p:spPr>
          <a:xfrm>
            <a:off x="0" y="188913"/>
            <a:ext cx="1246188" cy="1387475"/>
          </a:xfrm>
          <a:prstGeom prst="rect">
            <a:avLst/>
          </a:prstGeom>
          <a:noFill/>
          <a:ln w="9525">
            <a:noFill/>
          </a:ln>
        </p:spPr>
      </p:pic>
      <p:sp>
        <p:nvSpPr>
          <p:cNvPr id="41990" name="AutoShape 6"/>
          <p:cNvSpPr/>
          <p:nvPr/>
        </p:nvSpPr>
        <p:spPr>
          <a:xfrm>
            <a:off x="468313" y="5661025"/>
            <a:ext cx="8207375" cy="647700"/>
          </a:xfrm>
          <a:prstGeom prst="cloudCallout">
            <a:avLst>
              <a:gd name="adj1" fmla="val -45046"/>
              <a:gd name="adj2" fmla="val -92157"/>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2800" b="1" dirty="0">
                <a:solidFill>
                  <a:srgbClr val="000099"/>
                </a:solidFill>
                <a:ea typeface="黑体" panose="02010609060101010101" pitchFamily="49" charset="-122"/>
              </a:rPr>
              <a:t>请将讨论结果写在白板上</a:t>
            </a:r>
            <a:endParaRPr lang="zh-CN" altLang="en-US" sz="2800" b="1" dirty="0">
              <a:solidFill>
                <a:srgbClr val="000099"/>
              </a:solidFill>
              <a:ea typeface="黑体" panose="02010609060101010101" pitchFamily="49" charset="-122"/>
            </a:endParaRPr>
          </a:p>
        </p:txBody>
      </p:sp>
    </p:spTree>
  </p:cSld>
  <p:clrMapOvr>
    <a:masterClrMapping/>
  </p:clrMapOvr>
  <p:transition>
    <p:strips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AutoShape 2"/>
          <p:cNvSpPr/>
          <p:nvPr/>
        </p:nvSpPr>
        <p:spPr>
          <a:xfrm>
            <a:off x="468313" y="1341438"/>
            <a:ext cx="8135937" cy="4679950"/>
          </a:xfrm>
          <a:prstGeom prst="flowChartAlternateProcess">
            <a:avLst/>
          </a:prstGeom>
          <a:noFill/>
          <a:ln w="50800" cap="flat" cmpd="sng">
            <a:solidFill>
              <a:srgbClr val="8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endParaRPr lang="en-US" altLang="ja-JP" sz="2800" dirty="0">
              <a:latin typeface="黑体" panose="02010609060101010101" pitchFamily="49" charset="-122"/>
              <a:ea typeface="黑体" panose="02010609060101010101" pitchFamily="49" charset="-122"/>
            </a:endParaRPr>
          </a:p>
          <a:p>
            <a:pPr marL="0" lvl="0" indent="0" algn="ctr" eaLnBrk="1" hangingPunct="1">
              <a:spcBef>
                <a:spcPct val="0"/>
              </a:spcBef>
              <a:buNone/>
            </a:pPr>
            <a:endParaRPr lang="ja-JP" altLang="en-US" sz="4400" dirty="0">
              <a:latin typeface="黑体" panose="02010609060101010101" pitchFamily="49" charset="-122"/>
              <a:ea typeface="黑体" panose="02010609060101010101" pitchFamily="49" charset="-122"/>
            </a:endParaRPr>
          </a:p>
        </p:txBody>
      </p:sp>
      <p:sp>
        <p:nvSpPr>
          <p:cNvPr id="43011" name="Text Box 3"/>
          <p:cNvSpPr txBox="1"/>
          <p:nvPr/>
        </p:nvSpPr>
        <p:spPr>
          <a:xfrm>
            <a:off x="684213" y="1533525"/>
            <a:ext cx="7704137" cy="1768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ja-JP" sz="2000" b="1" dirty="0">
                <a:solidFill>
                  <a:srgbClr val="993366"/>
                </a:solidFill>
                <a:latin typeface="黑体" panose="02010609060101010101" pitchFamily="49" charset="-122"/>
                <a:ea typeface="黑体" panose="02010609060101010101" pitchFamily="49" charset="-122"/>
              </a:rPr>
              <a:t>【</a:t>
            </a:r>
            <a:r>
              <a:rPr lang="zh-CN" altLang="en-US" sz="2000" b="1" dirty="0">
                <a:solidFill>
                  <a:srgbClr val="993366"/>
                </a:solidFill>
                <a:latin typeface="黑体" panose="02010609060101010101" pitchFamily="49" charset="-122"/>
                <a:ea typeface="黑体" panose="02010609060101010101" pitchFamily="49" charset="-122"/>
              </a:rPr>
              <a:t>问题二</a:t>
            </a:r>
            <a:r>
              <a:rPr lang="en-US" altLang="ja-JP" sz="2000" b="1" dirty="0">
                <a:solidFill>
                  <a:srgbClr val="993366"/>
                </a:solidFill>
                <a:latin typeface="黑体" panose="02010609060101010101" pitchFamily="49" charset="-122"/>
                <a:ea typeface="黑体" panose="02010609060101010101" pitchFamily="49" charset="-122"/>
              </a:rPr>
              <a:t>】</a:t>
            </a:r>
            <a:endParaRPr lang="ja-JP" altLang="en-US" sz="20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sz="2000" b="1" dirty="0">
                <a:solidFill>
                  <a:srgbClr val="993366"/>
                </a:solidFill>
                <a:latin typeface="黑体" panose="02010609060101010101" pitchFamily="49" charset="-122"/>
                <a:ea typeface="黑体" panose="02010609060101010101" pitchFamily="49" charset="-122"/>
              </a:rPr>
              <a:t>你认为孙雷在给小赵安排工作时出现了什么样的问题</a:t>
            </a:r>
            <a:r>
              <a:rPr lang="ja-JP" altLang="en-US" sz="2000" b="1" dirty="0">
                <a:solidFill>
                  <a:srgbClr val="993366"/>
                </a:solidFill>
                <a:latin typeface="黑体" panose="02010609060101010101" pitchFamily="49" charset="-122"/>
                <a:ea typeface="黑体" panose="02010609060101010101" pitchFamily="49" charset="-122"/>
              </a:rPr>
              <a:t>？</a:t>
            </a:r>
            <a:r>
              <a:rPr lang="zh-CN" altLang="en-US" sz="2000" b="1" dirty="0">
                <a:solidFill>
                  <a:srgbClr val="993366"/>
                </a:solidFill>
                <a:latin typeface="黑体" panose="02010609060101010101" pitchFamily="49" charset="-122"/>
                <a:ea typeface="黑体" panose="02010609060101010101" pitchFamily="49" charset="-122"/>
              </a:rPr>
              <a:t>如果你是孙雷，你会怎样去做？</a:t>
            </a:r>
            <a:endParaRPr lang="ja-JP" altLang="en-US" sz="20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endParaRPr lang="ja-JP" altLang="en-US" sz="20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endParaRPr lang="en-US" altLang="zh-CN" sz="2000" b="1" dirty="0">
              <a:solidFill>
                <a:srgbClr val="993366"/>
              </a:solidFill>
              <a:latin typeface="黑体" panose="02010609060101010101" pitchFamily="49" charset="-122"/>
              <a:ea typeface="黑体" panose="02010609060101010101" pitchFamily="49" charset="-122"/>
            </a:endParaRPr>
          </a:p>
        </p:txBody>
      </p:sp>
      <p:sp>
        <p:nvSpPr>
          <p:cNvPr id="43012" name="Rectangle 4"/>
          <p:cNvSpPr/>
          <p:nvPr/>
        </p:nvSpPr>
        <p:spPr>
          <a:xfrm>
            <a:off x="468313" y="549275"/>
            <a:ext cx="8135937" cy="577850"/>
          </a:xfrm>
          <a:prstGeom prst="rect">
            <a:avLst/>
          </a:prstGeom>
          <a:solidFill>
            <a:srgbClr val="FFFF99"/>
          </a:solidFill>
          <a:ln w="9525" cap="flat" cmpd="sng">
            <a:solidFill>
              <a:srgbClr val="FFFF99"/>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b="1" dirty="0">
                <a:solidFill>
                  <a:srgbClr val="000099"/>
                </a:solidFill>
                <a:latin typeface="黑体" panose="02010609060101010101" pitchFamily="49" charset="-122"/>
                <a:ea typeface="黑体" panose="02010609060101010101" pitchFamily="49" charset="-122"/>
              </a:rPr>
              <a:t>解说</a:t>
            </a:r>
            <a:endParaRPr lang="zh-CN" altLang="en-US" b="1" dirty="0">
              <a:solidFill>
                <a:srgbClr val="000099"/>
              </a:solidFill>
              <a:latin typeface="黑体" panose="02010609060101010101" pitchFamily="49" charset="-122"/>
              <a:ea typeface="黑体" panose="02010609060101010101" pitchFamily="49" charset="-122"/>
            </a:endParaRPr>
          </a:p>
        </p:txBody>
      </p:sp>
      <p:sp>
        <p:nvSpPr>
          <p:cNvPr id="43013" name="Text Box 5"/>
          <p:cNvSpPr txBox="1"/>
          <p:nvPr/>
        </p:nvSpPr>
        <p:spPr>
          <a:xfrm>
            <a:off x="539750" y="3340100"/>
            <a:ext cx="7920038" cy="17351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2400" b="1" dirty="0">
                <a:solidFill>
                  <a:srgbClr val="000099"/>
                </a:solidFill>
                <a:latin typeface="黑体" panose="02010609060101010101" pitchFamily="49" charset="-122"/>
                <a:ea typeface="黑体" panose="02010609060101010101" pitchFamily="49" charset="-122"/>
              </a:rPr>
              <a:t>问题</a:t>
            </a:r>
            <a:r>
              <a:rPr lang="ja-JP" altLang="en-US" sz="2400" b="1" dirty="0">
                <a:solidFill>
                  <a:srgbClr val="000099"/>
                </a:solidFill>
                <a:latin typeface="黑体" panose="02010609060101010101" pitchFamily="49" charset="-122"/>
                <a:ea typeface="黑体" panose="02010609060101010101" pitchFamily="49" charset="-122"/>
              </a:rPr>
              <a:t>：</a:t>
            </a:r>
            <a:endParaRPr lang="ja-JP" altLang="en-US" sz="24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在布置工作时没有向部下明确传达工作的目的、重要性</a:t>
            </a:r>
            <a:br>
              <a:rPr lang="zh-CN" altLang="en-US" sz="2400" b="1" dirty="0">
                <a:latin typeface="黑体" panose="02010609060101010101" pitchFamily="49" charset="-122"/>
                <a:ea typeface="黑体" panose="02010609060101010101" pitchFamily="49" charset="-122"/>
              </a:rPr>
            </a:br>
            <a:r>
              <a:rPr lang="zh-CN" altLang="en-US" sz="2400" b="1" dirty="0">
                <a:latin typeface="黑体" panose="02010609060101010101" pitchFamily="49" charset="-122"/>
                <a:ea typeface="黑体" panose="02010609060101010101" pitchFamily="49" charset="-122"/>
              </a:rPr>
              <a:t>  以及对职业生涯发展的积极影响，结果未能唤起部下的</a:t>
            </a:r>
            <a:br>
              <a:rPr lang="zh-CN" altLang="en-US" sz="2400" b="1" dirty="0">
                <a:latin typeface="黑体" panose="02010609060101010101" pitchFamily="49" charset="-122"/>
                <a:ea typeface="黑体" panose="02010609060101010101" pitchFamily="49" charset="-122"/>
              </a:rPr>
            </a:br>
            <a:r>
              <a:rPr lang="zh-CN" altLang="en-US" sz="2400" b="1" dirty="0">
                <a:latin typeface="黑体" panose="02010609060101010101" pitchFamily="49" charset="-122"/>
                <a:ea typeface="黑体" panose="02010609060101010101" pitchFamily="49" charset="-122"/>
              </a:rPr>
              <a:t>  工作热情</a:t>
            </a:r>
            <a:endParaRPr lang="ja-JP" altLang="en-US" sz="2400" b="1" dirty="0">
              <a:latin typeface="黑体" panose="02010609060101010101" pitchFamily="49" charset="-122"/>
              <a:ea typeface="黑体" panose="02010609060101010101" pitchFamily="49" charset="-122"/>
            </a:endParaRPr>
          </a:p>
        </p:txBody>
      </p:sp>
      <p:sp>
        <p:nvSpPr>
          <p:cNvPr id="43014" name="AutoShape 6"/>
          <p:cNvSpPr/>
          <p:nvPr/>
        </p:nvSpPr>
        <p:spPr>
          <a:xfrm rot="10800000">
            <a:off x="612775" y="2852738"/>
            <a:ext cx="7704138" cy="215900"/>
          </a:xfrm>
          <a:prstGeom prst="triangle">
            <a:avLst>
              <a:gd name="adj" fmla="val 50000"/>
            </a:avLst>
          </a:prstGeom>
          <a:solidFill>
            <a:schemeClr val="accent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Tree>
  </p:cSld>
  <p:clrMapOvr>
    <a:masterClrMapping/>
  </p:clrMapOvr>
  <p:transition>
    <p:strips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 </a:t>
            </a:r>
            <a:r>
              <a:rPr lang="en-US" altLang="ja-JP" b="1" dirty="0">
                <a:solidFill>
                  <a:schemeClr val="bg1"/>
                </a:solidFill>
                <a:latin typeface="黑体" panose="02010609060101010101" pitchFamily="49" charset="-122"/>
                <a:ea typeface="黑体" panose="02010609060101010101" pitchFamily="49" charset="-122"/>
              </a:rPr>
              <a:t>2</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安排工作</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44035" name="Rectangle 3"/>
          <p:cNvSpPr/>
          <p:nvPr/>
        </p:nvSpPr>
        <p:spPr>
          <a:xfrm>
            <a:off x="466725" y="2854325"/>
            <a:ext cx="8137525" cy="2951163"/>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44036" name="Text Box 4"/>
          <p:cNvSpPr txBox="1"/>
          <p:nvPr/>
        </p:nvSpPr>
        <p:spPr>
          <a:xfrm>
            <a:off x="431800" y="3430588"/>
            <a:ext cx="8604250" cy="18018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1</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最大程度地唤起部下的</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工作热情</a:t>
            </a:r>
            <a:r>
              <a:rPr lang="zh-CN" altLang="en-US" sz="2800" b="1" dirty="0">
                <a:solidFill>
                  <a:srgbClr val="000099"/>
                </a:solidFill>
                <a:ea typeface="黑体" panose="02010609060101010101" pitchFamily="49" charset="-122"/>
              </a:rPr>
              <a:t>”</a:t>
            </a:r>
            <a:endParaRPr lang="zh-CN" altLang="en-US" sz="28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en-US" altLang="ja-JP" sz="2800" b="1" dirty="0">
                <a:solidFill>
                  <a:srgbClr val="A7A5D3"/>
                </a:solidFill>
                <a:latin typeface="黑体" panose="02010609060101010101" pitchFamily="49" charset="-122"/>
                <a:ea typeface="黑体" panose="02010609060101010101" pitchFamily="49" charset="-122"/>
              </a:rPr>
              <a:t>2</a:t>
            </a:r>
            <a:r>
              <a:rPr lang="ja-JP" altLang="en-US" sz="2800" b="1" dirty="0">
                <a:solidFill>
                  <a:srgbClr val="A7A5D3"/>
                </a:solidFill>
                <a:latin typeface="黑体" panose="02010609060101010101" pitchFamily="49" charset="-122"/>
                <a:ea typeface="黑体" panose="02010609060101010101" pitchFamily="49" charset="-122"/>
              </a:rPr>
              <a:t>．</a:t>
            </a:r>
            <a:r>
              <a:rPr lang="zh-CN" altLang="en-US" sz="2800" b="1" dirty="0">
                <a:solidFill>
                  <a:srgbClr val="A7A5D3"/>
                </a:solidFill>
                <a:latin typeface="黑体" panose="02010609060101010101" pitchFamily="49" charset="-122"/>
                <a:ea typeface="黑体" panose="02010609060101010101" pitchFamily="49" charset="-122"/>
              </a:rPr>
              <a:t>为部下留下</a:t>
            </a:r>
            <a:r>
              <a:rPr lang="zh-CN" altLang="en-US" sz="2800" b="1" dirty="0">
                <a:solidFill>
                  <a:srgbClr val="A7A5D3"/>
                </a:solidFill>
                <a:ea typeface="黑体" panose="02010609060101010101" pitchFamily="49" charset="-122"/>
              </a:rPr>
              <a:t>“</a:t>
            </a:r>
            <a:r>
              <a:rPr lang="zh-CN" altLang="en-US" sz="2800" b="1" dirty="0">
                <a:solidFill>
                  <a:srgbClr val="A7A5D3"/>
                </a:solidFill>
                <a:latin typeface="黑体" panose="02010609060101010101" pitchFamily="49" charset="-122"/>
                <a:ea typeface="黑体" panose="02010609060101010101" pitchFamily="49" charset="-122"/>
              </a:rPr>
              <a:t>思考的空间</a:t>
            </a:r>
            <a:r>
              <a:rPr lang="zh-CN" altLang="en-US" sz="2800" b="1" dirty="0">
                <a:solidFill>
                  <a:srgbClr val="A7A5D3"/>
                </a:solidFill>
                <a:ea typeface="黑体" panose="02010609060101010101" pitchFamily="49" charset="-122"/>
              </a:rPr>
              <a:t>”</a:t>
            </a:r>
            <a:r>
              <a:rPr lang="zh-CN" altLang="en-US" sz="2800" b="1" dirty="0">
                <a:solidFill>
                  <a:srgbClr val="A7A5D3"/>
                </a:solidFill>
                <a:latin typeface="黑体" panose="02010609060101010101" pitchFamily="49" charset="-122"/>
                <a:ea typeface="黑体" panose="02010609060101010101" pitchFamily="49" charset="-122"/>
              </a:rPr>
              <a:t>，让其彻底地进行思考</a:t>
            </a:r>
            <a:endParaRPr lang="zh-CN" altLang="en-US" sz="2800" b="1" dirty="0">
              <a:solidFill>
                <a:srgbClr val="A7A5D3"/>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en-US" altLang="zh-CN" sz="2800" b="1" dirty="0">
                <a:solidFill>
                  <a:srgbClr val="A7A5D3"/>
                </a:solidFill>
                <a:latin typeface="黑体" panose="02010609060101010101" pitchFamily="49" charset="-122"/>
                <a:ea typeface="黑体" panose="02010609060101010101" pitchFamily="49" charset="-122"/>
              </a:rPr>
              <a:t>3. </a:t>
            </a:r>
            <a:r>
              <a:rPr lang="zh-CN" altLang="en-US" sz="2800" b="1" dirty="0">
                <a:solidFill>
                  <a:srgbClr val="A7A5D3"/>
                </a:solidFill>
                <a:latin typeface="黑体" panose="02010609060101010101" pitchFamily="49" charset="-122"/>
                <a:ea typeface="黑体" panose="02010609060101010101" pitchFamily="49" charset="-122"/>
              </a:rPr>
              <a:t>确认、共享对业务进行日常跟进的方法</a:t>
            </a:r>
            <a:endParaRPr lang="zh-CN" altLang="en-US" sz="2800" b="1" dirty="0">
              <a:solidFill>
                <a:srgbClr val="A7A5D3"/>
              </a:solidFill>
              <a:latin typeface="黑体" panose="02010609060101010101" pitchFamily="49" charset="-122"/>
              <a:ea typeface="黑体" panose="02010609060101010101" pitchFamily="49" charset="-122"/>
            </a:endParaRPr>
          </a:p>
        </p:txBody>
      </p:sp>
      <p:sp>
        <p:nvSpPr>
          <p:cNvPr id="44037" name="Text Box 5"/>
          <p:cNvSpPr txBox="1"/>
          <p:nvPr/>
        </p:nvSpPr>
        <p:spPr>
          <a:xfrm>
            <a:off x="395288" y="2133600"/>
            <a:ext cx="259238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步骤</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114" name="Oval 34"/>
          <p:cNvSpPr>
            <a:spLocks noChangeArrowheads="1"/>
          </p:cNvSpPr>
          <p:nvPr/>
        </p:nvSpPr>
        <p:spPr bwMode="auto">
          <a:xfrm>
            <a:off x="5795963" y="3644900"/>
            <a:ext cx="2520950" cy="1728788"/>
          </a:xfrm>
          <a:prstGeom prst="ellipse">
            <a:avLst/>
          </a:prstGeom>
          <a:gradFill rotWithShape="1">
            <a:gsLst>
              <a:gs pos="0">
                <a:schemeClr val="accent1"/>
              </a:gs>
              <a:gs pos="50000">
                <a:schemeClr val="bg1"/>
              </a:gs>
              <a:gs pos="100000">
                <a:schemeClr val="accent1"/>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059" name="Rectangle 3"/>
          <p:cNvSpPr/>
          <p:nvPr/>
        </p:nvSpPr>
        <p:spPr>
          <a:xfrm>
            <a:off x="466725" y="1774825"/>
            <a:ext cx="8137525" cy="862013"/>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45060" name="Text Box 4"/>
          <p:cNvSpPr txBox="1"/>
          <p:nvPr/>
        </p:nvSpPr>
        <p:spPr>
          <a:xfrm>
            <a:off x="539750" y="2046288"/>
            <a:ext cx="860425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1</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最大程度地唤起部下的</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工作热情</a:t>
            </a:r>
            <a:r>
              <a:rPr lang="zh-CN" altLang="en-US" sz="2800" b="1" dirty="0">
                <a:solidFill>
                  <a:srgbClr val="000099"/>
                </a:solidFill>
                <a:ea typeface="黑体" panose="02010609060101010101" pitchFamily="49" charset="-122"/>
              </a:rPr>
              <a:t>”</a:t>
            </a:r>
            <a:endParaRPr lang="ja-JP" altLang="en-US" sz="2800" b="1" dirty="0">
              <a:solidFill>
                <a:srgbClr val="000099"/>
              </a:solidFill>
              <a:latin typeface="黑体" panose="02010609060101010101" pitchFamily="49" charset="-122"/>
              <a:ea typeface="黑体" panose="02010609060101010101" pitchFamily="49" charset="-122"/>
            </a:endParaRPr>
          </a:p>
        </p:txBody>
      </p:sp>
      <p:sp>
        <p:nvSpPr>
          <p:cNvPr id="46104" name="Oval 24"/>
          <p:cNvSpPr>
            <a:spLocks noChangeArrowheads="1"/>
          </p:cNvSpPr>
          <p:nvPr/>
        </p:nvSpPr>
        <p:spPr bwMode="auto">
          <a:xfrm>
            <a:off x="684213" y="3644900"/>
            <a:ext cx="2519363" cy="1728788"/>
          </a:xfrm>
          <a:prstGeom prst="ellipse">
            <a:avLst/>
          </a:prstGeom>
          <a:gradFill rotWithShape="1">
            <a:gsLst>
              <a:gs pos="0">
                <a:schemeClr val="accent1"/>
              </a:gs>
              <a:gs pos="50000">
                <a:schemeClr val="bg1"/>
              </a:gs>
              <a:gs pos="100000">
                <a:schemeClr val="accent1"/>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062" name="Text Box 30"/>
          <p:cNvSpPr txBox="1"/>
          <p:nvPr/>
        </p:nvSpPr>
        <p:spPr>
          <a:xfrm>
            <a:off x="971550" y="4221163"/>
            <a:ext cx="2376488"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2800" b="1" dirty="0">
                <a:ea typeface="黑体" panose="02010609060101010101" pitchFamily="49" charset="-122"/>
              </a:rPr>
              <a:t>想做的工作</a:t>
            </a:r>
            <a:endParaRPr lang="zh-CN" altLang="en-US" sz="2800" b="1" dirty="0">
              <a:ea typeface="黑体" panose="02010609060101010101" pitchFamily="49" charset="-122"/>
            </a:endParaRPr>
          </a:p>
        </p:txBody>
      </p:sp>
      <p:sp>
        <p:nvSpPr>
          <p:cNvPr id="45063" name="AutoShape 31"/>
          <p:cNvSpPr/>
          <p:nvPr/>
        </p:nvSpPr>
        <p:spPr>
          <a:xfrm>
            <a:off x="4067175" y="4149725"/>
            <a:ext cx="720725" cy="1081088"/>
          </a:xfrm>
          <a:prstGeom prst="rightArrow">
            <a:avLst>
              <a:gd name="adj1" fmla="val 50000"/>
              <a:gd name="adj2" fmla="val 25000"/>
            </a:avLst>
          </a:prstGeom>
          <a:solidFill>
            <a:srgbClr val="FF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45064" name="Rectangle 39"/>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 </a:t>
            </a:r>
            <a:r>
              <a:rPr lang="en-US" altLang="ja-JP" b="1" dirty="0">
                <a:solidFill>
                  <a:schemeClr val="bg1"/>
                </a:solidFill>
                <a:latin typeface="黑体" panose="02010609060101010101" pitchFamily="49" charset="-122"/>
                <a:ea typeface="黑体" panose="02010609060101010101" pitchFamily="49" charset="-122"/>
              </a:rPr>
              <a:t>2</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安排工作</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45065" name="Text Box 40"/>
          <p:cNvSpPr txBox="1"/>
          <p:nvPr/>
        </p:nvSpPr>
        <p:spPr>
          <a:xfrm>
            <a:off x="5940425" y="4221163"/>
            <a:ext cx="2376488"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2800" b="1" dirty="0">
                <a:ea typeface="黑体" panose="02010609060101010101" pitchFamily="49" charset="-122"/>
              </a:rPr>
              <a:t>应该做的工作</a:t>
            </a:r>
            <a:endParaRPr lang="zh-CN" altLang="en-US" sz="2800" b="1" dirty="0">
              <a:ea typeface="黑体" panose="02010609060101010101" pitchFamily="49" charset="-122"/>
            </a:endParaRPr>
          </a:p>
        </p:txBody>
      </p:sp>
    </p:spTree>
  </p:cSld>
  <p:clrMapOvr>
    <a:masterClrMapping/>
  </p:clrMapOvr>
  <p:transition>
    <p:strips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3"/>
          <p:cNvSpPr/>
          <p:nvPr/>
        </p:nvSpPr>
        <p:spPr>
          <a:xfrm>
            <a:off x="466725" y="1774825"/>
            <a:ext cx="8137525" cy="862013"/>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46083" name="Rectangle 16"/>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 </a:t>
            </a:r>
            <a:r>
              <a:rPr lang="en-US" altLang="ja-JP" b="1" dirty="0">
                <a:solidFill>
                  <a:schemeClr val="bg1"/>
                </a:solidFill>
                <a:latin typeface="黑体" panose="02010609060101010101" pitchFamily="49" charset="-122"/>
                <a:ea typeface="黑体" panose="02010609060101010101" pitchFamily="49" charset="-122"/>
              </a:rPr>
              <a:t>2</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安排工作</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46084" name="Text Box 17"/>
          <p:cNvSpPr txBox="1"/>
          <p:nvPr/>
        </p:nvSpPr>
        <p:spPr>
          <a:xfrm>
            <a:off x="539750" y="2046288"/>
            <a:ext cx="860425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1</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最大程度地唤起部下的</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工作热情</a:t>
            </a:r>
            <a:r>
              <a:rPr lang="zh-CN" altLang="en-US" sz="2800" b="1" dirty="0">
                <a:solidFill>
                  <a:srgbClr val="000099"/>
                </a:solidFill>
                <a:ea typeface="黑体" panose="02010609060101010101" pitchFamily="49" charset="-122"/>
              </a:rPr>
              <a:t>”</a:t>
            </a:r>
            <a:endParaRPr lang="ja-JP" altLang="en-US" sz="2800" b="1" dirty="0">
              <a:solidFill>
                <a:srgbClr val="000099"/>
              </a:solidFill>
              <a:latin typeface="黑体" panose="02010609060101010101" pitchFamily="49" charset="-122"/>
              <a:ea typeface="黑体" panose="02010609060101010101" pitchFamily="49" charset="-122"/>
            </a:endParaRPr>
          </a:p>
        </p:txBody>
      </p:sp>
      <p:pic>
        <p:nvPicPr>
          <p:cNvPr id="46085" name="Picture 20"/>
          <p:cNvPicPr>
            <a:picLocks noChangeAspect="1"/>
          </p:cNvPicPr>
          <p:nvPr/>
        </p:nvPicPr>
        <p:blipFill>
          <a:blip r:embed="rId1"/>
          <a:stretch>
            <a:fillRect/>
          </a:stretch>
        </p:blipFill>
        <p:spPr>
          <a:xfrm>
            <a:off x="468313" y="3051175"/>
            <a:ext cx="8135937" cy="3186113"/>
          </a:xfrm>
          <a:prstGeom prst="rect">
            <a:avLst/>
          </a:prstGeom>
          <a:noFill/>
          <a:ln w="9525">
            <a:noFill/>
          </a:ln>
        </p:spPr>
      </p:pic>
    </p:spTree>
  </p:cSld>
  <p:clrMapOvr>
    <a:masterClrMapping/>
  </p:clrMapOvr>
  <p:transition>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2"/>
          <p:cNvSpPr>
            <a:spLocks noChangeArrowheads="1"/>
          </p:cNvSpPr>
          <p:nvPr/>
        </p:nvSpPr>
        <p:spPr bwMode="auto">
          <a:xfrm>
            <a:off x="900113" y="1773238"/>
            <a:ext cx="7993063" cy="1727200"/>
          </a:xfrm>
          <a:prstGeom prst="rect">
            <a:avLst/>
          </a:prstGeom>
          <a:gradFill rotWithShape="1">
            <a:gsLst>
              <a:gs pos="0">
                <a:schemeClr val="accent1"/>
              </a:gs>
              <a:gs pos="50000">
                <a:schemeClr val="bg1"/>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a:ln>
                  <a:noFill/>
                </a:ln>
                <a:solidFill>
                  <a:srgbClr val="000099"/>
                </a:solidFill>
                <a:effectLst/>
                <a:uLnTx/>
                <a:uFillTx/>
                <a:latin typeface="Arial" panose="020B0604020202020204" pitchFamily="34" charset="0"/>
                <a:ea typeface="黑体" panose="02010609060101010101" pitchFamily="49" charset="-122"/>
                <a:cs typeface="+mn-cs"/>
              </a:rPr>
              <a:t>您是什么样的上司呢</a:t>
            </a:r>
            <a:r>
              <a:rPr kumimoji="0" lang="ja-JP" altLang="en-US" sz="4800" b="1" i="0" u="none" strike="noStrike" kern="1200" cap="none" spc="0" normalizeH="0" baseline="0" noProof="0">
                <a:ln>
                  <a:noFill/>
                </a:ln>
                <a:solidFill>
                  <a:srgbClr val="000099"/>
                </a:solidFill>
                <a:effectLst/>
                <a:uLnTx/>
                <a:uFillTx/>
                <a:latin typeface="Arial" panose="020B0604020202020204" pitchFamily="34" charset="0"/>
                <a:ea typeface="黑体" panose="02010609060101010101" pitchFamily="49" charset="-122"/>
                <a:cs typeface="+mn-cs"/>
              </a:rPr>
              <a:t>？</a:t>
            </a:r>
            <a:endParaRPr kumimoji="0" lang="ja-JP" altLang="en-US" sz="4800" b="1" i="0" u="none" strike="noStrike" kern="1200" cap="none" spc="0" normalizeH="0" baseline="0" noProof="0">
              <a:ln>
                <a:noFill/>
              </a:ln>
              <a:solidFill>
                <a:srgbClr val="000099"/>
              </a:solidFill>
              <a:effectLst/>
              <a:uLnTx/>
              <a:uFillTx/>
              <a:latin typeface="Arial" panose="020B0604020202020204" pitchFamily="34" charset="0"/>
              <a:ea typeface="黑体" panose="02010609060101010101" pitchFamily="49" charset="-122"/>
              <a:cs typeface="+mn-cs"/>
            </a:endParaRPr>
          </a:p>
        </p:txBody>
      </p:sp>
      <p:pic>
        <p:nvPicPr>
          <p:cNvPr id="6147" name="Picture 3" descr="j0383550[1]"/>
          <p:cNvPicPr>
            <a:picLocks noChangeAspect="1"/>
          </p:cNvPicPr>
          <p:nvPr/>
        </p:nvPicPr>
        <p:blipFill>
          <a:blip r:embed="rId1"/>
          <a:stretch>
            <a:fillRect/>
          </a:stretch>
        </p:blipFill>
        <p:spPr>
          <a:xfrm rot="-1005721">
            <a:off x="323850" y="3213100"/>
            <a:ext cx="1449388" cy="3184525"/>
          </a:xfrm>
          <a:prstGeom prst="rect">
            <a:avLst/>
          </a:prstGeom>
          <a:noFill/>
          <a:ln w="9525">
            <a:noFill/>
          </a:ln>
        </p:spPr>
      </p:pic>
    </p:spTree>
  </p:cSld>
  <p:clrMapOvr>
    <a:masterClrMapping/>
  </p:clrMapOvr>
  <p:transition>
    <p:strips dir="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3"/>
          <p:cNvSpPr/>
          <p:nvPr/>
        </p:nvSpPr>
        <p:spPr>
          <a:xfrm>
            <a:off x="466725" y="1774825"/>
            <a:ext cx="8137525" cy="862013"/>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47107" name="Oval 12"/>
          <p:cNvSpPr/>
          <p:nvPr/>
        </p:nvSpPr>
        <p:spPr>
          <a:xfrm>
            <a:off x="2268538" y="6021388"/>
            <a:ext cx="4608512" cy="792162"/>
          </a:xfrm>
          <a:prstGeom prst="ellipse">
            <a:avLst/>
          </a:prstGeom>
          <a:solidFill>
            <a:srgbClr val="FFCC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b="1" dirty="0">
                <a:solidFill>
                  <a:srgbClr val="CC0000"/>
                </a:solidFill>
                <a:ea typeface="黑体" panose="02010609060101010101" pitchFamily="49" charset="-122"/>
              </a:rPr>
              <a:t>干劲</a:t>
            </a:r>
            <a:r>
              <a:rPr lang="zh-CN" altLang="en-US" b="1" dirty="0">
                <a:solidFill>
                  <a:srgbClr val="CC0000"/>
                </a:solidFill>
              </a:rPr>
              <a:t>（</a:t>
            </a:r>
            <a:r>
              <a:rPr lang="ja-JP" altLang="en-US" b="1" dirty="0">
                <a:solidFill>
                  <a:srgbClr val="CC0000"/>
                </a:solidFill>
                <a:ea typeface="MS PGothic" panose="020B0600070205080204" pitchFamily="34" charset="-128"/>
              </a:rPr>
              <a:t>Ｍｏｔｉｖａｔｉｏｎ）</a:t>
            </a:r>
            <a:endParaRPr lang="ja-JP" altLang="en-US" b="1" dirty="0">
              <a:solidFill>
                <a:srgbClr val="CC0000"/>
              </a:solidFill>
              <a:ea typeface="MS PGothic" panose="020B0600070205080204" pitchFamily="34" charset="-128"/>
            </a:endParaRPr>
          </a:p>
        </p:txBody>
      </p:sp>
      <p:sp>
        <p:nvSpPr>
          <p:cNvPr id="47108" name="Rectangle 13"/>
          <p:cNvSpPr/>
          <p:nvPr/>
        </p:nvSpPr>
        <p:spPr>
          <a:xfrm>
            <a:off x="3779838" y="2924175"/>
            <a:ext cx="4824412" cy="2952750"/>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47109" name="Text Box 14"/>
          <p:cNvSpPr txBox="1"/>
          <p:nvPr/>
        </p:nvSpPr>
        <p:spPr>
          <a:xfrm>
            <a:off x="3851275" y="3014663"/>
            <a:ext cx="4752975" cy="2862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60000"/>
              </a:lnSpc>
              <a:spcBef>
                <a:spcPct val="50000"/>
              </a:spcBef>
              <a:buNone/>
            </a:pPr>
            <a:r>
              <a:rPr lang="en-US" altLang="ja-JP" sz="2000" b="1" dirty="0">
                <a:solidFill>
                  <a:srgbClr val="000099"/>
                </a:solidFill>
                <a:ea typeface="MS PGothic" panose="020B0600070205080204" pitchFamily="34" charset="-128"/>
              </a:rPr>
              <a:t>[</a:t>
            </a:r>
            <a:r>
              <a:rPr lang="ja-JP" altLang="en-US" sz="2000" b="1" dirty="0">
                <a:solidFill>
                  <a:srgbClr val="000099"/>
                </a:solidFill>
                <a:ea typeface="MS PGothic" panose="020B0600070205080204" pitchFamily="34" charset="-128"/>
              </a:rPr>
              <a:t>Ｍ</a:t>
            </a:r>
            <a:r>
              <a:rPr lang="en-US" altLang="ja-JP" sz="2000" b="1" dirty="0">
                <a:solidFill>
                  <a:srgbClr val="000099"/>
                </a:solidFill>
                <a:ea typeface="MS PGothic" panose="020B0600070205080204" pitchFamily="34" charset="-128"/>
              </a:rPr>
              <a:t>]</a:t>
            </a:r>
            <a:r>
              <a:rPr lang="ja-JP" altLang="en-US" sz="2000" b="1" dirty="0">
                <a:solidFill>
                  <a:srgbClr val="993366"/>
                </a:solidFill>
                <a:latin typeface="黑体" panose="02010609060101010101" pitchFamily="49" charset="-122"/>
                <a:ea typeface="黑体" panose="02010609060101010101" pitchFamily="49" charset="-122"/>
              </a:rPr>
              <a:t>・・・</a:t>
            </a:r>
            <a:r>
              <a:rPr lang="zh-CN" altLang="en-US" sz="2000" b="1" dirty="0">
                <a:solidFill>
                  <a:srgbClr val="993366"/>
                </a:solidFill>
                <a:latin typeface="黑体" panose="02010609060101010101" pitchFamily="49" charset="-122"/>
                <a:ea typeface="黑体" panose="02010609060101010101" pitchFamily="49" charset="-122"/>
              </a:rPr>
              <a:t>自己的工作使命何在？</a:t>
            </a:r>
            <a:br>
              <a:rPr lang="zh-CN" altLang="en-US" sz="2000" b="1" dirty="0">
                <a:solidFill>
                  <a:srgbClr val="993366"/>
                </a:solidFill>
                <a:latin typeface="黑体" panose="02010609060101010101" pitchFamily="49" charset="-122"/>
                <a:ea typeface="黑体" panose="02010609060101010101" pitchFamily="49" charset="-122"/>
              </a:rPr>
            </a:br>
            <a:br>
              <a:rPr lang="zh-CN" altLang="en-US" sz="2000" b="1" dirty="0">
                <a:solidFill>
                  <a:srgbClr val="993366"/>
                </a:solidFill>
                <a:latin typeface="黑体" panose="02010609060101010101" pitchFamily="49" charset="-122"/>
                <a:ea typeface="黑体" panose="02010609060101010101" pitchFamily="49" charset="-122"/>
              </a:rPr>
            </a:br>
            <a:r>
              <a:rPr lang="zh-CN" altLang="en-US" sz="2000" b="1" dirty="0">
                <a:solidFill>
                  <a:srgbClr val="993366"/>
                </a:solidFill>
                <a:latin typeface="黑体" panose="02010609060101010101" pitchFamily="49" charset="-122"/>
                <a:ea typeface="黑体" panose="02010609060101010101" pitchFamily="49" charset="-122"/>
              </a:rPr>
              <a:t>         对社会及公司的意义何在？</a:t>
            </a:r>
            <a:endParaRPr lang="ja-JP" altLang="en-US" sz="2000" b="1" dirty="0">
              <a:solidFill>
                <a:srgbClr val="993366"/>
              </a:solidFill>
              <a:latin typeface="黑体" panose="02010609060101010101" pitchFamily="49" charset="-122"/>
              <a:ea typeface="黑体" panose="02010609060101010101" pitchFamily="49" charset="-122"/>
            </a:endParaRPr>
          </a:p>
          <a:p>
            <a:pPr marL="0" lvl="0" indent="0" eaLnBrk="1" hangingPunct="1">
              <a:lnSpc>
                <a:spcPct val="60000"/>
              </a:lnSpc>
              <a:spcBef>
                <a:spcPct val="50000"/>
              </a:spcBef>
              <a:buNone/>
            </a:pPr>
            <a:endParaRPr lang="ja-JP" altLang="en-US" sz="2000" b="1" dirty="0">
              <a:ea typeface="MS PGothic" panose="020B0600070205080204" pitchFamily="34" charset="-128"/>
            </a:endParaRPr>
          </a:p>
          <a:p>
            <a:pPr marL="0" lvl="0" indent="0" eaLnBrk="1" hangingPunct="1">
              <a:lnSpc>
                <a:spcPct val="60000"/>
              </a:lnSpc>
              <a:spcBef>
                <a:spcPct val="50000"/>
              </a:spcBef>
              <a:buNone/>
            </a:pPr>
            <a:r>
              <a:rPr lang="en-US" altLang="ja-JP" sz="2000" b="1" dirty="0">
                <a:solidFill>
                  <a:srgbClr val="000099"/>
                </a:solidFill>
                <a:ea typeface="MS PGothic" panose="020B0600070205080204" pitchFamily="34" charset="-128"/>
              </a:rPr>
              <a:t>[</a:t>
            </a:r>
            <a:r>
              <a:rPr lang="ja-JP" altLang="en-US" sz="2000" b="1" dirty="0">
                <a:solidFill>
                  <a:srgbClr val="000099"/>
                </a:solidFill>
                <a:ea typeface="MS PGothic" panose="020B0600070205080204" pitchFamily="34" charset="-128"/>
              </a:rPr>
              <a:t>Ｖ</a:t>
            </a:r>
            <a:r>
              <a:rPr lang="en-US" altLang="ja-JP" sz="2000" b="1" dirty="0">
                <a:solidFill>
                  <a:srgbClr val="000099"/>
                </a:solidFill>
                <a:ea typeface="MS PGothic" panose="020B0600070205080204" pitchFamily="34" charset="-128"/>
              </a:rPr>
              <a:t>]</a:t>
            </a:r>
            <a:r>
              <a:rPr lang="ja-JP" altLang="en-US" sz="2000" b="1" dirty="0">
                <a:solidFill>
                  <a:srgbClr val="993366"/>
                </a:solidFill>
                <a:ea typeface="黑体" panose="02010609060101010101" pitchFamily="49" charset="-122"/>
              </a:rPr>
              <a:t>・・・</a:t>
            </a:r>
            <a:r>
              <a:rPr lang="zh-CN" altLang="en-US" sz="2000" b="1" dirty="0">
                <a:solidFill>
                  <a:srgbClr val="993366"/>
                </a:solidFill>
                <a:ea typeface="黑体" panose="02010609060101010101" pitchFamily="49" charset="-122"/>
              </a:rPr>
              <a:t>自己应该坚持的价值观是</a:t>
            </a:r>
            <a:br>
              <a:rPr lang="zh-CN" altLang="en-US" sz="2000" b="1" dirty="0">
                <a:solidFill>
                  <a:srgbClr val="993366"/>
                </a:solidFill>
                <a:ea typeface="黑体" panose="02010609060101010101" pitchFamily="49" charset="-122"/>
              </a:rPr>
            </a:br>
            <a:endParaRPr lang="zh-CN" altLang="en-US" sz="2000" b="1" dirty="0">
              <a:solidFill>
                <a:srgbClr val="993366"/>
              </a:solidFill>
              <a:ea typeface="黑体" panose="02010609060101010101" pitchFamily="49" charset="-122"/>
            </a:endParaRPr>
          </a:p>
          <a:p>
            <a:pPr marL="0" lvl="0" indent="0" eaLnBrk="1" hangingPunct="1">
              <a:lnSpc>
                <a:spcPct val="60000"/>
              </a:lnSpc>
              <a:spcBef>
                <a:spcPct val="50000"/>
              </a:spcBef>
              <a:buNone/>
            </a:pPr>
            <a:r>
              <a:rPr lang="zh-CN" altLang="en-US" sz="2000" b="1" dirty="0">
                <a:solidFill>
                  <a:srgbClr val="993366"/>
                </a:solidFill>
                <a:ea typeface="黑体" panose="02010609060101010101" pitchFamily="49" charset="-122"/>
              </a:rPr>
              <a:t>                 什么</a:t>
            </a:r>
            <a:r>
              <a:rPr lang="ja-JP" altLang="en-US" sz="2000" b="1" dirty="0">
                <a:solidFill>
                  <a:srgbClr val="993366"/>
                </a:solidFill>
                <a:ea typeface="黑体" panose="02010609060101010101" pitchFamily="49" charset="-122"/>
              </a:rPr>
              <a:t>？</a:t>
            </a:r>
            <a:endParaRPr lang="ja-JP" altLang="en-US" sz="2000" b="1" dirty="0">
              <a:solidFill>
                <a:srgbClr val="993366"/>
              </a:solidFill>
              <a:ea typeface="黑体" panose="02010609060101010101" pitchFamily="49" charset="-122"/>
            </a:endParaRPr>
          </a:p>
          <a:p>
            <a:pPr marL="0" lvl="0" indent="0" eaLnBrk="1" hangingPunct="1">
              <a:lnSpc>
                <a:spcPct val="60000"/>
              </a:lnSpc>
              <a:spcBef>
                <a:spcPct val="50000"/>
              </a:spcBef>
              <a:buNone/>
            </a:pPr>
            <a:endParaRPr lang="ja-JP" altLang="en-US" sz="2000" b="1" dirty="0">
              <a:ea typeface="MS PGothic" panose="020B0600070205080204" pitchFamily="34" charset="-128"/>
            </a:endParaRPr>
          </a:p>
          <a:p>
            <a:pPr marL="0" lvl="0" indent="0" eaLnBrk="1" hangingPunct="1">
              <a:lnSpc>
                <a:spcPct val="60000"/>
              </a:lnSpc>
              <a:spcBef>
                <a:spcPct val="50000"/>
              </a:spcBef>
              <a:buNone/>
            </a:pPr>
            <a:r>
              <a:rPr lang="en-US" altLang="ja-JP" sz="2000" b="1" dirty="0">
                <a:solidFill>
                  <a:srgbClr val="000099"/>
                </a:solidFill>
                <a:ea typeface="MS PGothic" panose="020B0600070205080204" pitchFamily="34" charset="-128"/>
              </a:rPr>
              <a:t>[</a:t>
            </a:r>
            <a:r>
              <a:rPr lang="ja-JP" altLang="en-US" sz="2000" b="1" dirty="0">
                <a:solidFill>
                  <a:srgbClr val="000099"/>
                </a:solidFill>
                <a:ea typeface="MS PGothic" panose="020B0600070205080204" pitchFamily="34" charset="-128"/>
              </a:rPr>
              <a:t>Ｐ</a:t>
            </a:r>
            <a:r>
              <a:rPr lang="en-US" altLang="ja-JP" sz="2000" b="1" dirty="0">
                <a:solidFill>
                  <a:srgbClr val="000099"/>
                </a:solidFill>
                <a:ea typeface="MS PGothic" panose="020B0600070205080204" pitchFamily="34" charset="-128"/>
              </a:rPr>
              <a:t>]</a:t>
            </a:r>
            <a:r>
              <a:rPr lang="ja-JP" altLang="en-US" sz="2000" b="1" dirty="0">
                <a:solidFill>
                  <a:srgbClr val="993366"/>
                </a:solidFill>
                <a:latin typeface="黑体" panose="02010609060101010101" pitchFamily="49" charset="-122"/>
                <a:ea typeface="黑体" panose="02010609060101010101" pitchFamily="49" charset="-122"/>
              </a:rPr>
              <a:t>・・・</a:t>
            </a:r>
            <a:r>
              <a:rPr lang="zh-CN" altLang="en-US" sz="2000" b="1" dirty="0">
                <a:solidFill>
                  <a:srgbClr val="993366"/>
                </a:solidFill>
                <a:latin typeface="黑体" panose="02010609060101010101" pitchFamily="49" charset="-122"/>
                <a:ea typeface="黑体" panose="02010609060101010101" pitchFamily="49" charset="-122"/>
              </a:rPr>
              <a:t>成为这个团队的一员是否有</a:t>
            </a:r>
            <a:br>
              <a:rPr lang="zh-CN" altLang="en-US" sz="2000" b="1" dirty="0">
                <a:solidFill>
                  <a:srgbClr val="993366"/>
                </a:solidFill>
                <a:latin typeface="黑体" panose="02010609060101010101" pitchFamily="49" charset="-122"/>
                <a:ea typeface="黑体" panose="02010609060101010101" pitchFamily="49" charset="-122"/>
              </a:rPr>
            </a:br>
            <a:r>
              <a:rPr lang="zh-CN" altLang="en-US" sz="2000" b="1" dirty="0">
                <a:solidFill>
                  <a:srgbClr val="993366"/>
                </a:solidFill>
                <a:latin typeface="黑体" panose="02010609060101010101" pitchFamily="49" charset="-122"/>
                <a:ea typeface="黑体" panose="02010609060101010101" pitchFamily="49" charset="-122"/>
              </a:rPr>
              <a:t>  </a:t>
            </a:r>
            <a:br>
              <a:rPr lang="zh-CN" altLang="en-US" sz="2000" b="1" dirty="0">
                <a:solidFill>
                  <a:srgbClr val="993366"/>
                </a:solidFill>
                <a:latin typeface="黑体" panose="02010609060101010101" pitchFamily="49" charset="-122"/>
                <a:ea typeface="黑体" panose="02010609060101010101" pitchFamily="49" charset="-122"/>
              </a:rPr>
            </a:br>
            <a:r>
              <a:rPr lang="zh-CN" altLang="en-US" sz="2000" b="1" dirty="0">
                <a:solidFill>
                  <a:srgbClr val="993366"/>
                </a:solidFill>
                <a:latin typeface="黑体" panose="02010609060101010101" pitchFamily="49" charset="-122"/>
                <a:ea typeface="黑体" panose="02010609060101010101" pitchFamily="49" charset="-122"/>
              </a:rPr>
              <a:t>         自豪感</a:t>
            </a:r>
            <a:r>
              <a:rPr lang="ja-JP" altLang="en-US" sz="2000" b="1" dirty="0">
                <a:solidFill>
                  <a:srgbClr val="993366"/>
                </a:solidFill>
                <a:latin typeface="黑体" panose="02010609060101010101" pitchFamily="49" charset="-122"/>
                <a:ea typeface="黑体" panose="02010609060101010101" pitchFamily="49" charset="-122"/>
              </a:rPr>
              <a:t>？</a:t>
            </a:r>
            <a:endParaRPr lang="ja-JP" altLang="en-US" sz="2000" b="1" dirty="0">
              <a:latin typeface="黑体" panose="02010609060101010101" pitchFamily="49" charset="-122"/>
              <a:ea typeface="黑体" panose="02010609060101010101" pitchFamily="49" charset="-122"/>
            </a:endParaRPr>
          </a:p>
        </p:txBody>
      </p:sp>
      <p:sp>
        <p:nvSpPr>
          <p:cNvPr id="47110" name="Rectangle 15"/>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 </a:t>
            </a:r>
            <a:r>
              <a:rPr lang="en-US" altLang="ja-JP" b="1" dirty="0">
                <a:solidFill>
                  <a:schemeClr val="bg1"/>
                </a:solidFill>
                <a:latin typeface="黑体" panose="02010609060101010101" pitchFamily="49" charset="-122"/>
                <a:ea typeface="黑体" panose="02010609060101010101" pitchFamily="49" charset="-122"/>
              </a:rPr>
              <a:t>2</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安排工作</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47111" name="Text Box 16"/>
          <p:cNvSpPr txBox="1"/>
          <p:nvPr/>
        </p:nvSpPr>
        <p:spPr>
          <a:xfrm>
            <a:off x="539750" y="2046288"/>
            <a:ext cx="860425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1</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最大程度地唤起部下的</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工作热情</a:t>
            </a:r>
            <a:r>
              <a:rPr lang="zh-CN" altLang="en-US" sz="2800" b="1" dirty="0">
                <a:solidFill>
                  <a:srgbClr val="000099"/>
                </a:solidFill>
                <a:ea typeface="黑体" panose="02010609060101010101" pitchFamily="49" charset="-122"/>
              </a:rPr>
              <a:t>”</a:t>
            </a:r>
            <a:endParaRPr lang="ja-JP" altLang="en-US" sz="2800" b="1" dirty="0">
              <a:solidFill>
                <a:srgbClr val="000099"/>
              </a:solidFill>
              <a:latin typeface="黑体" panose="02010609060101010101" pitchFamily="49" charset="-122"/>
              <a:ea typeface="黑体" panose="02010609060101010101" pitchFamily="49" charset="-122"/>
            </a:endParaRPr>
          </a:p>
        </p:txBody>
      </p:sp>
      <p:pic>
        <p:nvPicPr>
          <p:cNvPr id="47112" name="Picture 17"/>
          <p:cNvPicPr>
            <a:picLocks noChangeAspect="1"/>
          </p:cNvPicPr>
          <p:nvPr/>
        </p:nvPicPr>
        <p:blipFill>
          <a:blip r:embed="rId1"/>
          <a:stretch>
            <a:fillRect/>
          </a:stretch>
        </p:blipFill>
        <p:spPr>
          <a:xfrm>
            <a:off x="468313" y="2924175"/>
            <a:ext cx="3024187" cy="2943225"/>
          </a:xfrm>
          <a:prstGeom prst="rect">
            <a:avLst/>
          </a:prstGeom>
          <a:noFill/>
          <a:ln w="9525">
            <a:noFill/>
          </a:ln>
        </p:spPr>
      </p:pic>
    </p:spTree>
  </p:cSld>
  <p:clrMapOvr>
    <a:masterClrMapping/>
  </p:clrMapOvr>
  <p:transition>
    <p:strips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3"/>
          <p:cNvSpPr/>
          <p:nvPr/>
        </p:nvSpPr>
        <p:spPr>
          <a:xfrm>
            <a:off x="466725" y="1774825"/>
            <a:ext cx="8137525" cy="862013"/>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48131" name="Oval 12"/>
          <p:cNvSpPr/>
          <p:nvPr/>
        </p:nvSpPr>
        <p:spPr>
          <a:xfrm>
            <a:off x="2339975" y="6021388"/>
            <a:ext cx="4608513" cy="792162"/>
          </a:xfrm>
          <a:prstGeom prst="ellipse">
            <a:avLst/>
          </a:prstGeom>
          <a:solidFill>
            <a:srgbClr val="FFCC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b="1" dirty="0">
                <a:solidFill>
                  <a:srgbClr val="CC0000"/>
                </a:solidFill>
                <a:ea typeface="黑体" panose="02010609060101010101" pitchFamily="49" charset="-122"/>
              </a:rPr>
              <a:t>干劲</a:t>
            </a:r>
            <a:r>
              <a:rPr lang="ja-JP" altLang="en-US" b="1" dirty="0">
                <a:solidFill>
                  <a:srgbClr val="CC0000"/>
                </a:solidFill>
                <a:ea typeface="MS PGothic" panose="020B0600070205080204" pitchFamily="34" charset="-128"/>
              </a:rPr>
              <a:t>（Ｍｏｔｉｖａｔｉｏｎ）</a:t>
            </a:r>
            <a:endParaRPr lang="ja-JP" altLang="en-US" b="1" dirty="0">
              <a:solidFill>
                <a:srgbClr val="CC0000"/>
              </a:solidFill>
              <a:ea typeface="MS PGothic" panose="020B0600070205080204" pitchFamily="34" charset="-128"/>
            </a:endParaRPr>
          </a:p>
        </p:txBody>
      </p:sp>
      <p:sp>
        <p:nvSpPr>
          <p:cNvPr id="48132" name="Text Box 13"/>
          <p:cNvSpPr txBox="1"/>
          <p:nvPr/>
        </p:nvSpPr>
        <p:spPr>
          <a:xfrm>
            <a:off x="3851275" y="2852738"/>
            <a:ext cx="4752975" cy="2995612"/>
          </a:xfrm>
          <a:prstGeom prst="rect">
            <a:avLst/>
          </a:prstGeom>
          <a:solidFill>
            <a:srgbClr val="FFFF99"/>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p:txBody>
      </p:sp>
      <p:sp>
        <p:nvSpPr>
          <p:cNvPr id="48133" name="Text Box 15"/>
          <p:cNvSpPr txBox="1"/>
          <p:nvPr/>
        </p:nvSpPr>
        <p:spPr>
          <a:xfrm>
            <a:off x="3852863" y="2852738"/>
            <a:ext cx="4751387" cy="34559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ja-JP" altLang="en-US" sz="1700" b="1" dirty="0">
                <a:solidFill>
                  <a:srgbClr val="993366"/>
                </a:solidFill>
                <a:latin typeface="黑体" panose="02010609060101010101" pitchFamily="49" charset="-122"/>
                <a:ea typeface="黑体" panose="02010609060101010101" pitchFamily="49" charset="-122"/>
              </a:rPr>
              <a:t>・目的　　　　－</a:t>
            </a:r>
            <a:r>
              <a:rPr lang="zh-CN" altLang="en-US" sz="1700" b="1" dirty="0">
                <a:solidFill>
                  <a:srgbClr val="993366"/>
                </a:solidFill>
                <a:latin typeface="黑体" panose="02010609060101010101" pitchFamily="49" charset="-122"/>
                <a:ea typeface="黑体" panose="02010609060101010101" pitchFamily="49" charset="-122"/>
              </a:rPr>
              <a:t>工作的目的、背景及同上一层</a:t>
            </a:r>
            <a:br>
              <a:rPr lang="zh-CN" altLang="en-US" sz="1700" b="1" dirty="0">
                <a:solidFill>
                  <a:srgbClr val="993366"/>
                </a:solidFill>
                <a:latin typeface="黑体" panose="02010609060101010101" pitchFamily="49" charset="-122"/>
                <a:ea typeface="黑体" panose="02010609060101010101" pitchFamily="49" charset="-122"/>
              </a:rPr>
            </a:br>
            <a:r>
              <a:rPr lang="zh-CN" altLang="en-US" sz="1700" b="1" dirty="0">
                <a:solidFill>
                  <a:srgbClr val="993366"/>
                </a:solidFill>
                <a:latin typeface="黑体" panose="02010609060101010101" pitchFamily="49" charset="-122"/>
                <a:ea typeface="黑体" panose="02010609060101010101" pitchFamily="49" charset="-122"/>
              </a:rPr>
              <a:t>                方针的联系</a:t>
            </a:r>
            <a:br>
              <a:rPr lang="zh-CN" altLang="en-US" sz="1700" b="1" dirty="0">
                <a:solidFill>
                  <a:srgbClr val="993366"/>
                </a:solidFill>
                <a:latin typeface="黑体" panose="02010609060101010101" pitchFamily="49" charset="-122"/>
                <a:ea typeface="黑体" panose="02010609060101010101" pitchFamily="49" charset="-122"/>
              </a:rPr>
            </a:br>
            <a:endParaRPr lang="zh-CN" altLang="en-US" sz="17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1700" b="1" dirty="0">
                <a:solidFill>
                  <a:srgbClr val="993366"/>
                </a:solidFill>
                <a:latin typeface="黑体" panose="02010609060101010101" pitchFamily="49" charset="-122"/>
                <a:ea typeface="黑体" panose="02010609060101010101" pitchFamily="49" charset="-122"/>
              </a:rPr>
              <a:t>・</a:t>
            </a:r>
            <a:r>
              <a:rPr lang="zh-CN" altLang="en-US" sz="1700" b="1" dirty="0">
                <a:solidFill>
                  <a:srgbClr val="993366"/>
                </a:solidFill>
                <a:latin typeface="黑体" panose="02010609060101010101" pitchFamily="49" charset="-122"/>
                <a:ea typeface="黑体" panose="02010609060101010101" pitchFamily="49" charset="-122"/>
              </a:rPr>
              <a:t>目标</a:t>
            </a:r>
            <a:r>
              <a:rPr lang="ja-JP" altLang="en-US" sz="1700" b="1" dirty="0">
                <a:solidFill>
                  <a:srgbClr val="993366"/>
                </a:solidFill>
                <a:latin typeface="黑体" panose="02010609060101010101" pitchFamily="49" charset="-122"/>
                <a:ea typeface="黑体" panose="02010609060101010101" pitchFamily="49" charset="-122"/>
              </a:rPr>
              <a:t>　　　　－</a:t>
            </a:r>
            <a:r>
              <a:rPr lang="zh-CN" altLang="en-US" sz="1700" b="1" dirty="0">
                <a:solidFill>
                  <a:srgbClr val="993366"/>
                </a:solidFill>
                <a:latin typeface="黑体" panose="02010609060101010101" pitchFamily="49" charset="-122"/>
                <a:ea typeface="黑体" panose="02010609060101010101" pitchFamily="49" charset="-122"/>
              </a:rPr>
              <a:t>期待的成果</a:t>
            </a:r>
            <a:r>
              <a:rPr lang="ja-JP" altLang="en-US" sz="1700" b="1" dirty="0">
                <a:solidFill>
                  <a:srgbClr val="993366"/>
                </a:solidFill>
                <a:latin typeface="黑体" panose="02010609060101010101" pitchFamily="49" charset="-122"/>
                <a:ea typeface="黑体" panose="02010609060101010101" pitchFamily="49" charset="-122"/>
              </a:rPr>
              <a:t>・</a:t>
            </a:r>
            <a:r>
              <a:rPr lang="zh-CN" altLang="en-US" sz="1700" b="1" dirty="0">
                <a:solidFill>
                  <a:srgbClr val="993366"/>
                </a:solidFill>
                <a:latin typeface="黑体" panose="02010609060101010101" pitchFamily="49" charset="-122"/>
                <a:ea typeface="黑体" panose="02010609060101010101" pitchFamily="49" charset="-122"/>
              </a:rPr>
              <a:t>完成期限</a:t>
            </a:r>
            <a:br>
              <a:rPr lang="zh-CN" altLang="en-US" sz="1700" b="1" dirty="0">
                <a:solidFill>
                  <a:srgbClr val="993366"/>
                </a:solidFill>
                <a:latin typeface="黑体" panose="02010609060101010101" pitchFamily="49" charset="-122"/>
                <a:ea typeface="黑体" panose="02010609060101010101" pitchFamily="49" charset="-122"/>
              </a:rPr>
            </a:br>
            <a:endParaRPr lang="zh-CN" altLang="en-US" sz="17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1700" b="1" dirty="0">
                <a:solidFill>
                  <a:srgbClr val="993366"/>
                </a:solidFill>
                <a:latin typeface="黑体" panose="02010609060101010101" pitchFamily="49" charset="-122"/>
                <a:ea typeface="黑体" panose="02010609060101010101" pitchFamily="49" charset="-122"/>
              </a:rPr>
              <a:t>・</a:t>
            </a:r>
            <a:r>
              <a:rPr lang="zh-CN" altLang="en-US" sz="1700" b="1" dirty="0">
                <a:solidFill>
                  <a:srgbClr val="993366"/>
                </a:solidFill>
                <a:latin typeface="黑体" panose="02010609060101010101" pitchFamily="49" charset="-122"/>
                <a:ea typeface="黑体" panose="02010609060101010101" pitchFamily="49" charset="-122"/>
              </a:rPr>
              <a:t>完成标准</a:t>
            </a:r>
            <a:r>
              <a:rPr lang="ja-JP" altLang="en-US" sz="1700" b="1" dirty="0">
                <a:solidFill>
                  <a:srgbClr val="993366"/>
                </a:solidFill>
                <a:latin typeface="黑体" panose="02010609060101010101" pitchFamily="49" charset="-122"/>
                <a:ea typeface="黑体" panose="02010609060101010101" pitchFamily="49" charset="-122"/>
              </a:rPr>
              <a:t>　</a:t>
            </a:r>
            <a:r>
              <a:rPr lang="ja-JP" altLang="zh-CN" sz="1700" b="1" dirty="0">
                <a:solidFill>
                  <a:srgbClr val="993366"/>
                </a:solidFill>
                <a:latin typeface="黑体" panose="02010609060101010101" pitchFamily="49" charset="-122"/>
                <a:ea typeface="黑体" panose="02010609060101010101" pitchFamily="49" charset="-122"/>
              </a:rPr>
              <a:t> </a:t>
            </a:r>
            <a:r>
              <a:rPr lang="ja-JP" altLang="en-US" sz="1700" b="1" dirty="0">
                <a:solidFill>
                  <a:srgbClr val="993366"/>
                </a:solidFill>
                <a:latin typeface="黑体" panose="02010609060101010101" pitchFamily="49" charset="-122"/>
                <a:ea typeface="黑体" panose="02010609060101010101" pitchFamily="49" charset="-122"/>
              </a:rPr>
              <a:t> －</a:t>
            </a:r>
            <a:r>
              <a:rPr lang="en-US" altLang="zh-CN" sz="1700" b="1" dirty="0">
                <a:solidFill>
                  <a:srgbClr val="993366"/>
                </a:solidFill>
                <a:latin typeface="黑体" panose="02010609060101010101" pitchFamily="49" charset="-122"/>
                <a:ea typeface="黑体" panose="02010609060101010101" pitchFamily="49" charset="-122"/>
              </a:rPr>
              <a:t>OK</a:t>
            </a:r>
            <a:r>
              <a:rPr lang="zh-CN" altLang="en-US" sz="1700" b="1" dirty="0">
                <a:solidFill>
                  <a:srgbClr val="993366"/>
                </a:solidFill>
                <a:latin typeface="黑体" panose="02010609060101010101" pitchFamily="49" charset="-122"/>
                <a:ea typeface="黑体" panose="02010609060101010101" pitchFamily="49" charset="-122"/>
              </a:rPr>
              <a:t>的标准</a:t>
            </a:r>
            <a:br>
              <a:rPr lang="ja-JP" altLang="en-US" sz="1700" b="1" dirty="0">
                <a:solidFill>
                  <a:srgbClr val="993366"/>
                </a:solidFill>
                <a:latin typeface="黑体" panose="02010609060101010101" pitchFamily="49" charset="-122"/>
                <a:ea typeface="黑体" panose="02010609060101010101" pitchFamily="49" charset="-122"/>
              </a:rPr>
            </a:br>
            <a:endParaRPr lang="ja-JP" altLang="en-US" sz="17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1700" b="1" dirty="0">
                <a:solidFill>
                  <a:srgbClr val="993366"/>
                </a:solidFill>
                <a:latin typeface="黑体" panose="02010609060101010101" pitchFamily="49" charset="-122"/>
                <a:ea typeface="黑体" panose="02010609060101010101" pitchFamily="49" charset="-122"/>
              </a:rPr>
              <a:t>・</a:t>
            </a:r>
            <a:r>
              <a:rPr lang="zh-CN" altLang="en-US" sz="1700" b="1" dirty="0">
                <a:solidFill>
                  <a:srgbClr val="993366"/>
                </a:solidFill>
                <a:latin typeface="黑体" panose="02010609060101010101" pitchFamily="49" charset="-122"/>
                <a:ea typeface="黑体" panose="02010609060101010101" pitchFamily="49" charset="-122"/>
              </a:rPr>
              <a:t>资源</a:t>
            </a:r>
            <a:r>
              <a:rPr lang="ja-JP" altLang="en-US" sz="1700" b="1" dirty="0">
                <a:solidFill>
                  <a:srgbClr val="993366"/>
                </a:solidFill>
                <a:latin typeface="黑体" panose="02010609060101010101" pitchFamily="49" charset="-122"/>
                <a:ea typeface="黑体" panose="02010609060101010101" pitchFamily="49" charset="-122"/>
              </a:rPr>
              <a:t>　</a:t>
            </a:r>
            <a:r>
              <a:rPr lang="ja-JP" altLang="zh-CN" sz="1700" b="1" dirty="0">
                <a:solidFill>
                  <a:srgbClr val="993366"/>
                </a:solidFill>
                <a:latin typeface="黑体" panose="02010609060101010101" pitchFamily="49" charset="-122"/>
                <a:ea typeface="黑体" panose="02010609060101010101" pitchFamily="49" charset="-122"/>
              </a:rPr>
              <a:t> </a:t>
            </a:r>
            <a:r>
              <a:rPr lang="ja-JP" altLang="en-US" sz="1700" b="1" dirty="0">
                <a:solidFill>
                  <a:srgbClr val="993366"/>
                </a:solidFill>
                <a:latin typeface="黑体" panose="02010609060101010101" pitchFamily="49" charset="-122"/>
                <a:ea typeface="黑体" panose="02010609060101010101" pitchFamily="49" charset="-122"/>
              </a:rPr>
              <a:t> </a:t>
            </a:r>
            <a:r>
              <a:rPr lang="ja-JP" altLang="zh-CN" sz="1700" b="1" dirty="0">
                <a:solidFill>
                  <a:srgbClr val="993366"/>
                </a:solidFill>
                <a:latin typeface="黑体" panose="02010609060101010101" pitchFamily="49" charset="-122"/>
                <a:ea typeface="黑体" panose="02010609060101010101" pitchFamily="49" charset="-122"/>
              </a:rPr>
              <a:t> </a:t>
            </a:r>
            <a:r>
              <a:rPr lang="ja-JP" altLang="en-US" sz="1700" b="1" dirty="0">
                <a:solidFill>
                  <a:srgbClr val="993366"/>
                </a:solidFill>
                <a:latin typeface="黑体" panose="02010609060101010101" pitchFamily="49" charset="-122"/>
                <a:ea typeface="黑体" panose="02010609060101010101" pitchFamily="49" charset="-122"/>
              </a:rPr>
              <a:t> </a:t>
            </a:r>
            <a:r>
              <a:rPr lang="ja-JP" altLang="zh-CN" sz="1700" b="1" dirty="0">
                <a:solidFill>
                  <a:srgbClr val="993366"/>
                </a:solidFill>
                <a:latin typeface="黑体" panose="02010609060101010101" pitchFamily="49" charset="-122"/>
                <a:ea typeface="黑体" panose="02010609060101010101" pitchFamily="49" charset="-122"/>
              </a:rPr>
              <a:t> </a:t>
            </a:r>
            <a:r>
              <a:rPr lang="ja-JP" altLang="en-US" sz="1700" b="1" dirty="0">
                <a:solidFill>
                  <a:srgbClr val="993366"/>
                </a:solidFill>
                <a:latin typeface="黑体" panose="02010609060101010101" pitchFamily="49" charset="-122"/>
                <a:ea typeface="黑体" panose="02010609060101010101" pitchFamily="49" charset="-122"/>
              </a:rPr>
              <a:t> －</a:t>
            </a:r>
            <a:r>
              <a:rPr lang="zh-CN" altLang="en-US" sz="1700" b="1" dirty="0">
                <a:solidFill>
                  <a:srgbClr val="993366"/>
                </a:solidFill>
                <a:latin typeface="黑体" panose="02010609060101010101" pitchFamily="49" charset="-122"/>
                <a:ea typeface="黑体" panose="02010609060101010101" pitchFamily="49" charset="-122"/>
              </a:rPr>
              <a:t>预算</a:t>
            </a:r>
            <a:r>
              <a:rPr lang="ja-JP" altLang="en-US" sz="1700" b="1" dirty="0">
                <a:solidFill>
                  <a:srgbClr val="993366"/>
                </a:solidFill>
                <a:latin typeface="黑体" panose="02010609060101010101" pitchFamily="49" charset="-122"/>
                <a:ea typeface="黑体" panose="02010609060101010101" pitchFamily="49" charset="-122"/>
              </a:rPr>
              <a:t>・</a:t>
            </a:r>
            <a:r>
              <a:rPr lang="zh-CN" altLang="en-US" sz="1700" b="1" dirty="0">
                <a:solidFill>
                  <a:srgbClr val="993366"/>
                </a:solidFill>
                <a:latin typeface="黑体" panose="02010609060101010101" pitchFamily="49" charset="-122"/>
                <a:ea typeface="黑体" panose="02010609060101010101" pitchFamily="49" charset="-122"/>
              </a:rPr>
              <a:t>成本</a:t>
            </a:r>
            <a:r>
              <a:rPr lang="ja-JP" altLang="en-US" sz="1700" b="1" dirty="0">
                <a:solidFill>
                  <a:srgbClr val="993366"/>
                </a:solidFill>
                <a:latin typeface="黑体" panose="02010609060101010101" pitchFamily="49" charset="-122"/>
                <a:ea typeface="黑体" panose="02010609060101010101" pitchFamily="49" charset="-122"/>
              </a:rPr>
              <a:t>・</a:t>
            </a:r>
            <a:r>
              <a:rPr lang="zh-CN" altLang="en-US" sz="1700" b="1" dirty="0">
                <a:solidFill>
                  <a:srgbClr val="993366"/>
                </a:solidFill>
                <a:latin typeface="黑体" panose="02010609060101010101" pitchFamily="49" charset="-122"/>
                <a:ea typeface="黑体" panose="02010609060101010101" pitchFamily="49" charset="-122"/>
              </a:rPr>
              <a:t>人力等资源</a:t>
            </a:r>
            <a:r>
              <a:rPr lang="ja-JP" altLang="en-US" sz="1700" b="1" dirty="0">
                <a:solidFill>
                  <a:srgbClr val="993366"/>
                </a:solidFill>
                <a:latin typeface="黑体" panose="02010609060101010101" pitchFamily="49" charset="-122"/>
                <a:ea typeface="黑体" panose="02010609060101010101" pitchFamily="49" charset="-122"/>
              </a:rPr>
              <a:t>等</a:t>
            </a:r>
            <a:br>
              <a:rPr lang="ja-JP" altLang="en-US" sz="1700" b="1" dirty="0">
                <a:solidFill>
                  <a:srgbClr val="993366"/>
                </a:solidFill>
                <a:latin typeface="黑体" panose="02010609060101010101" pitchFamily="49" charset="-122"/>
                <a:ea typeface="黑体" panose="02010609060101010101" pitchFamily="49" charset="-122"/>
              </a:rPr>
            </a:br>
            <a:endParaRPr lang="ja-JP" altLang="en-US" sz="17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1700" b="1" dirty="0">
                <a:solidFill>
                  <a:srgbClr val="993366"/>
                </a:solidFill>
                <a:latin typeface="黑体" panose="02010609060101010101" pitchFamily="49" charset="-122"/>
                <a:ea typeface="黑体" panose="02010609060101010101" pitchFamily="49" charset="-122"/>
              </a:rPr>
              <a:t>・</a:t>
            </a:r>
            <a:r>
              <a:rPr lang="zh-CN" altLang="en-US" sz="1700" b="1" dirty="0">
                <a:solidFill>
                  <a:srgbClr val="993366"/>
                </a:solidFill>
                <a:latin typeface="黑体" panose="02010609060101010101" pitchFamily="49" charset="-122"/>
                <a:ea typeface="黑体" panose="02010609060101010101" pitchFamily="49" charset="-122"/>
              </a:rPr>
              <a:t>移交权限</a:t>
            </a:r>
            <a:r>
              <a:rPr lang="ja-JP" altLang="en-US" sz="1700" b="1" dirty="0">
                <a:solidFill>
                  <a:srgbClr val="993366"/>
                </a:solidFill>
                <a:latin typeface="黑体" panose="02010609060101010101" pitchFamily="49" charset="-122"/>
                <a:ea typeface="黑体" panose="02010609060101010101" pitchFamily="49" charset="-122"/>
              </a:rPr>
              <a:t>　</a:t>
            </a:r>
            <a:r>
              <a:rPr lang="ja-JP" altLang="zh-CN" sz="1700" b="1" dirty="0">
                <a:solidFill>
                  <a:srgbClr val="993366"/>
                </a:solidFill>
                <a:latin typeface="黑体" panose="02010609060101010101" pitchFamily="49" charset="-122"/>
                <a:ea typeface="黑体" panose="02010609060101010101" pitchFamily="49" charset="-122"/>
              </a:rPr>
              <a:t> </a:t>
            </a:r>
            <a:r>
              <a:rPr lang="ja-JP" altLang="en-US" sz="1700" b="1" dirty="0">
                <a:solidFill>
                  <a:srgbClr val="993366"/>
                </a:solidFill>
                <a:latin typeface="黑体" panose="02010609060101010101" pitchFamily="49" charset="-122"/>
                <a:ea typeface="黑体" panose="02010609060101010101" pitchFamily="49" charset="-122"/>
              </a:rPr>
              <a:t> －</a:t>
            </a:r>
            <a:r>
              <a:rPr lang="zh-CN" altLang="en-US" sz="1700" b="1" dirty="0">
                <a:solidFill>
                  <a:srgbClr val="993366"/>
                </a:solidFill>
                <a:latin typeface="黑体" panose="02010609060101010101" pitchFamily="49" charset="-122"/>
                <a:ea typeface="黑体" panose="02010609060101010101" pitchFamily="49" charset="-122"/>
              </a:rPr>
              <a:t>移交权限的背景</a:t>
            </a:r>
            <a:r>
              <a:rPr lang="ja-JP" altLang="en-US" sz="1700" b="1" dirty="0">
                <a:solidFill>
                  <a:srgbClr val="993366"/>
                </a:solidFill>
                <a:latin typeface="黑体" panose="02010609060101010101" pitchFamily="49" charset="-122"/>
                <a:ea typeface="黑体" panose="02010609060101010101" pitchFamily="49" charset="-122"/>
              </a:rPr>
              <a:t>・</a:t>
            </a:r>
            <a:r>
              <a:rPr lang="zh-CN" altLang="en-US" sz="1700" b="1" dirty="0">
                <a:solidFill>
                  <a:srgbClr val="993366"/>
                </a:solidFill>
                <a:latin typeface="黑体" panose="02010609060101010101" pitchFamily="49" charset="-122"/>
                <a:ea typeface="黑体" panose="02010609060101010101" pitchFamily="49" charset="-122"/>
              </a:rPr>
              <a:t>移交权限</a:t>
            </a:r>
            <a:br>
              <a:rPr lang="zh-CN" altLang="en-US" sz="1700" b="1" dirty="0">
                <a:solidFill>
                  <a:srgbClr val="993366"/>
                </a:solidFill>
                <a:latin typeface="黑体" panose="02010609060101010101" pitchFamily="49" charset="-122"/>
                <a:ea typeface="黑体" panose="02010609060101010101" pitchFamily="49" charset="-122"/>
              </a:rPr>
            </a:br>
            <a:r>
              <a:rPr lang="zh-CN" altLang="en-US" sz="1700" b="1" dirty="0">
                <a:solidFill>
                  <a:srgbClr val="993366"/>
                </a:solidFill>
                <a:latin typeface="黑体" panose="02010609060101010101" pitchFamily="49" charset="-122"/>
                <a:ea typeface="黑体" panose="02010609060101010101" pitchFamily="49" charset="-122"/>
              </a:rPr>
              <a:t>                的范围</a:t>
            </a:r>
            <a:br>
              <a:rPr lang="ja-JP" altLang="en-US" sz="1700" b="1" dirty="0">
                <a:solidFill>
                  <a:srgbClr val="993366"/>
                </a:solidFill>
                <a:latin typeface="黑体" panose="02010609060101010101" pitchFamily="49" charset="-122"/>
                <a:ea typeface="黑体" panose="02010609060101010101" pitchFamily="49" charset="-122"/>
              </a:rPr>
            </a:br>
            <a:r>
              <a:rPr lang="ja-JP" altLang="en-US" sz="1700" b="1" dirty="0">
                <a:solidFill>
                  <a:srgbClr val="993366"/>
                </a:solidFill>
                <a:latin typeface="黑体" panose="02010609060101010101" pitchFamily="49" charset="-122"/>
                <a:ea typeface="黑体" panose="02010609060101010101" pitchFamily="49" charset="-122"/>
              </a:rPr>
              <a:t>　　</a:t>
            </a:r>
            <a:br>
              <a:rPr lang="ja-JP" altLang="en-US" sz="1700" b="1" dirty="0">
                <a:solidFill>
                  <a:srgbClr val="993366"/>
                </a:solidFill>
                <a:latin typeface="黑体" panose="02010609060101010101" pitchFamily="49" charset="-122"/>
                <a:ea typeface="黑体" panose="02010609060101010101" pitchFamily="49" charset="-122"/>
              </a:rPr>
            </a:br>
            <a:endParaRPr lang="zh-CN" altLang="en-US" sz="1700" b="1" dirty="0">
              <a:solidFill>
                <a:srgbClr val="993366"/>
              </a:solidFill>
              <a:latin typeface="黑体" panose="02010609060101010101" pitchFamily="49" charset="-122"/>
              <a:ea typeface="黑体" panose="02010609060101010101" pitchFamily="49" charset="-122"/>
            </a:endParaRPr>
          </a:p>
        </p:txBody>
      </p:sp>
      <p:sp>
        <p:nvSpPr>
          <p:cNvPr id="48134" name="Rectangle 16"/>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 </a:t>
            </a:r>
            <a:r>
              <a:rPr lang="en-US" altLang="ja-JP" b="1" dirty="0">
                <a:solidFill>
                  <a:schemeClr val="bg1"/>
                </a:solidFill>
                <a:latin typeface="黑体" panose="02010609060101010101" pitchFamily="49" charset="-122"/>
                <a:ea typeface="黑体" panose="02010609060101010101" pitchFamily="49" charset="-122"/>
              </a:rPr>
              <a:t>2</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安排工作</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48135" name="Text Box 17"/>
          <p:cNvSpPr txBox="1"/>
          <p:nvPr/>
        </p:nvSpPr>
        <p:spPr>
          <a:xfrm>
            <a:off x="539750" y="2046288"/>
            <a:ext cx="860425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1</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最大程度地唤起部下的</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工作热情</a:t>
            </a:r>
            <a:r>
              <a:rPr lang="zh-CN" altLang="en-US" sz="2800" b="1" dirty="0">
                <a:solidFill>
                  <a:srgbClr val="000099"/>
                </a:solidFill>
                <a:ea typeface="黑体" panose="02010609060101010101" pitchFamily="49" charset="-122"/>
              </a:rPr>
              <a:t>”</a:t>
            </a:r>
            <a:endParaRPr lang="ja-JP" altLang="en-US" sz="2800" b="1" dirty="0">
              <a:solidFill>
                <a:srgbClr val="000099"/>
              </a:solidFill>
              <a:latin typeface="黑体" panose="02010609060101010101" pitchFamily="49" charset="-122"/>
              <a:ea typeface="黑体" panose="02010609060101010101" pitchFamily="49" charset="-122"/>
            </a:endParaRPr>
          </a:p>
        </p:txBody>
      </p:sp>
      <p:pic>
        <p:nvPicPr>
          <p:cNvPr id="48136" name="Picture 18"/>
          <p:cNvPicPr>
            <a:picLocks noChangeAspect="1"/>
          </p:cNvPicPr>
          <p:nvPr/>
        </p:nvPicPr>
        <p:blipFill>
          <a:blip r:embed="rId1"/>
          <a:stretch>
            <a:fillRect/>
          </a:stretch>
        </p:blipFill>
        <p:spPr>
          <a:xfrm>
            <a:off x="468313" y="2852738"/>
            <a:ext cx="2863850" cy="2881312"/>
          </a:xfrm>
          <a:prstGeom prst="rect">
            <a:avLst/>
          </a:prstGeom>
          <a:noFill/>
          <a:ln w="9525">
            <a:noFill/>
          </a:ln>
        </p:spPr>
      </p:pic>
    </p:spTree>
  </p:cSld>
  <p:clrMapOvr>
    <a:masterClrMapping/>
  </p:clrMapOvr>
  <p:transition>
    <p:strips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Text Box 14"/>
          <p:cNvSpPr txBox="1"/>
          <p:nvPr/>
        </p:nvSpPr>
        <p:spPr>
          <a:xfrm>
            <a:off x="3708400" y="2924175"/>
            <a:ext cx="4895850" cy="2995613"/>
          </a:xfrm>
          <a:prstGeom prst="rect">
            <a:avLst/>
          </a:prstGeom>
          <a:solidFill>
            <a:srgbClr val="FFFF99"/>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a:p>
            <a:pPr marL="0" lvl="0" indent="0" eaLnBrk="1" hangingPunct="1">
              <a:lnSpc>
                <a:spcPct val="60000"/>
              </a:lnSpc>
              <a:spcBef>
                <a:spcPct val="50000"/>
              </a:spcBef>
              <a:buNone/>
            </a:pPr>
            <a:endParaRPr lang="ja-JP" altLang="en-US" sz="1800" b="1" dirty="0">
              <a:ea typeface="MS PGothic" panose="020B0600070205080204" pitchFamily="34" charset="-128"/>
            </a:endParaRPr>
          </a:p>
        </p:txBody>
      </p:sp>
      <p:sp>
        <p:nvSpPr>
          <p:cNvPr id="49155" name="Rectangle 3"/>
          <p:cNvSpPr/>
          <p:nvPr/>
        </p:nvSpPr>
        <p:spPr>
          <a:xfrm>
            <a:off x="466725" y="1774825"/>
            <a:ext cx="8137525" cy="862013"/>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49156" name="Oval 12"/>
          <p:cNvSpPr/>
          <p:nvPr/>
        </p:nvSpPr>
        <p:spPr>
          <a:xfrm>
            <a:off x="2339975" y="6021388"/>
            <a:ext cx="4608513" cy="792162"/>
          </a:xfrm>
          <a:prstGeom prst="ellipse">
            <a:avLst/>
          </a:prstGeom>
          <a:solidFill>
            <a:srgbClr val="FFCC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b="1" dirty="0">
                <a:solidFill>
                  <a:srgbClr val="CC0000"/>
                </a:solidFill>
                <a:ea typeface="黑体" panose="02010609060101010101" pitchFamily="49" charset="-122"/>
              </a:rPr>
              <a:t>干劲</a:t>
            </a:r>
            <a:r>
              <a:rPr lang="zh-CN" altLang="en-US" b="1" dirty="0">
                <a:solidFill>
                  <a:srgbClr val="CC0000"/>
                </a:solidFill>
              </a:rPr>
              <a:t>（</a:t>
            </a:r>
            <a:r>
              <a:rPr lang="ja-JP" altLang="en-US" b="1" dirty="0">
                <a:solidFill>
                  <a:srgbClr val="CC0000"/>
                </a:solidFill>
                <a:ea typeface="MS PGothic" panose="020B0600070205080204" pitchFamily="34" charset="-128"/>
              </a:rPr>
              <a:t>Ｍｏｔｉｖａｔｉｏｎ）</a:t>
            </a:r>
            <a:endParaRPr lang="ja-JP" altLang="en-US" b="1" dirty="0">
              <a:solidFill>
                <a:srgbClr val="CC0000"/>
              </a:solidFill>
              <a:ea typeface="MS PGothic" panose="020B0600070205080204" pitchFamily="34" charset="-128"/>
            </a:endParaRPr>
          </a:p>
        </p:txBody>
      </p:sp>
      <p:sp>
        <p:nvSpPr>
          <p:cNvPr id="49157" name="Text Box 13"/>
          <p:cNvSpPr txBox="1"/>
          <p:nvPr/>
        </p:nvSpPr>
        <p:spPr>
          <a:xfrm>
            <a:off x="3708400" y="3184525"/>
            <a:ext cx="5291138" cy="31972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ja-JP" altLang="en-US" sz="1700" b="1" dirty="0">
                <a:solidFill>
                  <a:srgbClr val="993366"/>
                </a:solidFill>
                <a:ea typeface="黑体" panose="02010609060101010101" pitchFamily="49" charset="-122"/>
              </a:rPr>
              <a:t>□</a:t>
            </a:r>
            <a:r>
              <a:rPr lang="zh-CN" altLang="en-US" sz="1700" b="1" dirty="0">
                <a:solidFill>
                  <a:srgbClr val="993366"/>
                </a:solidFill>
                <a:ea typeface="黑体" panose="02010609060101010101" pitchFamily="49" charset="-122"/>
              </a:rPr>
              <a:t>上司对自己以诚相待、充满信赖</a:t>
            </a:r>
            <a:br>
              <a:rPr lang="ja-JP" altLang="en-US" sz="1700" b="1" dirty="0">
                <a:solidFill>
                  <a:srgbClr val="993366"/>
                </a:solidFill>
                <a:ea typeface="黑体" panose="02010609060101010101" pitchFamily="49" charset="-122"/>
              </a:rPr>
            </a:br>
            <a:endParaRPr lang="ja-JP" altLang="en-US" sz="1700" b="1" dirty="0">
              <a:solidFill>
                <a:srgbClr val="993366"/>
              </a:solidFill>
              <a:ea typeface="黑体" panose="02010609060101010101" pitchFamily="49" charset="-122"/>
            </a:endParaRPr>
          </a:p>
          <a:p>
            <a:pPr marL="0" lvl="0" indent="0" eaLnBrk="1" hangingPunct="1">
              <a:spcBef>
                <a:spcPct val="0"/>
              </a:spcBef>
              <a:buNone/>
            </a:pPr>
            <a:r>
              <a:rPr lang="ja-JP" altLang="en-US" sz="1700" b="1" dirty="0">
                <a:solidFill>
                  <a:srgbClr val="993366"/>
                </a:solidFill>
                <a:ea typeface="黑体" panose="02010609060101010101" pitchFamily="49" charset="-122"/>
              </a:rPr>
              <a:t>□</a:t>
            </a:r>
            <a:r>
              <a:rPr lang="zh-CN" altLang="en-US" sz="1700" b="1" dirty="0">
                <a:solidFill>
                  <a:srgbClr val="993366"/>
                </a:solidFill>
                <a:ea typeface="黑体" panose="02010609060101010101" pitchFamily="49" charset="-122"/>
              </a:rPr>
              <a:t>上司对自己的能力充满期待</a:t>
            </a:r>
            <a:br>
              <a:rPr lang="ja-JP" altLang="en-US" sz="1700" b="1" dirty="0">
                <a:solidFill>
                  <a:srgbClr val="993366"/>
                </a:solidFill>
                <a:ea typeface="黑体" panose="02010609060101010101" pitchFamily="49" charset="-122"/>
              </a:rPr>
            </a:br>
            <a:endParaRPr lang="ja-JP" altLang="en-US" sz="1700" b="1" dirty="0">
              <a:solidFill>
                <a:srgbClr val="993366"/>
              </a:solidFill>
              <a:ea typeface="黑体" panose="02010609060101010101" pitchFamily="49" charset="-122"/>
            </a:endParaRPr>
          </a:p>
          <a:p>
            <a:pPr marL="0" lvl="0" indent="0" eaLnBrk="1" hangingPunct="1">
              <a:spcBef>
                <a:spcPct val="0"/>
              </a:spcBef>
              <a:buNone/>
            </a:pPr>
            <a:r>
              <a:rPr lang="ja-JP" altLang="en-US" sz="1700" b="1" dirty="0">
                <a:solidFill>
                  <a:srgbClr val="993366"/>
                </a:solidFill>
                <a:ea typeface="黑体" panose="02010609060101010101" pitchFamily="49" charset="-122"/>
              </a:rPr>
              <a:t>□</a:t>
            </a:r>
            <a:r>
              <a:rPr lang="zh-CN" altLang="en-US" sz="1700" b="1" dirty="0">
                <a:solidFill>
                  <a:srgbClr val="993366"/>
                </a:solidFill>
                <a:ea typeface="黑体" panose="02010609060101010101" pitchFamily="49" charset="-122"/>
              </a:rPr>
              <a:t>发生什么问题时，上司都会伸手援助</a:t>
            </a:r>
            <a:br>
              <a:rPr lang="ja-JP" altLang="en-US" sz="1700" b="1" dirty="0">
                <a:solidFill>
                  <a:srgbClr val="993366"/>
                </a:solidFill>
                <a:ea typeface="黑体" panose="02010609060101010101" pitchFamily="49" charset="-122"/>
              </a:rPr>
            </a:br>
            <a:endParaRPr lang="ja-JP" altLang="en-US" sz="1700" b="1" dirty="0">
              <a:solidFill>
                <a:srgbClr val="993366"/>
              </a:solidFill>
              <a:ea typeface="黑体" panose="02010609060101010101" pitchFamily="49" charset="-122"/>
            </a:endParaRPr>
          </a:p>
          <a:p>
            <a:pPr marL="0" lvl="0" indent="0" eaLnBrk="1" hangingPunct="1">
              <a:spcBef>
                <a:spcPct val="0"/>
              </a:spcBef>
              <a:buNone/>
            </a:pPr>
            <a:r>
              <a:rPr lang="ja-JP" altLang="en-US" sz="1700" b="1" dirty="0">
                <a:solidFill>
                  <a:srgbClr val="993366"/>
                </a:solidFill>
                <a:ea typeface="黑体" panose="02010609060101010101" pitchFamily="49" charset="-122"/>
              </a:rPr>
              <a:t>□</a:t>
            </a:r>
            <a:r>
              <a:rPr lang="zh-CN" altLang="en-US" sz="1700" b="1" dirty="0">
                <a:solidFill>
                  <a:srgbClr val="993366"/>
                </a:solidFill>
                <a:ea typeface="黑体" panose="02010609060101010101" pitchFamily="49" charset="-122"/>
              </a:rPr>
              <a:t>上司衷心期待自己的成长</a:t>
            </a:r>
            <a:br>
              <a:rPr lang="ja-JP" altLang="en-US" sz="1700" b="1" dirty="0">
                <a:solidFill>
                  <a:srgbClr val="993366"/>
                </a:solidFill>
                <a:ea typeface="黑体" panose="02010609060101010101" pitchFamily="49" charset="-122"/>
              </a:rPr>
            </a:br>
            <a:endParaRPr lang="ja-JP" altLang="en-US" sz="1700" b="1" dirty="0">
              <a:solidFill>
                <a:srgbClr val="993366"/>
              </a:solidFill>
              <a:ea typeface="黑体" panose="02010609060101010101" pitchFamily="49" charset="-122"/>
            </a:endParaRPr>
          </a:p>
          <a:p>
            <a:pPr marL="0" lvl="0" indent="0" eaLnBrk="1" hangingPunct="1">
              <a:spcBef>
                <a:spcPct val="0"/>
              </a:spcBef>
              <a:buNone/>
            </a:pPr>
            <a:r>
              <a:rPr lang="ja-JP" altLang="en-US" sz="1700" b="1" dirty="0">
                <a:solidFill>
                  <a:srgbClr val="993366"/>
                </a:solidFill>
                <a:ea typeface="黑体" panose="02010609060101010101" pitchFamily="49" charset="-122"/>
              </a:rPr>
              <a:t>□</a:t>
            </a:r>
            <a:r>
              <a:rPr lang="zh-CN" altLang="en-US" sz="1700" b="1" dirty="0">
                <a:solidFill>
                  <a:srgbClr val="993366"/>
                </a:solidFill>
                <a:ea typeface="黑体" panose="02010609060101010101" pitchFamily="49" charset="-122"/>
              </a:rPr>
              <a:t>上司能够对同自己的谈话的结果负责</a:t>
            </a:r>
            <a:endParaRPr lang="ja-JP" altLang="en-US" sz="1700" b="1" dirty="0">
              <a:solidFill>
                <a:srgbClr val="993366"/>
              </a:solidFill>
              <a:ea typeface="黑体" panose="02010609060101010101" pitchFamily="49" charset="-122"/>
            </a:endParaRPr>
          </a:p>
          <a:p>
            <a:pPr marL="0" lvl="0" indent="0" eaLnBrk="1" hangingPunct="1">
              <a:spcBef>
                <a:spcPct val="0"/>
              </a:spcBef>
              <a:buNone/>
            </a:pPr>
            <a:r>
              <a:rPr lang="ja-JP" altLang="zh-CN" sz="1700" b="1" dirty="0">
                <a:solidFill>
                  <a:srgbClr val="993366"/>
                </a:solidFill>
                <a:ea typeface="黑体" panose="02010609060101010101" pitchFamily="49" charset="-122"/>
              </a:rPr>
              <a:t> </a:t>
            </a:r>
            <a:r>
              <a:rPr lang="ja-JP" altLang="en-US" sz="1700" b="1" dirty="0">
                <a:solidFill>
                  <a:srgbClr val="993366"/>
                </a:solidFill>
                <a:ea typeface="黑体" panose="02010609060101010101" pitchFamily="49" charset="-122"/>
              </a:rPr>
              <a:t> （</a:t>
            </a:r>
            <a:r>
              <a:rPr lang="zh-CN" altLang="en-US" sz="1700" b="1" dirty="0">
                <a:solidFill>
                  <a:srgbClr val="993366"/>
                </a:solidFill>
                <a:ea typeface="黑体" panose="02010609060101010101" pitchFamily="49" charset="-122"/>
              </a:rPr>
              <a:t>上司能向上一级的领导提出部下的意见</a:t>
            </a:r>
            <a:r>
              <a:rPr lang="ja-JP" altLang="en-US" sz="1700" b="1" dirty="0">
                <a:solidFill>
                  <a:srgbClr val="993366"/>
                </a:solidFill>
                <a:ea typeface="黑体" panose="02010609060101010101" pitchFamily="49" charset="-122"/>
              </a:rPr>
              <a:t>）</a:t>
            </a:r>
            <a:br>
              <a:rPr lang="ja-JP" altLang="en-US" sz="1700" b="1" dirty="0">
                <a:solidFill>
                  <a:srgbClr val="993366"/>
                </a:solidFill>
                <a:ea typeface="黑体" panose="02010609060101010101" pitchFamily="49" charset="-122"/>
              </a:rPr>
            </a:br>
            <a:r>
              <a:rPr lang="ja-JP" altLang="en-US" sz="1700" b="1" dirty="0">
                <a:solidFill>
                  <a:srgbClr val="993366"/>
                </a:solidFill>
                <a:ea typeface="黑体" panose="02010609060101010101" pitchFamily="49" charset="-122"/>
              </a:rPr>
              <a:t>　　</a:t>
            </a:r>
            <a:br>
              <a:rPr lang="ja-JP" altLang="en-US" sz="1700" b="1" dirty="0">
                <a:solidFill>
                  <a:srgbClr val="993366"/>
                </a:solidFill>
                <a:ea typeface="黑体" panose="02010609060101010101" pitchFamily="49" charset="-122"/>
              </a:rPr>
            </a:br>
            <a:endParaRPr lang="zh-CN" altLang="en-US" sz="1700" b="1" dirty="0">
              <a:solidFill>
                <a:srgbClr val="993366"/>
              </a:solidFill>
              <a:ea typeface="黑体" panose="02010609060101010101" pitchFamily="49" charset="-122"/>
            </a:endParaRPr>
          </a:p>
        </p:txBody>
      </p:sp>
      <p:sp>
        <p:nvSpPr>
          <p:cNvPr id="49158" name="Rectangle 15"/>
          <p:cNvSpPr/>
          <p:nvPr/>
        </p:nvSpPr>
        <p:spPr>
          <a:xfrm>
            <a:off x="4140200" y="2781300"/>
            <a:ext cx="4032250" cy="360363"/>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800" b="1" dirty="0">
                <a:solidFill>
                  <a:schemeClr val="bg1"/>
                </a:solidFill>
                <a:ea typeface="黑体" panose="02010609060101010101" pitchFamily="49" charset="-122"/>
              </a:rPr>
              <a:t>让部下感受到你的关心</a:t>
            </a:r>
            <a:endParaRPr lang="zh-CN" altLang="en-US" sz="1800" b="1" dirty="0">
              <a:solidFill>
                <a:schemeClr val="bg1"/>
              </a:solidFill>
              <a:ea typeface="黑体" panose="02010609060101010101" pitchFamily="49" charset="-122"/>
            </a:endParaRPr>
          </a:p>
        </p:txBody>
      </p:sp>
      <p:sp>
        <p:nvSpPr>
          <p:cNvPr id="49159" name="Rectangle 16"/>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 </a:t>
            </a:r>
            <a:r>
              <a:rPr lang="en-US" altLang="ja-JP" b="1" dirty="0">
                <a:solidFill>
                  <a:schemeClr val="bg1"/>
                </a:solidFill>
                <a:latin typeface="黑体" panose="02010609060101010101" pitchFamily="49" charset="-122"/>
                <a:ea typeface="黑体" panose="02010609060101010101" pitchFamily="49" charset="-122"/>
              </a:rPr>
              <a:t>2</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安排工作</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49160" name="Text Box 17"/>
          <p:cNvSpPr txBox="1"/>
          <p:nvPr/>
        </p:nvSpPr>
        <p:spPr>
          <a:xfrm>
            <a:off x="539750" y="2046288"/>
            <a:ext cx="860425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1</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最大程度地唤起部下的</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工作热情</a:t>
            </a:r>
            <a:r>
              <a:rPr lang="zh-CN" altLang="en-US" sz="2800" b="1" dirty="0">
                <a:solidFill>
                  <a:srgbClr val="000099"/>
                </a:solidFill>
                <a:ea typeface="黑体" panose="02010609060101010101" pitchFamily="49" charset="-122"/>
              </a:rPr>
              <a:t>”</a:t>
            </a:r>
            <a:endParaRPr lang="ja-JP" altLang="en-US" sz="2800" b="1" dirty="0">
              <a:solidFill>
                <a:srgbClr val="000099"/>
              </a:solidFill>
              <a:latin typeface="黑体" panose="02010609060101010101" pitchFamily="49" charset="-122"/>
              <a:ea typeface="黑体" panose="02010609060101010101" pitchFamily="49" charset="-122"/>
            </a:endParaRPr>
          </a:p>
        </p:txBody>
      </p:sp>
      <p:pic>
        <p:nvPicPr>
          <p:cNvPr id="49161" name="Picture 21"/>
          <p:cNvPicPr>
            <a:picLocks noChangeAspect="1"/>
          </p:cNvPicPr>
          <p:nvPr/>
        </p:nvPicPr>
        <p:blipFill>
          <a:blip r:embed="rId1"/>
          <a:stretch>
            <a:fillRect/>
          </a:stretch>
        </p:blipFill>
        <p:spPr>
          <a:xfrm>
            <a:off x="468313" y="2924175"/>
            <a:ext cx="2879725" cy="2952750"/>
          </a:xfrm>
          <a:prstGeom prst="rect">
            <a:avLst/>
          </a:prstGeom>
          <a:noFill/>
          <a:ln w="9525">
            <a:noFill/>
          </a:ln>
        </p:spPr>
      </p:pic>
    </p:spTree>
  </p:cSld>
  <p:clrMapOvr>
    <a:masterClrMapping/>
  </p:clrMapOvr>
  <p:transition>
    <p:strips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AutoShape 2"/>
          <p:cNvSpPr/>
          <p:nvPr/>
        </p:nvSpPr>
        <p:spPr>
          <a:xfrm>
            <a:off x="250825" y="3057525"/>
            <a:ext cx="8424863" cy="2230438"/>
          </a:xfrm>
          <a:prstGeom prst="flowChartAlternateProcess">
            <a:avLst/>
          </a:prstGeom>
          <a:noFill/>
          <a:ln w="50800" cap="flat" cmpd="sng">
            <a:solidFill>
              <a:srgbClr val="8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endParaRPr lang="en-US" altLang="ja-JP" sz="2800" dirty="0">
              <a:latin typeface="黑体" panose="02010609060101010101" pitchFamily="49" charset="-122"/>
              <a:ea typeface="黑体" panose="02010609060101010101" pitchFamily="49" charset="-122"/>
            </a:endParaRPr>
          </a:p>
          <a:p>
            <a:pPr marL="0" lvl="0" indent="0" algn="ctr" eaLnBrk="1" hangingPunct="1">
              <a:spcBef>
                <a:spcPct val="0"/>
              </a:spcBef>
              <a:buNone/>
            </a:pPr>
            <a:endParaRPr lang="ja-JP" altLang="en-US" sz="4400" dirty="0">
              <a:latin typeface="黑体" panose="02010609060101010101" pitchFamily="49" charset="-122"/>
              <a:ea typeface="黑体" panose="02010609060101010101" pitchFamily="49" charset="-122"/>
            </a:endParaRPr>
          </a:p>
        </p:txBody>
      </p:sp>
      <p:sp>
        <p:nvSpPr>
          <p:cNvPr id="50179" name="Text Box 3"/>
          <p:cNvSpPr txBox="1"/>
          <p:nvPr/>
        </p:nvSpPr>
        <p:spPr>
          <a:xfrm>
            <a:off x="323850" y="3195638"/>
            <a:ext cx="8569325" cy="210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ja-JP"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问题三</a:t>
            </a:r>
            <a:r>
              <a:rPr lang="en-US" altLang="ja-JP" sz="2400" b="1" dirty="0">
                <a:solidFill>
                  <a:srgbClr val="993366"/>
                </a:solidFill>
                <a:latin typeface="黑体" panose="02010609060101010101" pitchFamily="49" charset="-122"/>
                <a:ea typeface="黑体" panose="02010609060101010101" pitchFamily="49" charset="-122"/>
              </a:rPr>
              <a:t>】</a:t>
            </a:r>
            <a:endParaRPr lang="en-US" altLang="ja-JP"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endParaRPr lang="ja-JP"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sz="2400" b="1" dirty="0">
                <a:solidFill>
                  <a:srgbClr val="993366"/>
                </a:solidFill>
                <a:latin typeface="黑体" panose="02010609060101010101" pitchFamily="49" charset="-122"/>
                <a:ea typeface="黑体" panose="02010609060101010101" pitchFamily="49" charset="-122"/>
              </a:rPr>
              <a:t>你认为孙雷对小赵的指导出了什么问题？如果你是孙雷，</a:t>
            </a:r>
            <a:endParaRPr lang="zh-CN"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sz="2400" b="1" dirty="0">
                <a:solidFill>
                  <a:srgbClr val="993366"/>
                </a:solidFill>
                <a:latin typeface="黑体" panose="02010609060101010101" pitchFamily="49" charset="-122"/>
                <a:ea typeface="黑体" panose="02010609060101010101" pitchFamily="49" charset="-122"/>
              </a:rPr>
              <a:t>你会对小赵进行什么样的指导？</a:t>
            </a:r>
            <a:endParaRPr lang="zh-CN"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endParaRPr lang="en-US" altLang="zh-CN" sz="2400" b="1" dirty="0">
              <a:solidFill>
                <a:srgbClr val="993366"/>
              </a:solidFill>
              <a:latin typeface="黑体" panose="02010609060101010101" pitchFamily="49" charset="-122"/>
              <a:ea typeface="黑体" panose="02010609060101010101" pitchFamily="49" charset="-122"/>
            </a:endParaRPr>
          </a:p>
        </p:txBody>
      </p:sp>
      <p:sp>
        <p:nvSpPr>
          <p:cNvPr id="50180" name="Rectangle 4"/>
          <p:cNvSpPr/>
          <p:nvPr/>
        </p:nvSpPr>
        <p:spPr>
          <a:xfrm>
            <a:off x="468313" y="1112838"/>
            <a:ext cx="8135937" cy="1192212"/>
          </a:xfrm>
          <a:prstGeom prst="rect">
            <a:avLst/>
          </a:prstGeom>
          <a:solidFill>
            <a:srgbClr val="FFFF99"/>
          </a:solidFill>
          <a:ln w="9525" cap="flat" cmpd="sng">
            <a:solidFill>
              <a:srgbClr val="FFFF99"/>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b="1" dirty="0">
                <a:solidFill>
                  <a:srgbClr val="000099"/>
                </a:solidFill>
                <a:latin typeface="黑体" panose="02010609060101010101" pitchFamily="49" charset="-122"/>
                <a:ea typeface="黑体" panose="02010609060101010101" pitchFamily="49" charset="-122"/>
              </a:rPr>
              <a:t>小组讨论　</a:t>
            </a:r>
            <a:r>
              <a:rPr lang="en-US" altLang="zh-CN" b="1" dirty="0">
                <a:solidFill>
                  <a:srgbClr val="000099"/>
                </a:solidFill>
                <a:latin typeface="黑体" panose="02010609060101010101" pitchFamily="49" charset="-122"/>
                <a:ea typeface="黑体" panose="02010609060101010101" pitchFamily="49" charset="-122"/>
              </a:rPr>
              <a:t>10</a:t>
            </a:r>
            <a:r>
              <a:rPr lang="ja-JP" altLang="en-US" b="1" dirty="0">
                <a:solidFill>
                  <a:srgbClr val="000099"/>
                </a:solidFill>
                <a:latin typeface="黑体" panose="02010609060101010101" pitchFamily="49" charset="-122"/>
                <a:ea typeface="黑体" panose="02010609060101010101" pitchFamily="49" charset="-122"/>
              </a:rPr>
              <a:t>分　</a:t>
            </a:r>
            <a:r>
              <a:rPr lang="zh-CN" altLang="en-US" b="1" dirty="0">
                <a:solidFill>
                  <a:srgbClr val="000099"/>
                </a:solidFill>
                <a:latin typeface="黑体" panose="02010609060101010101" pitchFamily="49" charset="-122"/>
                <a:ea typeface="黑体" panose="02010609060101010101" pitchFamily="49" charset="-122"/>
              </a:rPr>
              <a:t>发表 </a:t>
            </a:r>
            <a:r>
              <a:rPr lang="en-US" altLang="zh-CN" b="1" dirty="0">
                <a:solidFill>
                  <a:srgbClr val="000099"/>
                </a:solidFill>
                <a:latin typeface="黑体" panose="02010609060101010101" pitchFamily="49" charset="-122"/>
                <a:ea typeface="黑体" panose="02010609060101010101" pitchFamily="49" charset="-122"/>
              </a:rPr>
              <a:t>10</a:t>
            </a:r>
            <a:r>
              <a:rPr lang="ja-JP" altLang="en-US" b="1" dirty="0">
                <a:solidFill>
                  <a:srgbClr val="000099"/>
                </a:solidFill>
                <a:latin typeface="黑体" panose="02010609060101010101" pitchFamily="49" charset="-122"/>
                <a:ea typeface="黑体" panose="02010609060101010101" pitchFamily="49" charset="-122"/>
              </a:rPr>
              <a:t>分</a:t>
            </a:r>
            <a:endParaRPr lang="ja-JP" altLang="en-US" b="1" dirty="0">
              <a:solidFill>
                <a:srgbClr val="000099"/>
              </a:solidFill>
              <a:latin typeface="黑体" panose="02010609060101010101" pitchFamily="49" charset="-122"/>
              <a:ea typeface="黑体" panose="02010609060101010101" pitchFamily="49" charset="-122"/>
            </a:endParaRPr>
          </a:p>
        </p:txBody>
      </p:sp>
      <p:pic>
        <p:nvPicPr>
          <p:cNvPr id="50181" name="Picture 5" descr="MPj03826730000[1]"/>
          <p:cNvPicPr>
            <a:picLocks noChangeAspect="1"/>
          </p:cNvPicPr>
          <p:nvPr/>
        </p:nvPicPr>
        <p:blipFill>
          <a:blip r:embed="rId1"/>
          <a:stretch>
            <a:fillRect/>
          </a:stretch>
        </p:blipFill>
        <p:spPr>
          <a:xfrm>
            <a:off x="0" y="188913"/>
            <a:ext cx="1246188" cy="1387475"/>
          </a:xfrm>
          <a:prstGeom prst="rect">
            <a:avLst/>
          </a:prstGeom>
          <a:noFill/>
          <a:ln w="9525">
            <a:noFill/>
          </a:ln>
        </p:spPr>
      </p:pic>
      <p:sp>
        <p:nvSpPr>
          <p:cNvPr id="50182" name="AutoShape 6"/>
          <p:cNvSpPr/>
          <p:nvPr/>
        </p:nvSpPr>
        <p:spPr>
          <a:xfrm>
            <a:off x="468313" y="5661025"/>
            <a:ext cx="8207375" cy="647700"/>
          </a:xfrm>
          <a:prstGeom prst="cloudCallout">
            <a:avLst>
              <a:gd name="adj1" fmla="val -45046"/>
              <a:gd name="adj2" fmla="val -92157"/>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2800" b="1" dirty="0">
                <a:solidFill>
                  <a:srgbClr val="000099"/>
                </a:solidFill>
                <a:ea typeface="黑体" panose="02010609060101010101" pitchFamily="49" charset="-122"/>
              </a:rPr>
              <a:t>请将讨论结果写在白板上</a:t>
            </a:r>
            <a:endParaRPr lang="zh-CN" altLang="en-US" sz="2800" b="1" dirty="0">
              <a:solidFill>
                <a:srgbClr val="000099"/>
              </a:solidFill>
              <a:ea typeface="黑体" panose="02010609060101010101" pitchFamily="49" charset="-122"/>
            </a:endParaRPr>
          </a:p>
        </p:txBody>
      </p:sp>
    </p:spTree>
  </p:cSld>
  <p:clrMapOvr>
    <a:masterClrMapping/>
  </p:clrMapOvr>
  <p:transition>
    <p:strips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AutoShape 2"/>
          <p:cNvSpPr/>
          <p:nvPr/>
        </p:nvSpPr>
        <p:spPr>
          <a:xfrm>
            <a:off x="468313" y="1341438"/>
            <a:ext cx="8135937" cy="4895850"/>
          </a:xfrm>
          <a:prstGeom prst="flowChartAlternateProcess">
            <a:avLst/>
          </a:prstGeom>
          <a:noFill/>
          <a:ln w="50800" cap="flat" cmpd="sng">
            <a:solidFill>
              <a:srgbClr val="8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endParaRPr lang="en-US" altLang="ja-JP" sz="2800" dirty="0">
              <a:latin typeface="黑体" panose="02010609060101010101" pitchFamily="49" charset="-122"/>
              <a:ea typeface="黑体" panose="02010609060101010101" pitchFamily="49" charset="-122"/>
            </a:endParaRPr>
          </a:p>
          <a:p>
            <a:pPr marL="0" lvl="0" indent="0" algn="ctr" eaLnBrk="1" hangingPunct="1">
              <a:spcBef>
                <a:spcPct val="0"/>
              </a:spcBef>
              <a:buNone/>
            </a:pPr>
            <a:endParaRPr lang="ja-JP" altLang="en-US" sz="4400" dirty="0">
              <a:latin typeface="黑体" panose="02010609060101010101" pitchFamily="49" charset="-122"/>
              <a:ea typeface="黑体" panose="02010609060101010101" pitchFamily="49" charset="-122"/>
            </a:endParaRPr>
          </a:p>
        </p:txBody>
      </p:sp>
      <p:sp>
        <p:nvSpPr>
          <p:cNvPr id="51203" name="Text Box 3"/>
          <p:cNvSpPr txBox="1"/>
          <p:nvPr/>
        </p:nvSpPr>
        <p:spPr>
          <a:xfrm>
            <a:off x="684213" y="1533525"/>
            <a:ext cx="7704137" cy="1463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zh-CN" sz="2000" b="1" dirty="0">
                <a:solidFill>
                  <a:srgbClr val="993366"/>
                </a:solidFill>
                <a:latin typeface="黑体" panose="02010609060101010101" pitchFamily="49" charset="-122"/>
                <a:ea typeface="黑体" panose="02010609060101010101" pitchFamily="49" charset="-122"/>
              </a:rPr>
              <a:t>【</a:t>
            </a:r>
            <a:r>
              <a:rPr lang="zh-CN" altLang="en-US" sz="2000" b="1" dirty="0">
                <a:solidFill>
                  <a:srgbClr val="993366"/>
                </a:solidFill>
                <a:latin typeface="黑体" panose="02010609060101010101" pitchFamily="49" charset="-122"/>
                <a:ea typeface="黑体" panose="02010609060101010101" pitchFamily="49" charset="-122"/>
              </a:rPr>
              <a:t>问题三</a:t>
            </a:r>
            <a:r>
              <a:rPr lang="en-US" altLang="zh-CN" sz="2000" b="1" dirty="0">
                <a:solidFill>
                  <a:srgbClr val="993366"/>
                </a:solidFill>
                <a:latin typeface="黑体" panose="02010609060101010101" pitchFamily="49" charset="-122"/>
                <a:ea typeface="黑体" panose="02010609060101010101" pitchFamily="49" charset="-122"/>
              </a:rPr>
              <a:t>】</a:t>
            </a:r>
            <a:endParaRPr lang="en-US" altLang="zh-CN" sz="20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sz="2000" b="1" dirty="0">
                <a:solidFill>
                  <a:srgbClr val="993366"/>
                </a:solidFill>
                <a:latin typeface="黑体" panose="02010609060101010101" pitchFamily="49" charset="-122"/>
                <a:ea typeface="黑体" panose="02010609060101010101" pitchFamily="49" charset="-122"/>
              </a:rPr>
              <a:t>你认为孙雷对小赵的指导出了什么问题？如果你是孙雷，</a:t>
            </a:r>
            <a:endParaRPr lang="zh-CN" altLang="en-US" sz="20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sz="2000" b="1" dirty="0">
                <a:solidFill>
                  <a:srgbClr val="993366"/>
                </a:solidFill>
                <a:latin typeface="黑体" panose="02010609060101010101" pitchFamily="49" charset="-122"/>
                <a:ea typeface="黑体" panose="02010609060101010101" pitchFamily="49" charset="-122"/>
              </a:rPr>
              <a:t>你会对小赵进行什么样的指导？</a:t>
            </a:r>
            <a:endParaRPr lang="ja-JP" altLang="en-US" sz="20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endParaRPr lang="en-US" altLang="zh-CN" sz="2000" b="1" dirty="0">
              <a:solidFill>
                <a:srgbClr val="993366"/>
              </a:solidFill>
              <a:latin typeface="黑体" panose="02010609060101010101" pitchFamily="49" charset="-122"/>
              <a:ea typeface="黑体" panose="02010609060101010101" pitchFamily="49" charset="-122"/>
            </a:endParaRPr>
          </a:p>
        </p:txBody>
      </p:sp>
      <p:sp>
        <p:nvSpPr>
          <p:cNvPr id="51204" name="Rectangle 4"/>
          <p:cNvSpPr/>
          <p:nvPr/>
        </p:nvSpPr>
        <p:spPr>
          <a:xfrm>
            <a:off x="468313" y="549275"/>
            <a:ext cx="8135937" cy="577850"/>
          </a:xfrm>
          <a:prstGeom prst="rect">
            <a:avLst/>
          </a:prstGeom>
          <a:solidFill>
            <a:srgbClr val="FFFF99"/>
          </a:solidFill>
          <a:ln w="9525" cap="flat" cmpd="sng">
            <a:solidFill>
              <a:srgbClr val="FFFF99"/>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b="1" dirty="0">
                <a:solidFill>
                  <a:srgbClr val="000099"/>
                </a:solidFill>
                <a:latin typeface="黑体" panose="02010609060101010101" pitchFamily="49" charset="-122"/>
                <a:ea typeface="黑体" panose="02010609060101010101" pitchFamily="49" charset="-122"/>
              </a:rPr>
              <a:t>解说</a:t>
            </a:r>
            <a:endParaRPr lang="zh-CN" altLang="en-US" b="1" dirty="0">
              <a:solidFill>
                <a:srgbClr val="000099"/>
              </a:solidFill>
              <a:latin typeface="黑体" panose="02010609060101010101" pitchFamily="49" charset="-122"/>
              <a:ea typeface="黑体" panose="02010609060101010101" pitchFamily="49" charset="-122"/>
            </a:endParaRPr>
          </a:p>
        </p:txBody>
      </p:sp>
      <p:sp>
        <p:nvSpPr>
          <p:cNvPr id="51205" name="Text Box 5"/>
          <p:cNvSpPr txBox="1"/>
          <p:nvPr/>
        </p:nvSpPr>
        <p:spPr>
          <a:xfrm>
            <a:off x="539750" y="3008313"/>
            <a:ext cx="7920038" cy="30130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2400" b="1" dirty="0">
                <a:solidFill>
                  <a:srgbClr val="000099"/>
                </a:solidFill>
                <a:latin typeface="黑体" panose="02010609060101010101" pitchFamily="49" charset="-122"/>
                <a:ea typeface="黑体" panose="02010609060101010101" pitchFamily="49" charset="-122"/>
              </a:rPr>
              <a:t>问题</a:t>
            </a:r>
            <a:r>
              <a:rPr lang="ja-JP" altLang="en-US" sz="2400" b="1" dirty="0">
                <a:solidFill>
                  <a:srgbClr val="000099"/>
                </a:solidFill>
                <a:latin typeface="黑体" panose="02010609060101010101" pitchFamily="49" charset="-122"/>
                <a:ea typeface="黑体" panose="02010609060101010101" pitchFamily="49" charset="-122"/>
              </a:rPr>
              <a:t>：</a:t>
            </a:r>
            <a:endParaRPr lang="ja-JP" altLang="en-US" sz="24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没有为部下留下思考的空间，重点不突出、事无巨细的</a:t>
            </a:r>
            <a:br>
              <a:rPr lang="zh-CN" altLang="en-US" sz="2400" b="1" dirty="0">
                <a:latin typeface="黑体" panose="02010609060101010101" pitchFamily="49" charset="-122"/>
                <a:ea typeface="黑体" panose="02010609060101010101" pitchFamily="49" charset="-122"/>
              </a:rPr>
            </a:br>
            <a:r>
              <a:rPr lang="zh-CN" altLang="en-US" sz="2400" b="1" dirty="0">
                <a:latin typeface="黑体" panose="02010609060101010101" pitchFamily="49" charset="-122"/>
                <a:ea typeface="黑体" panose="02010609060101010101" pitchFamily="49" charset="-122"/>
              </a:rPr>
              <a:t>  指导，磨灭了部下积极思考的热情</a:t>
            </a:r>
            <a:endParaRPr lang="ja-JP" altLang="en-US" sz="2400" b="1" dirty="0">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没有对部下的业务执行情况进行定期的跟进</a:t>
            </a:r>
            <a:endParaRPr lang="ja-JP" altLang="en-US" sz="2400" b="1" dirty="0">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对部下进行评价时完全是</a:t>
            </a:r>
            <a:r>
              <a:rPr lang="zh-CN" altLang="en-US" sz="2400" b="1" dirty="0">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指责</a:t>
            </a:r>
            <a:r>
              <a:rPr lang="zh-CN" altLang="en-US" sz="2400" b="1" dirty="0">
                <a:ea typeface="黑体" panose="02010609060101010101" pitchFamily="49" charset="-122"/>
              </a:rPr>
              <a:t>”</a:t>
            </a:r>
            <a:endParaRPr lang="ja-JP" altLang="en-US" sz="2400" b="1" dirty="0">
              <a:latin typeface="黑体" panose="02010609060101010101" pitchFamily="49" charset="-122"/>
              <a:ea typeface="黑体" panose="02010609060101010101" pitchFamily="49" charset="-122"/>
            </a:endParaRPr>
          </a:p>
          <a:p>
            <a:pPr marL="0" lvl="0" indent="0" eaLnBrk="1" hangingPunct="1">
              <a:spcBef>
                <a:spcPct val="50000"/>
              </a:spcBef>
              <a:buNone/>
            </a:pPr>
            <a:endParaRPr lang="ja-JP" altLang="en-US" sz="2400" b="1" dirty="0">
              <a:latin typeface="黑体" panose="02010609060101010101" pitchFamily="49" charset="-122"/>
              <a:ea typeface="黑体" panose="02010609060101010101" pitchFamily="49" charset="-122"/>
            </a:endParaRPr>
          </a:p>
        </p:txBody>
      </p:sp>
      <p:sp>
        <p:nvSpPr>
          <p:cNvPr id="51206" name="AutoShape 6"/>
          <p:cNvSpPr/>
          <p:nvPr/>
        </p:nvSpPr>
        <p:spPr>
          <a:xfrm rot="10800000">
            <a:off x="612775" y="2708275"/>
            <a:ext cx="7704138" cy="215900"/>
          </a:xfrm>
          <a:prstGeom prst="triangle">
            <a:avLst>
              <a:gd name="adj" fmla="val 50000"/>
            </a:avLst>
          </a:prstGeom>
          <a:solidFill>
            <a:schemeClr val="accent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Tree>
  </p:cSld>
  <p:clrMapOvr>
    <a:masterClrMapping/>
  </p:clrMapOvr>
  <p:transition>
    <p:strips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p:nvPr/>
        </p:nvSpPr>
        <p:spPr>
          <a:xfrm>
            <a:off x="468313" y="1052513"/>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2</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安排工作</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52227" name="Rectangle 6"/>
          <p:cNvSpPr/>
          <p:nvPr/>
        </p:nvSpPr>
        <p:spPr>
          <a:xfrm>
            <a:off x="468313" y="2851150"/>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zh-CN" b="1" dirty="0">
                <a:solidFill>
                  <a:schemeClr val="bg1"/>
                </a:solidFill>
                <a:latin typeface="黑体" panose="02010609060101010101" pitchFamily="49" charset="-122"/>
                <a:ea typeface="黑体" panose="02010609060101010101" pitchFamily="49" charset="-122"/>
              </a:rPr>
              <a:t> </a:t>
            </a:r>
            <a:r>
              <a:rPr lang="ja-JP"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3</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通过日常跟进，促使部下完成工作</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52228" name="Rectangle 7"/>
          <p:cNvSpPr/>
          <p:nvPr/>
        </p:nvSpPr>
        <p:spPr>
          <a:xfrm>
            <a:off x="468313" y="4579938"/>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4</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给予部下成就感（成长感）</a:t>
            </a:r>
            <a:endParaRPr lang="zh-CN" altLang="en-US"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3"/>
          <p:cNvSpPr/>
          <p:nvPr/>
        </p:nvSpPr>
        <p:spPr>
          <a:xfrm>
            <a:off x="466725" y="2854325"/>
            <a:ext cx="8137525" cy="2951163"/>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3251" name="Text Box 4"/>
          <p:cNvSpPr txBox="1"/>
          <p:nvPr/>
        </p:nvSpPr>
        <p:spPr>
          <a:xfrm>
            <a:off x="431800" y="3430588"/>
            <a:ext cx="8604250" cy="18018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ja-JP" sz="2800" b="1" dirty="0">
                <a:solidFill>
                  <a:srgbClr val="A7A5D3"/>
                </a:solidFill>
                <a:latin typeface="黑体" panose="02010609060101010101" pitchFamily="49" charset="-122"/>
                <a:ea typeface="黑体" panose="02010609060101010101" pitchFamily="49" charset="-122"/>
              </a:rPr>
              <a:t>1</a:t>
            </a:r>
            <a:r>
              <a:rPr lang="ja-JP" altLang="en-US" sz="2800" b="1" dirty="0">
                <a:solidFill>
                  <a:srgbClr val="A7A5D3"/>
                </a:solidFill>
                <a:latin typeface="黑体" panose="02010609060101010101" pitchFamily="49" charset="-122"/>
                <a:ea typeface="黑体" panose="02010609060101010101" pitchFamily="49" charset="-122"/>
              </a:rPr>
              <a:t>．</a:t>
            </a:r>
            <a:r>
              <a:rPr lang="zh-CN" altLang="en-US" sz="2800" b="1" dirty="0">
                <a:solidFill>
                  <a:srgbClr val="A7A5D3"/>
                </a:solidFill>
                <a:latin typeface="黑体" panose="02010609060101010101" pitchFamily="49" charset="-122"/>
                <a:ea typeface="黑体" panose="02010609060101010101" pitchFamily="49" charset="-122"/>
              </a:rPr>
              <a:t>最大程度地唤起部下的</a:t>
            </a:r>
            <a:r>
              <a:rPr lang="zh-CN" altLang="en-US" sz="2800" b="1" dirty="0">
                <a:solidFill>
                  <a:srgbClr val="A7A5D3"/>
                </a:solidFill>
                <a:ea typeface="黑体" panose="02010609060101010101" pitchFamily="49" charset="-122"/>
              </a:rPr>
              <a:t>“</a:t>
            </a:r>
            <a:r>
              <a:rPr lang="zh-CN" altLang="en-US" sz="2800" b="1" dirty="0">
                <a:solidFill>
                  <a:srgbClr val="A7A5D3"/>
                </a:solidFill>
                <a:latin typeface="黑体" panose="02010609060101010101" pitchFamily="49" charset="-122"/>
                <a:ea typeface="黑体" panose="02010609060101010101" pitchFamily="49" charset="-122"/>
              </a:rPr>
              <a:t>工作热情</a:t>
            </a:r>
            <a:r>
              <a:rPr lang="zh-CN" altLang="en-US" sz="2800" b="1" dirty="0">
                <a:solidFill>
                  <a:srgbClr val="A7A5D3"/>
                </a:solidFill>
                <a:ea typeface="黑体" panose="02010609060101010101" pitchFamily="49" charset="-122"/>
              </a:rPr>
              <a:t>”</a:t>
            </a:r>
            <a:endParaRPr lang="zh-CN" altLang="en-US" sz="2800" b="1" dirty="0">
              <a:solidFill>
                <a:srgbClr val="A7A5D3"/>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2</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为部下留下</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思考的空间</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，让其彻底地进行思考</a:t>
            </a:r>
            <a:endParaRPr lang="zh-CN" altLang="en-US" sz="28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en-US" altLang="zh-CN" sz="2800" b="1" dirty="0">
                <a:solidFill>
                  <a:srgbClr val="000099"/>
                </a:solidFill>
                <a:latin typeface="黑体" panose="02010609060101010101" pitchFamily="49" charset="-122"/>
                <a:ea typeface="黑体" panose="02010609060101010101" pitchFamily="49" charset="-122"/>
              </a:rPr>
              <a:t>3. </a:t>
            </a:r>
            <a:r>
              <a:rPr lang="zh-CN" altLang="en-US" sz="2800" b="1" dirty="0">
                <a:solidFill>
                  <a:srgbClr val="000099"/>
                </a:solidFill>
                <a:latin typeface="黑体" panose="02010609060101010101" pitchFamily="49" charset="-122"/>
                <a:ea typeface="黑体" panose="02010609060101010101" pitchFamily="49" charset="-122"/>
              </a:rPr>
              <a:t>确认、共享对业务进行日常跟进的方法</a:t>
            </a:r>
            <a:endParaRPr lang="zh-CN" altLang="en-US" sz="2800" b="1" dirty="0">
              <a:solidFill>
                <a:srgbClr val="000099"/>
              </a:solidFill>
              <a:latin typeface="黑体" panose="02010609060101010101" pitchFamily="49" charset="-122"/>
              <a:ea typeface="黑体" panose="02010609060101010101" pitchFamily="49" charset="-122"/>
            </a:endParaRPr>
          </a:p>
        </p:txBody>
      </p:sp>
      <p:sp>
        <p:nvSpPr>
          <p:cNvPr id="53252" name="Text Box 5"/>
          <p:cNvSpPr txBox="1"/>
          <p:nvPr/>
        </p:nvSpPr>
        <p:spPr>
          <a:xfrm>
            <a:off x="395288" y="2133600"/>
            <a:ext cx="259238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步骤</a:t>
            </a:r>
            <a:endParaRPr lang="zh-CN" altLang="en-US" b="1" dirty="0">
              <a:latin typeface="黑体" panose="02010609060101010101" pitchFamily="49" charset="-122"/>
              <a:ea typeface="黑体" panose="02010609060101010101" pitchFamily="49" charset="-122"/>
            </a:endParaRPr>
          </a:p>
        </p:txBody>
      </p:sp>
      <p:sp>
        <p:nvSpPr>
          <p:cNvPr id="53253" name="Rectangle 6"/>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2</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安排工作</a:t>
            </a:r>
            <a:endParaRPr lang="zh-CN" altLang="en-US"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3"/>
          <p:cNvSpPr/>
          <p:nvPr/>
        </p:nvSpPr>
        <p:spPr>
          <a:xfrm>
            <a:off x="466725" y="1628775"/>
            <a:ext cx="8137525" cy="1152525"/>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4275" name="Text Box 4"/>
          <p:cNvSpPr txBox="1"/>
          <p:nvPr/>
        </p:nvSpPr>
        <p:spPr>
          <a:xfrm>
            <a:off x="468313" y="1770063"/>
            <a:ext cx="8604250" cy="15875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ja-JP" sz="2800" b="1" dirty="0">
                <a:solidFill>
                  <a:srgbClr val="000099"/>
                </a:solidFill>
                <a:latin typeface="黑体" panose="02010609060101010101" pitchFamily="49" charset="-122"/>
                <a:ea typeface="黑体" panose="02010609060101010101" pitchFamily="49" charset="-122"/>
              </a:rPr>
              <a:t>2</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为部下留下</a:t>
            </a:r>
            <a:r>
              <a:rPr lang="zh-CN" altLang="en-US" sz="2800" b="1" dirty="0">
                <a:solidFill>
                  <a:srgbClr val="000099"/>
                </a:solidFill>
                <a:latin typeface="MS PGothic" panose="020B0600070205080204" pitchFamily="34" charset="-128"/>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思考的空间</a:t>
            </a:r>
            <a:r>
              <a:rPr lang="zh-CN" altLang="en-US" sz="2800" b="1" dirty="0">
                <a:solidFill>
                  <a:srgbClr val="000099"/>
                </a:solidFill>
                <a:latin typeface="MS PGothic" panose="020B0600070205080204" pitchFamily="34" charset="-128"/>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，让其彻底地进行</a:t>
            </a:r>
            <a:br>
              <a:rPr lang="zh-CN" altLang="en-US" sz="2800" b="1" dirty="0">
                <a:solidFill>
                  <a:srgbClr val="000099"/>
                </a:solidFill>
                <a:latin typeface="黑体" panose="02010609060101010101" pitchFamily="49" charset="-122"/>
                <a:ea typeface="黑体" panose="02010609060101010101" pitchFamily="49" charset="-122"/>
              </a:rPr>
            </a:br>
            <a:r>
              <a:rPr lang="zh-CN" altLang="en-US" sz="2800" b="1" dirty="0">
                <a:solidFill>
                  <a:srgbClr val="000099"/>
                </a:solidFill>
                <a:latin typeface="黑体" panose="02010609060101010101" pitchFamily="49" charset="-122"/>
                <a:ea typeface="黑体" panose="02010609060101010101" pitchFamily="49" charset="-122"/>
              </a:rPr>
              <a:t>   思考</a:t>
            </a:r>
            <a:endParaRPr lang="zh-CN" altLang="en-US" sz="28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endParaRPr lang="en-US" altLang="zh-CN" sz="2800" b="1" dirty="0">
              <a:solidFill>
                <a:srgbClr val="000099"/>
              </a:solidFill>
              <a:latin typeface="黑体" panose="02010609060101010101" pitchFamily="49" charset="-122"/>
              <a:ea typeface="黑体" panose="02010609060101010101" pitchFamily="49" charset="-122"/>
            </a:endParaRPr>
          </a:p>
        </p:txBody>
      </p:sp>
      <p:sp>
        <p:nvSpPr>
          <p:cNvPr id="54276" name="Text Box 18"/>
          <p:cNvSpPr txBox="1"/>
          <p:nvPr/>
        </p:nvSpPr>
        <p:spPr>
          <a:xfrm>
            <a:off x="539750" y="3097213"/>
            <a:ext cx="8064500" cy="2995612"/>
          </a:xfrm>
          <a:prstGeom prst="rect">
            <a:avLst/>
          </a:prstGeom>
          <a:solidFill>
            <a:srgbClr val="FFFF99"/>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60000"/>
              </a:lnSpc>
              <a:spcBef>
                <a:spcPct val="50000"/>
              </a:spcBef>
              <a:buNone/>
            </a:pPr>
            <a:endParaRPr lang="ja-JP" altLang="en-US" sz="1800" b="1" dirty="0">
              <a:latin typeface="黑体" panose="02010609060101010101" pitchFamily="49" charset="-122"/>
              <a:ea typeface="黑体" panose="02010609060101010101" pitchFamily="49" charset="-122"/>
            </a:endParaRPr>
          </a:p>
          <a:p>
            <a:pPr marL="0" lvl="0" indent="0" eaLnBrk="1" hangingPunct="1">
              <a:lnSpc>
                <a:spcPct val="60000"/>
              </a:lnSpc>
              <a:spcBef>
                <a:spcPct val="50000"/>
              </a:spcBef>
              <a:buNone/>
            </a:pPr>
            <a:endParaRPr lang="ja-JP" altLang="en-US" sz="1800" b="1" dirty="0">
              <a:latin typeface="黑体" panose="02010609060101010101" pitchFamily="49" charset="-122"/>
              <a:ea typeface="黑体" panose="02010609060101010101" pitchFamily="49" charset="-122"/>
            </a:endParaRPr>
          </a:p>
          <a:p>
            <a:pPr marL="0" lvl="0" indent="0" eaLnBrk="1" hangingPunct="1">
              <a:lnSpc>
                <a:spcPct val="60000"/>
              </a:lnSpc>
              <a:spcBef>
                <a:spcPct val="50000"/>
              </a:spcBef>
              <a:buNone/>
            </a:pPr>
            <a:endParaRPr lang="ja-JP" altLang="en-US" sz="1800" b="1" dirty="0">
              <a:latin typeface="黑体" panose="02010609060101010101" pitchFamily="49" charset="-122"/>
              <a:ea typeface="黑体" panose="02010609060101010101" pitchFamily="49" charset="-122"/>
            </a:endParaRPr>
          </a:p>
          <a:p>
            <a:pPr marL="0" lvl="0" indent="0" eaLnBrk="1" hangingPunct="1">
              <a:lnSpc>
                <a:spcPct val="60000"/>
              </a:lnSpc>
              <a:spcBef>
                <a:spcPct val="50000"/>
              </a:spcBef>
              <a:buNone/>
            </a:pPr>
            <a:endParaRPr lang="ja-JP" altLang="en-US" sz="1800" b="1" dirty="0">
              <a:latin typeface="黑体" panose="02010609060101010101" pitchFamily="49" charset="-122"/>
              <a:ea typeface="黑体" panose="02010609060101010101" pitchFamily="49" charset="-122"/>
            </a:endParaRPr>
          </a:p>
          <a:p>
            <a:pPr marL="0" lvl="0" indent="0" eaLnBrk="1" hangingPunct="1">
              <a:lnSpc>
                <a:spcPct val="60000"/>
              </a:lnSpc>
              <a:spcBef>
                <a:spcPct val="50000"/>
              </a:spcBef>
              <a:buNone/>
            </a:pPr>
            <a:endParaRPr lang="ja-JP" altLang="en-US" sz="1800" b="1" dirty="0">
              <a:latin typeface="黑体" panose="02010609060101010101" pitchFamily="49" charset="-122"/>
              <a:ea typeface="黑体" panose="02010609060101010101" pitchFamily="49" charset="-122"/>
            </a:endParaRPr>
          </a:p>
          <a:p>
            <a:pPr marL="0" lvl="0" indent="0" eaLnBrk="1" hangingPunct="1">
              <a:lnSpc>
                <a:spcPct val="60000"/>
              </a:lnSpc>
              <a:spcBef>
                <a:spcPct val="50000"/>
              </a:spcBef>
              <a:buNone/>
            </a:pPr>
            <a:endParaRPr lang="ja-JP" altLang="en-US" sz="1800" b="1" dirty="0">
              <a:latin typeface="黑体" panose="02010609060101010101" pitchFamily="49" charset="-122"/>
              <a:ea typeface="黑体" panose="02010609060101010101" pitchFamily="49" charset="-122"/>
            </a:endParaRPr>
          </a:p>
          <a:p>
            <a:pPr marL="0" lvl="0" indent="0" eaLnBrk="1" hangingPunct="1">
              <a:lnSpc>
                <a:spcPct val="60000"/>
              </a:lnSpc>
              <a:spcBef>
                <a:spcPct val="50000"/>
              </a:spcBef>
              <a:buNone/>
            </a:pPr>
            <a:endParaRPr lang="ja-JP" altLang="en-US" sz="1800" b="1" dirty="0">
              <a:latin typeface="黑体" panose="02010609060101010101" pitchFamily="49" charset="-122"/>
              <a:ea typeface="黑体" panose="02010609060101010101" pitchFamily="49" charset="-122"/>
            </a:endParaRPr>
          </a:p>
          <a:p>
            <a:pPr marL="0" lvl="0" indent="0" eaLnBrk="1" hangingPunct="1">
              <a:lnSpc>
                <a:spcPct val="60000"/>
              </a:lnSpc>
              <a:spcBef>
                <a:spcPct val="50000"/>
              </a:spcBef>
              <a:buNone/>
            </a:pPr>
            <a:endParaRPr lang="ja-JP" altLang="en-US" sz="1800" b="1" dirty="0">
              <a:latin typeface="黑体" panose="02010609060101010101" pitchFamily="49" charset="-122"/>
              <a:ea typeface="黑体" panose="02010609060101010101" pitchFamily="49" charset="-122"/>
            </a:endParaRPr>
          </a:p>
          <a:p>
            <a:pPr marL="0" lvl="0" indent="0" eaLnBrk="1" hangingPunct="1">
              <a:lnSpc>
                <a:spcPct val="60000"/>
              </a:lnSpc>
              <a:spcBef>
                <a:spcPct val="50000"/>
              </a:spcBef>
              <a:buNone/>
            </a:pPr>
            <a:endParaRPr lang="ja-JP" altLang="en-US" sz="1800" b="1" dirty="0">
              <a:latin typeface="黑体" panose="02010609060101010101" pitchFamily="49" charset="-122"/>
              <a:ea typeface="黑体" panose="02010609060101010101" pitchFamily="49" charset="-122"/>
            </a:endParaRPr>
          </a:p>
          <a:p>
            <a:pPr marL="0" lvl="0" indent="0" eaLnBrk="1" hangingPunct="1">
              <a:lnSpc>
                <a:spcPct val="60000"/>
              </a:lnSpc>
              <a:spcBef>
                <a:spcPct val="50000"/>
              </a:spcBef>
              <a:buNone/>
            </a:pPr>
            <a:endParaRPr lang="ja-JP" altLang="en-US" sz="1800" b="1" dirty="0">
              <a:latin typeface="黑体" panose="02010609060101010101" pitchFamily="49" charset="-122"/>
              <a:ea typeface="黑体" panose="02010609060101010101" pitchFamily="49" charset="-122"/>
            </a:endParaRPr>
          </a:p>
        </p:txBody>
      </p:sp>
      <p:sp>
        <p:nvSpPr>
          <p:cNvPr id="54277" name="Text Box 19"/>
          <p:cNvSpPr txBox="1"/>
          <p:nvPr/>
        </p:nvSpPr>
        <p:spPr>
          <a:xfrm>
            <a:off x="611188" y="3286125"/>
            <a:ext cx="8064500" cy="30130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ja-JP" altLang="en-US" sz="2400" b="1" dirty="0">
                <a:solidFill>
                  <a:srgbClr val="993366"/>
                </a:solidFill>
                <a:latin typeface="黑体" panose="02010609060101010101" pitchFamily="49" charset="-122"/>
                <a:ea typeface="黑体" panose="02010609060101010101" pitchFamily="49" charset="-122"/>
              </a:rPr>
              <a:t>（</a:t>
            </a:r>
            <a:r>
              <a:rPr lang="en-US" altLang="ja-JP" sz="2400" b="1" dirty="0">
                <a:solidFill>
                  <a:srgbClr val="993366"/>
                </a:solidFill>
                <a:latin typeface="黑体" panose="02010609060101010101" pitchFamily="49" charset="-122"/>
                <a:ea typeface="黑体" panose="02010609060101010101" pitchFamily="49" charset="-122"/>
              </a:rPr>
              <a:t>1</a:t>
            </a:r>
            <a:r>
              <a:rPr lang="ja-JP" altLang="en-US"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设问</a:t>
            </a:r>
            <a:endParaRPr lang="zh-CN"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endParaRPr lang="zh-CN"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2400" b="1" dirty="0">
                <a:solidFill>
                  <a:srgbClr val="993366"/>
                </a:solidFill>
                <a:latin typeface="黑体" panose="02010609060101010101" pitchFamily="49" charset="-122"/>
                <a:ea typeface="黑体" panose="02010609060101010101" pitchFamily="49" charset="-122"/>
              </a:rPr>
              <a:t>（</a:t>
            </a:r>
            <a:r>
              <a:rPr lang="en-US" altLang="ja-JP" sz="2400" b="1" dirty="0">
                <a:solidFill>
                  <a:srgbClr val="993366"/>
                </a:solidFill>
                <a:latin typeface="黑体" panose="02010609060101010101" pitchFamily="49" charset="-122"/>
                <a:ea typeface="黑体" panose="02010609060101010101" pitchFamily="49" charset="-122"/>
              </a:rPr>
              <a:t>2</a:t>
            </a:r>
            <a:r>
              <a:rPr lang="ja-JP" altLang="en-US"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不提供答案，给予提示</a:t>
            </a:r>
            <a:endParaRPr lang="zh-CN"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endParaRPr lang="ja-JP"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2400" b="1" dirty="0">
                <a:solidFill>
                  <a:srgbClr val="993366"/>
                </a:solidFill>
                <a:latin typeface="黑体" panose="02010609060101010101" pitchFamily="49" charset="-122"/>
                <a:ea typeface="黑体" panose="02010609060101010101" pitchFamily="49" charset="-122"/>
              </a:rPr>
              <a:t>（</a:t>
            </a:r>
            <a:r>
              <a:rPr lang="en-US" altLang="ja-JP" sz="2400" b="1" dirty="0">
                <a:solidFill>
                  <a:srgbClr val="993366"/>
                </a:solidFill>
                <a:latin typeface="黑体" panose="02010609060101010101" pitchFamily="49" charset="-122"/>
                <a:ea typeface="黑体" panose="02010609060101010101" pitchFamily="49" charset="-122"/>
              </a:rPr>
              <a:t>3</a:t>
            </a:r>
            <a:r>
              <a:rPr lang="ja-JP" altLang="en-US"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为部下充分提供可供参考的背景信息</a:t>
            </a:r>
            <a:endParaRPr lang="ja-JP"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endParaRPr lang="ja-JP"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0"/>
              </a:spcBef>
              <a:buNone/>
            </a:pPr>
            <a:r>
              <a:rPr lang="ja-JP" altLang="en-US" sz="2400" b="1" dirty="0">
                <a:solidFill>
                  <a:srgbClr val="993366"/>
                </a:solidFill>
                <a:latin typeface="黑体" panose="02010609060101010101" pitchFamily="49" charset="-122"/>
                <a:ea typeface="黑体" panose="02010609060101010101" pitchFamily="49" charset="-122"/>
              </a:rPr>
              <a:t>（</a:t>
            </a:r>
            <a:r>
              <a:rPr lang="en-US" altLang="ja-JP" sz="2400" b="1" dirty="0">
                <a:solidFill>
                  <a:srgbClr val="993366"/>
                </a:solidFill>
                <a:latin typeface="黑体" panose="02010609060101010101" pitchFamily="49" charset="-122"/>
                <a:ea typeface="黑体" panose="02010609060101010101" pitchFamily="49" charset="-122"/>
              </a:rPr>
              <a:t>4</a:t>
            </a:r>
            <a:r>
              <a:rPr lang="ja-JP" altLang="en-US"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时刻怀有风险意识，设定工作的时间坐标</a:t>
            </a:r>
            <a:r>
              <a:rPr lang="ja-JP" altLang="en-US" sz="2400" b="1" dirty="0">
                <a:solidFill>
                  <a:srgbClr val="993366"/>
                </a:solidFill>
                <a:latin typeface="黑体" panose="02010609060101010101" pitchFamily="49" charset="-122"/>
                <a:ea typeface="黑体" panose="02010609060101010101" pitchFamily="49" charset="-122"/>
              </a:rPr>
              <a:t>　　</a:t>
            </a:r>
            <a:br>
              <a:rPr lang="ja-JP" altLang="en-US" sz="2400" b="1" dirty="0">
                <a:solidFill>
                  <a:srgbClr val="993366"/>
                </a:solidFill>
                <a:latin typeface="黑体" panose="02010609060101010101" pitchFamily="49" charset="-122"/>
                <a:ea typeface="黑体" panose="02010609060101010101" pitchFamily="49" charset="-122"/>
              </a:rPr>
            </a:br>
            <a:endParaRPr lang="zh-CN" altLang="en-US" sz="2400" b="1" dirty="0">
              <a:solidFill>
                <a:srgbClr val="993366"/>
              </a:solidFill>
              <a:latin typeface="黑体" panose="02010609060101010101" pitchFamily="49" charset="-122"/>
              <a:ea typeface="黑体" panose="02010609060101010101" pitchFamily="49" charset="-122"/>
            </a:endParaRPr>
          </a:p>
        </p:txBody>
      </p:sp>
      <p:sp>
        <p:nvSpPr>
          <p:cNvPr id="54278" name="Rectangle 20"/>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zh-CN"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2</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安排工作</a:t>
            </a:r>
            <a:endParaRPr lang="zh-CN" altLang="en-US"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3"/>
          <p:cNvSpPr/>
          <p:nvPr/>
        </p:nvSpPr>
        <p:spPr>
          <a:xfrm>
            <a:off x="466725" y="1628775"/>
            <a:ext cx="8137525" cy="1152525"/>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5299" name="AutoShape 5"/>
          <p:cNvSpPr/>
          <p:nvPr/>
        </p:nvSpPr>
        <p:spPr>
          <a:xfrm>
            <a:off x="539750" y="3213100"/>
            <a:ext cx="7993063" cy="338455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endParaRPr lang="ja-JP" altLang="en-US" sz="1800" dirty="0">
              <a:latin typeface="黑体" panose="02010609060101010101" pitchFamily="49" charset="-122"/>
              <a:ea typeface="黑体" panose="02010609060101010101" pitchFamily="49" charset="-122"/>
            </a:endParaRPr>
          </a:p>
        </p:txBody>
      </p:sp>
      <p:sp>
        <p:nvSpPr>
          <p:cNvPr id="55300" name="Rectangle 14"/>
          <p:cNvSpPr/>
          <p:nvPr/>
        </p:nvSpPr>
        <p:spPr>
          <a:xfrm>
            <a:off x="2339975" y="2924175"/>
            <a:ext cx="4537075" cy="504825"/>
          </a:xfrm>
          <a:prstGeom prst="rect">
            <a:avLst/>
          </a:prstGeom>
          <a:solidFill>
            <a:schemeClr val="bg1"/>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800" b="1" dirty="0">
                <a:latin typeface="黑体" panose="02010609060101010101" pitchFamily="49" charset="-122"/>
                <a:ea typeface="黑体" panose="02010609060101010101" pitchFamily="49" charset="-122"/>
              </a:rPr>
              <a:t>不提供答案，给予提示很重要</a:t>
            </a:r>
            <a:endParaRPr lang="zh-CN" altLang="en-US" sz="1800" b="1" dirty="0">
              <a:latin typeface="黑体" panose="02010609060101010101" pitchFamily="49" charset="-122"/>
              <a:ea typeface="黑体" panose="02010609060101010101" pitchFamily="49" charset="-122"/>
            </a:endParaRPr>
          </a:p>
        </p:txBody>
      </p:sp>
      <p:sp>
        <p:nvSpPr>
          <p:cNvPr id="55301" name="Line 15"/>
          <p:cNvSpPr/>
          <p:nvPr/>
        </p:nvSpPr>
        <p:spPr>
          <a:xfrm>
            <a:off x="1835150" y="3697288"/>
            <a:ext cx="0" cy="2735262"/>
          </a:xfrm>
          <a:prstGeom prst="line">
            <a:avLst/>
          </a:prstGeom>
          <a:ln w="9525" cap="flat" cmpd="sng">
            <a:solidFill>
              <a:schemeClr val="tx1"/>
            </a:solidFill>
            <a:prstDash val="solid"/>
            <a:headEnd type="none" w="med" len="med"/>
            <a:tailEnd type="none" w="med" len="med"/>
          </a:ln>
        </p:spPr>
      </p:sp>
      <p:sp>
        <p:nvSpPr>
          <p:cNvPr id="55302" name="Line 16"/>
          <p:cNvSpPr/>
          <p:nvPr/>
        </p:nvSpPr>
        <p:spPr>
          <a:xfrm>
            <a:off x="1835150" y="6432550"/>
            <a:ext cx="5040313" cy="0"/>
          </a:xfrm>
          <a:prstGeom prst="line">
            <a:avLst/>
          </a:prstGeom>
          <a:ln w="9525" cap="flat" cmpd="sng">
            <a:solidFill>
              <a:schemeClr val="tx1"/>
            </a:solidFill>
            <a:prstDash val="solid"/>
            <a:headEnd type="none" w="med" len="med"/>
            <a:tailEnd type="none" w="med" len="med"/>
          </a:ln>
        </p:spPr>
      </p:sp>
      <p:sp>
        <p:nvSpPr>
          <p:cNvPr id="55303" name="Line 17"/>
          <p:cNvSpPr/>
          <p:nvPr/>
        </p:nvSpPr>
        <p:spPr>
          <a:xfrm>
            <a:off x="1835150" y="5137150"/>
            <a:ext cx="5040313" cy="0"/>
          </a:xfrm>
          <a:prstGeom prst="line">
            <a:avLst/>
          </a:prstGeom>
          <a:ln w="50800" cap="rnd" cmpd="sng">
            <a:solidFill>
              <a:schemeClr val="tx1"/>
            </a:solidFill>
            <a:prstDash val="sysDot"/>
            <a:headEnd type="none" w="med" len="med"/>
            <a:tailEnd type="none" w="med" len="med"/>
          </a:ln>
        </p:spPr>
      </p:sp>
      <p:sp>
        <p:nvSpPr>
          <p:cNvPr id="55304" name="Freeform 23"/>
          <p:cNvSpPr/>
          <p:nvPr/>
        </p:nvSpPr>
        <p:spPr>
          <a:xfrm>
            <a:off x="1855788" y="3708400"/>
            <a:ext cx="2090737" cy="2744788"/>
          </a:xfrm>
          <a:custGeom>
            <a:avLst/>
            <a:gdLst/>
            <a:ahLst/>
            <a:cxnLst>
              <a:cxn ang="0">
                <a:pos x="0" y="2147483646"/>
              </a:cxn>
              <a:cxn ang="0">
                <a:pos x="2147483646" y="2147483646"/>
              </a:cxn>
              <a:cxn ang="0">
                <a:pos x="2147483646" y="0"/>
              </a:cxn>
            </a:cxnLst>
            <a:pathLst>
              <a:path w="1317" h="1729">
                <a:moveTo>
                  <a:pt x="0" y="1710"/>
                </a:moveTo>
                <a:cubicBezTo>
                  <a:pt x="90" y="1666"/>
                  <a:pt x="313" y="1729"/>
                  <a:pt x="532" y="1444"/>
                </a:cubicBezTo>
                <a:cubicBezTo>
                  <a:pt x="751" y="1159"/>
                  <a:pt x="1153" y="301"/>
                  <a:pt x="1317" y="0"/>
                </a:cubicBezTo>
              </a:path>
            </a:pathLst>
          </a:custGeom>
          <a:noFill/>
          <a:ln w="50800" cap="flat" cmpd="sng">
            <a:solidFill>
              <a:srgbClr val="FF0000">
                <a:alpha val="100000"/>
              </a:srgbClr>
            </a:solidFill>
            <a:prstDash val="solid"/>
            <a:round/>
            <a:headEnd type="none" w="med" len="med"/>
            <a:tailEnd type="none" w="med" len="med"/>
          </a:ln>
        </p:spPr>
        <p:txBody>
          <a:bodyPr/>
          <a:p>
            <a:endParaRPr lang="zh-CN" altLang="en-US"/>
          </a:p>
        </p:txBody>
      </p:sp>
      <p:sp>
        <p:nvSpPr>
          <p:cNvPr id="55305" name="Freeform 24"/>
          <p:cNvSpPr/>
          <p:nvPr/>
        </p:nvSpPr>
        <p:spPr>
          <a:xfrm>
            <a:off x="1835150" y="4632325"/>
            <a:ext cx="3313113" cy="1800225"/>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87" h="1134">
                <a:moveTo>
                  <a:pt x="0" y="1134"/>
                </a:moveTo>
                <a:cubicBezTo>
                  <a:pt x="185" y="658"/>
                  <a:pt x="371" y="182"/>
                  <a:pt x="454" y="91"/>
                </a:cubicBezTo>
                <a:cubicBezTo>
                  <a:pt x="537" y="0"/>
                  <a:pt x="454" y="590"/>
                  <a:pt x="499" y="590"/>
                </a:cubicBezTo>
                <a:cubicBezTo>
                  <a:pt x="544" y="590"/>
                  <a:pt x="673" y="84"/>
                  <a:pt x="726" y="91"/>
                </a:cubicBezTo>
                <a:cubicBezTo>
                  <a:pt x="779" y="98"/>
                  <a:pt x="757" y="635"/>
                  <a:pt x="817" y="635"/>
                </a:cubicBezTo>
                <a:cubicBezTo>
                  <a:pt x="877" y="635"/>
                  <a:pt x="1021" y="106"/>
                  <a:pt x="1089" y="91"/>
                </a:cubicBezTo>
                <a:cubicBezTo>
                  <a:pt x="1157" y="76"/>
                  <a:pt x="1180" y="545"/>
                  <a:pt x="1225" y="545"/>
                </a:cubicBezTo>
                <a:cubicBezTo>
                  <a:pt x="1270" y="545"/>
                  <a:pt x="1308" y="91"/>
                  <a:pt x="1361" y="91"/>
                </a:cubicBezTo>
                <a:cubicBezTo>
                  <a:pt x="1414" y="91"/>
                  <a:pt x="1482" y="545"/>
                  <a:pt x="1542" y="545"/>
                </a:cubicBezTo>
                <a:cubicBezTo>
                  <a:pt x="1602" y="545"/>
                  <a:pt x="1671" y="84"/>
                  <a:pt x="1724" y="91"/>
                </a:cubicBezTo>
                <a:cubicBezTo>
                  <a:pt x="1777" y="98"/>
                  <a:pt x="1800" y="598"/>
                  <a:pt x="1860" y="590"/>
                </a:cubicBezTo>
                <a:cubicBezTo>
                  <a:pt x="1920" y="582"/>
                  <a:pt x="2003" y="314"/>
                  <a:pt x="2087" y="46"/>
                </a:cubicBezTo>
              </a:path>
            </a:pathLst>
          </a:custGeom>
          <a:noFill/>
          <a:ln w="38100" cap="flat" cmpd="sng">
            <a:solidFill>
              <a:srgbClr val="800080">
                <a:alpha val="100000"/>
              </a:srgbClr>
            </a:solidFill>
            <a:prstDash val="solid"/>
            <a:round/>
            <a:headEnd type="none" w="med" len="med"/>
            <a:tailEnd type="none" w="med" len="med"/>
          </a:ln>
        </p:spPr>
        <p:txBody>
          <a:bodyPr/>
          <a:p>
            <a:endParaRPr lang="zh-CN" altLang="en-US"/>
          </a:p>
        </p:txBody>
      </p:sp>
      <p:sp>
        <p:nvSpPr>
          <p:cNvPr id="55306" name="Text Box 25"/>
          <p:cNvSpPr txBox="1"/>
          <p:nvPr/>
        </p:nvSpPr>
        <p:spPr>
          <a:xfrm>
            <a:off x="684213" y="4992688"/>
            <a:ext cx="12954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1600" b="1" dirty="0">
                <a:latin typeface="黑体" panose="02010609060101010101" pitchFamily="49" charset="-122"/>
                <a:ea typeface="黑体" panose="02010609060101010101" pitchFamily="49" charset="-122"/>
              </a:rPr>
              <a:t>一定的成果</a:t>
            </a:r>
            <a:endParaRPr lang="zh-CN" altLang="en-US" sz="1600" b="1" dirty="0">
              <a:latin typeface="黑体" panose="02010609060101010101" pitchFamily="49" charset="-122"/>
              <a:ea typeface="黑体" panose="02010609060101010101" pitchFamily="49" charset="-122"/>
            </a:endParaRPr>
          </a:p>
        </p:txBody>
      </p:sp>
      <p:sp>
        <p:nvSpPr>
          <p:cNvPr id="55307" name="Text Box 26"/>
          <p:cNvSpPr txBox="1"/>
          <p:nvPr/>
        </p:nvSpPr>
        <p:spPr>
          <a:xfrm>
            <a:off x="684213" y="3624263"/>
            <a:ext cx="12954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1600" b="1" dirty="0">
                <a:latin typeface="黑体" panose="02010609060101010101" pitchFamily="49" charset="-122"/>
                <a:ea typeface="黑体" panose="02010609060101010101" pitchFamily="49" charset="-122"/>
              </a:rPr>
              <a:t>个人的成果</a:t>
            </a:r>
            <a:endParaRPr lang="zh-CN" altLang="en-US" sz="1600" b="1" dirty="0">
              <a:latin typeface="黑体" panose="02010609060101010101" pitchFamily="49" charset="-122"/>
              <a:ea typeface="黑体" panose="02010609060101010101" pitchFamily="49" charset="-122"/>
            </a:endParaRPr>
          </a:p>
        </p:txBody>
      </p:sp>
      <p:sp>
        <p:nvSpPr>
          <p:cNvPr id="55308" name="Text Box 27"/>
          <p:cNvSpPr txBox="1"/>
          <p:nvPr/>
        </p:nvSpPr>
        <p:spPr>
          <a:xfrm>
            <a:off x="4140200" y="3768725"/>
            <a:ext cx="3240088" cy="336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1600" b="1" dirty="0">
                <a:solidFill>
                  <a:srgbClr val="FF0000"/>
                </a:solidFill>
                <a:latin typeface="黑体" panose="02010609060101010101" pitchFamily="49" charset="-122"/>
                <a:ea typeface="黑体" panose="02010609060101010101" pitchFamily="49" charset="-122"/>
              </a:rPr>
              <a:t>得到了方向性指导的部下</a:t>
            </a:r>
            <a:endParaRPr lang="zh-CN" altLang="en-US" sz="1600" b="1" dirty="0">
              <a:solidFill>
                <a:srgbClr val="FF0000"/>
              </a:solidFill>
              <a:latin typeface="黑体" panose="02010609060101010101" pitchFamily="49" charset="-122"/>
              <a:ea typeface="黑体" panose="02010609060101010101" pitchFamily="49" charset="-122"/>
            </a:endParaRPr>
          </a:p>
        </p:txBody>
      </p:sp>
      <p:sp>
        <p:nvSpPr>
          <p:cNvPr id="55309" name="Text Box 28"/>
          <p:cNvSpPr txBox="1"/>
          <p:nvPr/>
        </p:nvSpPr>
        <p:spPr>
          <a:xfrm>
            <a:off x="5075238" y="5180013"/>
            <a:ext cx="360045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1600" b="1" dirty="0">
                <a:solidFill>
                  <a:srgbClr val="A723F9"/>
                </a:solidFill>
                <a:latin typeface="黑体" panose="02010609060101010101" pitchFamily="49" charset="-122"/>
                <a:ea typeface="黑体" panose="02010609060101010101" pitchFamily="49" charset="-122"/>
              </a:rPr>
              <a:t>得到答案（具体指示）的部下</a:t>
            </a:r>
            <a:endParaRPr lang="zh-CN" altLang="en-US" sz="1600" b="1" dirty="0">
              <a:solidFill>
                <a:srgbClr val="A723F9"/>
              </a:solidFill>
              <a:latin typeface="黑体" panose="02010609060101010101" pitchFamily="49" charset="-122"/>
              <a:ea typeface="黑体" panose="02010609060101010101" pitchFamily="49" charset="-122"/>
            </a:endParaRPr>
          </a:p>
        </p:txBody>
      </p:sp>
      <p:sp>
        <p:nvSpPr>
          <p:cNvPr id="55310" name="AutoShape 29"/>
          <p:cNvSpPr/>
          <p:nvPr/>
        </p:nvSpPr>
        <p:spPr>
          <a:xfrm>
            <a:off x="5795963" y="4221163"/>
            <a:ext cx="2592387" cy="792162"/>
          </a:xfrm>
          <a:prstGeom prst="wedgeRoundRectCallout">
            <a:avLst>
              <a:gd name="adj1" fmla="val -28875"/>
              <a:gd name="adj2" fmla="val -70843"/>
              <a:gd name="adj3" fmla="val 16667"/>
            </a:avLst>
          </a:prstGeom>
          <a:solidFill>
            <a:srgbClr val="FFFF9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sz="1400" dirty="0">
                <a:latin typeface="黑体" panose="02010609060101010101" pitchFamily="49" charset="-122"/>
                <a:ea typeface="黑体" panose="02010609060101010101" pitchFamily="49" charset="-122"/>
              </a:rPr>
              <a:t>通过思考加深对问题的认识，相关专业知识也得到积累和运用</a:t>
            </a:r>
            <a:endParaRPr lang="ja-JP" altLang="en-US" sz="1400" dirty="0">
              <a:latin typeface="黑体" panose="02010609060101010101" pitchFamily="49" charset="-122"/>
              <a:ea typeface="黑体" panose="02010609060101010101" pitchFamily="49" charset="-122"/>
            </a:endParaRPr>
          </a:p>
        </p:txBody>
      </p:sp>
      <p:sp>
        <p:nvSpPr>
          <p:cNvPr id="55311" name="AutoShape 30"/>
          <p:cNvSpPr/>
          <p:nvPr/>
        </p:nvSpPr>
        <p:spPr>
          <a:xfrm>
            <a:off x="5148263" y="5661025"/>
            <a:ext cx="3240087" cy="720725"/>
          </a:xfrm>
          <a:prstGeom prst="wedgeRoundRectCallout">
            <a:avLst>
              <a:gd name="adj1" fmla="val -8648"/>
              <a:gd name="adj2" fmla="val -72907"/>
              <a:gd name="adj3" fmla="val 16667"/>
            </a:avLst>
          </a:prstGeom>
          <a:solidFill>
            <a:srgbClr val="FFFF9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sz="1400" dirty="0">
                <a:latin typeface="黑体" panose="02010609060101010101" pitchFamily="49" charset="-122"/>
                <a:ea typeface="黑体" panose="02010609060101010101" pitchFamily="49" charset="-122"/>
              </a:rPr>
              <a:t>得到答案，虽然当时能够理解，但是相关专业知识很难得到存留和运用</a:t>
            </a:r>
            <a:endParaRPr lang="ja-JP" altLang="en-US" sz="1400" dirty="0">
              <a:latin typeface="黑体" panose="02010609060101010101" pitchFamily="49" charset="-122"/>
              <a:ea typeface="黑体" panose="02010609060101010101" pitchFamily="49" charset="-122"/>
            </a:endParaRPr>
          </a:p>
        </p:txBody>
      </p:sp>
      <p:sp>
        <p:nvSpPr>
          <p:cNvPr id="55312" name="Rectangle 31"/>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zh-CN"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2</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安排工作</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55313" name="Text Box 32"/>
          <p:cNvSpPr txBox="1"/>
          <p:nvPr/>
        </p:nvSpPr>
        <p:spPr>
          <a:xfrm>
            <a:off x="468313" y="1700213"/>
            <a:ext cx="8604250" cy="15875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en-US" altLang="ja-JP" sz="2800" b="1" dirty="0">
                <a:solidFill>
                  <a:srgbClr val="000099"/>
                </a:solidFill>
                <a:latin typeface="黑体" panose="02010609060101010101" pitchFamily="49" charset="-122"/>
                <a:ea typeface="黑体" panose="02010609060101010101" pitchFamily="49" charset="-122"/>
              </a:rPr>
              <a:t>2</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为部下留下</a:t>
            </a:r>
            <a:r>
              <a:rPr lang="zh-CN" altLang="en-US" sz="2800" b="1" dirty="0">
                <a:solidFill>
                  <a:srgbClr val="000099"/>
                </a:solidFill>
                <a:latin typeface="MS PGothic" panose="020B0600070205080204" pitchFamily="34" charset="-128"/>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思考的空间</a:t>
            </a:r>
            <a:r>
              <a:rPr lang="zh-CN" altLang="en-US" sz="2800" b="1" dirty="0">
                <a:solidFill>
                  <a:srgbClr val="000099"/>
                </a:solidFill>
                <a:latin typeface="MS PGothic" panose="020B0600070205080204" pitchFamily="34" charset="-128"/>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，让其彻底地进行</a:t>
            </a:r>
            <a:br>
              <a:rPr lang="zh-CN" altLang="en-US" sz="2800" b="1" dirty="0">
                <a:solidFill>
                  <a:srgbClr val="000099"/>
                </a:solidFill>
                <a:latin typeface="黑体" panose="02010609060101010101" pitchFamily="49" charset="-122"/>
                <a:ea typeface="黑体" panose="02010609060101010101" pitchFamily="49" charset="-122"/>
              </a:rPr>
            </a:br>
            <a:r>
              <a:rPr lang="zh-CN" altLang="en-US" sz="2800" b="1" dirty="0">
                <a:solidFill>
                  <a:srgbClr val="000099"/>
                </a:solidFill>
                <a:latin typeface="黑体" panose="02010609060101010101" pitchFamily="49" charset="-122"/>
                <a:ea typeface="黑体" panose="02010609060101010101" pitchFamily="49" charset="-122"/>
              </a:rPr>
              <a:t>   思考</a:t>
            </a:r>
            <a:endParaRPr lang="zh-CN" altLang="en-US" sz="28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endParaRPr lang="ja-JP" altLang="en-US" sz="2800" b="1" dirty="0">
              <a:solidFill>
                <a:srgbClr val="000099"/>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p:nvPr/>
        </p:nvSpPr>
        <p:spPr>
          <a:xfrm>
            <a:off x="466725" y="1700213"/>
            <a:ext cx="8137525" cy="790575"/>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6323" name="Text Box 3"/>
          <p:cNvSpPr txBox="1"/>
          <p:nvPr/>
        </p:nvSpPr>
        <p:spPr>
          <a:xfrm>
            <a:off x="539750" y="1914525"/>
            <a:ext cx="8604250" cy="11604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sz="2800" b="1" dirty="0">
                <a:solidFill>
                  <a:srgbClr val="000099"/>
                </a:solidFill>
                <a:latin typeface="黑体" panose="02010609060101010101" pitchFamily="49" charset="-122"/>
                <a:ea typeface="黑体" panose="02010609060101010101" pitchFamily="49" charset="-122"/>
              </a:rPr>
              <a:t>3</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确认、共享对业务进行日常跟进的方法</a:t>
            </a:r>
            <a:endParaRPr lang="zh-CN" altLang="en-US" sz="28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endParaRPr lang="ja-JP" altLang="en-US" sz="2800" b="1" dirty="0">
              <a:solidFill>
                <a:srgbClr val="000099"/>
              </a:solidFill>
              <a:latin typeface="黑体" panose="02010609060101010101" pitchFamily="49" charset="-122"/>
              <a:ea typeface="黑体" panose="02010609060101010101" pitchFamily="49" charset="-122"/>
            </a:endParaRPr>
          </a:p>
        </p:txBody>
      </p:sp>
      <p:sp>
        <p:nvSpPr>
          <p:cNvPr id="56324" name="AutoShape 4"/>
          <p:cNvSpPr/>
          <p:nvPr/>
        </p:nvSpPr>
        <p:spPr>
          <a:xfrm>
            <a:off x="539750" y="2781300"/>
            <a:ext cx="8135938" cy="3600450"/>
          </a:xfrm>
          <a:prstGeom prst="foldedCorner">
            <a:avLst>
              <a:gd name="adj" fmla="val 12500"/>
            </a:avLst>
          </a:prstGeom>
          <a:solidFill>
            <a:srgbClr val="FF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6325" name="Text Box 5"/>
          <p:cNvSpPr txBox="1"/>
          <p:nvPr/>
        </p:nvSpPr>
        <p:spPr>
          <a:xfrm>
            <a:off x="611188" y="3095625"/>
            <a:ext cx="8064500" cy="19177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sz="2400" b="1" dirty="0">
                <a:solidFill>
                  <a:srgbClr val="993366"/>
                </a:solidFill>
                <a:latin typeface="黑体" panose="02010609060101010101" pitchFamily="49" charset="-122"/>
                <a:ea typeface="黑体" panose="02010609060101010101" pitchFamily="49" charset="-122"/>
              </a:rPr>
              <a:t>（</a:t>
            </a:r>
            <a:r>
              <a:rPr lang="en-US" altLang="ja-JP" sz="2400" b="1" dirty="0">
                <a:solidFill>
                  <a:srgbClr val="993366"/>
                </a:solidFill>
                <a:latin typeface="黑体" panose="02010609060101010101" pitchFamily="49" charset="-122"/>
                <a:ea typeface="黑体" panose="02010609060101010101" pitchFamily="49" charset="-122"/>
              </a:rPr>
              <a:t>1</a:t>
            </a:r>
            <a:r>
              <a:rPr lang="ja-JP" altLang="en-US"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为了获得</a:t>
            </a:r>
            <a:r>
              <a:rPr lang="zh-CN" altLang="en-US" sz="2400" b="1" dirty="0">
                <a:solidFill>
                  <a:srgbClr val="993366"/>
                </a:solidFill>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持续性的切实的成果</a:t>
            </a:r>
            <a:r>
              <a:rPr lang="zh-CN" altLang="en-US" sz="2400" b="1" dirty="0">
                <a:solidFill>
                  <a:srgbClr val="993366"/>
                </a:solidFill>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，必须进行流程管理</a:t>
            </a:r>
            <a:br>
              <a:rPr lang="zh-CN" altLang="en-US" sz="2400" b="1" dirty="0">
                <a:solidFill>
                  <a:srgbClr val="993366"/>
                </a:solidFill>
                <a:latin typeface="黑体" panose="02010609060101010101" pitchFamily="49" charset="-122"/>
                <a:ea typeface="黑体" panose="02010609060101010101" pitchFamily="49" charset="-122"/>
              </a:rPr>
            </a:br>
            <a:br>
              <a:rPr lang="zh-CN" altLang="en-US" sz="2400" b="1" dirty="0">
                <a:solidFill>
                  <a:srgbClr val="993366"/>
                </a:solidFill>
                <a:latin typeface="黑体" panose="02010609060101010101" pitchFamily="49" charset="-122"/>
                <a:ea typeface="黑体" panose="02010609060101010101" pitchFamily="49" charset="-122"/>
              </a:rPr>
            </a:br>
            <a:r>
              <a:rPr lang="ja-JP" altLang="en-US" sz="2400" b="1" dirty="0">
                <a:solidFill>
                  <a:srgbClr val="993366"/>
                </a:solidFill>
                <a:latin typeface="黑体" panose="02010609060101010101" pitchFamily="49" charset="-122"/>
                <a:ea typeface="黑体" panose="02010609060101010101" pitchFamily="49" charset="-122"/>
              </a:rPr>
              <a:t>（</a:t>
            </a:r>
            <a:r>
              <a:rPr lang="en-US" altLang="ja-JP" sz="2400" b="1" dirty="0">
                <a:solidFill>
                  <a:srgbClr val="993366"/>
                </a:solidFill>
                <a:latin typeface="黑体" panose="02010609060101010101" pitchFamily="49" charset="-122"/>
                <a:ea typeface="黑体" panose="02010609060101010101" pitchFamily="49" charset="-122"/>
              </a:rPr>
              <a:t>2</a:t>
            </a:r>
            <a:r>
              <a:rPr lang="ja-JP" altLang="en-US"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工作延期会耗费成本和时间，降低生产效率</a:t>
            </a:r>
            <a:br>
              <a:rPr lang="zh-CN" altLang="en-US" sz="2400" b="1" dirty="0">
                <a:solidFill>
                  <a:srgbClr val="993366"/>
                </a:solidFill>
                <a:latin typeface="黑体" panose="02010609060101010101" pitchFamily="49" charset="-122"/>
                <a:ea typeface="黑体" panose="02010609060101010101" pitchFamily="49" charset="-122"/>
              </a:rPr>
            </a:br>
            <a:br>
              <a:rPr lang="ja-JP" altLang="zh-CN" sz="2400" b="1" dirty="0">
                <a:solidFill>
                  <a:srgbClr val="993366"/>
                </a:solidFill>
                <a:latin typeface="黑体" panose="02010609060101010101" pitchFamily="49" charset="-122"/>
                <a:ea typeface="黑体" panose="02010609060101010101" pitchFamily="49" charset="-122"/>
              </a:rPr>
            </a:br>
            <a:r>
              <a:rPr lang="ja-JP" altLang="en-US" sz="2400" b="1" dirty="0">
                <a:solidFill>
                  <a:srgbClr val="993366"/>
                </a:solidFill>
                <a:latin typeface="黑体" panose="02010609060101010101" pitchFamily="49" charset="-122"/>
                <a:ea typeface="黑体" panose="02010609060101010101" pitchFamily="49" charset="-122"/>
              </a:rPr>
              <a:t>（</a:t>
            </a:r>
            <a:r>
              <a:rPr lang="en-US" altLang="ja-JP" sz="2400" b="1" dirty="0">
                <a:solidFill>
                  <a:srgbClr val="993366"/>
                </a:solidFill>
                <a:latin typeface="黑体" panose="02010609060101010101" pitchFamily="49" charset="-122"/>
                <a:ea typeface="黑体" panose="02010609060101010101" pitchFamily="49" charset="-122"/>
              </a:rPr>
              <a:t>3</a:t>
            </a:r>
            <a:r>
              <a:rPr lang="ja-JP" altLang="en-US"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上司在履行职责时有必要对流程进行管理</a:t>
            </a:r>
            <a:endParaRPr lang="ja-JP" altLang="en-US" sz="2400" b="1" dirty="0">
              <a:solidFill>
                <a:srgbClr val="993366"/>
              </a:solidFill>
              <a:latin typeface="黑体" panose="02010609060101010101" pitchFamily="49" charset="-122"/>
              <a:ea typeface="黑体" panose="02010609060101010101" pitchFamily="49" charset="-122"/>
            </a:endParaRPr>
          </a:p>
        </p:txBody>
      </p:sp>
      <p:sp>
        <p:nvSpPr>
          <p:cNvPr id="56326" name="Rectangle 7"/>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zh-CN"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2</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安排工作</a:t>
            </a:r>
            <a:endParaRPr lang="zh-CN" altLang="en-US"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Text Box 2"/>
          <p:cNvSpPr txBox="1"/>
          <p:nvPr/>
        </p:nvSpPr>
        <p:spPr>
          <a:xfrm>
            <a:off x="1979613" y="1700213"/>
            <a:ext cx="7056437" cy="1341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50000"/>
              </a:spcBef>
              <a:buNone/>
            </a:pPr>
            <a:r>
              <a:rPr lang="ja-JP" altLang="en-US" sz="2200" b="1" dirty="0">
                <a:solidFill>
                  <a:srgbClr val="993366"/>
                </a:solidFill>
                <a:latin typeface="Arial Black" panose="020B0A04020102020204" pitchFamily="34" charset="0"/>
                <a:ea typeface="黑体" panose="02010609060101010101" pitchFamily="49" charset="-122"/>
              </a:rPr>
              <a:t>＜</a:t>
            </a:r>
            <a:r>
              <a:rPr lang="zh-CN" altLang="en-US" sz="2200" b="1" dirty="0">
                <a:solidFill>
                  <a:srgbClr val="993366"/>
                </a:solidFill>
                <a:latin typeface="Arial Black" panose="020B0A04020102020204" pitchFamily="34" charset="0"/>
                <a:ea typeface="黑体" panose="02010609060101010101" pitchFamily="49" charset="-122"/>
              </a:rPr>
              <a:t>丰田英二最高顾问</a:t>
            </a:r>
            <a:r>
              <a:rPr lang="ja-JP" altLang="en-US" sz="2200" b="1" dirty="0">
                <a:solidFill>
                  <a:srgbClr val="993366"/>
                </a:solidFill>
                <a:latin typeface="Arial Black" panose="020B0A04020102020204" pitchFamily="34" charset="0"/>
                <a:ea typeface="黑体" panose="02010609060101010101" pitchFamily="49" charset="-122"/>
              </a:rPr>
              <a:t>＞</a:t>
            </a:r>
            <a:endParaRPr lang="ja-JP" altLang="en-US" sz="2200" b="1" dirty="0">
              <a:solidFill>
                <a:srgbClr val="993366"/>
              </a:solidFill>
              <a:latin typeface="Arial Black" panose="020B0A04020102020204" pitchFamily="34" charset="0"/>
              <a:ea typeface="黑体" panose="02010609060101010101" pitchFamily="49" charset="-122"/>
            </a:endParaRPr>
          </a:p>
          <a:p>
            <a:pPr marL="0" lvl="0" indent="0">
              <a:spcBef>
                <a:spcPct val="50000"/>
              </a:spcBef>
              <a:buNone/>
            </a:pPr>
            <a:r>
              <a:rPr lang="zh-CN" altLang="en-US" sz="2000" b="1" dirty="0">
                <a:solidFill>
                  <a:srgbClr val="000099"/>
                </a:solidFill>
                <a:latin typeface="Arial Black" panose="020B0A04020102020204" pitchFamily="34" charset="0"/>
                <a:ea typeface="黑体" panose="02010609060101010101" pitchFamily="49" charset="-122"/>
              </a:rPr>
              <a:t>人才是经营的关键，决定企业兴衰的正是人才。</a:t>
            </a:r>
            <a:endParaRPr lang="ja-JP" altLang="en-US" sz="2000" b="1" dirty="0">
              <a:solidFill>
                <a:srgbClr val="000099"/>
              </a:solidFill>
              <a:latin typeface="Arial Black" panose="020B0A04020102020204" pitchFamily="34" charset="0"/>
              <a:ea typeface="黑体" panose="02010609060101010101" pitchFamily="49" charset="-122"/>
            </a:endParaRPr>
          </a:p>
          <a:p>
            <a:pPr marL="0" lvl="0" indent="0">
              <a:spcBef>
                <a:spcPct val="50000"/>
              </a:spcBef>
              <a:buNone/>
            </a:pPr>
            <a:r>
              <a:rPr lang="zh-CN" altLang="en-US" sz="2000" b="1" dirty="0">
                <a:solidFill>
                  <a:srgbClr val="000099"/>
                </a:solidFill>
                <a:latin typeface="Arial Black" panose="020B0A04020102020204" pitchFamily="34" charset="0"/>
                <a:ea typeface="黑体" panose="02010609060101010101" pitchFamily="49" charset="-122"/>
              </a:rPr>
              <a:t>产品是由人制造出来的，不培养人才就无法开展工作。</a:t>
            </a:r>
            <a:endParaRPr lang="ja-JP" altLang="en-US" sz="2000" b="1" dirty="0">
              <a:solidFill>
                <a:srgbClr val="000099"/>
              </a:solidFill>
              <a:latin typeface="Arial Black" panose="020B0A04020102020204" pitchFamily="34" charset="0"/>
              <a:ea typeface="黑体" panose="02010609060101010101" pitchFamily="49" charset="-122"/>
            </a:endParaRPr>
          </a:p>
        </p:txBody>
      </p:sp>
      <p:pic>
        <p:nvPicPr>
          <p:cNvPr id="106499" name="Picture 3" descr="Eiji Toyoda"/>
          <p:cNvPicPr>
            <a:picLocks noChangeAspect="1"/>
          </p:cNvPicPr>
          <p:nvPr>
            <p:ph hasCustomPrompt="1"/>
          </p:nvPr>
        </p:nvPicPr>
        <p:blipFill>
          <a:blip r:embed="rId1"/>
          <a:srcRect/>
          <a:stretch>
            <a:fillRect/>
          </a:stretch>
        </p:blipFill>
        <p:spPr>
          <a:xfrm>
            <a:off x="527050" y="1627188"/>
            <a:ext cx="1238250" cy="1573212"/>
          </a:xfrm>
          <a:ln/>
        </p:spPr>
      </p:pic>
      <p:sp>
        <p:nvSpPr>
          <p:cNvPr id="7172" name="Rectangle 8" descr="粉色面巾纸"/>
          <p:cNvSpPr/>
          <p:nvPr/>
        </p:nvSpPr>
        <p:spPr>
          <a:xfrm>
            <a:off x="1042988" y="404813"/>
            <a:ext cx="7705725" cy="762000"/>
          </a:xfrm>
          <a:prstGeom prst="rect">
            <a:avLst/>
          </a:prstGeom>
          <a:blipFill rotWithShape="1">
            <a:blip r:embed="rId2"/>
          </a:blipFill>
          <a:ln w="9525">
            <a:noFill/>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a:spcBef>
                <a:spcPct val="0"/>
              </a:spcBef>
              <a:buNone/>
            </a:pPr>
            <a:r>
              <a:rPr lang="zh-CN" altLang="en-US" sz="4400" b="1" dirty="0">
                <a:solidFill>
                  <a:srgbClr val="000099"/>
                </a:solidFill>
                <a:latin typeface="MS PGothic" panose="020B0600070205080204" pitchFamily="34" charset="-128"/>
                <a:ea typeface="黑体" panose="02010609060101010101" pitchFamily="49" charset="-122"/>
              </a:rPr>
              <a:t>人才培养的重要性</a:t>
            </a:r>
            <a:endParaRPr lang="zh-CN" altLang="en-US" sz="4400" b="1" dirty="0">
              <a:solidFill>
                <a:srgbClr val="000099"/>
              </a:solidFill>
              <a:latin typeface="MS PGothic" panose="020B0600070205080204" pitchFamily="34" charset="-128"/>
              <a:ea typeface="黑体" panose="02010609060101010101" pitchFamily="49" charset="-122"/>
            </a:endParaRPr>
          </a:p>
        </p:txBody>
      </p:sp>
      <p:sp>
        <p:nvSpPr>
          <p:cNvPr id="106505" name="Text Box 9"/>
          <p:cNvSpPr txBox="1"/>
          <p:nvPr/>
        </p:nvSpPr>
        <p:spPr>
          <a:xfrm>
            <a:off x="2051050" y="5222875"/>
            <a:ext cx="6985000" cy="11890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50000"/>
              </a:spcBef>
              <a:buNone/>
            </a:pPr>
            <a:r>
              <a:rPr lang="zh-CN" altLang="en-US" sz="2200" b="1" dirty="0">
                <a:solidFill>
                  <a:srgbClr val="990033"/>
                </a:solidFill>
                <a:latin typeface="Arial Black" panose="020B0A04020102020204" pitchFamily="34" charset="0"/>
                <a:ea typeface="黑体" panose="02010609060101010101" pitchFamily="49" charset="-122"/>
              </a:rPr>
              <a:t>＜渡边社长＞</a:t>
            </a:r>
            <a:endParaRPr lang="zh-CN" altLang="en-US" sz="2200" b="1" dirty="0">
              <a:solidFill>
                <a:srgbClr val="990033"/>
              </a:solidFill>
              <a:latin typeface="Arial Black" panose="020B0A04020102020204" pitchFamily="34" charset="0"/>
              <a:ea typeface="黑体" panose="02010609060101010101" pitchFamily="49" charset="-122"/>
            </a:endParaRPr>
          </a:p>
          <a:p>
            <a:pPr marL="0" lvl="0" indent="0">
              <a:spcBef>
                <a:spcPct val="50000"/>
              </a:spcBef>
              <a:buNone/>
            </a:pPr>
            <a:r>
              <a:rPr lang="zh-CN" altLang="en-US" sz="2000" b="1" dirty="0">
                <a:solidFill>
                  <a:srgbClr val="000099"/>
                </a:solidFill>
                <a:latin typeface="Arial Black" panose="020B0A04020102020204" pitchFamily="34" charset="0"/>
                <a:ea typeface="黑体" panose="02010609060101010101" pitchFamily="49" charset="-122"/>
              </a:rPr>
              <a:t>人才培养看似对公司的发展无立竿见影的成效，</a:t>
            </a:r>
            <a:br>
              <a:rPr lang="zh-CN" altLang="en-US" sz="2000" b="1" dirty="0">
                <a:solidFill>
                  <a:srgbClr val="000099"/>
                </a:solidFill>
                <a:latin typeface="Arial Black" panose="020B0A04020102020204" pitchFamily="34" charset="0"/>
                <a:ea typeface="黑体" panose="02010609060101010101" pitchFamily="49" charset="-122"/>
              </a:rPr>
            </a:br>
            <a:r>
              <a:rPr lang="zh-CN" altLang="en-US" sz="2000" b="1" dirty="0">
                <a:solidFill>
                  <a:srgbClr val="000099"/>
                </a:solidFill>
                <a:latin typeface="Arial Black" panose="020B0A04020102020204" pitchFamily="34" charset="0"/>
                <a:ea typeface="黑体" panose="02010609060101010101" pitchFamily="49" charset="-122"/>
              </a:rPr>
              <a:t>事实上却是促进公司持续发展的捷径</a:t>
            </a:r>
            <a:endParaRPr lang="zh-CN" altLang="en-US" sz="2000" b="1" dirty="0">
              <a:solidFill>
                <a:srgbClr val="000099"/>
              </a:solidFill>
              <a:latin typeface="Arial Black" panose="020B0A04020102020204" pitchFamily="34" charset="0"/>
              <a:ea typeface="黑体" panose="02010609060101010101" pitchFamily="49" charset="-122"/>
            </a:endParaRPr>
          </a:p>
        </p:txBody>
      </p:sp>
      <p:sp>
        <p:nvSpPr>
          <p:cNvPr id="106506" name="Text Box 10"/>
          <p:cNvSpPr txBox="1"/>
          <p:nvPr/>
        </p:nvSpPr>
        <p:spPr>
          <a:xfrm>
            <a:off x="2051050" y="3284538"/>
            <a:ext cx="7092950" cy="14938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50000"/>
              </a:spcBef>
              <a:buNone/>
            </a:pPr>
            <a:r>
              <a:rPr lang="zh-CN" altLang="en-US" sz="2200" b="1" dirty="0">
                <a:solidFill>
                  <a:srgbClr val="993366"/>
                </a:solidFill>
                <a:latin typeface="Arial Black" panose="020B0A04020102020204" pitchFamily="34" charset="0"/>
                <a:ea typeface="黑体" panose="02010609060101010101" pitchFamily="49" charset="-122"/>
              </a:rPr>
              <a:t>＜张会长＞</a:t>
            </a:r>
            <a:endParaRPr lang="zh-CN" altLang="en-US" sz="2200" b="1" dirty="0">
              <a:solidFill>
                <a:srgbClr val="993366"/>
              </a:solidFill>
              <a:latin typeface="Arial Black" panose="020B0A04020102020204" pitchFamily="34" charset="0"/>
              <a:ea typeface="黑体" panose="02010609060101010101" pitchFamily="49" charset="-122"/>
            </a:endParaRPr>
          </a:p>
          <a:p>
            <a:pPr marL="0" lvl="0" indent="0">
              <a:spcBef>
                <a:spcPct val="50000"/>
              </a:spcBef>
              <a:buNone/>
            </a:pPr>
            <a:r>
              <a:rPr lang="zh-CN" altLang="en-US" sz="2000" b="1" dirty="0">
                <a:solidFill>
                  <a:srgbClr val="000099"/>
                </a:solidFill>
                <a:latin typeface="Arial Black" panose="020B0A04020102020204" pitchFamily="34" charset="0"/>
                <a:ea typeface="黑体" panose="02010609060101010101" pitchFamily="49" charset="-122"/>
              </a:rPr>
              <a:t>我以前得到了大野先生和铃村先生的大力培养。如果我不对</a:t>
            </a:r>
            <a:br>
              <a:rPr lang="zh-CN" altLang="en-US" sz="2000" b="1" dirty="0">
                <a:solidFill>
                  <a:srgbClr val="000099"/>
                </a:solidFill>
                <a:latin typeface="Arial Black" panose="020B0A04020102020204" pitchFamily="34" charset="0"/>
                <a:ea typeface="黑体" panose="02010609060101010101" pitchFamily="49" charset="-122"/>
              </a:rPr>
            </a:br>
            <a:r>
              <a:rPr lang="zh-CN" altLang="en-US" sz="2000" b="1" dirty="0">
                <a:solidFill>
                  <a:srgbClr val="000099"/>
                </a:solidFill>
                <a:latin typeface="Arial Black" panose="020B0A04020102020204" pitchFamily="34" charset="0"/>
                <a:ea typeface="黑体" panose="02010609060101010101" pitchFamily="49" charset="-122"/>
              </a:rPr>
              <a:t>年轻一代进行培养就不足以报答他们对我的培育之恩，</a:t>
            </a:r>
            <a:br>
              <a:rPr lang="zh-CN" altLang="en-US" sz="2000" b="1" dirty="0">
                <a:solidFill>
                  <a:srgbClr val="000099"/>
                </a:solidFill>
                <a:latin typeface="Arial Black" panose="020B0A04020102020204" pitchFamily="34" charset="0"/>
                <a:ea typeface="黑体" panose="02010609060101010101" pitchFamily="49" charset="-122"/>
              </a:rPr>
            </a:br>
            <a:r>
              <a:rPr lang="zh-CN" altLang="en-US" sz="2000" b="1" dirty="0">
                <a:solidFill>
                  <a:srgbClr val="000099"/>
                </a:solidFill>
                <a:latin typeface="Arial Black" panose="020B0A04020102020204" pitchFamily="34" charset="0"/>
                <a:ea typeface="黑体" panose="02010609060101010101" pitchFamily="49" charset="-122"/>
              </a:rPr>
              <a:t>我就是怀着这种信念开始人才培养的实践的。</a:t>
            </a:r>
            <a:endParaRPr lang="ja-JP" altLang="en-US" sz="2000" b="1" dirty="0">
              <a:solidFill>
                <a:srgbClr val="000099"/>
              </a:solidFill>
              <a:latin typeface="Arial Black" panose="020B0A04020102020204" pitchFamily="34" charset="0"/>
              <a:ea typeface="黑体" panose="02010609060101010101" pitchFamily="49" charset="-122"/>
            </a:endParaRPr>
          </a:p>
        </p:txBody>
      </p:sp>
      <p:pic>
        <p:nvPicPr>
          <p:cNvPr id="106507" name="Picture 11" descr="fujio_cho"/>
          <p:cNvPicPr>
            <a:picLocks noChangeAspect="1"/>
          </p:cNvPicPr>
          <p:nvPr/>
        </p:nvPicPr>
        <p:blipFill>
          <a:blip r:embed="rId3"/>
          <a:stretch>
            <a:fillRect/>
          </a:stretch>
        </p:blipFill>
        <p:spPr>
          <a:xfrm>
            <a:off x="611188" y="3429000"/>
            <a:ext cx="1212850" cy="1296988"/>
          </a:xfrm>
          <a:prstGeom prst="rect">
            <a:avLst/>
          </a:prstGeom>
          <a:noFill/>
          <a:ln w="9525">
            <a:noFill/>
          </a:ln>
        </p:spPr>
      </p:pic>
      <p:pic>
        <p:nvPicPr>
          <p:cNvPr id="106508" name="Picture 12" descr="katsuaki_watanabe"/>
          <p:cNvPicPr>
            <a:picLocks noChangeAspect="1"/>
          </p:cNvPicPr>
          <p:nvPr/>
        </p:nvPicPr>
        <p:blipFill>
          <a:blip r:embed="rId4"/>
          <a:stretch>
            <a:fillRect/>
          </a:stretch>
        </p:blipFill>
        <p:spPr>
          <a:xfrm>
            <a:off x="611188" y="5084763"/>
            <a:ext cx="1212850" cy="1296987"/>
          </a:xfrm>
          <a:prstGeom prst="rect">
            <a:avLst/>
          </a:prstGeom>
          <a:noFill/>
          <a:ln w="9525">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4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5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5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5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505" grpId="0"/>
      <p:bldP spid="10650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3</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通过日常跟进，促使部下完成工作</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57347" name="Rectangle 3"/>
          <p:cNvSpPr/>
          <p:nvPr/>
        </p:nvSpPr>
        <p:spPr>
          <a:xfrm>
            <a:off x="466725" y="2854325"/>
            <a:ext cx="8137525" cy="2879725"/>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7348" name="Text Box 4"/>
          <p:cNvSpPr txBox="1"/>
          <p:nvPr/>
        </p:nvSpPr>
        <p:spPr>
          <a:xfrm>
            <a:off x="539750" y="3144838"/>
            <a:ext cx="8604250" cy="2228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sz="2800" b="1" dirty="0">
                <a:solidFill>
                  <a:srgbClr val="000099"/>
                </a:solidFill>
                <a:latin typeface="黑体" panose="02010609060101010101" pitchFamily="49" charset="-122"/>
                <a:ea typeface="黑体" panose="02010609060101010101" pitchFamily="49" charset="-122"/>
              </a:rPr>
              <a:t>1</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观察部下每天的工作状态，把握部下的状况</a:t>
            </a:r>
            <a:endParaRPr lang="zh-CN" altLang="en-US" sz="28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en-US" altLang="zh-CN" sz="2800" b="1" dirty="0">
                <a:solidFill>
                  <a:srgbClr val="000099"/>
                </a:solidFill>
                <a:latin typeface="黑体" panose="02010609060101010101" pitchFamily="49" charset="-122"/>
                <a:ea typeface="黑体" panose="02010609060101010101" pitchFamily="49" charset="-122"/>
              </a:rPr>
              <a:t>2</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部下遇到困难时，要思考部下出现这个</a:t>
            </a:r>
            <a:br>
              <a:rPr lang="zh-CN" altLang="en-US" sz="2800" b="1" dirty="0">
                <a:solidFill>
                  <a:srgbClr val="000099"/>
                </a:solidFill>
                <a:latin typeface="黑体" panose="02010609060101010101" pitchFamily="49" charset="-122"/>
                <a:ea typeface="黑体" panose="02010609060101010101" pitchFamily="49" charset="-122"/>
              </a:rPr>
            </a:br>
            <a:r>
              <a:rPr lang="zh-CN" altLang="en-US" sz="2800" b="1" dirty="0">
                <a:solidFill>
                  <a:srgbClr val="000099"/>
                </a:solidFill>
                <a:latin typeface="黑体" panose="02010609060101010101" pitchFamily="49" charset="-122"/>
                <a:ea typeface="黑体" panose="02010609060101010101" pitchFamily="49" charset="-122"/>
              </a:rPr>
              <a:t>   </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症状</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的原因</a:t>
            </a:r>
            <a:endParaRPr lang="zh-CN" altLang="en-US" sz="28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en-US" altLang="zh-CN" sz="2800" b="1" dirty="0">
                <a:solidFill>
                  <a:srgbClr val="000099"/>
                </a:solidFill>
                <a:latin typeface="黑体" panose="02010609060101010101" pitchFamily="49" charset="-122"/>
                <a:ea typeface="黑体" panose="02010609060101010101" pitchFamily="49" charset="-122"/>
              </a:rPr>
              <a:t>3</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妥善对应，鼓励部下完成工作</a:t>
            </a:r>
            <a:endParaRPr lang="zh-CN" altLang="en-US" sz="2800" b="1" dirty="0">
              <a:solidFill>
                <a:srgbClr val="000099"/>
              </a:solidFill>
              <a:latin typeface="黑体" panose="02010609060101010101" pitchFamily="49" charset="-122"/>
              <a:ea typeface="黑体" panose="02010609060101010101" pitchFamily="49" charset="-122"/>
            </a:endParaRPr>
          </a:p>
        </p:txBody>
      </p:sp>
      <p:sp>
        <p:nvSpPr>
          <p:cNvPr id="57349" name="Text Box 5"/>
          <p:cNvSpPr txBox="1"/>
          <p:nvPr/>
        </p:nvSpPr>
        <p:spPr>
          <a:xfrm>
            <a:off x="395288" y="2133600"/>
            <a:ext cx="259238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b="1" dirty="0">
                <a:ea typeface="黑体" panose="02010609060101010101" pitchFamily="49" charset="-122"/>
              </a:rPr>
              <a:t>■　</a:t>
            </a:r>
            <a:r>
              <a:rPr lang="zh-CN" altLang="en-US" b="1" dirty="0">
                <a:ea typeface="黑体" panose="02010609060101010101" pitchFamily="49" charset="-122"/>
              </a:rPr>
              <a:t>步骤</a:t>
            </a:r>
            <a:endParaRPr lang="ja-JP" altLang="en-US" b="1" dirty="0">
              <a:ea typeface="黑体" panose="02010609060101010101" pitchFamily="49" charset="-122"/>
            </a:endParaRPr>
          </a:p>
        </p:txBody>
      </p:sp>
    </p:spTree>
  </p:cSld>
  <p:clrMapOvr>
    <a:masterClrMapping/>
  </p:clrMapOvr>
  <p:transition>
    <p:strips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Picture 2"/>
          <p:cNvPicPr>
            <a:picLocks noChangeAspect="1"/>
          </p:cNvPicPr>
          <p:nvPr/>
        </p:nvPicPr>
        <p:blipFill>
          <a:blip r:embed="rId1"/>
          <a:stretch>
            <a:fillRect/>
          </a:stretch>
        </p:blipFill>
        <p:spPr>
          <a:xfrm>
            <a:off x="381000" y="1905000"/>
            <a:ext cx="8305800" cy="3805238"/>
          </a:xfrm>
          <a:prstGeom prst="rect">
            <a:avLst/>
          </a:prstGeom>
          <a:noFill/>
          <a:ln w="9525">
            <a:noFill/>
          </a:ln>
        </p:spPr>
      </p:pic>
      <p:sp>
        <p:nvSpPr>
          <p:cNvPr id="58371" name="Rectangle 4"/>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3</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通过日常跟进，促使部下完成工作</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58372" name="Rectangle 6"/>
          <p:cNvSpPr/>
          <p:nvPr/>
        </p:nvSpPr>
        <p:spPr>
          <a:xfrm>
            <a:off x="106363" y="3141663"/>
            <a:ext cx="1728787" cy="1657350"/>
          </a:xfrm>
          <a:prstGeom prst="rect">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3600" b="1" dirty="0">
                <a:ea typeface="黑体" panose="02010609060101010101" pitchFamily="49" charset="-122"/>
              </a:rPr>
              <a:t>学习范围</a:t>
            </a:r>
            <a:endParaRPr lang="zh-CN" altLang="en-US" sz="3600" b="1" dirty="0">
              <a:ea typeface="黑体" panose="02010609060101010101" pitchFamily="49" charset="-122"/>
            </a:endParaRPr>
          </a:p>
        </p:txBody>
      </p:sp>
      <p:sp>
        <p:nvSpPr>
          <p:cNvPr id="58373" name="Rectangle 7"/>
          <p:cNvSpPr/>
          <p:nvPr/>
        </p:nvSpPr>
        <p:spPr>
          <a:xfrm>
            <a:off x="2339975" y="5300663"/>
            <a:ext cx="1512888" cy="360362"/>
          </a:xfrm>
          <a:prstGeom prst="rect">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800" b="1" dirty="0">
                <a:ea typeface="黑体" panose="02010609060101010101" pitchFamily="49" charset="-122"/>
              </a:rPr>
              <a:t>跟进点</a:t>
            </a:r>
            <a:endParaRPr lang="zh-CN" altLang="en-US" sz="1800" b="1" dirty="0">
              <a:ea typeface="黑体" panose="02010609060101010101" pitchFamily="49" charset="-122"/>
            </a:endParaRPr>
          </a:p>
        </p:txBody>
      </p:sp>
      <p:sp>
        <p:nvSpPr>
          <p:cNvPr id="58374" name="Rectangle 8"/>
          <p:cNvSpPr/>
          <p:nvPr/>
        </p:nvSpPr>
        <p:spPr>
          <a:xfrm>
            <a:off x="5867400" y="5300663"/>
            <a:ext cx="1512888" cy="360362"/>
          </a:xfrm>
          <a:prstGeom prst="rect">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800" b="1" dirty="0">
                <a:ea typeface="黑体" panose="02010609060101010101" pitchFamily="49" charset="-122"/>
              </a:rPr>
              <a:t>学习</a:t>
            </a:r>
            <a:endParaRPr lang="zh-CN" altLang="en-US" sz="1800" b="1" dirty="0">
              <a:ea typeface="黑体" panose="02010609060101010101" pitchFamily="49" charset="-122"/>
            </a:endParaRPr>
          </a:p>
        </p:txBody>
      </p:sp>
      <p:sp>
        <p:nvSpPr>
          <p:cNvPr id="58375" name="Oval 9"/>
          <p:cNvSpPr/>
          <p:nvPr/>
        </p:nvSpPr>
        <p:spPr>
          <a:xfrm>
            <a:off x="7451725" y="3213100"/>
            <a:ext cx="1152525" cy="1584325"/>
          </a:xfrm>
          <a:prstGeom prst="ellipse">
            <a:avLst/>
          </a:prstGeom>
          <a:solidFill>
            <a:srgbClr val="800000"/>
          </a:solidFill>
          <a:ln w="9525" cap="flat" cmpd="sng">
            <a:solidFill>
              <a:srgbClr val="80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3600" b="1" dirty="0">
                <a:solidFill>
                  <a:schemeClr val="bg1"/>
                </a:solidFill>
                <a:ea typeface="黑体" panose="02010609060101010101" pitchFamily="49" charset="-122"/>
              </a:rPr>
              <a:t>目标</a:t>
            </a:r>
            <a:endParaRPr lang="zh-CN" altLang="en-US" sz="3600" b="1" dirty="0">
              <a:solidFill>
                <a:schemeClr val="bg1"/>
              </a:solidFill>
              <a:ea typeface="黑体" panose="02010609060101010101" pitchFamily="49" charset="-122"/>
            </a:endParaRPr>
          </a:p>
        </p:txBody>
      </p:sp>
      <p:sp>
        <p:nvSpPr>
          <p:cNvPr id="58376" name="Rectangle 10"/>
          <p:cNvSpPr/>
          <p:nvPr/>
        </p:nvSpPr>
        <p:spPr>
          <a:xfrm>
            <a:off x="1331913" y="2276475"/>
            <a:ext cx="1512887" cy="360363"/>
          </a:xfrm>
          <a:prstGeom prst="rect">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800" b="1" dirty="0">
                <a:ea typeface="黑体" panose="02010609060101010101" pitchFamily="49" charset="-122"/>
              </a:rPr>
              <a:t>部下的企划</a:t>
            </a:r>
            <a:endParaRPr lang="zh-CN" altLang="en-US" sz="1800" b="1" dirty="0">
              <a:ea typeface="黑体" panose="02010609060101010101" pitchFamily="49" charset="-122"/>
            </a:endParaRPr>
          </a:p>
        </p:txBody>
      </p:sp>
      <p:sp>
        <p:nvSpPr>
          <p:cNvPr id="58377" name="Rectangle 11"/>
          <p:cNvSpPr/>
          <p:nvPr/>
        </p:nvSpPr>
        <p:spPr>
          <a:xfrm>
            <a:off x="2843213" y="1916113"/>
            <a:ext cx="1512887" cy="360362"/>
          </a:xfrm>
          <a:prstGeom prst="rect">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800" b="1" dirty="0">
                <a:ea typeface="黑体" panose="02010609060101010101" pitchFamily="49" charset="-122"/>
              </a:rPr>
              <a:t>指导</a:t>
            </a:r>
            <a:endParaRPr lang="zh-CN" altLang="en-US" sz="1800" b="1" dirty="0">
              <a:ea typeface="黑体" panose="0201060906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9394" name="Group 60"/>
          <p:cNvGrpSpPr/>
          <p:nvPr/>
        </p:nvGrpSpPr>
        <p:grpSpPr>
          <a:xfrm>
            <a:off x="539750" y="1773238"/>
            <a:ext cx="8424863" cy="4751387"/>
            <a:chOff x="340" y="1117"/>
            <a:chExt cx="5307" cy="2993"/>
          </a:xfrm>
        </p:grpSpPr>
        <p:sp>
          <p:nvSpPr>
            <p:cNvPr id="59396" name="AutoShape 6"/>
            <p:cNvSpPr/>
            <p:nvPr/>
          </p:nvSpPr>
          <p:spPr>
            <a:xfrm>
              <a:off x="340" y="1310"/>
              <a:ext cx="5035" cy="28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endParaRPr lang="ja-JP" altLang="en-US" sz="1800" dirty="0">
                <a:latin typeface="黑体" panose="02010609060101010101" pitchFamily="49" charset="-122"/>
                <a:ea typeface="黑体" panose="02010609060101010101" pitchFamily="49" charset="-122"/>
              </a:endParaRPr>
            </a:p>
          </p:txBody>
        </p:sp>
        <p:sp>
          <p:nvSpPr>
            <p:cNvPr id="59397" name="Line 8"/>
            <p:cNvSpPr/>
            <p:nvPr/>
          </p:nvSpPr>
          <p:spPr>
            <a:xfrm>
              <a:off x="1110" y="1575"/>
              <a:ext cx="0" cy="2262"/>
            </a:xfrm>
            <a:prstGeom prst="line">
              <a:avLst/>
            </a:prstGeom>
            <a:ln w="9525" cap="flat" cmpd="sng">
              <a:solidFill>
                <a:schemeClr val="tx1"/>
              </a:solidFill>
              <a:prstDash val="solid"/>
              <a:headEnd type="none" w="med" len="med"/>
              <a:tailEnd type="none" w="med" len="med"/>
            </a:ln>
          </p:spPr>
        </p:sp>
        <p:sp>
          <p:nvSpPr>
            <p:cNvPr id="59398" name="Line 9"/>
            <p:cNvSpPr/>
            <p:nvPr/>
          </p:nvSpPr>
          <p:spPr>
            <a:xfrm>
              <a:off x="1110" y="3837"/>
              <a:ext cx="3175" cy="0"/>
            </a:xfrm>
            <a:prstGeom prst="line">
              <a:avLst/>
            </a:prstGeom>
            <a:ln w="9525" cap="flat" cmpd="sng">
              <a:solidFill>
                <a:schemeClr val="tx1"/>
              </a:solidFill>
              <a:prstDash val="solid"/>
              <a:headEnd type="none" w="med" len="med"/>
              <a:tailEnd type="none" w="med" len="med"/>
            </a:ln>
          </p:spPr>
        </p:sp>
        <p:sp>
          <p:nvSpPr>
            <p:cNvPr id="59399" name="Line 10"/>
            <p:cNvSpPr/>
            <p:nvPr/>
          </p:nvSpPr>
          <p:spPr>
            <a:xfrm>
              <a:off x="1110" y="2766"/>
              <a:ext cx="3175" cy="0"/>
            </a:xfrm>
            <a:prstGeom prst="line">
              <a:avLst/>
            </a:prstGeom>
            <a:ln w="50800" cap="rnd" cmpd="sng">
              <a:solidFill>
                <a:schemeClr val="tx1"/>
              </a:solidFill>
              <a:prstDash val="sysDot"/>
              <a:headEnd type="none" w="med" len="med"/>
              <a:tailEnd type="none" w="med" len="med"/>
            </a:ln>
          </p:spPr>
        </p:sp>
        <p:sp>
          <p:nvSpPr>
            <p:cNvPr id="59400" name="Text Box 13"/>
            <p:cNvSpPr txBox="1"/>
            <p:nvPr/>
          </p:nvSpPr>
          <p:spPr>
            <a:xfrm>
              <a:off x="385" y="2646"/>
              <a:ext cx="816"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1600" b="1" dirty="0">
                  <a:latin typeface="黑体" panose="02010609060101010101" pitchFamily="49" charset="-122"/>
                  <a:ea typeface="黑体" panose="02010609060101010101" pitchFamily="49" charset="-122"/>
                </a:rPr>
                <a:t>中间成果</a:t>
              </a:r>
              <a:endParaRPr lang="zh-CN" altLang="en-US" sz="1600" b="1" dirty="0">
                <a:latin typeface="黑体" panose="02010609060101010101" pitchFamily="49" charset="-122"/>
                <a:ea typeface="黑体" panose="02010609060101010101" pitchFamily="49" charset="-122"/>
              </a:endParaRPr>
            </a:p>
          </p:txBody>
        </p:sp>
        <p:sp>
          <p:nvSpPr>
            <p:cNvPr id="59401" name="Text Box 14"/>
            <p:cNvSpPr txBox="1"/>
            <p:nvPr/>
          </p:nvSpPr>
          <p:spPr>
            <a:xfrm>
              <a:off x="385" y="1434"/>
              <a:ext cx="816"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1800" b="1" dirty="0">
                  <a:latin typeface="黑体" panose="02010609060101010101" pitchFamily="49" charset="-122"/>
                  <a:ea typeface="黑体" panose="02010609060101010101" pitchFamily="49" charset="-122"/>
                </a:rPr>
                <a:t>成果水平</a:t>
              </a:r>
              <a:endParaRPr lang="zh-CN" altLang="en-US" sz="1800" b="1" dirty="0">
                <a:latin typeface="黑体" panose="02010609060101010101" pitchFamily="49" charset="-122"/>
                <a:ea typeface="黑体" panose="02010609060101010101" pitchFamily="49" charset="-122"/>
              </a:endParaRPr>
            </a:p>
          </p:txBody>
        </p:sp>
        <p:sp>
          <p:nvSpPr>
            <p:cNvPr id="59402" name="Freeform 20"/>
            <p:cNvSpPr/>
            <p:nvPr/>
          </p:nvSpPr>
          <p:spPr>
            <a:xfrm>
              <a:off x="1110" y="1976"/>
              <a:ext cx="3175" cy="3"/>
            </a:xfrm>
            <a:custGeom>
              <a:avLst/>
              <a:gdLst/>
              <a:ahLst/>
              <a:cxnLst>
                <a:cxn ang="0">
                  <a:pos x="0" y="3"/>
                </a:cxn>
                <a:cxn ang="0">
                  <a:pos x="1267" y="0"/>
                </a:cxn>
                <a:cxn ang="0">
                  <a:pos x="3175" y="3"/>
                </a:cxn>
              </a:cxnLst>
              <a:pathLst>
                <a:path w="3175" h="3">
                  <a:moveTo>
                    <a:pt x="0" y="3"/>
                  </a:moveTo>
                  <a:lnTo>
                    <a:pt x="1267" y="0"/>
                  </a:lnTo>
                  <a:lnTo>
                    <a:pt x="3175" y="3"/>
                  </a:lnTo>
                </a:path>
              </a:pathLst>
            </a:custGeom>
            <a:noFill/>
            <a:ln w="50800" cap="rnd" cmpd="sng">
              <a:solidFill>
                <a:schemeClr val="tx1">
                  <a:alpha val="100000"/>
                </a:schemeClr>
              </a:solidFill>
              <a:prstDash val="sysDot"/>
              <a:round/>
              <a:headEnd type="none" w="med" len="med"/>
              <a:tailEnd type="none" w="med" len="med"/>
            </a:ln>
          </p:spPr>
          <p:txBody>
            <a:bodyPr/>
            <a:p>
              <a:endParaRPr lang="zh-CN" altLang="en-US"/>
            </a:p>
          </p:txBody>
        </p:sp>
        <p:sp>
          <p:nvSpPr>
            <p:cNvPr id="59403" name="Oval 23"/>
            <p:cNvSpPr/>
            <p:nvPr/>
          </p:nvSpPr>
          <p:spPr>
            <a:xfrm>
              <a:off x="1428" y="3294"/>
              <a:ext cx="136" cy="136"/>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9404" name="Oval 24"/>
            <p:cNvSpPr/>
            <p:nvPr/>
          </p:nvSpPr>
          <p:spPr>
            <a:xfrm>
              <a:off x="2108" y="2432"/>
              <a:ext cx="136" cy="136"/>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9405" name="Oval 25"/>
            <p:cNvSpPr/>
            <p:nvPr/>
          </p:nvSpPr>
          <p:spPr>
            <a:xfrm>
              <a:off x="2290" y="2160"/>
              <a:ext cx="136" cy="136"/>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9406" name="Oval 26"/>
            <p:cNvSpPr/>
            <p:nvPr/>
          </p:nvSpPr>
          <p:spPr>
            <a:xfrm>
              <a:off x="1881" y="2704"/>
              <a:ext cx="136" cy="136"/>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9407" name="Oval 27"/>
            <p:cNvSpPr/>
            <p:nvPr/>
          </p:nvSpPr>
          <p:spPr>
            <a:xfrm>
              <a:off x="1655" y="2977"/>
              <a:ext cx="136" cy="136"/>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9408" name="Line 28"/>
            <p:cNvSpPr/>
            <p:nvPr/>
          </p:nvSpPr>
          <p:spPr>
            <a:xfrm>
              <a:off x="2562" y="1979"/>
              <a:ext cx="0" cy="1859"/>
            </a:xfrm>
            <a:prstGeom prst="line">
              <a:avLst/>
            </a:prstGeom>
            <a:ln w="38100" cap="rnd" cmpd="sng">
              <a:solidFill>
                <a:schemeClr val="tx1"/>
              </a:solidFill>
              <a:prstDash val="sysDot"/>
              <a:headEnd type="none" w="med" len="med"/>
              <a:tailEnd type="none" w="med" len="med"/>
            </a:ln>
          </p:spPr>
        </p:sp>
        <p:sp>
          <p:nvSpPr>
            <p:cNvPr id="59409" name="Line 29"/>
            <p:cNvSpPr/>
            <p:nvPr/>
          </p:nvSpPr>
          <p:spPr>
            <a:xfrm flipV="1">
              <a:off x="1110" y="1933"/>
              <a:ext cx="1498" cy="1905"/>
            </a:xfrm>
            <a:prstGeom prst="line">
              <a:avLst/>
            </a:prstGeom>
            <a:ln w="63500" cap="flat" cmpd="sng">
              <a:solidFill>
                <a:srgbClr val="FF0000"/>
              </a:solidFill>
              <a:prstDash val="solid"/>
              <a:headEnd type="none" w="med" len="med"/>
              <a:tailEnd type="none" w="med" len="med"/>
            </a:ln>
          </p:spPr>
        </p:sp>
        <p:sp>
          <p:nvSpPr>
            <p:cNvPr id="59410" name="Line 30"/>
            <p:cNvSpPr/>
            <p:nvPr/>
          </p:nvSpPr>
          <p:spPr>
            <a:xfrm>
              <a:off x="2562" y="1979"/>
              <a:ext cx="726" cy="0"/>
            </a:xfrm>
            <a:prstGeom prst="line">
              <a:avLst/>
            </a:prstGeom>
            <a:ln w="63500" cap="flat" cmpd="sng">
              <a:solidFill>
                <a:srgbClr val="FF0000"/>
              </a:solidFill>
              <a:prstDash val="solid"/>
              <a:headEnd type="none" w="med" len="med"/>
              <a:tailEnd type="none" w="med" len="med"/>
            </a:ln>
          </p:spPr>
        </p:sp>
        <p:sp>
          <p:nvSpPr>
            <p:cNvPr id="59411" name="Line 31"/>
            <p:cNvSpPr/>
            <p:nvPr/>
          </p:nvSpPr>
          <p:spPr>
            <a:xfrm flipV="1">
              <a:off x="3288" y="1434"/>
              <a:ext cx="771" cy="545"/>
            </a:xfrm>
            <a:prstGeom prst="line">
              <a:avLst/>
            </a:prstGeom>
            <a:ln w="63500" cap="flat" cmpd="sng">
              <a:solidFill>
                <a:srgbClr val="FF0000"/>
              </a:solidFill>
              <a:prstDash val="solid"/>
              <a:headEnd type="none" w="med" len="med"/>
              <a:tailEnd type="none" w="med" len="med"/>
            </a:ln>
          </p:spPr>
        </p:sp>
        <p:sp>
          <p:nvSpPr>
            <p:cNvPr id="31766" name="AutoShape 22"/>
            <p:cNvSpPr>
              <a:spLocks noChangeArrowheads="1"/>
            </p:cNvSpPr>
            <p:nvPr/>
          </p:nvSpPr>
          <p:spPr bwMode="auto">
            <a:xfrm>
              <a:off x="2380" y="1843"/>
              <a:ext cx="362" cy="273"/>
            </a:xfrm>
            <a:prstGeom prst="star5">
              <a:avLst/>
            </a:prstGeom>
            <a:solidFill>
              <a:srgbClr val="FFFF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9413" name="Oval 32"/>
            <p:cNvSpPr/>
            <p:nvPr/>
          </p:nvSpPr>
          <p:spPr>
            <a:xfrm>
              <a:off x="1201" y="2069"/>
              <a:ext cx="907" cy="182"/>
            </a:xfrm>
            <a:prstGeom prst="ellipse">
              <a:avLst/>
            </a:prstGeom>
            <a:solidFill>
              <a:srgbClr val="FF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600" dirty="0">
                  <a:latin typeface="黑体" panose="02010609060101010101" pitchFamily="49" charset="-122"/>
                  <a:ea typeface="黑体" panose="02010609060101010101" pitchFamily="49" charset="-122"/>
                </a:rPr>
                <a:t>思考空间</a:t>
              </a:r>
              <a:endParaRPr lang="zh-CN" altLang="en-US" sz="1600" dirty="0">
                <a:latin typeface="黑体" panose="02010609060101010101" pitchFamily="49" charset="-122"/>
                <a:ea typeface="黑体" panose="02010609060101010101" pitchFamily="49" charset="-122"/>
              </a:endParaRPr>
            </a:p>
          </p:txBody>
        </p:sp>
        <p:sp>
          <p:nvSpPr>
            <p:cNvPr id="59414" name="Line 33"/>
            <p:cNvSpPr/>
            <p:nvPr/>
          </p:nvSpPr>
          <p:spPr>
            <a:xfrm>
              <a:off x="1473" y="2251"/>
              <a:ext cx="0" cy="998"/>
            </a:xfrm>
            <a:prstGeom prst="line">
              <a:avLst/>
            </a:prstGeom>
            <a:ln w="9525" cap="flat" cmpd="sng">
              <a:solidFill>
                <a:schemeClr val="tx1"/>
              </a:solidFill>
              <a:prstDash val="solid"/>
              <a:headEnd type="none" w="med" len="med"/>
              <a:tailEnd type="triangle" w="med" len="med"/>
            </a:ln>
          </p:spPr>
        </p:sp>
        <p:sp>
          <p:nvSpPr>
            <p:cNvPr id="59415" name="Line 34"/>
            <p:cNvSpPr/>
            <p:nvPr/>
          </p:nvSpPr>
          <p:spPr>
            <a:xfrm>
              <a:off x="1700" y="2251"/>
              <a:ext cx="0" cy="680"/>
            </a:xfrm>
            <a:prstGeom prst="line">
              <a:avLst/>
            </a:prstGeom>
            <a:ln w="9525" cap="flat" cmpd="sng">
              <a:solidFill>
                <a:schemeClr val="tx1"/>
              </a:solidFill>
              <a:prstDash val="solid"/>
              <a:headEnd type="none" w="med" len="med"/>
              <a:tailEnd type="triangle" w="med" len="med"/>
            </a:ln>
          </p:spPr>
        </p:sp>
        <p:sp>
          <p:nvSpPr>
            <p:cNvPr id="59416" name="Line 35"/>
            <p:cNvSpPr/>
            <p:nvPr/>
          </p:nvSpPr>
          <p:spPr>
            <a:xfrm>
              <a:off x="1927" y="2251"/>
              <a:ext cx="0" cy="408"/>
            </a:xfrm>
            <a:prstGeom prst="line">
              <a:avLst/>
            </a:prstGeom>
            <a:ln w="9525" cap="flat" cmpd="sng">
              <a:solidFill>
                <a:schemeClr val="tx1"/>
              </a:solidFill>
              <a:prstDash val="solid"/>
              <a:headEnd type="none" w="med" len="med"/>
              <a:tailEnd type="triangle" w="med" len="med"/>
            </a:ln>
          </p:spPr>
        </p:sp>
        <p:sp>
          <p:nvSpPr>
            <p:cNvPr id="59417" name="Line 36"/>
            <p:cNvSpPr/>
            <p:nvPr/>
          </p:nvSpPr>
          <p:spPr>
            <a:xfrm>
              <a:off x="2018" y="2251"/>
              <a:ext cx="136" cy="181"/>
            </a:xfrm>
            <a:prstGeom prst="line">
              <a:avLst/>
            </a:prstGeom>
            <a:ln w="9525" cap="flat" cmpd="sng">
              <a:solidFill>
                <a:schemeClr val="tx1"/>
              </a:solidFill>
              <a:prstDash val="solid"/>
              <a:headEnd type="none" w="med" len="med"/>
              <a:tailEnd type="triangle" w="med" len="med"/>
            </a:ln>
          </p:spPr>
        </p:sp>
        <p:sp>
          <p:nvSpPr>
            <p:cNvPr id="59418" name="Line 37"/>
            <p:cNvSpPr/>
            <p:nvPr/>
          </p:nvSpPr>
          <p:spPr>
            <a:xfrm>
              <a:off x="2108" y="2160"/>
              <a:ext cx="227" cy="0"/>
            </a:xfrm>
            <a:prstGeom prst="line">
              <a:avLst/>
            </a:prstGeom>
            <a:ln w="9525" cap="flat" cmpd="sng">
              <a:solidFill>
                <a:schemeClr val="tx1"/>
              </a:solidFill>
              <a:prstDash val="solid"/>
              <a:headEnd type="none" w="med" len="med"/>
              <a:tailEnd type="triangle" w="med" len="med"/>
            </a:ln>
          </p:spPr>
        </p:sp>
        <p:sp>
          <p:nvSpPr>
            <p:cNvPr id="59419" name="Freeform 40"/>
            <p:cNvSpPr/>
            <p:nvPr/>
          </p:nvSpPr>
          <p:spPr>
            <a:xfrm>
              <a:off x="1110" y="2931"/>
              <a:ext cx="3085" cy="907"/>
            </a:xfrm>
            <a:custGeom>
              <a:avLst/>
              <a:gdLst/>
              <a:ahLst/>
              <a:cxnLst>
                <a:cxn ang="0">
                  <a:pos x="0" y="907"/>
                </a:cxn>
                <a:cxn ang="0">
                  <a:pos x="599" y="179"/>
                </a:cxn>
                <a:cxn ang="0">
                  <a:pos x="1180" y="45"/>
                </a:cxn>
                <a:cxn ang="0">
                  <a:pos x="3085" y="0"/>
                </a:cxn>
              </a:cxnLst>
              <a:pathLst>
                <a:path w="3085" h="907">
                  <a:moveTo>
                    <a:pt x="0" y="907"/>
                  </a:moveTo>
                  <a:cubicBezTo>
                    <a:pt x="100" y="786"/>
                    <a:pt x="402" y="323"/>
                    <a:pt x="599" y="179"/>
                  </a:cubicBezTo>
                  <a:cubicBezTo>
                    <a:pt x="796" y="35"/>
                    <a:pt x="766" y="75"/>
                    <a:pt x="1180" y="45"/>
                  </a:cubicBezTo>
                  <a:cubicBezTo>
                    <a:pt x="1594" y="15"/>
                    <a:pt x="2340" y="3"/>
                    <a:pt x="3085" y="0"/>
                  </a:cubicBezTo>
                </a:path>
              </a:pathLst>
            </a:custGeom>
            <a:noFill/>
            <a:ln w="38100" cap="flat" cmpd="sng">
              <a:solidFill>
                <a:srgbClr val="800080">
                  <a:alpha val="100000"/>
                </a:srgbClr>
              </a:solidFill>
              <a:prstDash val="solid"/>
              <a:round/>
              <a:headEnd type="none" w="med" len="med"/>
              <a:tailEnd type="none" w="med" len="med"/>
            </a:ln>
          </p:spPr>
          <p:txBody>
            <a:bodyPr/>
            <a:p>
              <a:endParaRPr lang="zh-CN" altLang="en-US"/>
            </a:p>
          </p:txBody>
        </p:sp>
        <p:sp>
          <p:nvSpPr>
            <p:cNvPr id="59420" name="Freeform 41"/>
            <p:cNvSpPr/>
            <p:nvPr/>
          </p:nvSpPr>
          <p:spPr>
            <a:xfrm>
              <a:off x="1110" y="2659"/>
              <a:ext cx="3085" cy="1179"/>
            </a:xfrm>
            <a:custGeom>
              <a:avLst/>
              <a:gdLst/>
              <a:ahLst/>
              <a:cxnLst>
                <a:cxn ang="0">
                  <a:pos x="0" y="1179"/>
                </a:cxn>
                <a:cxn ang="0">
                  <a:pos x="817" y="1089"/>
                </a:cxn>
                <a:cxn ang="0">
                  <a:pos x="1270" y="726"/>
                </a:cxn>
                <a:cxn ang="0">
                  <a:pos x="1316" y="408"/>
                </a:cxn>
                <a:cxn ang="0">
                  <a:pos x="1679" y="136"/>
                </a:cxn>
                <a:cxn ang="0">
                  <a:pos x="3085" y="0"/>
                </a:cxn>
              </a:cxnLst>
              <a:pathLst>
                <a:path w="3085" h="1179">
                  <a:moveTo>
                    <a:pt x="0" y="1179"/>
                  </a:moveTo>
                  <a:cubicBezTo>
                    <a:pt x="302" y="1172"/>
                    <a:pt x="605" y="1165"/>
                    <a:pt x="817" y="1089"/>
                  </a:cubicBezTo>
                  <a:cubicBezTo>
                    <a:pt x="1029" y="1013"/>
                    <a:pt x="1187" y="839"/>
                    <a:pt x="1270" y="726"/>
                  </a:cubicBezTo>
                  <a:cubicBezTo>
                    <a:pt x="1353" y="613"/>
                    <a:pt x="1248" y="506"/>
                    <a:pt x="1316" y="408"/>
                  </a:cubicBezTo>
                  <a:cubicBezTo>
                    <a:pt x="1384" y="310"/>
                    <a:pt x="1384" y="204"/>
                    <a:pt x="1679" y="136"/>
                  </a:cubicBezTo>
                  <a:cubicBezTo>
                    <a:pt x="1974" y="68"/>
                    <a:pt x="2851" y="23"/>
                    <a:pt x="3085" y="0"/>
                  </a:cubicBezTo>
                </a:path>
              </a:pathLst>
            </a:custGeom>
            <a:noFill/>
            <a:ln w="38100" cap="flat" cmpd="sng">
              <a:solidFill>
                <a:srgbClr val="008080">
                  <a:alpha val="100000"/>
                </a:srgbClr>
              </a:solidFill>
              <a:prstDash val="solid"/>
              <a:round/>
              <a:headEnd type="none" w="med" len="med"/>
              <a:tailEnd type="none" w="med" len="med"/>
            </a:ln>
          </p:spPr>
          <p:txBody>
            <a:bodyPr/>
            <a:p>
              <a:endParaRPr lang="zh-CN" altLang="en-US"/>
            </a:p>
          </p:txBody>
        </p:sp>
        <p:sp>
          <p:nvSpPr>
            <p:cNvPr id="59421" name="Text Box 42"/>
            <p:cNvSpPr txBox="1"/>
            <p:nvPr/>
          </p:nvSpPr>
          <p:spPr>
            <a:xfrm>
              <a:off x="2789" y="1616"/>
              <a:ext cx="272" cy="32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sz="2800" b="1" dirty="0">
                  <a:solidFill>
                    <a:srgbClr val="FF0000"/>
                  </a:solidFill>
                  <a:latin typeface="黑体" panose="02010609060101010101" pitchFamily="49" charset="-122"/>
                  <a:ea typeface="黑体" panose="02010609060101010101" pitchFamily="49" charset="-122"/>
                </a:rPr>
                <a:t>Ａ</a:t>
              </a:r>
              <a:endParaRPr lang="ja-JP" altLang="en-US" sz="2800" b="1" dirty="0">
                <a:solidFill>
                  <a:srgbClr val="FF0000"/>
                </a:solidFill>
                <a:latin typeface="黑体" panose="02010609060101010101" pitchFamily="49" charset="-122"/>
                <a:ea typeface="黑体" panose="02010609060101010101" pitchFamily="49" charset="-122"/>
              </a:endParaRPr>
            </a:p>
          </p:txBody>
        </p:sp>
        <p:sp>
          <p:nvSpPr>
            <p:cNvPr id="59422" name="Text Box 43"/>
            <p:cNvSpPr txBox="1"/>
            <p:nvPr/>
          </p:nvSpPr>
          <p:spPr>
            <a:xfrm>
              <a:off x="2063" y="2704"/>
              <a:ext cx="272" cy="32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sz="2800" b="1" dirty="0">
                  <a:solidFill>
                    <a:srgbClr val="A723F9"/>
                  </a:solidFill>
                  <a:latin typeface="黑体" panose="02010609060101010101" pitchFamily="49" charset="-122"/>
                  <a:ea typeface="黑体" panose="02010609060101010101" pitchFamily="49" charset="-122"/>
                </a:rPr>
                <a:t>Ｂ</a:t>
              </a:r>
              <a:endParaRPr lang="ja-JP" altLang="en-US" sz="2800" b="1" dirty="0">
                <a:solidFill>
                  <a:srgbClr val="A723F9"/>
                </a:solidFill>
                <a:latin typeface="黑体" panose="02010609060101010101" pitchFamily="49" charset="-122"/>
                <a:ea typeface="黑体" panose="02010609060101010101" pitchFamily="49" charset="-122"/>
              </a:endParaRPr>
            </a:p>
          </p:txBody>
        </p:sp>
        <p:sp>
          <p:nvSpPr>
            <p:cNvPr id="59423" name="Text Box 44"/>
            <p:cNvSpPr txBox="1"/>
            <p:nvPr/>
          </p:nvSpPr>
          <p:spPr>
            <a:xfrm>
              <a:off x="1881" y="3385"/>
              <a:ext cx="272" cy="32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sz="2800" b="1" dirty="0">
                  <a:solidFill>
                    <a:srgbClr val="54BAC8"/>
                  </a:solidFill>
                  <a:latin typeface="黑体" panose="02010609060101010101" pitchFamily="49" charset="-122"/>
                  <a:ea typeface="黑体" panose="02010609060101010101" pitchFamily="49" charset="-122"/>
                </a:rPr>
                <a:t>Ｃ</a:t>
              </a:r>
              <a:endParaRPr lang="ja-JP" altLang="en-US" sz="2800" b="1" dirty="0">
                <a:solidFill>
                  <a:srgbClr val="54BAC8"/>
                </a:solidFill>
                <a:latin typeface="黑体" panose="02010609060101010101" pitchFamily="49" charset="-122"/>
                <a:ea typeface="黑体" panose="02010609060101010101" pitchFamily="49" charset="-122"/>
              </a:endParaRPr>
            </a:p>
          </p:txBody>
        </p:sp>
        <p:sp>
          <p:nvSpPr>
            <p:cNvPr id="59424" name="Oval 45"/>
            <p:cNvSpPr/>
            <p:nvPr/>
          </p:nvSpPr>
          <p:spPr>
            <a:xfrm>
              <a:off x="1473" y="3339"/>
              <a:ext cx="136" cy="136"/>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9425" name="Oval 46"/>
            <p:cNvSpPr/>
            <p:nvPr/>
          </p:nvSpPr>
          <p:spPr>
            <a:xfrm>
              <a:off x="1700" y="3022"/>
              <a:ext cx="136" cy="136"/>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9426" name="Oval 47"/>
            <p:cNvSpPr/>
            <p:nvPr/>
          </p:nvSpPr>
          <p:spPr>
            <a:xfrm>
              <a:off x="1473" y="3339"/>
              <a:ext cx="136" cy="136"/>
            </a:xfrm>
            <a:prstGeom prst="ellipse">
              <a:avLst/>
            </a:prstGeom>
            <a:solidFill>
              <a:srgbClr val="A723F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9427" name="Oval 48"/>
            <p:cNvSpPr/>
            <p:nvPr/>
          </p:nvSpPr>
          <p:spPr>
            <a:xfrm>
              <a:off x="1700" y="3022"/>
              <a:ext cx="136" cy="136"/>
            </a:xfrm>
            <a:prstGeom prst="ellipse">
              <a:avLst/>
            </a:prstGeom>
            <a:solidFill>
              <a:srgbClr val="A723F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9428" name="Oval 49"/>
            <p:cNvSpPr/>
            <p:nvPr/>
          </p:nvSpPr>
          <p:spPr>
            <a:xfrm>
              <a:off x="2199" y="3476"/>
              <a:ext cx="136" cy="136"/>
            </a:xfrm>
            <a:prstGeom prst="ellipse">
              <a:avLst/>
            </a:prstGeom>
            <a:solidFill>
              <a:srgbClr val="54BAC8"/>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9429" name="Oval 50"/>
            <p:cNvSpPr/>
            <p:nvPr/>
          </p:nvSpPr>
          <p:spPr>
            <a:xfrm>
              <a:off x="2335" y="3067"/>
              <a:ext cx="136" cy="136"/>
            </a:xfrm>
            <a:prstGeom prst="ellipse">
              <a:avLst/>
            </a:prstGeom>
            <a:solidFill>
              <a:srgbClr val="54BAC8"/>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9430" name="Oval 51"/>
            <p:cNvSpPr/>
            <p:nvPr/>
          </p:nvSpPr>
          <p:spPr>
            <a:xfrm>
              <a:off x="2835" y="3929"/>
              <a:ext cx="136" cy="136"/>
            </a:xfrm>
            <a:prstGeom prst="ellipse">
              <a:avLst/>
            </a:prstGeom>
            <a:solidFill>
              <a:srgbClr val="00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59431" name="Text Box 52"/>
            <p:cNvSpPr txBox="1"/>
            <p:nvPr/>
          </p:nvSpPr>
          <p:spPr>
            <a:xfrm>
              <a:off x="2971" y="3879"/>
              <a:ext cx="1225"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1800" dirty="0">
                  <a:latin typeface="黑体" panose="02010609060101010101" pitchFamily="49" charset="-122"/>
                  <a:ea typeface="黑体" panose="02010609060101010101" pitchFamily="49" charset="-122"/>
                </a:rPr>
                <a:t>跟进时间点</a:t>
              </a:r>
              <a:endParaRPr lang="zh-CN" altLang="en-US" sz="1800" dirty="0">
                <a:latin typeface="黑体" panose="02010609060101010101" pitchFamily="49" charset="-122"/>
                <a:ea typeface="黑体" panose="02010609060101010101" pitchFamily="49" charset="-122"/>
              </a:endParaRPr>
            </a:p>
          </p:txBody>
        </p:sp>
        <p:sp>
          <p:nvSpPr>
            <p:cNvPr id="59432" name="Text Box 53"/>
            <p:cNvSpPr txBox="1"/>
            <p:nvPr/>
          </p:nvSpPr>
          <p:spPr>
            <a:xfrm>
              <a:off x="386" y="1888"/>
              <a:ext cx="816"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1600" b="1" dirty="0">
                  <a:latin typeface="黑体" panose="02010609060101010101" pitchFamily="49" charset="-122"/>
                  <a:ea typeface="黑体" panose="02010609060101010101" pitchFamily="49" charset="-122"/>
                </a:rPr>
                <a:t>最终成果</a:t>
              </a:r>
              <a:endParaRPr lang="zh-CN" altLang="en-US" sz="1600" b="1" dirty="0">
                <a:latin typeface="黑体" panose="02010609060101010101" pitchFamily="49" charset="-122"/>
                <a:ea typeface="黑体" panose="02010609060101010101" pitchFamily="49" charset="-122"/>
              </a:endParaRPr>
            </a:p>
          </p:txBody>
        </p:sp>
        <p:sp>
          <p:nvSpPr>
            <p:cNvPr id="59433" name="Text Box 54"/>
            <p:cNvSpPr txBox="1"/>
            <p:nvPr/>
          </p:nvSpPr>
          <p:spPr>
            <a:xfrm>
              <a:off x="3697" y="1657"/>
              <a:ext cx="1542"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sz="1800" b="1" dirty="0">
                  <a:solidFill>
                    <a:srgbClr val="FF0000"/>
                  </a:solidFill>
                  <a:latin typeface="黑体" panose="02010609060101010101" pitchFamily="49" charset="-122"/>
                  <a:ea typeface="黑体" panose="02010609060101010101" pitchFamily="49" charset="-122"/>
                </a:rPr>
                <a:t>Ａ　</a:t>
              </a:r>
              <a:r>
                <a:rPr lang="zh-CN" altLang="en-US" sz="1800" b="1" dirty="0">
                  <a:solidFill>
                    <a:srgbClr val="FF0000"/>
                  </a:solidFill>
                  <a:latin typeface="黑体" panose="02010609060101010101" pitchFamily="49" charset="-122"/>
                  <a:ea typeface="黑体" panose="02010609060101010101" pitchFamily="49" charset="-122"/>
                </a:rPr>
                <a:t>定期跟进</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59434" name="Text Box 55"/>
            <p:cNvSpPr txBox="1"/>
            <p:nvPr/>
          </p:nvSpPr>
          <p:spPr>
            <a:xfrm>
              <a:off x="3696" y="2251"/>
              <a:ext cx="1678"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sz="1800" b="1" dirty="0">
                  <a:solidFill>
                    <a:srgbClr val="A723F9"/>
                  </a:solidFill>
                  <a:latin typeface="黑体" panose="02010609060101010101" pitchFamily="49" charset="-122"/>
                  <a:ea typeface="黑体" panose="02010609060101010101" pitchFamily="49" charset="-122"/>
                </a:rPr>
                <a:t>Ｂ　</a:t>
              </a:r>
              <a:r>
                <a:rPr lang="zh-CN" altLang="en-US" sz="1800" b="1" dirty="0">
                  <a:solidFill>
                    <a:srgbClr val="A723F9"/>
                  </a:solidFill>
                  <a:latin typeface="黑体" panose="02010609060101010101" pitchFamily="49" charset="-122"/>
                  <a:ea typeface="黑体" panose="02010609060101010101" pitchFamily="49" charset="-122"/>
                </a:rPr>
                <a:t>仅在最初跟进</a:t>
              </a:r>
              <a:endParaRPr lang="zh-CN" altLang="en-US" sz="1800" b="1" dirty="0">
                <a:solidFill>
                  <a:srgbClr val="A723F9"/>
                </a:solidFill>
                <a:latin typeface="黑体" panose="02010609060101010101" pitchFamily="49" charset="-122"/>
                <a:ea typeface="黑体" panose="02010609060101010101" pitchFamily="49" charset="-122"/>
              </a:endParaRPr>
            </a:p>
          </p:txBody>
        </p:sp>
        <p:sp>
          <p:nvSpPr>
            <p:cNvPr id="59435" name="Text Box 56"/>
            <p:cNvSpPr txBox="1"/>
            <p:nvPr/>
          </p:nvSpPr>
          <p:spPr>
            <a:xfrm>
              <a:off x="3651" y="3249"/>
              <a:ext cx="1996"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sz="1800" b="1" dirty="0">
                  <a:solidFill>
                    <a:srgbClr val="54BAC8"/>
                  </a:solidFill>
                  <a:latin typeface="黑体" panose="02010609060101010101" pitchFamily="49" charset="-122"/>
                  <a:ea typeface="黑体" panose="02010609060101010101" pitchFamily="49" charset="-122"/>
                </a:rPr>
                <a:t>Ｃ　</a:t>
              </a:r>
              <a:r>
                <a:rPr lang="zh-CN" altLang="en-US" sz="1800" b="1" dirty="0">
                  <a:solidFill>
                    <a:srgbClr val="54BAC8"/>
                  </a:solidFill>
                  <a:latin typeface="黑体" panose="02010609060101010101" pitchFamily="49" charset="-122"/>
                  <a:ea typeface="黑体" panose="02010609060101010101" pitchFamily="49" charset="-122"/>
                </a:rPr>
                <a:t>仅在交货期前跟进</a:t>
              </a:r>
              <a:endParaRPr lang="zh-CN" altLang="en-US" sz="1800" b="1" dirty="0">
                <a:solidFill>
                  <a:srgbClr val="54BAC8"/>
                </a:solidFill>
                <a:latin typeface="黑体" panose="02010609060101010101" pitchFamily="49" charset="-122"/>
                <a:ea typeface="黑体" panose="02010609060101010101" pitchFamily="49" charset="-122"/>
              </a:endParaRPr>
            </a:p>
          </p:txBody>
        </p:sp>
        <p:sp>
          <p:nvSpPr>
            <p:cNvPr id="59436" name="Rectangle 58"/>
            <p:cNvSpPr/>
            <p:nvPr/>
          </p:nvSpPr>
          <p:spPr>
            <a:xfrm>
              <a:off x="1156" y="1117"/>
              <a:ext cx="2178" cy="589"/>
            </a:xfrm>
            <a:prstGeom prst="rect">
              <a:avLst/>
            </a:prstGeom>
            <a:solidFill>
              <a:srgbClr val="FFFF99"/>
            </a:solidFill>
            <a:ln w="9525" cap="flat" cmpd="sng">
              <a:solidFill>
                <a:srgbClr val="FFFF99"/>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sz="1600" dirty="0">
                  <a:latin typeface="黑体" panose="02010609060101010101" pitchFamily="49" charset="-122"/>
                  <a:ea typeface="黑体" panose="02010609060101010101" pitchFamily="49" charset="-122"/>
                </a:rPr>
                <a:t>通过上司每天的跟进和进程管理，</a:t>
              </a:r>
              <a:endParaRPr lang="zh-CN" altLang="en-US" sz="1600" dirty="0">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sz="1600" dirty="0">
                  <a:latin typeface="黑体" panose="02010609060101010101" pitchFamily="49" charset="-122"/>
                  <a:ea typeface="黑体" panose="02010609060101010101" pitchFamily="49" charset="-122"/>
                </a:rPr>
                <a:t>按期达到预期的成果很重要</a:t>
              </a:r>
              <a:endParaRPr lang="ja-JP" altLang="en-US" sz="1600" dirty="0">
                <a:latin typeface="黑体" panose="02010609060101010101" pitchFamily="49" charset="-122"/>
                <a:ea typeface="黑体" panose="02010609060101010101" pitchFamily="49" charset="-122"/>
              </a:endParaRPr>
            </a:p>
          </p:txBody>
        </p:sp>
      </p:grpSp>
      <p:sp>
        <p:nvSpPr>
          <p:cNvPr id="59395" name="Rectangle 59"/>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3</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通过日常跟进，促使部下完成工作</a:t>
            </a:r>
            <a:endParaRPr lang="zh-CN" altLang="en-US"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AutoShape 22"/>
          <p:cNvSpPr/>
          <p:nvPr/>
        </p:nvSpPr>
        <p:spPr>
          <a:xfrm>
            <a:off x="539750" y="3429000"/>
            <a:ext cx="8064500" cy="3025775"/>
          </a:xfrm>
          <a:prstGeom prst="foldedCorner">
            <a:avLst>
              <a:gd name="adj" fmla="val 12500"/>
            </a:avLst>
          </a:prstGeom>
          <a:solidFill>
            <a:srgbClr val="FF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0419" name="Rectangle 3"/>
          <p:cNvSpPr/>
          <p:nvPr/>
        </p:nvSpPr>
        <p:spPr>
          <a:xfrm>
            <a:off x="466725" y="1687513"/>
            <a:ext cx="8137525" cy="719137"/>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0420" name="Text Box 4"/>
          <p:cNvSpPr txBox="1"/>
          <p:nvPr/>
        </p:nvSpPr>
        <p:spPr>
          <a:xfrm>
            <a:off x="576263" y="1844675"/>
            <a:ext cx="860425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sz="2800" b="1" dirty="0">
                <a:solidFill>
                  <a:srgbClr val="000099"/>
                </a:solidFill>
                <a:latin typeface="黑体" panose="02010609060101010101" pitchFamily="49" charset="-122"/>
                <a:ea typeface="黑体" panose="02010609060101010101" pitchFamily="49" charset="-122"/>
              </a:rPr>
              <a:t>1</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观察部下每天的工作状态，把握部下的状况</a:t>
            </a:r>
            <a:endParaRPr lang="ja-JP" altLang="en-US" sz="2800" b="1" dirty="0">
              <a:solidFill>
                <a:srgbClr val="000099"/>
              </a:solidFill>
              <a:latin typeface="黑体" panose="02010609060101010101" pitchFamily="49" charset="-122"/>
              <a:ea typeface="黑体" panose="02010609060101010101" pitchFamily="49" charset="-122"/>
            </a:endParaRPr>
          </a:p>
        </p:txBody>
      </p:sp>
      <p:sp>
        <p:nvSpPr>
          <p:cNvPr id="60421" name="AutoShape 5"/>
          <p:cNvSpPr>
            <a:spLocks noGrp="1" noRot="1"/>
          </p:cNvSpPr>
          <p:nvPr>
            <p:ph type="title"/>
          </p:nvPr>
        </p:nvSpPr>
        <p:spPr>
          <a:xfrm>
            <a:off x="1619250" y="2492375"/>
            <a:ext cx="6767513" cy="863600"/>
          </a:xfrm>
          <a:prstGeom prst="irregularSeal2">
            <a:avLst/>
          </a:prstGeom>
          <a:ln w="50800">
            <a:solidFill>
              <a:srgbClr val="800000">
                <a:alpha val="100000"/>
              </a:srgbClr>
            </a:solidFill>
            <a:miter lim="800000"/>
          </a:ln>
        </p:spPr>
        <p:txBody>
          <a:bodyPr vert="horz" wrap="square" lIns="91440" tIns="45720" rIns="91440" bIns="45720" anchor="ctr" anchorCtr="0"/>
          <a:p>
            <a:pPr eaLnBrk="1" hangingPunct="1"/>
            <a:r>
              <a:rPr lang="zh-CN" altLang="en-US" sz="3000" b="1" dirty="0">
                <a:ea typeface="黑体" panose="02010609060101010101" pitchFamily="49" charset="-122"/>
              </a:rPr>
              <a:t>应该如何把握？</a:t>
            </a:r>
            <a:endParaRPr lang="zh-CN" altLang="en-US" sz="3000" b="1" dirty="0">
              <a:ea typeface="黑体" panose="02010609060101010101" pitchFamily="49" charset="-122"/>
            </a:endParaRPr>
          </a:p>
        </p:txBody>
      </p:sp>
      <p:pic>
        <p:nvPicPr>
          <p:cNvPr id="60422" name="Picture 19" descr="j0349645[1]"/>
          <p:cNvPicPr>
            <a:picLocks noChangeAspect="1"/>
          </p:cNvPicPr>
          <p:nvPr/>
        </p:nvPicPr>
        <p:blipFill>
          <a:blip r:embed="rId1"/>
          <a:stretch>
            <a:fillRect/>
          </a:stretch>
        </p:blipFill>
        <p:spPr>
          <a:xfrm>
            <a:off x="900113" y="4005263"/>
            <a:ext cx="1812925" cy="1455737"/>
          </a:xfrm>
          <a:prstGeom prst="rect">
            <a:avLst/>
          </a:prstGeom>
          <a:noFill/>
          <a:ln w="9525">
            <a:noFill/>
          </a:ln>
        </p:spPr>
      </p:pic>
      <p:pic>
        <p:nvPicPr>
          <p:cNvPr id="60423" name="Picture 20"/>
          <p:cNvPicPr>
            <a:picLocks noChangeAspect="1"/>
          </p:cNvPicPr>
          <p:nvPr/>
        </p:nvPicPr>
        <p:blipFill>
          <a:blip r:embed="rId2"/>
          <a:stretch>
            <a:fillRect/>
          </a:stretch>
        </p:blipFill>
        <p:spPr>
          <a:xfrm>
            <a:off x="3548063" y="3789363"/>
            <a:ext cx="1960562" cy="1562100"/>
          </a:xfrm>
          <a:prstGeom prst="rect">
            <a:avLst/>
          </a:prstGeom>
          <a:noFill/>
          <a:ln w="9525">
            <a:noFill/>
          </a:ln>
        </p:spPr>
      </p:pic>
      <p:pic>
        <p:nvPicPr>
          <p:cNvPr id="60424" name="Picture 21" descr="j0311798[1]"/>
          <p:cNvPicPr>
            <a:picLocks noChangeAspect="1"/>
          </p:cNvPicPr>
          <p:nvPr/>
        </p:nvPicPr>
        <p:blipFill>
          <a:blip r:embed="rId3"/>
          <a:stretch>
            <a:fillRect/>
          </a:stretch>
        </p:blipFill>
        <p:spPr>
          <a:xfrm>
            <a:off x="6443663" y="3789363"/>
            <a:ext cx="1736725" cy="2014537"/>
          </a:xfrm>
          <a:prstGeom prst="rect">
            <a:avLst/>
          </a:prstGeom>
          <a:noFill/>
          <a:ln w="9525">
            <a:noFill/>
          </a:ln>
        </p:spPr>
      </p:pic>
      <p:sp>
        <p:nvSpPr>
          <p:cNvPr id="60425" name="Text Box 23"/>
          <p:cNvSpPr txBox="1"/>
          <p:nvPr/>
        </p:nvSpPr>
        <p:spPr>
          <a:xfrm>
            <a:off x="684213" y="5734050"/>
            <a:ext cx="194468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zh-CN" altLang="en-US" sz="2400" b="1" dirty="0">
                <a:ea typeface="黑体" panose="02010609060101010101" pitchFamily="49" charset="-122"/>
              </a:rPr>
              <a:t>听</a:t>
            </a:r>
            <a:endParaRPr lang="zh-CN" altLang="en-US" sz="2400" b="1" dirty="0">
              <a:ea typeface="黑体" panose="02010609060101010101" pitchFamily="49" charset="-122"/>
            </a:endParaRPr>
          </a:p>
        </p:txBody>
      </p:sp>
      <p:sp>
        <p:nvSpPr>
          <p:cNvPr id="60426" name="Text Box 24"/>
          <p:cNvSpPr txBox="1"/>
          <p:nvPr/>
        </p:nvSpPr>
        <p:spPr>
          <a:xfrm>
            <a:off x="3492500" y="5734050"/>
            <a:ext cx="1944688"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zh-CN" altLang="en-US" sz="2400" b="1" dirty="0">
                <a:ea typeface="黑体" panose="02010609060101010101" pitchFamily="49" charset="-122"/>
              </a:rPr>
              <a:t>看</a:t>
            </a:r>
            <a:endParaRPr lang="zh-CN" altLang="en-US" sz="2400" b="1" dirty="0">
              <a:ea typeface="黑体" panose="02010609060101010101" pitchFamily="49" charset="-122"/>
            </a:endParaRPr>
          </a:p>
        </p:txBody>
      </p:sp>
      <p:sp>
        <p:nvSpPr>
          <p:cNvPr id="60427" name="Text Box 25"/>
          <p:cNvSpPr txBox="1"/>
          <p:nvPr/>
        </p:nvSpPr>
        <p:spPr>
          <a:xfrm>
            <a:off x="6372225" y="5734050"/>
            <a:ext cx="1944688"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50000"/>
              </a:spcBef>
              <a:buNone/>
            </a:pPr>
            <a:r>
              <a:rPr lang="zh-CN" altLang="en-US" sz="2400" b="1" dirty="0">
                <a:ea typeface="黑体" panose="02010609060101010101" pitchFamily="49" charset="-122"/>
              </a:rPr>
              <a:t>感受</a:t>
            </a:r>
            <a:endParaRPr lang="zh-CN" altLang="en-US" sz="2400" b="1" dirty="0">
              <a:ea typeface="黑体" panose="02010609060101010101" pitchFamily="49" charset="-122"/>
            </a:endParaRPr>
          </a:p>
        </p:txBody>
      </p:sp>
      <p:sp>
        <p:nvSpPr>
          <p:cNvPr id="60428" name="Rectangle 26"/>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3</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通过日常跟进，促使部下完成工作</a:t>
            </a:r>
            <a:endParaRPr lang="zh-CN" altLang="en-US"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3"/>
          <p:cNvSpPr/>
          <p:nvPr/>
        </p:nvSpPr>
        <p:spPr>
          <a:xfrm>
            <a:off x="466725" y="1628775"/>
            <a:ext cx="8137525" cy="1150938"/>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1443" name="Text Box 4"/>
          <p:cNvSpPr txBox="1"/>
          <p:nvPr/>
        </p:nvSpPr>
        <p:spPr>
          <a:xfrm>
            <a:off x="539750" y="1843088"/>
            <a:ext cx="86042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sz="2800" b="1" dirty="0">
                <a:solidFill>
                  <a:srgbClr val="000099"/>
                </a:solidFill>
                <a:latin typeface="黑体" panose="02010609060101010101" pitchFamily="49" charset="-122"/>
                <a:ea typeface="黑体" panose="02010609060101010101" pitchFamily="49" charset="-122"/>
              </a:rPr>
              <a:t>2</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部下遇到困难时，要思考部下出现这个</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症状</a:t>
            </a:r>
            <a:r>
              <a:rPr lang="zh-CN" altLang="en-US" sz="2800" b="1" dirty="0">
                <a:solidFill>
                  <a:srgbClr val="000099"/>
                </a:solidFill>
                <a:ea typeface="黑体" panose="02010609060101010101" pitchFamily="49" charset="-122"/>
              </a:rPr>
              <a:t>”</a:t>
            </a:r>
            <a:br>
              <a:rPr lang="zh-CN" altLang="en-US" sz="2800" b="1" dirty="0">
                <a:solidFill>
                  <a:srgbClr val="000099"/>
                </a:solidFill>
                <a:latin typeface="黑体" panose="02010609060101010101" pitchFamily="49" charset="-122"/>
                <a:ea typeface="黑体" panose="02010609060101010101" pitchFamily="49" charset="-122"/>
              </a:rPr>
            </a:br>
            <a:r>
              <a:rPr lang="zh-CN" altLang="en-US" sz="2800" b="1" dirty="0">
                <a:solidFill>
                  <a:srgbClr val="000099"/>
                </a:solidFill>
                <a:latin typeface="黑体" panose="02010609060101010101" pitchFamily="49" charset="-122"/>
                <a:ea typeface="黑体" panose="02010609060101010101" pitchFamily="49" charset="-122"/>
              </a:rPr>
              <a:t>   的原因</a:t>
            </a:r>
            <a:endParaRPr lang="zh-CN" altLang="en-US" sz="2800" b="1" dirty="0">
              <a:solidFill>
                <a:srgbClr val="000099"/>
              </a:solidFill>
              <a:latin typeface="黑体" panose="02010609060101010101" pitchFamily="49" charset="-122"/>
              <a:ea typeface="黑体" panose="02010609060101010101" pitchFamily="49" charset="-122"/>
            </a:endParaRPr>
          </a:p>
        </p:txBody>
      </p:sp>
      <p:sp>
        <p:nvSpPr>
          <p:cNvPr id="61444" name="AutoShape 6"/>
          <p:cNvSpPr/>
          <p:nvPr/>
        </p:nvSpPr>
        <p:spPr>
          <a:xfrm>
            <a:off x="539750" y="2997200"/>
            <a:ext cx="8064500" cy="3457575"/>
          </a:xfrm>
          <a:prstGeom prst="foldedCorner">
            <a:avLst>
              <a:gd name="adj" fmla="val 12500"/>
            </a:avLst>
          </a:prstGeom>
          <a:solidFill>
            <a:srgbClr val="FF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1445" name="Text Box 7"/>
          <p:cNvSpPr txBox="1"/>
          <p:nvPr/>
        </p:nvSpPr>
        <p:spPr>
          <a:xfrm>
            <a:off x="611188" y="3213100"/>
            <a:ext cx="5834062" cy="3255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sz="1800" b="1" dirty="0">
                <a:solidFill>
                  <a:srgbClr val="993366"/>
                </a:solidFill>
                <a:latin typeface="黑体" panose="02010609060101010101" pitchFamily="49" charset="-122"/>
                <a:ea typeface="黑体" panose="02010609060101010101" pitchFamily="49" charset="-122"/>
              </a:rPr>
              <a:t>（</a:t>
            </a:r>
            <a:r>
              <a:rPr lang="en-US" altLang="ja-JP" sz="1800" b="1" dirty="0">
                <a:solidFill>
                  <a:srgbClr val="993366"/>
                </a:solidFill>
                <a:latin typeface="黑体" panose="02010609060101010101" pitchFamily="49" charset="-122"/>
                <a:ea typeface="黑体" panose="02010609060101010101" pitchFamily="49" charset="-122"/>
              </a:rPr>
              <a:t>1</a:t>
            </a:r>
            <a:r>
              <a:rPr lang="ja-JP" altLang="en-US" sz="1800" b="1" dirty="0">
                <a:solidFill>
                  <a:srgbClr val="993366"/>
                </a:solidFill>
                <a:latin typeface="黑体" panose="02010609060101010101" pitchFamily="49" charset="-122"/>
                <a:ea typeface="黑体" panose="02010609060101010101" pitchFamily="49" charset="-122"/>
              </a:rPr>
              <a:t>）</a:t>
            </a:r>
            <a:r>
              <a:rPr lang="zh-CN" altLang="en-US" sz="1800" b="1" dirty="0">
                <a:solidFill>
                  <a:srgbClr val="993366"/>
                </a:solidFill>
                <a:latin typeface="黑体" panose="02010609060101010101" pitchFamily="49" charset="-122"/>
                <a:ea typeface="黑体" panose="02010609060101010101" pitchFamily="49" charset="-122"/>
              </a:rPr>
              <a:t>把握在哪个步骤出现了问题</a:t>
            </a:r>
            <a:endParaRPr lang="zh-CN" altLang="en-US" sz="18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1800" b="1" dirty="0">
                <a:solidFill>
                  <a:srgbClr val="993366"/>
                </a:solidFill>
                <a:latin typeface="黑体" panose="02010609060101010101" pitchFamily="49" charset="-122"/>
                <a:ea typeface="黑体" panose="02010609060101010101" pitchFamily="49" charset="-122"/>
              </a:rPr>
              <a:t>＜</a:t>
            </a:r>
            <a:r>
              <a:rPr lang="zh-CN" altLang="en-US" sz="1800" b="1" dirty="0">
                <a:solidFill>
                  <a:srgbClr val="993366"/>
                </a:solidFill>
                <a:latin typeface="黑体" panose="02010609060101010101" pitchFamily="49" charset="-122"/>
                <a:ea typeface="黑体" panose="02010609060101010101" pitchFamily="49" charset="-122"/>
              </a:rPr>
              <a:t>问题解决的</a:t>
            </a:r>
            <a:r>
              <a:rPr lang="en-US" altLang="zh-CN" sz="1800" b="1" dirty="0">
                <a:solidFill>
                  <a:srgbClr val="993366"/>
                </a:solidFill>
                <a:latin typeface="黑体" panose="02010609060101010101" pitchFamily="49" charset="-122"/>
                <a:ea typeface="黑体" panose="02010609060101010101" pitchFamily="49" charset="-122"/>
              </a:rPr>
              <a:t>8</a:t>
            </a:r>
            <a:r>
              <a:rPr lang="zh-CN" altLang="en-US" sz="1800" b="1" dirty="0">
                <a:solidFill>
                  <a:srgbClr val="993366"/>
                </a:solidFill>
                <a:latin typeface="黑体" panose="02010609060101010101" pitchFamily="49" charset="-122"/>
                <a:ea typeface="黑体" panose="02010609060101010101" pitchFamily="49" charset="-122"/>
              </a:rPr>
              <a:t>个步骤</a:t>
            </a:r>
            <a:r>
              <a:rPr lang="ja-JP" altLang="en-US" sz="1800" b="1" dirty="0">
                <a:solidFill>
                  <a:srgbClr val="993366"/>
                </a:solidFill>
                <a:latin typeface="黑体" panose="02010609060101010101" pitchFamily="49" charset="-122"/>
                <a:ea typeface="黑体" panose="02010609060101010101" pitchFamily="49" charset="-122"/>
              </a:rPr>
              <a:t>＞</a:t>
            </a:r>
            <a:endParaRPr lang="ja-JP" altLang="en-US" sz="18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endParaRPr lang="ja-JP" altLang="en-US" sz="18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endParaRPr lang="ja-JP" altLang="en-US" sz="18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endParaRPr lang="ja-JP" altLang="en-US" sz="18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1800" b="1" dirty="0">
                <a:solidFill>
                  <a:srgbClr val="993366"/>
                </a:solidFill>
                <a:latin typeface="黑体" panose="02010609060101010101" pitchFamily="49" charset="-122"/>
                <a:ea typeface="黑体" panose="02010609060101010101" pitchFamily="49" charset="-122"/>
              </a:rPr>
              <a:t>（</a:t>
            </a:r>
            <a:r>
              <a:rPr lang="en-US" altLang="ja-JP" sz="1800" b="1" dirty="0">
                <a:solidFill>
                  <a:srgbClr val="993366"/>
                </a:solidFill>
                <a:latin typeface="黑体" panose="02010609060101010101" pitchFamily="49" charset="-122"/>
                <a:ea typeface="黑体" panose="02010609060101010101" pitchFamily="49" charset="-122"/>
              </a:rPr>
              <a:t>2</a:t>
            </a:r>
            <a:r>
              <a:rPr lang="ja-JP" altLang="en-US" sz="1800" b="1" dirty="0">
                <a:solidFill>
                  <a:srgbClr val="993366"/>
                </a:solidFill>
                <a:latin typeface="黑体" panose="02010609060101010101" pitchFamily="49" charset="-122"/>
                <a:ea typeface="黑体" panose="02010609060101010101" pitchFamily="49" charset="-122"/>
              </a:rPr>
              <a:t>）</a:t>
            </a:r>
            <a:r>
              <a:rPr lang="zh-CN" altLang="en-US" sz="1800" b="1" dirty="0">
                <a:solidFill>
                  <a:srgbClr val="993366"/>
                </a:solidFill>
                <a:latin typeface="黑体" panose="02010609060101010101" pitchFamily="49" charset="-122"/>
                <a:ea typeface="黑体" panose="02010609060101010101" pitchFamily="49" charset="-122"/>
              </a:rPr>
              <a:t>思考是什么样的症状？</a:t>
            </a:r>
            <a:endParaRPr lang="zh-CN" altLang="en-US" sz="18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1800" b="1" dirty="0">
                <a:solidFill>
                  <a:srgbClr val="993366"/>
                </a:solidFill>
                <a:latin typeface="黑体" panose="02010609060101010101" pitchFamily="49" charset="-122"/>
                <a:ea typeface="黑体" panose="02010609060101010101" pitchFamily="49" charset="-122"/>
              </a:rPr>
              <a:t>（</a:t>
            </a:r>
            <a:r>
              <a:rPr lang="en-US" altLang="ja-JP" sz="1800" b="1" dirty="0">
                <a:solidFill>
                  <a:srgbClr val="993366"/>
                </a:solidFill>
                <a:latin typeface="黑体" panose="02010609060101010101" pitchFamily="49" charset="-122"/>
                <a:ea typeface="黑体" panose="02010609060101010101" pitchFamily="49" charset="-122"/>
              </a:rPr>
              <a:t>3</a:t>
            </a:r>
            <a:r>
              <a:rPr lang="ja-JP" altLang="en-US" sz="1800" b="1" dirty="0">
                <a:solidFill>
                  <a:srgbClr val="993366"/>
                </a:solidFill>
                <a:latin typeface="黑体" panose="02010609060101010101" pitchFamily="49" charset="-122"/>
                <a:ea typeface="黑体" panose="02010609060101010101" pitchFamily="49" charset="-122"/>
              </a:rPr>
              <a:t>）</a:t>
            </a:r>
            <a:r>
              <a:rPr lang="zh-CN" altLang="en-US" sz="1800" b="1" dirty="0">
                <a:solidFill>
                  <a:srgbClr val="993366"/>
                </a:solidFill>
                <a:latin typeface="黑体" panose="02010609060101010101" pitchFamily="49" charset="-122"/>
                <a:ea typeface="黑体" panose="02010609060101010101" pitchFamily="49" charset="-122"/>
              </a:rPr>
              <a:t>辨明症状的原因</a:t>
            </a:r>
            <a:endParaRPr lang="zh-CN" altLang="en-US" sz="18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1800" b="1" dirty="0">
                <a:solidFill>
                  <a:srgbClr val="993366"/>
                </a:solidFill>
                <a:latin typeface="黑体" panose="02010609060101010101" pitchFamily="49" charset="-122"/>
                <a:ea typeface="黑体" panose="02010609060101010101" pitchFamily="49" charset="-122"/>
              </a:rPr>
              <a:t>　　</a:t>
            </a:r>
            <a:r>
              <a:rPr lang="ja-JP" altLang="en-US" sz="1800" b="1" dirty="0">
                <a:solidFill>
                  <a:srgbClr val="000099"/>
                </a:solidFill>
                <a:latin typeface="黑体" panose="02010609060101010101" pitchFamily="49" charset="-122"/>
                <a:ea typeface="黑体" panose="02010609060101010101" pitchFamily="49" charset="-122"/>
              </a:rPr>
              <a:t>⇒　</a:t>
            </a:r>
            <a:r>
              <a:rPr lang="zh-CN" altLang="en-US" sz="1800" b="1" dirty="0">
                <a:solidFill>
                  <a:srgbClr val="000099"/>
                </a:solidFill>
                <a:latin typeface="黑体" panose="02010609060101010101" pitchFamily="49" charset="-122"/>
                <a:ea typeface="黑体" panose="02010609060101010101" pitchFamily="49" charset="-122"/>
              </a:rPr>
              <a:t>意识不足</a:t>
            </a:r>
            <a:r>
              <a:rPr lang="ja-JP" altLang="en-US" sz="1800" b="1" dirty="0">
                <a:solidFill>
                  <a:srgbClr val="000099"/>
                </a:solidFill>
                <a:latin typeface="黑体" panose="02010609060101010101" pitchFamily="49" charset="-122"/>
                <a:ea typeface="黑体" panose="02010609060101010101" pitchFamily="49" charset="-122"/>
              </a:rPr>
              <a:t>？</a:t>
            </a:r>
            <a:r>
              <a:rPr lang="zh-CN" altLang="en-US" sz="1800" b="1" dirty="0">
                <a:solidFill>
                  <a:srgbClr val="000099"/>
                </a:solidFill>
                <a:latin typeface="黑体" panose="02010609060101010101" pitchFamily="49" charset="-122"/>
                <a:ea typeface="黑体" panose="02010609060101010101" pitchFamily="49" charset="-122"/>
              </a:rPr>
              <a:t>技巧</a:t>
            </a:r>
            <a:r>
              <a:rPr lang="ja-JP" altLang="en-US" sz="1800" b="1" dirty="0">
                <a:solidFill>
                  <a:srgbClr val="000099"/>
                </a:solidFill>
                <a:latin typeface="黑体" panose="02010609060101010101" pitchFamily="49" charset="-122"/>
                <a:ea typeface="黑体" panose="02010609060101010101" pitchFamily="49" charset="-122"/>
              </a:rPr>
              <a:t>・</a:t>
            </a:r>
            <a:r>
              <a:rPr lang="zh-CN" altLang="en-US" sz="1800" b="1" dirty="0">
                <a:solidFill>
                  <a:srgbClr val="000099"/>
                </a:solidFill>
                <a:latin typeface="黑体" panose="02010609060101010101" pitchFamily="49" charset="-122"/>
                <a:ea typeface="黑体" panose="02010609060101010101" pitchFamily="49" charset="-122"/>
              </a:rPr>
              <a:t>专业知识不足</a:t>
            </a:r>
            <a:r>
              <a:rPr lang="ja-JP" altLang="en-US" sz="1800" b="1" dirty="0">
                <a:solidFill>
                  <a:srgbClr val="000099"/>
                </a:solidFill>
                <a:latin typeface="黑体" panose="02010609060101010101" pitchFamily="49" charset="-122"/>
                <a:ea typeface="黑体" panose="02010609060101010101" pitchFamily="49" charset="-122"/>
              </a:rPr>
              <a:t>？</a:t>
            </a:r>
            <a:endParaRPr lang="ja-JP" altLang="en-US" sz="1800" b="1" dirty="0">
              <a:solidFill>
                <a:srgbClr val="000099"/>
              </a:solidFill>
              <a:latin typeface="黑体" panose="02010609060101010101" pitchFamily="49" charset="-122"/>
              <a:ea typeface="黑体" panose="02010609060101010101" pitchFamily="49" charset="-122"/>
            </a:endParaRPr>
          </a:p>
        </p:txBody>
      </p:sp>
      <p:sp>
        <p:nvSpPr>
          <p:cNvPr id="61446" name="AutoShape 8"/>
          <p:cNvSpPr/>
          <p:nvPr/>
        </p:nvSpPr>
        <p:spPr>
          <a:xfrm>
            <a:off x="722313" y="4076700"/>
            <a:ext cx="1008062" cy="865188"/>
          </a:xfrm>
          <a:prstGeom prst="homePlate">
            <a:avLst>
              <a:gd name="adj" fmla="val 29128"/>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200" b="1" dirty="0">
                <a:latin typeface="黑体" panose="02010609060101010101" pitchFamily="49" charset="-122"/>
                <a:ea typeface="黑体" panose="02010609060101010101" pitchFamily="49" charset="-122"/>
              </a:rPr>
              <a:t>明确问题</a:t>
            </a:r>
            <a:endParaRPr lang="zh-CN" altLang="en-US" sz="1200" b="1" dirty="0">
              <a:latin typeface="黑体" panose="02010609060101010101" pitchFamily="49" charset="-122"/>
              <a:ea typeface="黑体" panose="02010609060101010101" pitchFamily="49" charset="-122"/>
            </a:endParaRPr>
          </a:p>
        </p:txBody>
      </p:sp>
      <p:sp>
        <p:nvSpPr>
          <p:cNvPr id="61447" name="AutoShape 9"/>
          <p:cNvSpPr/>
          <p:nvPr/>
        </p:nvSpPr>
        <p:spPr>
          <a:xfrm>
            <a:off x="1728788" y="4076700"/>
            <a:ext cx="1008062" cy="865188"/>
          </a:xfrm>
          <a:prstGeom prst="homePlate">
            <a:avLst>
              <a:gd name="adj" fmla="val 29128"/>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200" b="1" dirty="0">
                <a:latin typeface="黑体" panose="02010609060101010101" pitchFamily="49" charset="-122"/>
                <a:ea typeface="黑体" panose="02010609060101010101" pitchFamily="49" charset="-122"/>
              </a:rPr>
              <a:t>分解问题</a:t>
            </a:r>
            <a:endParaRPr lang="zh-CN" altLang="en-US" sz="1200" b="1" dirty="0">
              <a:latin typeface="黑体" panose="02010609060101010101" pitchFamily="49" charset="-122"/>
              <a:ea typeface="黑体" panose="02010609060101010101" pitchFamily="49" charset="-122"/>
            </a:endParaRPr>
          </a:p>
        </p:txBody>
      </p:sp>
      <p:sp>
        <p:nvSpPr>
          <p:cNvPr id="61448" name="AutoShape 10"/>
          <p:cNvSpPr/>
          <p:nvPr/>
        </p:nvSpPr>
        <p:spPr>
          <a:xfrm>
            <a:off x="2736850" y="4076700"/>
            <a:ext cx="935038" cy="865188"/>
          </a:xfrm>
          <a:prstGeom prst="homePlate">
            <a:avLst>
              <a:gd name="adj" fmla="val 27018"/>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200" b="1" dirty="0">
                <a:latin typeface="黑体" panose="02010609060101010101" pitchFamily="49" charset="-122"/>
                <a:ea typeface="黑体" panose="02010609060101010101" pitchFamily="49" charset="-122"/>
              </a:rPr>
              <a:t>设定目标</a:t>
            </a:r>
            <a:endParaRPr lang="zh-CN" altLang="en-US" sz="1200" b="1" dirty="0">
              <a:latin typeface="黑体" panose="02010609060101010101" pitchFamily="49" charset="-122"/>
              <a:ea typeface="黑体" panose="02010609060101010101" pitchFamily="49" charset="-122"/>
            </a:endParaRPr>
          </a:p>
        </p:txBody>
      </p:sp>
      <p:sp>
        <p:nvSpPr>
          <p:cNvPr id="61449" name="AutoShape 11"/>
          <p:cNvSpPr/>
          <p:nvPr/>
        </p:nvSpPr>
        <p:spPr>
          <a:xfrm>
            <a:off x="3673475" y="4076700"/>
            <a:ext cx="935038" cy="865188"/>
          </a:xfrm>
          <a:prstGeom prst="homePlate">
            <a:avLst>
              <a:gd name="adj" fmla="val 27018"/>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200" b="1" dirty="0">
                <a:latin typeface="黑体" panose="02010609060101010101" pitchFamily="49" charset="-122"/>
                <a:ea typeface="黑体" panose="02010609060101010101" pitchFamily="49" charset="-122"/>
              </a:rPr>
              <a:t>把握真因</a:t>
            </a:r>
            <a:endParaRPr lang="zh-CN" altLang="en-US" sz="1200" b="1" dirty="0">
              <a:latin typeface="黑体" panose="02010609060101010101" pitchFamily="49" charset="-122"/>
              <a:ea typeface="黑体" panose="02010609060101010101" pitchFamily="49" charset="-122"/>
            </a:endParaRPr>
          </a:p>
        </p:txBody>
      </p:sp>
      <p:sp>
        <p:nvSpPr>
          <p:cNvPr id="61450" name="AutoShape 12"/>
          <p:cNvSpPr/>
          <p:nvPr/>
        </p:nvSpPr>
        <p:spPr>
          <a:xfrm>
            <a:off x="4610100" y="4076700"/>
            <a:ext cx="935038" cy="865188"/>
          </a:xfrm>
          <a:prstGeom prst="homePlate">
            <a:avLst>
              <a:gd name="adj" fmla="val 27018"/>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200" b="1" dirty="0">
                <a:latin typeface="黑体" panose="02010609060101010101" pitchFamily="49" charset="-122"/>
                <a:ea typeface="黑体" panose="02010609060101010101" pitchFamily="49" charset="-122"/>
              </a:rPr>
              <a:t>制定对策</a:t>
            </a:r>
            <a:endParaRPr lang="zh-CN" altLang="en-US" sz="1200" b="1" dirty="0">
              <a:latin typeface="黑体" panose="02010609060101010101" pitchFamily="49" charset="-122"/>
              <a:ea typeface="黑体" panose="02010609060101010101" pitchFamily="49" charset="-122"/>
            </a:endParaRPr>
          </a:p>
        </p:txBody>
      </p:sp>
      <p:sp>
        <p:nvSpPr>
          <p:cNvPr id="61451" name="AutoShape 13"/>
          <p:cNvSpPr/>
          <p:nvPr/>
        </p:nvSpPr>
        <p:spPr>
          <a:xfrm>
            <a:off x="5545138" y="4076700"/>
            <a:ext cx="971550" cy="865188"/>
          </a:xfrm>
          <a:prstGeom prst="homePlate">
            <a:avLst>
              <a:gd name="adj" fmla="val 28073"/>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200" b="1" dirty="0">
                <a:latin typeface="黑体" panose="02010609060101010101" pitchFamily="49" charset="-122"/>
                <a:ea typeface="黑体" panose="02010609060101010101" pitchFamily="49" charset="-122"/>
              </a:rPr>
              <a:t>执行对策</a:t>
            </a:r>
            <a:endParaRPr lang="zh-CN" altLang="en-US" sz="1200" b="1" dirty="0">
              <a:latin typeface="黑体" panose="02010609060101010101" pitchFamily="49" charset="-122"/>
              <a:ea typeface="黑体" panose="02010609060101010101" pitchFamily="49" charset="-122"/>
            </a:endParaRPr>
          </a:p>
        </p:txBody>
      </p:sp>
      <p:sp>
        <p:nvSpPr>
          <p:cNvPr id="61452" name="AutoShape 14"/>
          <p:cNvSpPr/>
          <p:nvPr/>
        </p:nvSpPr>
        <p:spPr>
          <a:xfrm>
            <a:off x="6553200" y="4076700"/>
            <a:ext cx="971550" cy="865188"/>
          </a:xfrm>
          <a:prstGeom prst="homePlate">
            <a:avLst>
              <a:gd name="adj" fmla="val 28073"/>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200" b="1" dirty="0">
                <a:latin typeface="黑体" panose="02010609060101010101" pitchFamily="49" charset="-122"/>
                <a:ea typeface="黑体" panose="02010609060101010101" pitchFamily="49" charset="-122"/>
              </a:rPr>
              <a:t>评价结果和</a:t>
            </a:r>
            <a:endParaRPr lang="zh-CN" altLang="en-US" sz="1200" b="1" dirty="0">
              <a:latin typeface="黑体" panose="02010609060101010101" pitchFamily="49" charset="-122"/>
              <a:ea typeface="黑体" panose="02010609060101010101" pitchFamily="49" charset="-122"/>
            </a:endParaRPr>
          </a:p>
          <a:p>
            <a:pPr marL="0" lvl="0" indent="0" algn="ctr" eaLnBrk="1" hangingPunct="1">
              <a:spcBef>
                <a:spcPct val="0"/>
              </a:spcBef>
              <a:buNone/>
            </a:pPr>
            <a:r>
              <a:rPr lang="zh-CN" altLang="en-US" sz="1200" b="1" dirty="0">
                <a:latin typeface="黑体" panose="02010609060101010101" pitchFamily="49" charset="-122"/>
                <a:ea typeface="黑体" panose="02010609060101010101" pitchFamily="49" charset="-122"/>
              </a:rPr>
              <a:t>过程</a:t>
            </a:r>
            <a:endParaRPr lang="zh-CN" altLang="en-US" sz="1200" b="1" dirty="0">
              <a:latin typeface="黑体" panose="02010609060101010101" pitchFamily="49" charset="-122"/>
              <a:ea typeface="黑体" panose="02010609060101010101" pitchFamily="49" charset="-122"/>
            </a:endParaRPr>
          </a:p>
        </p:txBody>
      </p:sp>
      <p:sp>
        <p:nvSpPr>
          <p:cNvPr id="61453" name="AutoShape 15"/>
          <p:cNvSpPr/>
          <p:nvPr/>
        </p:nvSpPr>
        <p:spPr>
          <a:xfrm>
            <a:off x="7561263" y="4076700"/>
            <a:ext cx="971550" cy="865188"/>
          </a:xfrm>
          <a:prstGeom prst="homePlate">
            <a:avLst>
              <a:gd name="adj" fmla="val 28073"/>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1200" b="1" dirty="0">
                <a:latin typeface="黑体" panose="02010609060101010101" pitchFamily="49" charset="-122"/>
                <a:ea typeface="黑体" panose="02010609060101010101" pitchFamily="49" charset="-122"/>
              </a:rPr>
              <a:t>巩固成果</a:t>
            </a:r>
            <a:endParaRPr lang="zh-CN" altLang="en-US" sz="1200" b="1" dirty="0">
              <a:latin typeface="黑体" panose="02010609060101010101" pitchFamily="49" charset="-122"/>
              <a:ea typeface="黑体" panose="02010609060101010101" pitchFamily="49" charset="-122"/>
            </a:endParaRPr>
          </a:p>
        </p:txBody>
      </p:sp>
      <p:sp>
        <p:nvSpPr>
          <p:cNvPr id="61454" name="Rectangle 16"/>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3</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通过日常跟进，促使部下完成工作</a:t>
            </a:r>
            <a:endParaRPr lang="zh-CN" altLang="en-US"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p:nvPr/>
        </p:nvSpPr>
        <p:spPr>
          <a:xfrm>
            <a:off x="466725" y="1628775"/>
            <a:ext cx="8137525" cy="790575"/>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2467" name="Text Box 4"/>
          <p:cNvSpPr txBox="1"/>
          <p:nvPr/>
        </p:nvSpPr>
        <p:spPr>
          <a:xfrm>
            <a:off x="539750" y="1843088"/>
            <a:ext cx="860425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sz="2800" b="1" dirty="0">
                <a:solidFill>
                  <a:srgbClr val="000099"/>
                </a:solidFill>
                <a:latin typeface="黑体" panose="02010609060101010101" pitchFamily="49" charset="-122"/>
                <a:ea typeface="黑体" panose="02010609060101010101" pitchFamily="49" charset="-122"/>
              </a:rPr>
              <a:t>3</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妥善对应，鼓励部下完成工作</a:t>
            </a:r>
            <a:endParaRPr lang="zh-CN" altLang="en-US" sz="2800" b="1" dirty="0">
              <a:solidFill>
                <a:srgbClr val="000099"/>
              </a:solidFill>
              <a:latin typeface="黑体" panose="02010609060101010101" pitchFamily="49" charset="-122"/>
              <a:ea typeface="黑体" panose="02010609060101010101" pitchFamily="49" charset="-122"/>
            </a:endParaRPr>
          </a:p>
        </p:txBody>
      </p:sp>
      <p:sp>
        <p:nvSpPr>
          <p:cNvPr id="62468" name="AutoShape 6"/>
          <p:cNvSpPr/>
          <p:nvPr/>
        </p:nvSpPr>
        <p:spPr>
          <a:xfrm>
            <a:off x="539750" y="2781300"/>
            <a:ext cx="8135938" cy="3095625"/>
          </a:xfrm>
          <a:prstGeom prst="foldedCorner">
            <a:avLst>
              <a:gd name="adj" fmla="val 12500"/>
            </a:avLst>
          </a:prstGeom>
          <a:solidFill>
            <a:srgbClr val="FF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2469" name="Text Box 7"/>
          <p:cNvSpPr txBox="1"/>
          <p:nvPr/>
        </p:nvSpPr>
        <p:spPr>
          <a:xfrm>
            <a:off x="611188" y="2970213"/>
            <a:ext cx="7848600" cy="28305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sz="2400" b="1" dirty="0">
                <a:solidFill>
                  <a:srgbClr val="993366"/>
                </a:solidFill>
                <a:latin typeface="黑体" panose="02010609060101010101" pitchFamily="49" charset="-122"/>
                <a:ea typeface="黑体" panose="02010609060101010101" pitchFamily="49" charset="-122"/>
              </a:rPr>
              <a:t>（</a:t>
            </a:r>
            <a:r>
              <a:rPr lang="en-US" altLang="ja-JP" sz="2400" b="1" dirty="0">
                <a:solidFill>
                  <a:srgbClr val="993366"/>
                </a:solidFill>
                <a:latin typeface="黑体" panose="02010609060101010101" pitchFamily="49" charset="-122"/>
                <a:ea typeface="黑体" panose="02010609060101010101" pitchFamily="49" charset="-122"/>
              </a:rPr>
              <a:t>1</a:t>
            </a:r>
            <a:r>
              <a:rPr lang="ja-JP" altLang="en-US"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上司常常表现出对部下的期待和关心</a:t>
            </a:r>
            <a:endParaRPr lang="ja-JP"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2400" b="1" dirty="0">
                <a:solidFill>
                  <a:srgbClr val="993366"/>
                </a:solidFill>
                <a:latin typeface="黑体" panose="02010609060101010101" pitchFamily="49" charset="-122"/>
                <a:ea typeface="黑体" panose="02010609060101010101" pitchFamily="49" charset="-122"/>
              </a:rPr>
              <a:t>（</a:t>
            </a:r>
            <a:r>
              <a:rPr lang="en-US" altLang="ja-JP" sz="2400" b="1" dirty="0">
                <a:solidFill>
                  <a:srgbClr val="993366"/>
                </a:solidFill>
                <a:latin typeface="黑体" panose="02010609060101010101" pitchFamily="49" charset="-122"/>
                <a:ea typeface="黑体" panose="02010609060101010101" pitchFamily="49" charset="-122"/>
              </a:rPr>
              <a:t>2</a:t>
            </a:r>
            <a:r>
              <a:rPr lang="ja-JP" altLang="en-US"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并非直接告诉部下答案，而是给部下以启发促使其</a:t>
            </a:r>
            <a:br>
              <a:rPr lang="zh-CN" altLang="en-US" sz="2400" b="1" dirty="0">
                <a:solidFill>
                  <a:srgbClr val="993366"/>
                </a:solidFill>
                <a:latin typeface="黑体" panose="02010609060101010101" pitchFamily="49" charset="-122"/>
                <a:ea typeface="黑体" panose="02010609060101010101" pitchFamily="49" charset="-122"/>
              </a:rPr>
            </a:br>
            <a:r>
              <a:rPr lang="zh-CN" altLang="en-US" sz="2400" b="1" dirty="0">
                <a:solidFill>
                  <a:srgbClr val="993366"/>
                </a:solidFill>
                <a:latin typeface="黑体" panose="02010609060101010101" pitchFamily="49" charset="-122"/>
                <a:ea typeface="黑体" panose="02010609060101010101" pitchFamily="49" charset="-122"/>
              </a:rPr>
              <a:t>     充分地思考</a:t>
            </a:r>
            <a:endParaRPr lang="ja-JP"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2400" b="1" dirty="0">
                <a:solidFill>
                  <a:srgbClr val="993366"/>
                </a:solidFill>
                <a:latin typeface="黑体" panose="02010609060101010101" pitchFamily="49" charset="-122"/>
                <a:ea typeface="黑体" panose="02010609060101010101" pitchFamily="49" charset="-122"/>
              </a:rPr>
              <a:t>（</a:t>
            </a:r>
            <a:r>
              <a:rPr lang="en-US" altLang="ja-JP" sz="2400" b="1" dirty="0">
                <a:solidFill>
                  <a:srgbClr val="993366"/>
                </a:solidFill>
                <a:latin typeface="黑体" panose="02010609060101010101" pitchFamily="49" charset="-122"/>
                <a:ea typeface="黑体" panose="02010609060101010101" pitchFamily="49" charset="-122"/>
              </a:rPr>
              <a:t>3</a:t>
            </a:r>
            <a:r>
              <a:rPr lang="ja-JP" altLang="en-US"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上司在工作中承担最终责任，让部下不惧失败勇于</a:t>
            </a:r>
            <a:br>
              <a:rPr lang="zh-CN" altLang="en-US" sz="2400" b="1" dirty="0">
                <a:solidFill>
                  <a:srgbClr val="993366"/>
                </a:solidFill>
                <a:latin typeface="黑体" panose="02010609060101010101" pitchFamily="49" charset="-122"/>
                <a:ea typeface="黑体" panose="02010609060101010101" pitchFamily="49" charset="-122"/>
              </a:rPr>
            </a:br>
            <a:r>
              <a:rPr lang="zh-CN" altLang="en-US" sz="2400" b="1" dirty="0">
                <a:solidFill>
                  <a:srgbClr val="993366"/>
                </a:solidFill>
                <a:latin typeface="黑体" panose="02010609060101010101" pitchFamily="49" charset="-122"/>
                <a:ea typeface="黑体" panose="02010609060101010101" pitchFamily="49" charset="-122"/>
              </a:rPr>
              <a:t>     挑战</a:t>
            </a:r>
            <a:endParaRPr lang="ja-JP" altLang="en-US" sz="2400" b="1" dirty="0">
              <a:solidFill>
                <a:srgbClr val="993366"/>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ja-JP" altLang="en-US" sz="2400" b="1" dirty="0">
                <a:solidFill>
                  <a:srgbClr val="993366"/>
                </a:solidFill>
                <a:latin typeface="黑体" panose="02010609060101010101" pitchFamily="49" charset="-122"/>
                <a:ea typeface="黑体" panose="02010609060101010101" pitchFamily="49" charset="-122"/>
              </a:rPr>
              <a:t>（</a:t>
            </a:r>
            <a:r>
              <a:rPr lang="en-US" altLang="ja-JP" sz="2400" b="1" dirty="0">
                <a:solidFill>
                  <a:srgbClr val="993366"/>
                </a:solidFill>
                <a:latin typeface="黑体" panose="02010609060101010101" pitchFamily="49" charset="-122"/>
                <a:ea typeface="黑体" panose="02010609060101010101" pitchFamily="49" charset="-122"/>
              </a:rPr>
              <a:t>4</a:t>
            </a:r>
            <a:r>
              <a:rPr lang="ja-JP" altLang="en-US" sz="2400" b="1" dirty="0">
                <a:solidFill>
                  <a:srgbClr val="993366"/>
                </a:solidFill>
                <a:latin typeface="黑体" panose="02010609060101010101" pitchFamily="49" charset="-122"/>
                <a:ea typeface="黑体" panose="02010609060101010101" pitchFamily="49" charset="-122"/>
              </a:rPr>
              <a:t>）</a:t>
            </a:r>
            <a:r>
              <a:rPr lang="zh-CN" altLang="en-US" sz="2400" b="1" dirty="0">
                <a:solidFill>
                  <a:srgbClr val="993366"/>
                </a:solidFill>
                <a:latin typeface="黑体" panose="02010609060101010101" pitchFamily="49" charset="-122"/>
                <a:ea typeface="黑体" panose="02010609060101010101" pitchFamily="49" charset="-122"/>
              </a:rPr>
              <a:t>认可部下的表现，激发部下的干劲</a:t>
            </a:r>
            <a:endParaRPr lang="ja-JP" altLang="en-US" sz="2400" b="1" dirty="0">
              <a:solidFill>
                <a:srgbClr val="993366"/>
              </a:solidFill>
              <a:latin typeface="黑体" panose="02010609060101010101" pitchFamily="49" charset="-122"/>
              <a:ea typeface="黑体" panose="02010609060101010101" pitchFamily="49" charset="-122"/>
            </a:endParaRPr>
          </a:p>
        </p:txBody>
      </p:sp>
      <p:sp>
        <p:nvSpPr>
          <p:cNvPr id="62470" name="Rectangle 8"/>
          <p:cNvSpPr/>
          <p:nvPr/>
        </p:nvSpPr>
        <p:spPr>
          <a:xfrm>
            <a:off x="468313" y="333375"/>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3</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通过日常跟进，促使部下完成工作</a:t>
            </a:r>
            <a:endParaRPr lang="zh-CN" altLang="en-US" b="1" dirty="0">
              <a:solidFill>
                <a:schemeClr val="bg1"/>
              </a:solidFill>
              <a:latin typeface="黑体" panose="02010609060101010101" pitchFamily="49" charset="-122"/>
              <a:ea typeface="黑体" panose="02010609060101010101" pitchFamily="49" charset="-122"/>
            </a:endParaRPr>
          </a:p>
        </p:txBody>
      </p:sp>
      <p:pic>
        <p:nvPicPr>
          <p:cNvPr id="62471" name="Picture 9" descr="PE01476_"/>
          <p:cNvPicPr>
            <a:picLocks noChangeAspect="1"/>
          </p:cNvPicPr>
          <p:nvPr/>
        </p:nvPicPr>
        <p:blipFill>
          <a:blip r:embed="rId1"/>
          <a:stretch>
            <a:fillRect/>
          </a:stretch>
        </p:blipFill>
        <p:spPr>
          <a:xfrm>
            <a:off x="6659563" y="4884738"/>
            <a:ext cx="2484437" cy="1973262"/>
          </a:xfrm>
          <a:prstGeom prst="rect">
            <a:avLst/>
          </a:prstGeom>
          <a:noFill/>
          <a:ln w="9525">
            <a:noFill/>
          </a:ln>
        </p:spPr>
      </p:pic>
      <p:grpSp>
        <p:nvGrpSpPr>
          <p:cNvPr id="57354" name="Group 10"/>
          <p:cNvGrpSpPr/>
          <p:nvPr/>
        </p:nvGrpSpPr>
        <p:grpSpPr>
          <a:xfrm>
            <a:off x="6372225" y="5867400"/>
            <a:ext cx="990600" cy="990600"/>
            <a:chOff x="264" y="1392"/>
            <a:chExt cx="624" cy="624"/>
          </a:xfrm>
        </p:grpSpPr>
        <p:sp>
          <p:nvSpPr>
            <p:cNvPr id="62473" name="Rectangle 11"/>
            <p:cNvSpPr/>
            <p:nvPr/>
          </p:nvSpPr>
          <p:spPr>
            <a:xfrm rot="2723991">
              <a:off x="528" y="1392"/>
              <a:ext cx="96" cy="624"/>
            </a:xfrm>
            <a:prstGeom prst="rect">
              <a:avLst/>
            </a:prstGeom>
            <a:solidFill>
              <a:srgbClr val="FF33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2474" name="Rectangle 12"/>
            <p:cNvSpPr/>
            <p:nvPr/>
          </p:nvSpPr>
          <p:spPr>
            <a:xfrm rot="-2676009">
              <a:off x="528" y="1392"/>
              <a:ext cx="96" cy="624"/>
            </a:xfrm>
            <a:prstGeom prst="rect">
              <a:avLst/>
            </a:prstGeom>
            <a:solidFill>
              <a:srgbClr val="FF33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gr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354"/>
                                        </p:tgtEl>
                                        <p:attrNameLst>
                                          <p:attrName>style.visibility</p:attrName>
                                        </p:attrNameLst>
                                      </p:cBhvr>
                                      <p:to>
                                        <p:strVal val="visible"/>
                                      </p:to>
                                    </p:set>
                                    <p:animEffect transition="in" filter="dissolve">
                                      <p:cBhvr>
                                        <p:cTn id="7"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3"/>
          <p:cNvSpPr/>
          <p:nvPr/>
        </p:nvSpPr>
        <p:spPr>
          <a:xfrm>
            <a:off x="466725" y="2854325"/>
            <a:ext cx="8137525" cy="2879725"/>
          </a:xfrm>
          <a:prstGeom prst="rect">
            <a:avLst/>
          </a:prstGeom>
          <a:noFill/>
          <a:ln w="38100" cap="flat" cmpd="sng">
            <a:solidFill>
              <a:srgbClr val="003366"/>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3491" name="Text Box 4"/>
          <p:cNvSpPr txBox="1"/>
          <p:nvPr/>
        </p:nvSpPr>
        <p:spPr>
          <a:xfrm>
            <a:off x="539750" y="3213100"/>
            <a:ext cx="8604250" cy="2228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1</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评价部下的工作</a:t>
            </a:r>
            <a:endParaRPr lang="ja-JP" altLang="en-US" sz="28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2</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就工作情况进行反馈以促进部下的进一步成长，</a:t>
            </a:r>
            <a:br>
              <a:rPr lang="zh-CN" altLang="en-US" sz="2800" b="1" dirty="0">
                <a:solidFill>
                  <a:srgbClr val="000099"/>
                </a:solidFill>
                <a:latin typeface="黑体" panose="02010609060101010101" pitchFamily="49" charset="-122"/>
                <a:ea typeface="黑体" panose="02010609060101010101" pitchFamily="49" charset="-122"/>
              </a:rPr>
            </a:br>
            <a:r>
              <a:rPr lang="zh-CN" altLang="en-US" sz="2800" b="1" dirty="0">
                <a:solidFill>
                  <a:srgbClr val="000099"/>
                </a:solidFill>
                <a:latin typeface="黑体" panose="02010609060101010101" pitchFamily="49" charset="-122"/>
                <a:ea typeface="黑体" panose="02010609060101010101" pitchFamily="49" charset="-122"/>
              </a:rPr>
              <a:t>   认可部下的努力</a:t>
            </a:r>
            <a:endParaRPr lang="ja-JP" altLang="en-US" sz="2800" b="1" dirty="0">
              <a:solidFill>
                <a:srgbClr val="000099"/>
              </a:solidFill>
              <a:latin typeface="黑体" panose="02010609060101010101" pitchFamily="49" charset="-122"/>
              <a:ea typeface="黑体" panose="02010609060101010101" pitchFamily="49" charset="-122"/>
            </a:endParaRPr>
          </a:p>
          <a:p>
            <a:pPr marL="0" lvl="0" indent="0" eaLnBrk="1" hangingPunct="1">
              <a:spcBef>
                <a:spcPct val="50000"/>
              </a:spcBef>
              <a:buNone/>
            </a:pPr>
            <a:r>
              <a:rPr lang="en-US" altLang="ja-JP" sz="2800" b="1" dirty="0">
                <a:solidFill>
                  <a:srgbClr val="000099"/>
                </a:solidFill>
                <a:latin typeface="黑体" panose="02010609060101010101" pitchFamily="49" charset="-122"/>
                <a:ea typeface="黑体" panose="02010609060101010101" pitchFamily="49" charset="-122"/>
              </a:rPr>
              <a:t>3</a:t>
            </a:r>
            <a:r>
              <a:rPr lang="ja-JP" altLang="en-US"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上司自我评价是否赋予了部下</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好的工作</a:t>
            </a:r>
            <a:r>
              <a:rPr lang="zh-CN" altLang="en-US" sz="2800" b="1" dirty="0">
                <a:solidFill>
                  <a:srgbClr val="000099"/>
                </a:solidFill>
                <a:ea typeface="黑体" panose="02010609060101010101" pitchFamily="49" charset="-122"/>
              </a:rPr>
              <a:t>”</a:t>
            </a:r>
            <a:endParaRPr lang="ja-JP" altLang="en-US" sz="2800" b="1" dirty="0">
              <a:solidFill>
                <a:srgbClr val="000099"/>
              </a:solidFill>
              <a:latin typeface="黑体" panose="02010609060101010101" pitchFamily="49" charset="-122"/>
              <a:ea typeface="黑体" panose="02010609060101010101" pitchFamily="49" charset="-122"/>
            </a:endParaRPr>
          </a:p>
        </p:txBody>
      </p:sp>
      <p:sp>
        <p:nvSpPr>
          <p:cNvPr id="63492" name="Text Box 5"/>
          <p:cNvSpPr txBox="1"/>
          <p:nvPr/>
        </p:nvSpPr>
        <p:spPr>
          <a:xfrm>
            <a:off x="395288" y="2133600"/>
            <a:ext cx="259238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ja-JP" altLang="en-US"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步骤</a:t>
            </a:r>
            <a:endParaRPr lang="ja-JP" altLang="en-US" b="1" dirty="0">
              <a:latin typeface="黑体" panose="02010609060101010101" pitchFamily="49" charset="-122"/>
              <a:ea typeface="黑体" panose="02010609060101010101" pitchFamily="49" charset="-122"/>
            </a:endParaRPr>
          </a:p>
        </p:txBody>
      </p:sp>
      <p:sp>
        <p:nvSpPr>
          <p:cNvPr id="63493" name="Rectangle 6"/>
          <p:cNvSpPr/>
          <p:nvPr/>
        </p:nvSpPr>
        <p:spPr>
          <a:xfrm>
            <a:off x="468313" y="260350"/>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4</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给予部下成就感（成长感）</a:t>
            </a:r>
            <a:endParaRPr lang="zh-CN" altLang="en-US"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AutoShape 3"/>
          <p:cNvSpPr/>
          <p:nvPr/>
        </p:nvSpPr>
        <p:spPr>
          <a:xfrm>
            <a:off x="1617663" y="3213100"/>
            <a:ext cx="6913562" cy="719138"/>
          </a:xfrm>
          <a:prstGeom prst="roundRect">
            <a:avLst>
              <a:gd name="adj" fmla="val 16667"/>
            </a:avLst>
          </a:prstGeom>
          <a:noFill/>
          <a:ln w="88900" cap="flat" cmpd="sng">
            <a:solidFill>
              <a:srgbClr val="666699"/>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ja-JP" altLang="en-US" sz="2400" b="1" dirty="0">
                <a:solidFill>
                  <a:srgbClr val="CC0000"/>
                </a:solidFill>
                <a:latin typeface="黑体" panose="02010609060101010101" pitchFamily="49" charset="-122"/>
                <a:ea typeface="黑体" panose="02010609060101010101" pitchFamily="49" charset="-122"/>
              </a:rPr>
              <a:t>□　</a:t>
            </a:r>
            <a:r>
              <a:rPr lang="zh-CN" altLang="en-US" sz="2400" b="1" dirty="0">
                <a:solidFill>
                  <a:srgbClr val="CC0000"/>
                </a:solidFill>
                <a:latin typeface="黑体" panose="02010609060101010101" pitchFamily="49" charset="-122"/>
                <a:ea typeface="黑体" panose="02010609060101010101" pitchFamily="49" charset="-122"/>
              </a:rPr>
              <a:t>部下觉得</a:t>
            </a:r>
            <a:r>
              <a:rPr lang="zh-CN" altLang="en-US" sz="2400" b="1" dirty="0">
                <a:solidFill>
                  <a:srgbClr val="CC0000"/>
                </a:solidFill>
                <a:ea typeface="黑体" panose="02010609060101010101" pitchFamily="49" charset="-122"/>
              </a:rPr>
              <a:t>“</a:t>
            </a:r>
            <a:r>
              <a:rPr lang="zh-CN" altLang="en-US" sz="2400" b="1" dirty="0">
                <a:solidFill>
                  <a:srgbClr val="CC0000"/>
                </a:solidFill>
                <a:latin typeface="黑体" panose="02010609060101010101" pitchFamily="49" charset="-122"/>
                <a:ea typeface="黑体" panose="02010609060101010101" pitchFamily="49" charset="-122"/>
              </a:rPr>
              <a:t>有挑战</a:t>
            </a:r>
            <a:r>
              <a:rPr lang="zh-CN" altLang="en-US" sz="2400" b="1" dirty="0">
                <a:solidFill>
                  <a:srgbClr val="CC0000"/>
                </a:solidFill>
                <a:ea typeface="黑体" panose="02010609060101010101" pitchFamily="49" charset="-122"/>
              </a:rPr>
              <a:t>”</a:t>
            </a:r>
            <a:r>
              <a:rPr lang="zh-CN" altLang="en-US" sz="2400" b="1" dirty="0">
                <a:solidFill>
                  <a:srgbClr val="CC0000"/>
                </a:solidFill>
                <a:latin typeface="黑体" panose="02010609060101010101" pitchFamily="49" charset="-122"/>
                <a:ea typeface="黑体" panose="02010609060101010101" pitchFamily="49" charset="-122"/>
              </a:rPr>
              <a:t>的工作</a:t>
            </a:r>
            <a:endParaRPr lang="zh-CN" altLang="en-US" sz="2400" b="1" dirty="0">
              <a:solidFill>
                <a:srgbClr val="CC0000"/>
              </a:solidFill>
              <a:latin typeface="黑体" panose="02010609060101010101" pitchFamily="49" charset="-122"/>
              <a:ea typeface="黑体" panose="02010609060101010101" pitchFamily="49" charset="-122"/>
            </a:endParaRPr>
          </a:p>
        </p:txBody>
      </p:sp>
      <p:sp>
        <p:nvSpPr>
          <p:cNvPr id="64515" name="AutoShape 4"/>
          <p:cNvSpPr/>
          <p:nvPr/>
        </p:nvSpPr>
        <p:spPr>
          <a:xfrm>
            <a:off x="468313" y="1989138"/>
            <a:ext cx="8135937" cy="1008062"/>
          </a:xfrm>
          <a:prstGeom prst="horizontalScroll">
            <a:avLst>
              <a:gd name="adj" fmla="val 12500"/>
            </a:avLst>
          </a:prstGeom>
          <a:solidFill>
            <a:srgbClr val="666699"/>
          </a:solidFill>
          <a:ln w="38100" cap="flat" cmpd="sng">
            <a:solidFill>
              <a:srgbClr val="666699"/>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3100" b="1" u="sng" dirty="0">
                <a:solidFill>
                  <a:schemeClr val="bg1"/>
                </a:solidFill>
                <a:latin typeface="黑体" panose="02010609060101010101" pitchFamily="49" charset="-122"/>
                <a:ea typeface="黑体" panose="02010609060101010101" pitchFamily="49" charset="-122"/>
              </a:rPr>
              <a:t>是否赋予了部下</a:t>
            </a:r>
            <a:r>
              <a:rPr lang="zh-CN" altLang="en-US" sz="3100" b="1" u="sng" dirty="0">
                <a:solidFill>
                  <a:srgbClr val="CC0000"/>
                </a:solidFill>
                <a:ea typeface="黑体" panose="02010609060101010101" pitchFamily="49" charset="-122"/>
              </a:rPr>
              <a:t>“</a:t>
            </a:r>
            <a:r>
              <a:rPr lang="zh-CN" altLang="en-US" sz="3100" b="1" u="sng" dirty="0">
                <a:solidFill>
                  <a:srgbClr val="CC0000"/>
                </a:solidFill>
                <a:latin typeface="黑体" panose="02010609060101010101" pitchFamily="49" charset="-122"/>
                <a:ea typeface="黑体" panose="02010609060101010101" pitchFamily="49" charset="-122"/>
              </a:rPr>
              <a:t>好的工作</a:t>
            </a:r>
            <a:r>
              <a:rPr lang="zh-CN" altLang="en-US" sz="3100" b="1" u="sng" dirty="0">
                <a:solidFill>
                  <a:srgbClr val="CC0000"/>
                </a:solidFill>
                <a:ea typeface="黑体" panose="02010609060101010101" pitchFamily="49" charset="-122"/>
              </a:rPr>
              <a:t>”</a:t>
            </a:r>
            <a:r>
              <a:rPr lang="zh-CN" altLang="en-US" sz="3100" b="1" u="sng" dirty="0">
                <a:solidFill>
                  <a:schemeClr val="bg1"/>
                </a:solidFill>
                <a:latin typeface="黑体" panose="02010609060101010101" pitchFamily="49" charset="-122"/>
                <a:ea typeface="黑体" panose="02010609060101010101" pitchFamily="49" charset="-122"/>
              </a:rPr>
              <a:t>的确认要点</a:t>
            </a:r>
            <a:endParaRPr lang="ja-JP" altLang="en-US" sz="3100" b="1" dirty="0">
              <a:solidFill>
                <a:schemeClr val="bg1"/>
              </a:solidFill>
              <a:latin typeface="黑体" panose="02010609060101010101" pitchFamily="49" charset="-122"/>
              <a:ea typeface="黑体" panose="02010609060101010101" pitchFamily="49" charset="-122"/>
            </a:endParaRPr>
          </a:p>
        </p:txBody>
      </p:sp>
      <p:pic>
        <p:nvPicPr>
          <p:cNvPr id="64516" name="Picture 5" descr="j0078795[1]"/>
          <p:cNvPicPr>
            <a:picLocks noChangeAspect="1"/>
          </p:cNvPicPr>
          <p:nvPr/>
        </p:nvPicPr>
        <p:blipFill>
          <a:blip r:embed="rId1"/>
          <a:stretch>
            <a:fillRect/>
          </a:stretch>
        </p:blipFill>
        <p:spPr>
          <a:xfrm>
            <a:off x="104775" y="3725863"/>
            <a:ext cx="1524000" cy="2798762"/>
          </a:xfrm>
          <a:prstGeom prst="rect">
            <a:avLst/>
          </a:prstGeom>
          <a:noFill/>
          <a:ln w="9525">
            <a:noFill/>
          </a:ln>
        </p:spPr>
      </p:pic>
      <p:sp>
        <p:nvSpPr>
          <p:cNvPr id="64517" name="AutoShape 6"/>
          <p:cNvSpPr/>
          <p:nvPr/>
        </p:nvSpPr>
        <p:spPr>
          <a:xfrm>
            <a:off x="1619250" y="4365625"/>
            <a:ext cx="6913563" cy="719138"/>
          </a:xfrm>
          <a:prstGeom prst="roundRect">
            <a:avLst>
              <a:gd name="adj" fmla="val 16667"/>
            </a:avLst>
          </a:prstGeom>
          <a:noFill/>
          <a:ln w="88900" cap="flat" cmpd="sng">
            <a:solidFill>
              <a:srgbClr val="666699"/>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ja-JP" altLang="en-US" sz="2400" b="1" dirty="0">
                <a:solidFill>
                  <a:srgbClr val="CC0000"/>
                </a:solidFill>
                <a:latin typeface="黑体" panose="02010609060101010101" pitchFamily="49" charset="-122"/>
                <a:ea typeface="黑体" panose="02010609060101010101" pitchFamily="49" charset="-122"/>
              </a:rPr>
              <a:t>□　</a:t>
            </a:r>
            <a:r>
              <a:rPr lang="zh-CN" altLang="en-US" sz="2400" b="1" dirty="0">
                <a:solidFill>
                  <a:srgbClr val="CC0000"/>
                </a:solidFill>
                <a:latin typeface="黑体" panose="02010609060101010101" pitchFamily="49" charset="-122"/>
                <a:ea typeface="黑体" panose="02010609060101010101" pitchFamily="49" charset="-122"/>
              </a:rPr>
              <a:t>部下觉得</a:t>
            </a:r>
            <a:r>
              <a:rPr lang="zh-CN" altLang="en-US" sz="2400" b="1" dirty="0">
                <a:solidFill>
                  <a:srgbClr val="CC0000"/>
                </a:solidFill>
                <a:ea typeface="黑体" panose="02010609060101010101" pitchFamily="49" charset="-122"/>
              </a:rPr>
              <a:t>“</a:t>
            </a:r>
            <a:r>
              <a:rPr lang="zh-CN" altLang="en-US" sz="2400" b="1" dirty="0">
                <a:solidFill>
                  <a:srgbClr val="CC0000"/>
                </a:solidFill>
                <a:latin typeface="黑体" panose="02010609060101010101" pitchFamily="49" charset="-122"/>
                <a:ea typeface="黑体" panose="02010609060101010101" pitchFamily="49" charset="-122"/>
              </a:rPr>
              <a:t>有干劲</a:t>
            </a:r>
            <a:r>
              <a:rPr lang="zh-CN" altLang="en-US" sz="2400" b="1" dirty="0">
                <a:solidFill>
                  <a:srgbClr val="CC0000"/>
                </a:solidFill>
                <a:ea typeface="黑体" panose="02010609060101010101" pitchFamily="49" charset="-122"/>
              </a:rPr>
              <a:t>”</a:t>
            </a:r>
            <a:r>
              <a:rPr lang="zh-CN" altLang="en-US" sz="2400" b="1" dirty="0">
                <a:solidFill>
                  <a:srgbClr val="CC0000"/>
                </a:solidFill>
                <a:latin typeface="黑体" panose="02010609060101010101" pitchFamily="49" charset="-122"/>
                <a:ea typeface="黑体" panose="02010609060101010101" pitchFamily="49" charset="-122"/>
              </a:rPr>
              <a:t>的工作</a:t>
            </a:r>
            <a:endParaRPr lang="zh-CN" altLang="en-US" sz="2400" b="1" dirty="0">
              <a:solidFill>
                <a:srgbClr val="CC0000"/>
              </a:solidFill>
              <a:latin typeface="黑体" panose="02010609060101010101" pitchFamily="49" charset="-122"/>
              <a:ea typeface="黑体" panose="02010609060101010101" pitchFamily="49" charset="-122"/>
            </a:endParaRPr>
          </a:p>
        </p:txBody>
      </p:sp>
      <p:sp>
        <p:nvSpPr>
          <p:cNvPr id="64518" name="AutoShape 7"/>
          <p:cNvSpPr/>
          <p:nvPr/>
        </p:nvSpPr>
        <p:spPr>
          <a:xfrm>
            <a:off x="1619250" y="5518150"/>
            <a:ext cx="6913563" cy="719138"/>
          </a:xfrm>
          <a:prstGeom prst="roundRect">
            <a:avLst>
              <a:gd name="adj" fmla="val 16667"/>
            </a:avLst>
          </a:prstGeom>
          <a:noFill/>
          <a:ln w="88900" cap="flat" cmpd="sng">
            <a:solidFill>
              <a:srgbClr val="666699"/>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ja-JP" altLang="en-US" sz="2400" b="1" dirty="0">
                <a:solidFill>
                  <a:srgbClr val="CC0000"/>
                </a:solidFill>
                <a:latin typeface="黑体" panose="02010609060101010101" pitchFamily="49" charset="-122"/>
                <a:ea typeface="黑体" panose="02010609060101010101" pitchFamily="49" charset="-122"/>
              </a:rPr>
              <a:t>□　</a:t>
            </a:r>
            <a:r>
              <a:rPr lang="zh-CN" altLang="en-US" sz="2400" b="1" dirty="0">
                <a:solidFill>
                  <a:srgbClr val="CC0000"/>
                </a:solidFill>
                <a:latin typeface="黑体" panose="02010609060101010101" pitchFamily="49" charset="-122"/>
                <a:ea typeface="黑体" panose="02010609060101010101" pitchFamily="49" charset="-122"/>
              </a:rPr>
              <a:t>部下觉得</a:t>
            </a:r>
            <a:r>
              <a:rPr lang="zh-CN" altLang="en-US" sz="2400" b="1" dirty="0">
                <a:solidFill>
                  <a:srgbClr val="CC0000"/>
                </a:solidFill>
                <a:ea typeface="黑体" panose="02010609060101010101" pitchFamily="49" charset="-122"/>
              </a:rPr>
              <a:t>“</a:t>
            </a:r>
            <a:r>
              <a:rPr lang="zh-CN" altLang="en-US" sz="2400" b="1" dirty="0">
                <a:solidFill>
                  <a:srgbClr val="CC0000"/>
                </a:solidFill>
                <a:latin typeface="黑体" panose="02010609060101010101" pitchFamily="49" charset="-122"/>
                <a:ea typeface="黑体" panose="02010609060101010101" pitchFamily="49" charset="-122"/>
              </a:rPr>
              <a:t>有成就感</a:t>
            </a:r>
            <a:r>
              <a:rPr lang="zh-CN" altLang="en-US" sz="2400" b="1" dirty="0">
                <a:solidFill>
                  <a:srgbClr val="CC0000"/>
                </a:solidFill>
                <a:ea typeface="黑体" panose="02010609060101010101" pitchFamily="49" charset="-122"/>
              </a:rPr>
              <a:t>”</a:t>
            </a:r>
            <a:r>
              <a:rPr lang="zh-CN" altLang="en-US" sz="2400" b="1" dirty="0">
                <a:solidFill>
                  <a:srgbClr val="CC0000"/>
                </a:solidFill>
                <a:latin typeface="黑体" panose="02010609060101010101" pitchFamily="49" charset="-122"/>
                <a:ea typeface="黑体" panose="02010609060101010101" pitchFamily="49" charset="-122"/>
              </a:rPr>
              <a:t>的工作</a:t>
            </a:r>
            <a:endParaRPr lang="zh-CN" altLang="en-US" sz="2400" b="1" dirty="0">
              <a:solidFill>
                <a:srgbClr val="CC0000"/>
              </a:solidFill>
              <a:latin typeface="黑体" panose="02010609060101010101" pitchFamily="49" charset="-122"/>
              <a:ea typeface="黑体" panose="02010609060101010101" pitchFamily="49" charset="-122"/>
            </a:endParaRPr>
          </a:p>
        </p:txBody>
      </p:sp>
      <p:sp>
        <p:nvSpPr>
          <p:cNvPr id="64519" name="Rectangle 8"/>
          <p:cNvSpPr/>
          <p:nvPr/>
        </p:nvSpPr>
        <p:spPr>
          <a:xfrm>
            <a:off x="468313" y="260350"/>
            <a:ext cx="8135937" cy="1152525"/>
          </a:xfrm>
          <a:prstGeom prst="rect">
            <a:avLst/>
          </a:prstGeom>
          <a:solidFill>
            <a:srgbClr val="8000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解说</a:t>
            </a:r>
            <a:r>
              <a:rPr lang="ja-JP" altLang="en-US" b="1" dirty="0">
                <a:solidFill>
                  <a:schemeClr val="bg1"/>
                </a:solidFill>
                <a:latin typeface="黑体" panose="02010609060101010101" pitchFamily="49" charset="-122"/>
                <a:ea typeface="黑体" panose="02010609060101010101" pitchFamily="49" charset="-122"/>
              </a:rPr>
              <a:t>：</a:t>
            </a:r>
            <a:endParaRPr lang="ja-JP" altLang="en-US" b="1" dirty="0">
              <a:solidFill>
                <a:schemeClr val="bg1"/>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b="1" dirty="0">
                <a:solidFill>
                  <a:schemeClr val="bg1"/>
                </a:solidFill>
                <a:latin typeface="黑体" panose="02010609060101010101" pitchFamily="49" charset="-122"/>
                <a:ea typeface="黑体" panose="02010609060101010101" pitchFamily="49" charset="-122"/>
              </a:rPr>
              <a:t>      </a:t>
            </a:r>
            <a:r>
              <a:rPr lang="en-US" altLang="zh-CN" b="1" dirty="0">
                <a:solidFill>
                  <a:schemeClr val="bg1"/>
                </a:solidFill>
                <a:latin typeface="黑体" panose="02010609060101010101" pitchFamily="49" charset="-122"/>
                <a:ea typeface="黑体" panose="02010609060101010101" pitchFamily="49" charset="-122"/>
              </a:rPr>
              <a:t>Step</a:t>
            </a:r>
            <a:r>
              <a:rPr lang="en-US" altLang="ja-JP" b="1" dirty="0">
                <a:solidFill>
                  <a:schemeClr val="bg1"/>
                </a:solidFill>
                <a:latin typeface="黑体" panose="02010609060101010101" pitchFamily="49" charset="-122"/>
                <a:ea typeface="黑体" panose="02010609060101010101" pitchFamily="49" charset="-122"/>
              </a:rPr>
              <a:t>4</a:t>
            </a:r>
            <a:r>
              <a:rPr lang="ja-JP" altLang="en-US"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给予部下成就感（成长感）</a:t>
            </a:r>
            <a:endParaRPr lang="zh-CN" altLang="en-US"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AutoShape 2"/>
          <p:cNvSpPr>
            <a:spLocks noChangeAspect="1" noTextEdit="1"/>
          </p:cNvSpPr>
          <p:nvPr/>
        </p:nvSpPr>
        <p:spPr>
          <a:xfrm>
            <a:off x="1893888" y="1557338"/>
            <a:ext cx="5486400" cy="4679950"/>
          </a:xfrm>
          <a:prstGeom prst="rect">
            <a:avLst/>
          </a:prstGeom>
          <a:noFill/>
          <a:ln w="9525">
            <a:noFill/>
          </a:ln>
        </p:spPr>
        <p:txBody>
          <a:bodyPr/>
          <a:p>
            <a:endParaRPr lang="zh-CN" altLang="en-US"/>
          </a:p>
        </p:txBody>
      </p:sp>
      <p:sp>
        <p:nvSpPr>
          <p:cNvPr id="65539" name="Rectangle 3"/>
          <p:cNvSpPr/>
          <p:nvPr/>
        </p:nvSpPr>
        <p:spPr>
          <a:xfrm>
            <a:off x="4400550" y="2009775"/>
            <a:ext cx="2957513" cy="1079500"/>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5540" name="Rectangle 4"/>
          <p:cNvSpPr/>
          <p:nvPr/>
        </p:nvSpPr>
        <p:spPr>
          <a:xfrm>
            <a:off x="5443538" y="2219325"/>
            <a:ext cx="847725" cy="334963"/>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solidFill>
                  <a:srgbClr val="C0C0C0"/>
                </a:solidFill>
                <a:latin typeface="黑体" panose="02010609060101010101" pitchFamily="49" charset="-122"/>
                <a:ea typeface="黑体" panose="02010609060101010101" pitchFamily="49" charset="-122"/>
              </a:rPr>
              <a:t>STEP 1</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65541" name="Rectangle 5"/>
          <p:cNvSpPr/>
          <p:nvPr/>
        </p:nvSpPr>
        <p:spPr>
          <a:xfrm>
            <a:off x="5443538" y="2219325"/>
            <a:ext cx="847725" cy="334963"/>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solidFill>
                  <a:srgbClr val="000000"/>
                </a:solidFill>
                <a:latin typeface="黑体" panose="02010609060101010101" pitchFamily="49" charset="-122"/>
                <a:ea typeface="黑体" panose="02010609060101010101" pitchFamily="49" charset="-122"/>
              </a:rPr>
              <a:t>STEP 1</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65542" name="Rectangle 6"/>
          <p:cNvSpPr/>
          <p:nvPr/>
        </p:nvSpPr>
        <p:spPr>
          <a:xfrm>
            <a:off x="5618163" y="2811463"/>
            <a:ext cx="488950" cy="288925"/>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1900" b="1" dirty="0">
                <a:solidFill>
                  <a:srgbClr val="000000"/>
                </a:solidFill>
                <a:latin typeface="黑体" panose="02010609060101010101" pitchFamily="49" charset="-122"/>
                <a:ea typeface="黑体" panose="02010609060101010101" pitchFamily="49" charset="-122"/>
              </a:rPr>
              <a:t>work</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65543" name="Rectangle 7"/>
          <p:cNvSpPr/>
          <p:nvPr/>
        </p:nvSpPr>
        <p:spPr>
          <a:xfrm>
            <a:off x="4852988" y="4549775"/>
            <a:ext cx="1809750" cy="118427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5544" name="Rectangle 8"/>
          <p:cNvSpPr/>
          <p:nvPr/>
        </p:nvSpPr>
        <p:spPr>
          <a:xfrm>
            <a:off x="5270500" y="4760913"/>
            <a:ext cx="847725" cy="3349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solidFill>
                  <a:srgbClr val="C0C0C0"/>
                </a:solidFill>
                <a:latin typeface="黑体" panose="02010609060101010101" pitchFamily="49" charset="-122"/>
                <a:ea typeface="黑体" panose="02010609060101010101" pitchFamily="49" charset="-122"/>
              </a:rPr>
              <a:t>STEP 2</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65545" name="Rectangle 9"/>
          <p:cNvSpPr/>
          <p:nvPr/>
        </p:nvSpPr>
        <p:spPr>
          <a:xfrm>
            <a:off x="5270500" y="4760913"/>
            <a:ext cx="847725" cy="3349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solidFill>
                  <a:srgbClr val="000000"/>
                </a:solidFill>
                <a:latin typeface="黑体" panose="02010609060101010101" pitchFamily="49" charset="-122"/>
                <a:ea typeface="黑体" panose="02010609060101010101" pitchFamily="49" charset="-122"/>
              </a:rPr>
              <a:t>STEP 2</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65546" name="Rectangle 10"/>
          <p:cNvSpPr/>
          <p:nvPr/>
        </p:nvSpPr>
        <p:spPr>
          <a:xfrm>
            <a:off x="5270500" y="5108575"/>
            <a:ext cx="989013" cy="334963"/>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solidFill>
                  <a:srgbClr val="000000"/>
                </a:solidFill>
                <a:latin typeface="黑体" panose="02010609060101010101" pitchFamily="49" charset="-122"/>
                <a:ea typeface="黑体" panose="02010609060101010101" pitchFamily="49" charset="-122"/>
              </a:rPr>
              <a:t>Assign </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65547" name="Rectangle 11"/>
          <p:cNvSpPr/>
          <p:nvPr/>
        </p:nvSpPr>
        <p:spPr>
          <a:xfrm>
            <a:off x="5408613" y="5421313"/>
            <a:ext cx="565150" cy="3349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solidFill>
                  <a:srgbClr val="000000"/>
                </a:solidFill>
                <a:latin typeface="黑体" panose="02010609060101010101" pitchFamily="49" charset="-122"/>
                <a:ea typeface="黑体" panose="02010609060101010101" pitchFamily="49" charset="-122"/>
              </a:rPr>
              <a:t>work</a:t>
            </a:r>
            <a:endParaRPr lang="en-US" altLang="zh-CN" sz="4000" dirty="0">
              <a:solidFill>
                <a:schemeClr val="tx2"/>
              </a:solidFill>
              <a:latin typeface="黑体" panose="02010609060101010101" pitchFamily="49" charset="-122"/>
              <a:ea typeface="黑体" panose="02010609060101010101" pitchFamily="49" charset="-122"/>
            </a:endParaRPr>
          </a:p>
        </p:txBody>
      </p:sp>
      <p:sp>
        <p:nvSpPr>
          <p:cNvPr id="65548" name="Rectangle 12"/>
          <p:cNvSpPr/>
          <p:nvPr/>
        </p:nvSpPr>
        <p:spPr>
          <a:xfrm>
            <a:off x="1893888" y="4481513"/>
            <a:ext cx="2959100" cy="1357312"/>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5549" name="Rectangle 13"/>
          <p:cNvSpPr/>
          <p:nvPr/>
        </p:nvSpPr>
        <p:spPr>
          <a:xfrm>
            <a:off x="1963738" y="1974850"/>
            <a:ext cx="2924175" cy="1357313"/>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5550" name="Freeform 14"/>
          <p:cNvSpPr/>
          <p:nvPr/>
        </p:nvSpPr>
        <p:spPr>
          <a:xfrm>
            <a:off x="3843338" y="1974850"/>
            <a:ext cx="1322387" cy="417513"/>
          </a:xfrm>
          <a:custGeom>
            <a:avLst/>
            <a:gdLst/>
            <a:ahLst/>
            <a:cxnLst>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Lst>
            <a:pathLst>
              <a:path w="38" h="12">
                <a:moveTo>
                  <a:pt x="3" y="12"/>
                </a:moveTo>
                <a:cubicBezTo>
                  <a:pt x="8" y="10"/>
                  <a:pt x="14" y="9"/>
                  <a:pt x="19" y="9"/>
                </a:cubicBezTo>
                <a:cubicBezTo>
                  <a:pt x="25" y="9"/>
                  <a:pt x="30" y="10"/>
                  <a:pt x="35" y="12"/>
                </a:cubicBezTo>
                <a:lnTo>
                  <a:pt x="38" y="3"/>
                </a:lnTo>
                <a:cubicBezTo>
                  <a:pt x="32" y="1"/>
                  <a:pt x="26" y="0"/>
                  <a:pt x="19" y="0"/>
                </a:cubicBezTo>
                <a:cubicBezTo>
                  <a:pt x="13" y="0"/>
                  <a:pt x="6" y="1"/>
                  <a:pt x="0" y="3"/>
                </a:cubicBezTo>
                <a:lnTo>
                  <a:pt x="3" y="12"/>
                </a:lnTo>
                <a:close/>
              </a:path>
            </a:pathLst>
          </a:custGeom>
          <a:solidFill>
            <a:srgbClr val="9966FF">
              <a:alpha val="100000"/>
            </a:srgbClr>
          </a:solidFill>
          <a:ln w="9525">
            <a:noFill/>
          </a:ln>
        </p:spPr>
        <p:txBody>
          <a:bodyPr/>
          <a:p>
            <a:endParaRPr lang="zh-CN" altLang="en-US"/>
          </a:p>
        </p:txBody>
      </p:sp>
      <p:sp>
        <p:nvSpPr>
          <p:cNvPr id="65551" name="Freeform 15"/>
          <p:cNvSpPr/>
          <p:nvPr/>
        </p:nvSpPr>
        <p:spPr>
          <a:xfrm>
            <a:off x="6035675" y="3262313"/>
            <a:ext cx="382588" cy="1219200"/>
          </a:xfrm>
          <a:custGeom>
            <a:avLst/>
            <a:gdLst/>
            <a:ahLst/>
            <a:cxnLst>
              <a:cxn ang="0">
                <a:pos x="0" y="2147483646"/>
              </a:cxn>
              <a:cxn ang="0">
                <a:pos x="2147483646" y="2147483646"/>
              </a:cxn>
              <a:cxn ang="0">
                <a:pos x="0" y="2147483646"/>
              </a:cxn>
              <a:cxn ang="0">
                <a:pos x="2147483646" y="2147483646"/>
              </a:cxn>
              <a:cxn ang="0">
                <a:pos x="2147483646" y="2147483646"/>
              </a:cxn>
              <a:cxn ang="0">
                <a:pos x="2147483646" y="0"/>
              </a:cxn>
              <a:cxn ang="0">
                <a:pos x="0" y="2147483646"/>
              </a:cxn>
            </a:cxnLst>
            <a:pathLst>
              <a:path w="11" h="35">
                <a:moveTo>
                  <a:pt x="0" y="3"/>
                </a:moveTo>
                <a:cubicBezTo>
                  <a:pt x="2" y="8"/>
                  <a:pt x="3" y="13"/>
                  <a:pt x="3" y="18"/>
                </a:cubicBezTo>
                <a:cubicBezTo>
                  <a:pt x="3" y="23"/>
                  <a:pt x="2" y="28"/>
                  <a:pt x="0" y="33"/>
                </a:cubicBezTo>
                <a:lnTo>
                  <a:pt x="8" y="35"/>
                </a:lnTo>
                <a:cubicBezTo>
                  <a:pt x="10" y="30"/>
                  <a:pt x="11" y="24"/>
                  <a:pt x="11" y="18"/>
                </a:cubicBezTo>
                <a:cubicBezTo>
                  <a:pt x="11" y="12"/>
                  <a:pt x="10" y="6"/>
                  <a:pt x="8" y="0"/>
                </a:cubicBezTo>
                <a:lnTo>
                  <a:pt x="0" y="3"/>
                </a:lnTo>
                <a:close/>
              </a:path>
            </a:pathLst>
          </a:custGeom>
          <a:solidFill>
            <a:srgbClr val="F1FD09">
              <a:alpha val="100000"/>
            </a:srgbClr>
          </a:solidFill>
          <a:ln w="9525">
            <a:noFill/>
          </a:ln>
        </p:spPr>
        <p:txBody>
          <a:bodyPr/>
          <a:p>
            <a:endParaRPr lang="zh-CN" altLang="en-US"/>
          </a:p>
        </p:txBody>
      </p:sp>
      <p:sp>
        <p:nvSpPr>
          <p:cNvPr id="65552" name="Freeform 16"/>
          <p:cNvSpPr/>
          <p:nvPr/>
        </p:nvSpPr>
        <p:spPr>
          <a:xfrm>
            <a:off x="3843338" y="5386388"/>
            <a:ext cx="1322387" cy="417512"/>
          </a:xfrm>
          <a:custGeom>
            <a:avLst/>
            <a:gdLst/>
            <a:ahLst/>
            <a:cxnLst>
              <a:cxn ang="0">
                <a:pos x="2147483646" y="0"/>
              </a:cxn>
              <a:cxn ang="0">
                <a:pos x="2147483646" y="2147483646"/>
              </a:cxn>
              <a:cxn ang="0">
                <a:pos x="2147483646" y="0"/>
              </a:cxn>
              <a:cxn ang="0">
                <a:pos x="0" y="2147483646"/>
              </a:cxn>
              <a:cxn ang="0">
                <a:pos x="2147483646" y="2147483646"/>
              </a:cxn>
              <a:cxn ang="0">
                <a:pos x="2147483646" y="2147483646"/>
              </a:cxn>
              <a:cxn ang="0">
                <a:pos x="2147483646" y="0"/>
              </a:cxn>
            </a:cxnLst>
            <a:pathLst>
              <a:path w="38" h="12">
                <a:moveTo>
                  <a:pt x="35" y="0"/>
                </a:moveTo>
                <a:cubicBezTo>
                  <a:pt x="30" y="1"/>
                  <a:pt x="25" y="2"/>
                  <a:pt x="19" y="2"/>
                </a:cubicBezTo>
                <a:cubicBezTo>
                  <a:pt x="14" y="2"/>
                  <a:pt x="8" y="1"/>
                  <a:pt x="3" y="0"/>
                </a:cubicBezTo>
                <a:lnTo>
                  <a:pt x="0" y="8"/>
                </a:lnTo>
                <a:cubicBezTo>
                  <a:pt x="6" y="10"/>
                  <a:pt x="13" y="12"/>
                  <a:pt x="19" y="11"/>
                </a:cubicBezTo>
                <a:cubicBezTo>
                  <a:pt x="26" y="11"/>
                  <a:pt x="32" y="10"/>
                  <a:pt x="38" y="8"/>
                </a:cubicBezTo>
                <a:lnTo>
                  <a:pt x="35" y="0"/>
                </a:lnTo>
                <a:close/>
              </a:path>
            </a:pathLst>
          </a:custGeom>
          <a:solidFill>
            <a:srgbClr val="0399FF">
              <a:alpha val="100000"/>
            </a:srgbClr>
          </a:solidFill>
          <a:ln w="9525">
            <a:noFill/>
          </a:ln>
        </p:spPr>
        <p:txBody>
          <a:bodyPr/>
          <a:p>
            <a:endParaRPr lang="zh-CN" altLang="en-US"/>
          </a:p>
        </p:txBody>
      </p:sp>
      <p:sp>
        <p:nvSpPr>
          <p:cNvPr id="65553" name="Freeform 17"/>
          <p:cNvSpPr/>
          <p:nvPr/>
        </p:nvSpPr>
        <p:spPr>
          <a:xfrm>
            <a:off x="2590800" y="3227388"/>
            <a:ext cx="417513" cy="1289050"/>
          </a:xfrm>
          <a:custGeom>
            <a:avLst/>
            <a:gdLst/>
            <a:ahLst/>
            <a:cxnLst>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Lst>
            <a:pathLst>
              <a:path w="12" h="37">
                <a:moveTo>
                  <a:pt x="12" y="34"/>
                </a:moveTo>
                <a:cubicBezTo>
                  <a:pt x="10" y="29"/>
                  <a:pt x="9" y="24"/>
                  <a:pt x="9" y="19"/>
                </a:cubicBezTo>
                <a:cubicBezTo>
                  <a:pt x="9" y="13"/>
                  <a:pt x="10" y="8"/>
                  <a:pt x="12" y="3"/>
                </a:cubicBezTo>
                <a:lnTo>
                  <a:pt x="3" y="0"/>
                </a:lnTo>
                <a:cubicBezTo>
                  <a:pt x="1" y="6"/>
                  <a:pt x="0" y="12"/>
                  <a:pt x="0" y="19"/>
                </a:cubicBezTo>
                <a:cubicBezTo>
                  <a:pt x="0" y="25"/>
                  <a:pt x="1" y="31"/>
                  <a:pt x="3" y="37"/>
                </a:cubicBezTo>
                <a:lnTo>
                  <a:pt x="12" y="34"/>
                </a:lnTo>
                <a:close/>
              </a:path>
            </a:pathLst>
          </a:custGeom>
          <a:solidFill>
            <a:srgbClr val="FF00FF">
              <a:alpha val="100000"/>
            </a:srgbClr>
          </a:solidFill>
          <a:ln w="9525">
            <a:noFill/>
          </a:ln>
        </p:spPr>
        <p:txBody>
          <a:bodyPr/>
          <a:p>
            <a:endParaRPr lang="zh-CN" altLang="en-US"/>
          </a:p>
        </p:txBody>
      </p:sp>
      <p:sp>
        <p:nvSpPr>
          <p:cNvPr id="65554" name="Freeform 18"/>
          <p:cNvSpPr/>
          <p:nvPr/>
        </p:nvSpPr>
        <p:spPr>
          <a:xfrm>
            <a:off x="3843338" y="1974850"/>
            <a:ext cx="1322387" cy="417513"/>
          </a:xfrm>
          <a:custGeom>
            <a:avLst/>
            <a:gdLst/>
            <a:ahLst/>
            <a:cxnLst>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Lst>
            <a:pathLst>
              <a:path w="38" h="12">
                <a:moveTo>
                  <a:pt x="3" y="12"/>
                </a:moveTo>
                <a:cubicBezTo>
                  <a:pt x="8" y="10"/>
                  <a:pt x="14" y="9"/>
                  <a:pt x="19" y="9"/>
                </a:cubicBezTo>
                <a:cubicBezTo>
                  <a:pt x="25" y="9"/>
                  <a:pt x="30" y="10"/>
                  <a:pt x="35" y="12"/>
                </a:cubicBezTo>
                <a:lnTo>
                  <a:pt x="38" y="3"/>
                </a:lnTo>
                <a:cubicBezTo>
                  <a:pt x="32" y="1"/>
                  <a:pt x="26" y="0"/>
                  <a:pt x="19" y="0"/>
                </a:cubicBezTo>
                <a:cubicBezTo>
                  <a:pt x="13" y="0"/>
                  <a:pt x="6" y="1"/>
                  <a:pt x="0" y="3"/>
                </a:cubicBezTo>
                <a:lnTo>
                  <a:pt x="3" y="12"/>
                </a:lnTo>
                <a:close/>
              </a:path>
            </a:pathLst>
          </a:custGeom>
          <a:solidFill>
            <a:srgbClr val="9966FF">
              <a:alpha val="100000"/>
            </a:srgbClr>
          </a:solidFill>
          <a:ln w="9525">
            <a:noFill/>
          </a:ln>
        </p:spPr>
        <p:txBody>
          <a:bodyPr/>
          <a:p>
            <a:endParaRPr lang="zh-CN" altLang="en-US"/>
          </a:p>
        </p:txBody>
      </p:sp>
      <p:sp>
        <p:nvSpPr>
          <p:cNvPr id="65555" name="Freeform 19"/>
          <p:cNvSpPr/>
          <p:nvPr/>
        </p:nvSpPr>
        <p:spPr>
          <a:xfrm>
            <a:off x="6035675" y="3262313"/>
            <a:ext cx="382588" cy="1219200"/>
          </a:xfrm>
          <a:custGeom>
            <a:avLst/>
            <a:gdLst/>
            <a:ahLst/>
            <a:cxnLst>
              <a:cxn ang="0">
                <a:pos x="0" y="2147483646"/>
              </a:cxn>
              <a:cxn ang="0">
                <a:pos x="2147483646" y="2147483646"/>
              </a:cxn>
              <a:cxn ang="0">
                <a:pos x="0" y="2147483646"/>
              </a:cxn>
              <a:cxn ang="0">
                <a:pos x="2147483646" y="2147483646"/>
              </a:cxn>
              <a:cxn ang="0">
                <a:pos x="2147483646" y="2147483646"/>
              </a:cxn>
              <a:cxn ang="0">
                <a:pos x="2147483646" y="0"/>
              </a:cxn>
              <a:cxn ang="0">
                <a:pos x="0" y="2147483646"/>
              </a:cxn>
            </a:cxnLst>
            <a:pathLst>
              <a:path w="11" h="35">
                <a:moveTo>
                  <a:pt x="0" y="3"/>
                </a:moveTo>
                <a:cubicBezTo>
                  <a:pt x="2" y="8"/>
                  <a:pt x="3" y="13"/>
                  <a:pt x="3" y="18"/>
                </a:cubicBezTo>
                <a:cubicBezTo>
                  <a:pt x="3" y="23"/>
                  <a:pt x="2" y="28"/>
                  <a:pt x="0" y="33"/>
                </a:cubicBezTo>
                <a:lnTo>
                  <a:pt x="8" y="35"/>
                </a:lnTo>
                <a:cubicBezTo>
                  <a:pt x="10" y="30"/>
                  <a:pt x="11" y="24"/>
                  <a:pt x="11" y="18"/>
                </a:cubicBezTo>
                <a:cubicBezTo>
                  <a:pt x="11" y="12"/>
                  <a:pt x="10" y="6"/>
                  <a:pt x="8" y="0"/>
                </a:cubicBezTo>
                <a:lnTo>
                  <a:pt x="0" y="3"/>
                </a:lnTo>
                <a:close/>
              </a:path>
            </a:pathLst>
          </a:custGeom>
          <a:solidFill>
            <a:srgbClr val="F1FD09">
              <a:alpha val="100000"/>
            </a:srgbClr>
          </a:solidFill>
          <a:ln w="9525">
            <a:noFill/>
          </a:ln>
        </p:spPr>
        <p:txBody>
          <a:bodyPr/>
          <a:p>
            <a:endParaRPr lang="zh-CN" altLang="en-US"/>
          </a:p>
        </p:txBody>
      </p:sp>
      <p:sp>
        <p:nvSpPr>
          <p:cNvPr id="65556" name="Freeform 20"/>
          <p:cNvSpPr/>
          <p:nvPr/>
        </p:nvSpPr>
        <p:spPr>
          <a:xfrm>
            <a:off x="3843338" y="5386388"/>
            <a:ext cx="1322387" cy="417512"/>
          </a:xfrm>
          <a:custGeom>
            <a:avLst/>
            <a:gdLst/>
            <a:ahLst/>
            <a:cxnLst>
              <a:cxn ang="0">
                <a:pos x="2147483646" y="0"/>
              </a:cxn>
              <a:cxn ang="0">
                <a:pos x="2147483646" y="2147483646"/>
              </a:cxn>
              <a:cxn ang="0">
                <a:pos x="2147483646" y="0"/>
              </a:cxn>
              <a:cxn ang="0">
                <a:pos x="0" y="2147483646"/>
              </a:cxn>
              <a:cxn ang="0">
                <a:pos x="2147483646" y="2147483646"/>
              </a:cxn>
              <a:cxn ang="0">
                <a:pos x="2147483646" y="2147483646"/>
              </a:cxn>
              <a:cxn ang="0">
                <a:pos x="2147483646" y="0"/>
              </a:cxn>
            </a:cxnLst>
            <a:pathLst>
              <a:path w="38" h="12">
                <a:moveTo>
                  <a:pt x="35" y="0"/>
                </a:moveTo>
                <a:cubicBezTo>
                  <a:pt x="30" y="1"/>
                  <a:pt x="25" y="2"/>
                  <a:pt x="19" y="2"/>
                </a:cubicBezTo>
                <a:cubicBezTo>
                  <a:pt x="14" y="2"/>
                  <a:pt x="8" y="1"/>
                  <a:pt x="3" y="0"/>
                </a:cubicBezTo>
                <a:lnTo>
                  <a:pt x="0" y="8"/>
                </a:lnTo>
                <a:cubicBezTo>
                  <a:pt x="6" y="10"/>
                  <a:pt x="13" y="12"/>
                  <a:pt x="19" y="11"/>
                </a:cubicBezTo>
                <a:cubicBezTo>
                  <a:pt x="26" y="11"/>
                  <a:pt x="32" y="10"/>
                  <a:pt x="38" y="8"/>
                </a:cubicBezTo>
                <a:lnTo>
                  <a:pt x="35" y="0"/>
                </a:lnTo>
                <a:close/>
              </a:path>
            </a:pathLst>
          </a:custGeom>
          <a:solidFill>
            <a:srgbClr val="0399FF">
              <a:alpha val="100000"/>
            </a:srgbClr>
          </a:solidFill>
          <a:ln w="9525">
            <a:noFill/>
          </a:ln>
        </p:spPr>
        <p:txBody>
          <a:bodyPr/>
          <a:p>
            <a:endParaRPr lang="zh-CN" altLang="en-US"/>
          </a:p>
        </p:txBody>
      </p:sp>
      <p:sp>
        <p:nvSpPr>
          <p:cNvPr id="65557" name="Freeform 21"/>
          <p:cNvSpPr/>
          <p:nvPr/>
        </p:nvSpPr>
        <p:spPr>
          <a:xfrm>
            <a:off x="2590800" y="3227388"/>
            <a:ext cx="417513" cy="1289050"/>
          </a:xfrm>
          <a:custGeom>
            <a:avLst/>
            <a:gdLst/>
            <a:ahLst/>
            <a:cxnLst>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Lst>
            <a:pathLst>
              <a:path w="12" h="37">
                <a:moveTo>
                  <a:pt x="12" y="34"/>
                </a:moveTo>
                <a:cubicBezTo>
                  <a:pt x="10" y="29"/>
                  <a:pt x="9" y="24"/>
                  <a:pt x="9" y="19"/>
                </a:cubicBezTo>
                <a:cubicBezTo>
                  <a:pt x="9" y="13"/>
                  <a:pt x="10" y="8"/>
                  <a:pt x="12" y="3"/>
                </a:cubicBezTo>
                <a:lnTo>
                  <a:pt x="3" y="0"/>
                </a:lnTo>
                <a:cubicBezTo>
                  <a:pt x="1" y="6"/>
                  <a:pt x="0" y="12"/>
                  <a:pt x="0" y="19"/>
                </a:cubicBezTo>
                <a:cubicBezTo>
                  <a:pt x="0" y="25"/>
                  <a:pt x="1" y="31"/>
                  <a:pt x="3" y="37"/>
                </a:cubicBezTo>
                <a:lnTo>
                  <a:pt x="12" y="34"/>
                </a:lnTo>
                <a:close/>
              </a:path>
            </a:pathLst>
          </a:custGeom>
          <a:solidFill>
            <a:srgbClr val="FF00FF">
              <a:alpha val="100000"/>
            </a:srgbClr>
          </a:solidFill>
          <a:ln w="9525">
            <a:noFill/>
          </a:ln>
        </p:spPr>
        <p:txBody>
          <a:bodyPr/>
          <a:p>
            <a:endParaRPr lang="zh-CN" altLang="en-US"/>
          </a:p>
        </p:txBody>
      </p:sp>
      <p:grpSp>
        <p:nvGrpSpPr>
          <p:cNvPr id="65558" name="Group 22"/>
          <p:cNvGrpSpPr/>
          <p:nvPr/>
        </p:nvGrpSpPr>
        <p:grpSpPr>
          <a:xfrm>
            <a:off x="2206625" y="4516438"/>
            <a:ext cx="1566863" cy="1670050"/>
            <a:chOff x="1253" y="2968"/>
            <a:chExt cx="987" cy="1052"/>
          </a:xfrm>
        </p:grpSpPr>
        <p:sp>
          <p:nvSpPr>
            <p:cNvPr id="65601" name="Freeform 23"/>
            <p:cNvSpPr/>
            <p:nvPr/>
          </p:nvSpPr>
          <p:spPr>
            <a:xfrm>
              <a:off x="1253" y="2968"/>
              <a:ext cx="417" cy="942"/>
            </a:xfrm>
            <a:custGeom>
              <a:avLst/>
              <a:gdLst/>
              <a:ahLst/>
              <a:cxnLst>
                <a:cxn ang="0">
                  <a:pos x="417" y="0"/>
                </a:cxn>
                <a:cxn ang="0">
                  <a:pos x="417" y="570"/>
                </a:cxn>
                <a:cxn ang="0">
                  <a:pos x="0" y="942"/>
                </a:cxn>
                <a:cxn ang="0">
                  <a:pos x="22" y="416"/>
                </a:cxn>
                <a:cxn ang="0">
                  <a:pos x="417" y="0"/>
                </a:cxn>
              </a:cxnLst>
              <a:pathLst>
                <a:path w="417" h="942">
                  <a:moveTo>
                    <a:pt x="417" y="0"/>
                  </a:moveTo>
                  <a:lnTo>
                    <a:pt x="417" y="570"/>
                  </a:lnTo>
                  <a:lnTo>
                    <a:pt x="0" y="942"/>
                  </a:lnTo>
                  <a:lnTo>
                    <a:pt x="22" y="416"/>
                  </a:lnTo>
                  <a:lnTo>
                    <a:pt x="417" y="0"/>
                  </a:lnTo>
                  <a:close/>
                </a:path>
              </a:pathLst>
            </a:custGeom>
            <a:solidFill>
              <a:srgbClr val="55D4D4">
                <a:alpha val="100000"/>
              </a:srgbClr>
            </a:solidFill>
            <a:ln w="9525">
              <a:noFill/>
            </a:ln>
          </p:spPr>
          <p:txBody>
            <a:bodyPr/>
            <a:p>
              <a:endParaRPr lang="zh-CN" altLang="en-US"/>
            </a:p>
          </p:txBody>
        </p:sp>
        <p:sp>
          <p:nvSpPr>
            <p:cNvPr id="65602" name="Freeform 24"/>
            <p:cNvSpPr/>
            <p:nvPr/>
          </p:nvSpPr>
          <p:spPr>
            <a:xfrm>
              <a:off x="1253" y="3538"/>
              <a:ext cx="987" cy="482"/>
            </a:xfrm>
            <a:custGeom>
              <a:avLst/>
              <a:gdLst/>
              <a:ahLst/>
              <a:cxnLst>
                <a:cxn ang="0">
                  <a:pos x="417" y="0"/>
                </a:cxn>
                <a:cxn ang="0">
                  <a:pos x="987" y="109"/>
                </a:cxn>
                <a:cxn ang="0">
                  <a:pos x="548" y="482"/>
                </a:cxn>
                <a:cxn ang="0">
                  <a:pos x="0" y="372"/>
                </a:cxn>
                <a:cxn ang="0">
                  <a:pos x="417" y="0"/>
                </a:cxn>
              </a:cxnLst>
              <a:pathLst>
                <a:path w="987" h="482">
                  <a:moveTo>
                    <a:pt x="417" y="0"/>
                  </a:moveTo>
                  <a:lnTo>
                    <a:pt x="987" y="109"/>
                  </a:lnTo>
                  <a:lnTo>
                    <a:pt x="548" y="482"/>
                  </a:lnTo>
                  <a:lnTo>
                    <a:pt x="0" y="372"/>
                  </a:lnTo>
                  <a:lnTo>
                    <a:pt x="417" y="0"/>
                  </a:lnTo>
                  <a:close/>
                </a:path>
              </a:pathLst>
            </a:custGeom>
            <a:solidFill>
              <a:srgbClr val="3F9E9E">
                <a:alpha val="100000"/>
              </a:srgbClr>
            </a:solidFill>
            <a:ln w="9525">
              <a:noFill/>
            </a:ln>
          </p:spPr>
          <p:txBody>
            <a:bodyPr/>
            <a:p>
              <a:endParaRPr lang="zh-CN" altLang="en-US"/>
            </a:p>
          </p:txBody>
        </p:sp>
        <p:sp>
          <p:nvSpPr>
            <p:cNvPr id="65603" name="Freeform 25"/>
            <p:cNvSpPr/>
            <p:nvPr/>
          </p:nvSpPr>
          <p:spPr>
            <a:xfrm>
              <a:off x="1670" y="2968"/>
              <a:ext cx="570" cy="679"/>
            </a:xfrm>
            <a:custGeom>
              <a:avLst/>
              <a:gdLst/>
              <a:ahLst/>
              <a:cxnLst>
                <a:cxn ang="0">
                  <a:pos x="0" y="0"/>
                </a:cxn>
                <a:cxn ang="0">
                  <a:pos x="0" y="570"/>
                </a:cxn>
                <a:cxn ang="0">
                  <a:pos x="570" y="679"/>
                </a:cxn>
                <a:cxn ang="0">
                  <a:pos x="570" y="131"/>
                </a:cxn>
                <a:cxn ang="0">
                  <a:pos x="0" y="0"/>
                </a:cxn>
              </a:cxnLst>
              <a:pathLst>
                <a:path w="570" h="679">
                  <a:moveTo>
                    <a:pt x="0" y="0"/>
                  </a:moveTo>
                  <a:lnTo>
                    <a:pt x="0" y="570"/>
                  </a:lnTo>
                  <a:lnTo>
                    <a:pt x="570" y="679"/>
                  </a:lnTo>
                  <a:lnTo>
                    <a:pt x="570" y="131"/>
                  </a:lnTo>
                  <a:lnTo>
                    <a:pt x="0" y="0"/>
                  </a:lnTo>
                  <a:close/>
                </a:path>
              </a:pathLst>
            </a:custGeom>
            <a:solidFill>
              <a:srgbClr val="53D0D0">
                <a:alpha val="100000"/>
              </a:srgbClr>
            </a:solidFill>
            <a:ln w="9525">
              <a:noFill/>
            </a:ln>
          </p:spPr>
          <p:txBody>
            <a:bodyPr/>
            <a:p>
              <a:endParaRPr lang="zh-CN" altLang="en-US"/>
            </a:p>
          </p:txBody>
        </p:sp>
      </p:grpSp>
      <p:grpSp>
        <p:nvGrpSpPr>
          <p:cNvPr id="65559" name="Group 26"/>
          <p:cNvGrpSpPr/>
          <p:nvPr/>
        </p:nvGrpSpPr>
        <p:grpSpPr>
          <a:xfrm>
            <a:off x="5235575" y="4516438"/>
            <a:ext cx="1565275" cy="1670050"/>
            <a:chOff x="3161" y="2968"/>
            <a:chExt cx="986" cy="1052"/>
          </a:xfrm>
        </p:grpSpPr>
        <p:sp>
          <p:nvSpPr>
            <p:cNvPr id="65598" name="Freeform 27"/>
            <p:cNvSpPr/>
            <p:nvPr/>
          </p:nvSpPr>
          <p:spPr>
            <a:xfrm>
              <a:off x="3161" y="3538"/>
              <a:ext cx="986" cy="482"/>
            </a:xfrm>
            <a:custGeom>
              <a:avLst/>
              <a:gdLst/>
              <a:ahLst/>
              <a:cxnLst>
                <a:cxn ang="0">
                  <a:pos x="0" y="109"/>
                </a:cxn>
                <a:cxn ang="0">
                  <a:pos x="570" y="0"/>
                </a:cxn>
                <a:cxn ang="0">
                  <a:pos x="986" y="372"/>
                </a:cxn>
                <a:cxn ang="0">
                  <a:pos x="438" y="482"/>
                </a:cxn>
                <a:cxn ang="0">
                  <a:pos x="0" y="109"/>
                </a:cxn>
              </a:cxnLst>
              <a:pathLst>
                <a:path w="986" h="482">
                  <a:moveTo>
                    <a:pt x="0" y="109"/>
                  </a:moveTo>
                  <a:lnTo>
                    <a:pt x="570" y="0"/>
                  </a:lnTo>
                  <a:lnTo>
                    <a:pt x="986" y="372"/>
                  </a:lnTo>
                  <a:lnTo>
                    <a:pt x="438" y="482"/>
                  </a:lnTo>
                  <a:lnTo>
                    <a:pt x="0" y="109"/>
                  </a:lnTo>
                  <a:close/>
                </a:path>
              </a:pathLst>
            </a:custGeom>
            <a:solidFill>
              <a:srgbClr val="9E9E00">
                <a:alpha val="100000"/>
              </a:srgbClr>
            </a:solidFill>
            <a:ln w="9525">
              <a:noFill/>
            </a:ln>
          </p:spPr>
          <p:txBody>
            <a:bodyPr/>
            <a:p>
              <a:endParaRPr lang="zh-CN" altLang="en-US"/>
            </a:p>
          </p:txBody>
        </p:sp>
        <p:sp>
          <p:nvSpPr>
            <p:cNvPr id="65599" name="Freeform 28"/>
            <p:cNvSpPr/>
            <p:nvPr/>
          </p:nvSpPr>
          <p:spPr>
            <a:xfrm>
              <a:off x="3731" y="2968"/>
              <a:ext cx="416" cy="942"/>
            </a:xfrm>
            <a:custGeom>
              <a:avLst/>
              <a:gdLst/>
              <a:ahLst/>
              <a:cxnLst>
                <a:cxn ang="0">
                  <a:pos x="0" y="570"/>
                </a:cxn>
                <a:cxn ang="0">
                  <a:pos x="0" y="0"/>
                </a:cxn>
                <a:cxn ang="0">
                  <a:pos x="416" y="416"/>
                </a:cxn>
                <a:cxn ang="0">
                  <a:pos x="416" y="942"/>
                </a:cxn>
                <a:cxn ang="0">
                  <a:pos x="0" y="570"/>
                </a:cxn>
              </a:cxnLst>
              <a:pathLst>
                <a:path w="416" h="942">
                  <a:moveTo>
                    <a:pt x="0" y="570"/>
                  </a:moveTo>
                  <a:lnTo>
                    <a:pt x="0" y="0"/>
                  </a:lnTo>
                  <a:lnTo>
                    <a:pt x="416" y="416"/>
                  </a:lnTo>
                  <a:lnTo>
                    <a:pt x="416" y="942"/>
                  </a:lnTo>
                  <a:lnTo>
                    <a:pt x="0" y="570"/>
                  </a:lnTo>
                  <a:close/>
                </a:path>
              </a:pathLst>
            </a:custGeom>
            <a:solidFill>
              <a:srgbClr val="D4D400">
                <a:alpha val="100000"/>
              </a:srgbClr>
            </a:solidFill>
            <a:ln w="9525">
              <a:noFill/>
            </a:ln>
          </p:spPr>
          <p:txBody>
            <a:bodyPr/>
            <a:p>
              <a:endParaRPr lang="zh-CN" altLang="en-US"/>
            </a:p>
          </p:txBody>
        </p:sp>
        <p:sp>
          <p:nvSpPr>
            <p:cNvPr id="65600" name="Freeform 29"/>
            <p:cNvSpPr/>
            <p:nvPr/>
          </p:nvSpPr>
          <p:spPr>
            <a:xfrm>
              <a:off x="3161" y="2968"/>
              <a:ext cx="570" cy="679"/>
            </a:xfrm>
            <a:custGeom>
              <a:avLst/>
              <a:gdLst/>
              <a:ahLst/>
              <a:cxnLst>
                <a:cxn ang="0">
                  <a:pos x="0" y="109"/>
                </a:cxn>
                <a:cxn ang="0">
                  <a:pos x="0" y="679"/>
                </a:cxn>
                <a:cxn ang="0">
                  <a:pos x="570" y="570"/>
                </a:cxn>
                <a:cxn ang="0">
                  <a:pos x="570" y="0"/>
                </a:cxn>
                <a:cxn ang="0">
                  <a:pos x="0" y="109"/>
                </a:cxn>
              </a:cxnLst>
              <a:pathLst>
                <a:path w="570" h="679">
                  <a:moveTo>
                    <a:pt x="0" y="109"/>
                  </a:moveTo>
                  <a:lnTo>
                    <a:pt x="0" y="679"/>
                  </a:lnTo>
                  <a:lnTo>
                    <a:pt x="570" y="570"/>
                  </a:lnTo>
                  <a:lnTo>
                    <a:pt x="570" y="0"/>
                  </a:lnTo>
                  <a:lnTo>
                    <a:pt x="0" y="109"/>
                  </a:lnTo>
                  <a:close/>
                </a:path>
              </a:pathLst>
            </a:custGeom>
            <a:solidFill>
              <a:srgbClr val="D0D000">
                <a:alpha val="100000"/>
              </a:srgbClr>
            </a:solidFill>
            <a:ln w="9525">
              <a:noFill/>
            </a:ln>
          </p:spPr>
          <p:txBody>
            <a:bodyPr/>
            <a:p>
              <a:endParaRPr lang="zh-CN" altLang="en-US"/>
            </a:p>
          </p:txBody>
        </p:sp>
      </p:grpSp>
      <p:grpSp>
        <p:nvGrpSpPr>
          <p:cNvPr id="65560" name="Group 30"/>
          <p:cNvGrpSpPr/>
          <p:nvPr/>
        </p:nvGrpSpPr>
        <p:grpSpPr>
          <a:xfrm>
            <a:off x="5235575" y="1557338"/>
            <a:ext cx="1565275" cy="1670050"/>
            <a:chOff x="3161" y="1104"/>
            <a:chExt cx="986" cy="1052"/>
          </a:xfrm>
        </p:grpSpPr>
        <p:sp>
          <p:nvSpPr>
            <p:cNvPr id="65595" name="Freeform 31"/>
            <p:cNvSpPr/>
            <p:nvPr/>
          </p:nvSpPr>
          <p:spPr>
            <a:xfrm>
              <a:off x="3731" y="1214"/>
              <a:ext cx="416" cy="942"/>
            </a:xfrm>
            <a:custGeom>
              <a:avLst/>
              <a:gdLst/>
              <a:ahLst/>
              <a:cxnLst>
                <a:cxn ang="0">
                  <a:pos x="0" y="942"/>
                </a:cxn>
                <a:cxn ang="0">
                  <a:pos x="0" y="372"/>
                </a:cxn>
                <a:cxn ang="0">
                  <a:pos x="416" y="0"/>
                </a:cxn>
                <a:cxn ang="0">
                  <a:pos x="416" y="548"/>
                </a:cxn>
                <a:cxn ang="0">
                  <a:pos x="0" y="942"/>
                </a:cxn>
              </a:cxnLst>
              <a:pathLst>
                <a:path w="416" h="942">
                  <a:moveTo>
                    <a:pt x="0" y="942"/>
                  </a:moveTo>
                  <a:lnTo>
                    <a:pt x="0" y="372"/>
                  </a:lnTo>
                  <a:lnTo>
                    <a:pt x="416" y="0"/>
                  </a:lnTo>
                  <a:lnTo>
                    <a:pt x="416" y="548"/>
                  </a:lnTo>
                  <a:lnTo>
                    <a:pt x="0" y="942"/>
                  </a:lnTo>
                  <a:close/>
                </a:path>
              </a:pathLst>
            </a:custGeom>
            <a:solidFill>
              <a:srgbClr val="AA7FD4">
                <a:alpha val="100000"/>
              </a:srgbClr>
            </a:solidFill>
            <a:ln w="9525">
              <a:noFill/>
            </a:ln>
          </p:spPr>
          <p:txBody>
            <a:bodyPr/>
            <a:p>
              <a:endParaRPr lang="zh-CN" altLang="en-US"/>
            </a:p>
          </p:txBody>
        </p:sp>
        <p:sp>
          <p:nvSpPr>
            <p:cNvPr id="65596" name="Freeform 32"/>
            <p:cNvSpPr/>
            <p:nvPr/>
          </p:nvSpPr>
          <p:spPr>
            <a:xfrm>
              <a:off x="3161" y="1104"/>
              <a:ext cx="986" cy="482"/>
            </a:xfrm>
            <a:custGeom>
              <a:avLst/>
              <a:gdLst/>
              <a:ahLst/>
              <a:cxnLst>
                <a:cxn ang="0">
                  <a:pos x="570" y="482"/>
                </a:cxn>
                <a:cxn ang="0">
                  <a:pos x="0" y="373"/>
                </a:cxn>
                <a:cxn ang="0">
                  <a:pos x="438" y="0"/>
                </a:cxn>
                <a:cxn ang="0">
                  <a:pos x="986" y="110"/>
                </a:cxn>
                <a:cxn ang="0">
                  <a:pos x="570" y="482"/>
                </a:cxn>
              </a:cxnLst>
              <a:pathLst>
                <a:path w="986" h="482">
                  <a:moveTo>
                    <a:pt x="570" y="482"/>
                  </a:moveTo>
                  <a:lnTo>
                    <a:pt x="0" y="373"/>
                  </a:lnTo>
                  <a:lnTo>
                    <a:pt x="438" y="0"/>
                  </a:lnTo>
                  <a:lnTo>
                    <a:pt x="986" y="110"/>
                  </a:lnTo>
                  <a:lnTo>
                    <a:pt x="570" y="482"/>
                  </a:lnTo>
                  <a:close/>
                </a:path>
              </a:pathLst>
            </a:custGeom>
            <a:solidFill>
              <a:srgbClr val="7E5F9E">
                <a:alpha val="100000"/>
              </a:srgbClr>
            </a:solidFill>
            <a:ln w="9525">
              <a:noFill/>
            </a:ln>
          </p:spPr>
          <p:txBody>
            <a:bodyPr/>
            <a:p>
              <a:endParaRPr lang="zh-CN" altLang="en-US"/>
            </a:p>
          </p:txBody>
        </p:sp>
        <p:sp>
          <p:nvSpPr>
            <p:cNvPr id="65597" name="Freeform 33"/>
            <p:cNvSpPr/>
            <p:nvPr/>
          </p:nvSpPr>
          <p:spPr>
            <a:xfrm>
              <a:off x="3161" y="1477"/>
              <a:ext cx="570" cy="679"/>
            </a:xfrm>
            <a:custGeom>
              <a:avLst/>
              <a:gdLst/>
              <a:ahLst/>
              <a:cxnLst>
                <a:cxn ang="0">
                  <a:pos x="0" y="0"/>
                </a:cxn>
                <a:cxn ang="0">
                  <a:pos x="0" y="570"/>
                </a:cxn>
                <a:cxn ang="0">
                  <a:pos x="570" y="679"/>
                </a:cxn>
                <a:cxn ang="0">
                  <a:pos x="570" y="109"/>
                </a:cxn>
                <a:cxn ang="0">
                  <a:pos x="0" y="0"/>
                </a:cxn>
              </a:cxnLst>
              <a:pathLst>
                <a:path w="570" h="679">
                  <a:moveTo>
                    <a:pt x="0" y="0"/>
                  </a:moveTo>
                  <a:lnTo>
                    <a:pt x="0" y="570"/>
                  </a:lnTo>
                  <a:lnTo>
                    <a:pt x="570" y="679"/>
                  </a:lnTo>
                  <a:lnTo>
                    <a:pt x="570" y="109"/>
                  </a:lnTo>
                  <a:lnTo>
                    <a:pt x="0" y="0"/>
                  </a:lnTo>
                  <a:close/>
                </a:path>
              </a:pathLst>
            </a:custGeom>
            <a:solidFill>
              <a:srgbClr val="A67CD0">
                <a:alpha val="100000"/>
              </a:srgbClr>
            </a:solidFill>
            <a:ln w="9525">
              <a:noFill/>
            </a:ln>
          </p:spPr>
          <p:txBody>
            <a:bodyPr/>
            <a:p>
              <a:endParaRPr lang="zh-CN" altLang="en-US"/>
            </a:p>
          </p:txBody>
        </p:sp>
      </p:grpSp>
      <p:grpSp>
        <p:nvGrpSpPr>
          <p:cNvPr id="65561" name="Group 34"/>
          <p:cNvGrpSpPr/>
          <p:nvPr/>
        </p:nvGrpSpPr>
        <p:grpSpPr>
          <a:xfrm>
            <a:off x="2206625" y="4516438"/>
            <a:ext cx="1566863" cy="1670050"/>
            <a:chOff x="1253" y="2968"/>
            <a:chExt cx="987" cy="1052"/>
          </a:xfrm>
        </p:grpSpPr>
        <p:sp>
          <p:nvSpPr>
            <p:cNvPr id="65592" name="Freeform 35"/>
            <p:cNvSpPr/>
            <p:nvPr/>
          </p:nvSpPr>
          <p:spPr>
            <a:xfrm>
              <a:off x="1253" y="2968"/>
              <a:ext cx="417" cy="942"/>
            </a:xfrm>
            <a:custGeom>
              <a:avLst/>
              <a:gdLst/>
              <a:ahLst/>
              <a:cxnLst>
                <a:cxn ang="0">
                  <a:pos x="417" y="0"/>
                </a:cxn>
                <a:cxn ang="0">
                  <a:pos x="417" y="570"/>
                </a:cxn>
                <a:cxn ang="0">
                  <a:pos x="0" y="942"/>
                </a:cxn>
                <a:cxn ang="0">
                  <a:pos x="22" y="416"/>
                </a:cxn>
                <a:cxn ang="0">
                  <a:pos x="417" y="0"/>
                </a:cxn>
              </a:cxnLst>
              <a:pathLst>
                <a:path w="417" h="942">
                  <a:moveTo>
                    <a:pt x="417" y="0"/>
                  </a:moveTo>
                  <a:lnTo>
                    <a:pt x="417" y="570"/>
                  </a:lnTo>
                  <a:lnTo>
                    <a:pt x="0" y="942"/>
                  </a:lnTo>
                  <a:lnTo>
                    <a:pt x="22" y="416"/>
                  </a:lnTo>
                  <a:lnTo>
                    <a:pt x="417" y="0"/>
                  </a:lnTo>
                  <a:close/>
                </a:path>
              </a:pathLst>
            </a:custGeom>
            <a:solidFill>
              <a:srgbClr val="55D4D4">
                <a:alpha val="100000"/>
              </a:srgbClr>
            </a:solidFill>
            <a:ln w="9525">
              <a:noFill/>
            </a:ln>
          </p:spPr>
          <p:txBody>
            <a:bodyPr/>
            <a:p>
              <a:endParaRPr lang="zh-CN" altLang="en-US"/>
            </a:p>
          </p:txBody>
        </p:sp>
        <p:sp>
          <p:nvSpPr>
            <p:cNvPr id="65593" name="Freeform 36"/>
            <p:cNvSpPr/>
            <p:nvPr/>
          </p:nvSpPr>
          <p:spPr>
            <a:xfrm>
              <a:off x="1253" y="3538"/>
              <a:ext cx="987" cy="482"/>
            </a:xfrm>
            <a:custGeom>
              <a:avLst/>
              <a:gdLst/>
              <a:ahLst/>
              <a:cxnLst>
                <a:cxn ang="0">
                  <a:pos x="417" y="0"/>
                </a:cxn>
                <a:cxn ang="0">
                  <a:pos x="987" y="109"/>
                </a:cxn>
                <a:cxn ang="0">
                  <a:pos x="548" y="482"/>
                </a:cxn>
                <a:cxn ang="0">
                  <a:pos x="0" y="372"/>
                </a:cxn>
                <a:cxn ang="0">
                  <a:pos x="417" y="0"/>
                </a:cxn>
              </a:cxnLst>
              <a:pathLst>
                <a:path w="987" h="482">
                  <a:moveTo>
                    <a:pt x="417" y="0"/>
                  </a:moveTo>
                  <a:lnTo>
                    <a:pt x="987" y="109"/>
                  </a:lnTo>
                  <a:lnTo>
                    <a:pt x="548" y="482"/>
                  </a:lnTo>
                  <a:lnTo>
                    <a:pt x="0" y="372"/>
                  </a:lnTo>
                  <a:lnTo>
                    <a:pt x="417" y="0"/>
                  </a:lnTo>
                  <a:close/>
                </a:path>
              </a:pathLst>
            </a:custGeom>
            <a:solidFill>
              <a:srgbClr val="3F9E9E">
                <a:alpha val="100000"/>
              </a:srgbClr>
            </a:solidFill>
            <a:ln w="9525">
              <a:noFill/>
            </a:ln>
          </p:spPr>
          <p:txBody>
            <a:bodyPr/>
            <a:p>
              <a:endParaRPr lang="zh-CN" altLang="en-US"/>
            </a:p>
          </p:txBody>
        </p:sp>
        <p:sp>
          <p:nvSpPr>
            <p:cNvPr id="65594" name="Freeform 37"/>
            <p:cNvSpPr/>
            <p:nvPr/>
          </p:nvSpPr>
          <p:spPr>
            <a:xfrm>
              <a:off x="1670" y="2968"/>
              <a:ext cx="570" cy="679"/>
            </a:xfrm>
            <a:custGeom>
              <a:avLst/>
              <a:gdLst/>
              <a:ahLst/>
              <a:cxnLst>
                <a:cxn ang="0">
                  <a:pos x="0" y="0"/>
                </a:cxn>
                <a:cxn ang="0">
                  <a:pos x="0" y="570"/>
                </a:cxn>
                <a:cxn ang="0">
                  <a:pos x="570" y="679"/>
                </a:cxn>
                <a:cxn ang="0">
                  <a:pos x="570" y="131"/>
                </a:cxn>
                <a:cxn ang="0">
                  <a:pos x="0" y="0"/>
                </a:cxn>
              </a:cxnLst>
              <a:pathLst>
                <a:path w="570" h="679">
                  <a:moveTo>
                    <a:pt x="0" y="0"/>
                  </a:moveTo>
                  <a:lnTo>
                    <a:pt x="0" y="570"/>
                  </a:lnTo>
                  <a:lnTo>
                    <a:pt x="570" y="679"/>
                  </a:lnTo>
                  <a:lnTo>
                    <a:pt x="570" y="131"/>
                  </a:lnTo>
                  <a:lnTo>
                    <a:pt x="0" y="0"/>
                  </a:lnTo>
                  <a:close/>
                </a:path>
              </a:pathLst>
            </a:custGeom>
            <a:solidFill>
              <a:srgbClr val="53D0D0">
                <a:alpha val="100000"/>
              </a:srgbClr>
            </a:solidFill>
            <a:ln w="9525">
              <a:noFill/>
            </a:ln>
          </p:spPr>
          <p:txBody>
            <a:bodyPr/>
            <a:p>
              <a:endParaRPr lang="zh-CN" altLang="en-US"/>
            </a:p>
          </p:txBody>
        </p:sp>
      </p:grpSp>
      <p:grpSp>
        <p:nvGrpSpPr>
          <p:cNvPr id="65562" name="Group 38"/>
          <p:cNvGrpSpPr/>
          <p:nvPr/>
        </p:nvGrpSpPr>
        <p:grpSpPr>
          <a:xfrm>
            <a:off x="5235575" y="4516438"/>
            <a:ext cx="1565275" cy="1670050"/>
            <a:chOff x="3161" y="2968"/>
            <a:chExt cx="986" cy="1052"/>
          </a:xfrm>
        </p:grpSpPr>
        <p:sp>
          <p:nvSpPr>
            <p:cNvPr id="65589" name="Freeform 39"/>
            <p:cNvSpPr/>
            <p:nvPr/>
          </p:nvSpPr>
          <p:spPr>
            <a:xfrm>
              <a:off x="3161" y="3538"/>
              <a:ext cx="986" cy="482"/>
            </a:xfrm>
            <a:custGeom>
              <a:avLst/>
              <a:gdLst/>
              <a:ahLst/>
              <a:cxnLst>
                <a:cxn ang="0">
                  <a:pos x="0" y="109"/>
                </a:cxn>
                <a:cxn ang="0">
                  <a:pos x="570" y="0"/>
                </a:cxn>
                <a:cxn ang="0">
                  <a:pos x="986" y="372"/>
                </a:cxn>
                <a:cxn ang="0">
                  <a:pos x="438" y="482"/>
                </a:cxn>
                <a:cxn ang="0">
                  <a:pos x="0" y="109"/>
                </a:cxn>
              </a:cxnLst>
              <a:pathLst>
                <a:path w="986" h="482">
                  <a:moveTo>
                    <a:pt x="0" y="109"/>
                  </a:moveTo>
                  <a:lnTo>
                    <a:pt x="570" y="0"/>
                  </a:lnTo>
                  <a:lnTo>
                    <a:pt x="986" y="372"/>
                  </a:lnTo>
                  <a:lnTo>
                    <a:pt x="438" y="482"/>
                  </a:lnTo>
                  <a:lnTo>
                    <a:pt x="0" y="109"/>
                  </a:lnTo>
                  <a:close/>
                </a:path>
              </a:pathLst>
            </a:custGeom>
            <a:solidFill>
              <a:srgbClr val="9E9E00">
                <a:alpha val="100000"/>
              </a:srgbClr>
            </a:solidFill>
            <a:ln w="9525">
              <a:noFill/>
            </a:ln>
          </p:spPr>
          <p:txBody>
            <a:bodyPr/>
            <a:p>
              <a:endParaRPr lang="zh-CN" altLang="en-US"/>
            </a:p>
          </p:txBody>
        </p:sp>
        <p:sp>
          <p:nvSpPr>
            <p:cNvPr id="65590" name="Freeform 40"/>
            <p:cNvSpPr/>
            <p:nvPr/>
          </p:nvSpPr>
          <p:spPr>
            <a:xfrm>
              <a:off x="3731" y="2968"/>
              <a:ext cx="416" cy="942"/>
            </a:xfrm>
            <a:custGeom>
              <a:avLst/>
              <a:gdLst/>
              <a:ahLst/>
              <a:cxnLst>
                <a:cxn ang="0">
                  <a:pos x="0" y="570"/>
                </a:cxn>
                <a:cxn ang="0">
                  <a:pos x="0" y="0"/>
                </a:cxn>
                <a:cxn ang="0">
                  <a:pos x="416" y="416"/>
                </a:cxn>
                <a:cxn ang="0">
                  <a:pos x="416" y="942"/>
                </a:cxn>
                <a:cxn ang="0">
                  <a:pos x="0" y="570"/>
                </a:cxn>
              </a:cxnLst>
              <a:pathLst>
                <a:path w="416" h="942">
                  <a:moveTo>
                    <a:pt x="0" y="570"/>
                  </a:moveTo>
                  <a:lnTo>
                    <a:pt x="0" y="0"/>
                  </a:lnTo>
                  <a:lnTo>
                    <a:pt x="416" y="416"/>
                  </a:lnTo>
                  <a:lnTo>
                    <a:pt x="416" y="942"/>
                  </a:lnTo>
                  <a:lnTo>
                    <a:pt x="0" y="570"/>
                  </a:lnTo>
                  <a:close/>
                </a:path>
              </a:pathLst>
            </a:custGeom>
            <a:solidFill>
              <a:srgbClr val="D4D400">
                <a:alpha val="100000"/>
              </a:srgbClr>
            </a:solidFill>
            <a:ln w="9525">
              <a:noFill/>
            </a:ln>
          </p:spPr>
          <p:txBody>
            <a:bodyPr/>
            <a:p>
              <a:endParaRPr lang="zh-CN" altLang="en-US"/>
            </a:p>
          </p:txBody>
        </p:sp>
        <p:sp>
          <p:nvSpPr>
            <p:cNvPr id="65591" name="Freeform 41"/>
            <p:cNvSpPr/>
            <p:nvPr/>
          </p:nvSpPr>
          <p:spPr>
            <a:xfrm>
              <a:off x="3161" y="2968"/>
              <a:ext cx="570" cy="679"/>
            </a:xfrm>
            <a:custGeom>
              <a:avLst/>
              <a:gdLst/>
              <a:ahLst/>
              <a:cxnLst>
                <a:cxn ang="0">
                  <a:pos x="0" y="109"/>
                </a:cxn>
                <a:cxn ang="0">
                  <a:pos x="0" y="679"/>
                </a:cxn>
                <a:cxn ang="0">
                  <a:pos x="570" y="570"/>
                </a:cxn>
                <a:cxn ang="0">
                  <a:pos x="570" y="0"/>
                </a:cxn>
                <a:cxn ang="0">
                  <a:pos x="0" y="109"/>
                </a:cxn>
              </a:cxnLst>
              <a:pathLst>
                <a:path w="570" h="679">
                  <a:moveTo>
                    <a:pt x="0" y="109"/>
                  </a:moveTo>
                  <a:lnTo>
                    <a:pt x="0" y="679"/>
                  </a:lnTo>
                  <a:lnTo>
                    <a:pt x="570" y="570"/>
                  </a:lnTo>
                  <a:lnTo>
                    <a:pt x="570" y="0"/>
                  </a:lnTo>
                  <a:lnTo>
                    <a:pt x="0" y="109"/>
                  </a:lnTo>
                  <a:close/>
                </a:path>
              </a:pathLst>
            </a:custGeom>
            <a:solidFill>
              <a:srgbClr val="D0D000">
                <a:alpha val="100000"/>
              </a:srgbClr>
            </a:solidFill>
            <a:ln w="9525">
              <a:noFill/>
            </a:ln>
          </p:spPr>
          <p:txBody>
            <a:bodyPr/>
            <a:p>
              <a:endParaRPr lang="zh-CN" altLang="en-US"/>
            </a:p>
          </p:txBody>
        </p:sp>
      </p:grpSp>
      <p:grpSp>
        <p:nvGrpSpPr>
          <p:cNvPr id="65563" name="Group 42"/>
          <p:cNvGrpSpPr/>
          <p:nvPr/>
        </p:nvGrpSpPr>
        <p:grpSpPr>
          <a:xfrm>
            <a:off x="5235575" y="1557338"/>
            <a:ext cx="1565275" cy="1670050"/>
            <a:chOff x="3161" y="1104"/>
            <a:chExt cx="986" cy="1052"/>
          </a:xfrm>
        </p:grpSpPr>
        <p:sp>
          <p:nvSpPr>
            <p:cNvPr id="65586" name="Freeform 43"/>
            <p:cNvSpPr/>
            <p:nvPr/>
          </p:nvSpPr>
          <p:spPr>
            <a:xfrm>
              <a:off x="3731" y="1214"/>
              <a:ext cx="416" cy="942"/>
            </a:xfrm>
            <a:custGeom>
              <a:avLst/>
              <a:gdLst/>
              <a:ahLst/>
              <a:cxnLst>
                <a:cxn ang="0">
                  <a:pos x="0" y="942"/>
                </a:cxn>
                <a:cxn ang="0">
                  <a:pos x="0" y="372"/>
                </a:cxn>
                <a:cxn ang="0">
                  <a:pos x="416" y="0"/>
                </a:cxn>
                <a:cxn ang="0">
                  <a:pos x="416" y="548"/>
                </a:cxn>
                <a:cxn ang="0">
                  <a:pos x="0" y="942"/>
                </a:cxn>
              </a:cxnLst>
              <a:pathLst>
                <a:path w="416" h="942">
                  <a:moveTo>
                    <a:pt x="0" y="942"/>
                  </a:moveTo>
                  <a:lnTo>
                    <a:pt x="0" y="372"/>
                  </a:lnTo>
                  <a:lnTo>
                    <a:pt x="416" y="0"/>
                  </a:lnTo>
                  <a:lnTo>
                    <a:pt x="416" y="548"/>
                  </a:lnTo>
                  <a:lnTo>
                    <a:pt x="0" y="942"/>
                  </a:lnTo>
                  <a:close/>
                </a:path>
              </a:pathLst>
            </a:custGeom>
            <a:solidFill>
              <a:srgbClr val="AA7FD4">
                <a:alpha val="100000"/>
              </a:srgbClr>
            </a:solidFill>
            <a:ln w="9525">
              <a:noFill/>
            </a:ln>
          </p:spPr>
          <p:txBody>
            <a:bodyPr/>
            <a:p>
              <a:endParaRPr lang="zh-CN" altLang="en-US"/>
            </a:p>
          </p:txBody>
        </p:sp>
        <p:sp>
          <p:nvSpPr>
            <p:cNvPr id="65587" name="Freeform 44"/>
            <p:cNvSpPr/>
            <p:nvPr/>
          </p:nvSpPr>
          <p:spPr>
            <a:xfrm>
              <a:off x="3161" y="1104"/>
              <a:ext cx="986" cy="482"/>
            </a:xfrm>
            <a:custGeom>
              <a:avLst/>
              <a:gdLst/>
              <a:ahLst/>
              <a:cxnLst>
                <a:cxn ang="0">
                  <a:pos x="570" y="482"/>
                </a:cxn>
                <a:cxn ang="0">
                  <a:pos x="0" y="373"/>
                </a:cxn>
                <a:cxn ang="0">
                  <a:pos x="438" y="0"/>
                </a:cxn>
                <a:cxn ang="0">
                  <a:pos x="986" y="110"/>
                </a:cxn>
                <a:cxn ang="0">
                  <a:pos x="570" y="482"/>
                </a:cxn>
              </a:cxnLst>
              <a:pathLst>
                <a:path w="986" h="482">
                  <a:moveTo>
                    <a:pt x="570" y="482"/>
                  </a:moveTo>
                  <a:lnTo>
                    <a:pt x="0" y="373"/>
                  </a:lnTo>
                  <a:lnTo>
                    <a:pt x="438" y="0"/>
                  </a:lnTo>
                  <a:lnTo>
                    <a:pt x="986" y="110"/>
                  </a:lnTo>
                  <a:lnTo>
                    <a:pt x="570" y="482"/>
                  </a:lnTo>
                  <a:close/>
                </a:path>
              </a:pathLst>
            </a:custGeom>
            <a:solidFill>
              <a:srgbClr val="7E5F9E">
                <a:alpha val="100000"/>
              </a:srgbClr>
            </a:solidFill>
            <a:ln w="9525">
              <a:noFill/>
            </a:ln>
          </p:spPr>
          <p:txBody>
            <a:bodyPr/>
            <a:p>
              <a:endParaRPr lang="zh-CN" altLang="en-US"/>
            </a:p>
          </p:txBody>
        </p:sp>
        <p:sp>
          <p:nvSpPr>
            <p:cNvPr id="65588" name="Freeform 45"/>
            <p:cNvSpPr/>
            <p:nvPr/>
          </p:nvSpPr>
          <p:spPr>
            <a:xfrm>
              <a:off x="3161" y="1477"/>
              <a:ext cx="570" cy="679"/>
            </a:xfrm>
            <a:custGeom>
              <a:avLst/>
              <a:gdLst/>
              <a:ahLst/>
              <a:cxnLst>
                <a:cxn ang="0">
                  <a:pos x="0" y="0"/>
                </a:cxn>
                <a:cxn ang="0">
                  <a:pos x="0" y="570"/>
                </a:cxn>
                <a:cxn ang="0">
                  <a:pos x="570" y="679"/>
                </a:cxn>
                <a:cxn ang="0">
                  <a:pos x="570" y="109"/>
                </a:cxn>
                <a:cxn ang="0">
                  <a:pos x="0" y="0"/>
                </a:cxn>
              </a:cxnLst>
              <a:pathLst>
                <a:path w="570" h="679">
                  <a:moveTo>
                    <a:pt x="0" y="0"/>
                  </a:moveTo>
                  <a:lnTo>
                    <a:pt x="0" y="570"/>
                  </a:lnTo>
                  <a:lnTo>
                    <a:pt x="570" y="679"/>
                  </a:lnTo>
                  <a:lnTo>
                    <a:pt x="570" y="109"/>
                  </a:lnTo>
                  <a:lnTo>
                    <a:pt x="0" y="0"/>
                  </a:lnTo>
                  <a:close/>
                </a:path>
              </a:pathLst>
            </a:custGeom>
            <a:solidFill>
              <a:srgbClr val="A67CD0">
                <a:alpha val="100000"/>
              </a:srgbClr>
            </a:solidFill>
            <a:ln w="9525">
              <a:noFill/>
            </a:ln>
          </p:spPr>
          <p:txBody>
            <a:bodyPr/>
            <a:p>
              <a:endParaRPr lang="zh-CN" altLang="en-US"/>
            </a:p>
          </p:txBody>
        </p:sp>
      </p:grpSp>
      <p:grpSp>
        <p:nvGrpSpPr>
          <p:cNvPr id="65564" name="Group 46"/>
          <p:cNvGrpSpPr/>
          <p:nvPr/>
        </p:nvGrpSpPr>
        <p:grpSpPr>
          <a:xfrm>
            <a:off x="2206625" y="1557338"/>
            <a:ext cx="1566863" cy="1670050"/>
            <a:chOff x="1253" y="1104"/>
            <a:chExt cx="987" cy="1052"/>
          </a:xfrm>
        </p:grpSpPr>
        <p:sp>
          <p:nvSpPr>
            <p:cNvPr id="65583" name="Freeform 47"/>
            <p:cNvSpPr/>
            <p:nvPr/>
          </p:nvSpPr>
          <p:spPr>
            <a:xfrm>
              <a:off x="1253" y="1214"/>
              <a:ext cx="417" cy="942"/>
            </a:xfrm>
            <a:custGeom>
              <a:avLst/>
              <a:gdLst/>
              <a:ahLst/>
              <a:cxnLst>
                <a:cxn ang="0">
                  <a:pos x="417" y="372"/>
                </a:cxn>
                <a:cxn ang="0">
                  <a:pos x="417" y="942"/>
                </a:cxn>
                <a:cxn ang="0">
                  <a:pos x="22" y="548"/>
                </a:cxn>
                <a:cxn ang="0">
                  <a:pos x="0" y="0"/>
                </a:cxn>
                <a:cxn ang="0">
                  <a:pos x="417" y="372"/>
                </a:cxn>
              </a:cxnLst>
              <a:pathLst>
                <a:path w="417" h="942">
                  <a:moveTo>
                    <a:pt x="417" y="372"/>
                  </a:moveTo>
                  <a:lnTo>
                    <a:pt x="417" y="942"/>
                  </a:lnTo>
                  <a:lnTo>
                    <a:pt x="22" y="548"/>
                  </a:lnTo>
                  <a:lnTo>
                    <a:pt x="0" y="0"/>
                  </a:lnTo>
                  <a:lnTo>
                    <a:pt x="417" y="372"/>
                  </a:lnTo>
                  <a:close/>
                </a:path>
              </a:pathLst>
            </a:custGeom>
            <a:solidFill>
              <a:srgbClr val="D47FAA">
                <a:alpha val="100000"/>
              </a:srgbClr>
            </a:solidFill>
            <a:ln w="9525">
              <a:noFill/>
            </a:ln>
          </p:spPr>
          <p:txBody>
            <a:bodyPr/>
            <a:p>
              <a:endParaRPr lang="zh-CN" altLang="en-US"/>
            </a:p>
          </p:txBody>
        </p:sp>
        <p:sp>
          <p:nvSpPr>
            <p:cNvPr id="65584" name="Freeform 48"/>
            <p:cNvSpPr/>
            <p:nvPr/>
          </p:nvSpPr>
          <p:spPr>
            <a:xfrm>
              <a:off x="1253" y="1104"/>
              <a:ext cx="987" cy="482"/>
            </a:xfrm>
            <a:custGeom>
              <a:avLst/>
              <a:gdLst/>
              <a:ahLst/>
              <a:cxnLst>
                <a:cxn ang="0">
                  <a:pos x="987" y="373"/>
                </a:cxn>
                <a:cxn ang="0">
                  <a:pos x="417" y="482"/>
                </a:cxn>
                <a:cxn ang="0">
                  <a:pos x="0" y="110"/>
                </a:cxn>
                <a:cxn ang="0">
                  <a:pos x="548" y="0"/>
                </a:cxn>
                <a:cxn ang="0">
                  <a:pos x="987" y="373"/>
                </a:cxn>
              </a:cxnLst>
              <a:pathLst>
                <a:path w="987" h="482">
                  <a:moveTo>
                    <a:pt x="987" y="373"/>
                  </a:moveTo>
                  <a:lnTo>
                    <a:pt x="417" y="482"/>
                  </a:lnTo>
                  <a:lnTo>
                    <a:pt x="0" y="110"/>
                  </a:lnTo>
                  <a:lnTo>
                    <a:pt x="548" y="0"/>
                  </a:lnTo>
                  <a:lnTo>
                    <a:pt x="987" y="373"/>
                  </a:lnTo>
                  <a:close/>
                </a:path>
              </a:pathLst>
            </a:custGeom>
            <a:solidFill>
              <a:srgbClr val="9E5F7E">
                <a:alpha val="100000"/>
              </a:srgbClr>
            </a:solidFill>
            <a:ln w="9525">
              <a:noFill/>
            </a:ln>
          </p:spPr>
          <p:txBody>
            <a:bodyPr/>
            <a:p>
              <a:endParaRPr lang="zh-CN" altLang="en-US"/>
            </a:p>
          </p:txBody>
        </p:sp>
        <p:sp>
          <p:nvSpPr>
            <p:cNvPr id="65585" name="Freeform 49"/>
            <p:cNvSpPr/>
            <p:nvPr/>
          </p:nvSpPr>
          <p:spPr>
            <a:xfrm>
              <a:off x="1670" y="1477"/>
              <a:ext cx="570" cy="679"/>
            </a:xfrm>
            <a:custGeom>
              <a:avLst/>
              <a:gdLst/>
              <a:ahLst/>
              <a:cxnLst>
                <a:cxn ang="0">
                  <a:pos x="0" y="109"/>
                </a:cxn>
                <a:cxn ang="0">
                  <a:pos x="0" y="679"/>
                </a:cxn>
                <a:cxn ang="0">
                  <a:pos x="570" y="570"/>
                </a:cxn>
                <a:cxn ang="0">
                  <a:pos x="570" y="0"/>
                </a:cxn>
                <a:cxn ang="0">
                  <a:pos x="0" y="109"/>
                </a:cxn>
              </a:cxnLst>
              <a:pathLst>
                <a:path w="570" h="679">
                  <a:moveTo>
                    <a:pt x="0" y="109"/>
                  </a:moveTo>
                  <a:lnTo>
                    <a:pt x="0" y="679"/>
                  </a:lnTo>
                  <a:lnTo>
                    <a:pt x="570" y="570"/>
                  </a:lnTo>
                  <a:lnTo>
                    <a:pt x="570" y="0"/>
                  </a:lnTo>
                  <a:lnTo>
                    <a:pt x="0" y="109"/>
                  </a:lnTo>
                  <a:close/>
                </a:path>
              </a:pathLst>
            </a:custGeom>
            <a:solidFill>
              <a:srgbClr val="D07CA6">
                <a:alpha val="100000"/>
              </a:srgbClr>
            </a:solidFill>
            <a:ln w="9525">
              <a:noFill/>
            </a:ln>
          </p:spPr>
          <p:txBody>
            <a:bodyPr/>
            <a:p>
              <a:endParaRPr lang="zh-CN" altLang="en-US"/>
            </a:p>
          </p:txBody>
        </p:sp>
      </p:grpSp>
      <p:grpSp>
        <p:nvGrpSpPr>
          <p:cNvPr id="65565" name="Group 50"/>
          <p:cNvGrpSpPr/>
          <p:nvPr/>
        </p:nvGrpSpPr>
        <p:grpSpPr>
          <a:xfrm>
            <a:off x="2206625" y="1557338"/>
            <a:ext cx="1566863" cy="1670050"/>
            <a:chOff x="1253" y="1104"/>
            <a:chExt cx="987" cy="1052"/>
          </a:xfrm>
        </p:grpSpPr>
        <p:sp>
          <p:nvSpPr>
            <p:cNvPr id="65580" name="Freeform 51"/>
            <p:cNvSpPr/>
            <p:nvPr/>
          </p:nvSpPr>
          <p:spPr>
            <a:xfrm>
              <a:off x="1253" y="1214"/>
              <a:ext cx="417" cy="942"/>
            </a:xfrm>
            <a:custGeom>
              <a:avLst/>
              <a:gdLst/>
              <a:ahLst/>
              <a:cxnLst>
                <a:cxn ang="0">
                  <a:pos x="417" y="372"/>
                </a:cxn>
                <a:cxn ang="0">
                  <a:pos x="417" y="942"/>
                </a:cxn>
                <a:cxn ang="0">
                  <a:pos x="22" y="548"/>
                </a:cxn>
                <a:cxn ang="0">
                  <a:pos x="0" y="0"/>
                </a:cxn>
                <a:cxn ang="0">
                  <a:pos x="417" y="372"/>
                </a:cxn>
              </a:cxnLst>
              <a:pathLst>
                <a:path w="417" h="942">
                  <a:moveTo>
                    <a:pt x="417" y="372"/>
                  </a:moveTo>
                  <a:lnTo>
                    <a:pt x="417" y="942"/>
                  </a:lnTo>
                  <a:lnTo>
                    <a:pt x="22" y="548"/>
                  </a:lnTo>
                  <a:lnTo>
                    <a:pt x="0" y="0"/>
                  </a:lnTo>
                  <a:lnTo>
                    <a:pt x="417" y="372"/>
                  </a:lnTo>
                  <a:close/>
                </a:path>
              </a:pathLst>
            </a:custGeom>
            <a:solidFill>
              <a:srgbClr val="D47FAA">
                <a:alpha val="100000"/>
              </a:srgbClr>
            </a:solidFill>
            <a:ln w="9525">
              <a:noFill/>
            </a:ln>
          </p:spPr>
          <p:txBody>
            <a:bodyPr/>
            <a:p>
              <a:endParaRPr lang="zh-CN" altLang="en-US"/>
            </a:p>
          </p:txBody>
        </p:sp>
        <p:sp>
          <p:nvSpPr>
            <p:cNvPr id="65581" name="Freeform 52"/>
            <p:cNvSpPr/>
            <p:nvPr/>
          </p:nvSpPr>
          <p:spPr>
            <a:xfrm>
              <a:off x="1253" y="1104"/>
              <a:ext cx="987" cy="482"/>
            </a:xfrm>
            <a:custGeom>
              <a:avLst/>
              <a:gdLst/>
              <a:ahLst/>
              <a:cxnLst>
                <a:cxn ang="0">
                  <a:pos x="987" y="373"/>
                </a:cxn>
                <a:cxn ang="0">
                  <a:pos x="417" y="482"/>
                </a:cxn>
                <a:cxn ang="0">
                  <a:pos x="0" y="110"/>
                </a:cxn>
                <a:cxn ang="0">
                  <a:pos x="548" y="0"/>
                </a:cxn>
                <a:cxn ang="0">
                  <a:pos x="987" y="373"/>
                </a:cxn>
              </a:cxnLst>
              <a:pathLst>
                <a:path w="987" h="482">
                  <a:moveTo>
                    <a:pt x="987" y="373"/>
                  </a:moveTo>
                  <a:lnTo>
                    <a:pt x="417" y="482"/>
                  </a:lnTo>
                  <a:lnTo>
                    <a:pt x="0" y="110"/>
                  </a:lnTo>
                  <a:lnTo>
                    <a:pt x="548" y="0"/>
                  </a:lnTo>
                  <a:lnTo>
                    <a:pt x="987" y="373"/>
                  </a:lnTo>
                  <a:close/>
                </a:path>
              </a:pathLst>
            </a:custGeom>
            <a:solidFill>
              <a:srgbClr val="9E5F7E">
                <a:alpha val="100000"/>
              </a:srgbClr>
            </a:solidFill>
            <a:ln w="9525">
              <a:noFill/>
            </a:ln>
          </p:spPr>
          <p:txBody>
            <a:bodyPr/>
            <a:p>
              <a:endParaRPr lang="zh-CN" altLang="en-US"/>
            </a:p>
          </p:txBody>
        </p:sp>
        <p:sp>
          <p:nvSpPr>
            <p:cNvPr id="65582" name="Freeform 53"/>
            <p:cNvSpPr/>
            <p:nvPr/>
          </p:nvSpPr>
          <p:spPr>
            <a:xfrm>
              <a:off x="1670" y="1477"/>
              <a:ext cx="570" cy="679"/>
            </a:xfrm>
            <a:custGeom>
              <a:avLst/>
              <a:gdLst/>
              <a:ahLst/>
              <a:cxnLst>
                <a:cxn ang="0">
                  <a:pos x="0" y="109"/>
                </a:cxn>
                <a:cxn ang="0">
                  <a:pos x="0" y="679"/>
                </a:cxn>
                <a:cxn ang="0">
                  <a:pos x="570" y="570"/>
                </a:cxn>
                <a:cxn ang="0">
                  <a:pos x="570" y="0"/>
                </a:cxn>
                <a:cxn ang="0">
                  <a:pos x="0" y="109"/>
                </a:cxn>
              </a:cxnLst>
              <a:pathLst>
                <a:path w="570" h="679">
                  <a:moveTo>
                    <a:pt x="0" y="109"/>
                  </a:moveTo>
                  <a:lnTo>
                    <a:pt x="0" y="679"/>
                  </a:lnTo>
                  <a:lnTo>
                    <a:pt x="570" y="570"/>
                  </a:lnTo>
                  <a:lnTo>
                    <a:pt x="570" y="0"/>
                  </a:lnTo>
                  <a:lnTo>
                    <a:pt x="0" y="109"/>
                  </a:lnTo>
                  <a:close/>
                </a:path>
              </a:pathLst>
            </a:custGeom>
            <a:solidFill>
              <a:srgbClr val="D07CA6">
                <a:alpha val="100000"/>
              </a:srgbClr>
            </a:solidFill>
            <a:ln w="9525">
              <a:noFill/>
            </a:ln>
          </p:spPr>
          <p:txBody>
            <a:bodyPr/>
            <a:p>
              <a:endParaRPr lang="zh-CN" altLang="en-US"/>
            </a:p>
          </p:txBody>
        </p:sp>
      </p:grpSp>
      <p:sp>
        <p:nvSpPr>
          <p:cNvPr id="65566" name="Rectangle 54"/>
          <p:cNvSpPr/>
          <p:nvPr/>
        </p:nvSpPr>
        <p:spPr>
          <a:xfrm>
            <a:off x="4400550" y="2009775"/>
            <a:ext cx="2957513" cy="1079500"/>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5567" name="Rectangle 55"/>
          <p:cNvSpPr/>
          <p:nvPr/>
        </p:nvSpPr>
        <p:spPr>
          <a:xfrm>
            <a:off x="5443538" y="2219325"/>
            <a:ext cx="847725" cy="334963"/>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latin typeface="黑体" panose="02010609060101010101" pitchFamily="49" charset="-122"/>
                <a:ea typeface="黑体" panose="02010609060101010101" pitchFamily="49" charset="-122"/>
              </a:rPr>
              <a:t>STEP 1</a:t>
            </a:r>
            <a:endParaRPr lang="en-US" altLang="zh-CN" sz="4000" dirty="0">
              <a:latin typeface="黑体" panose="02010609060101010101" pitchFamily="49" charset="-122"/>
              <a:ea typeface="黑体" panose="02010609060101010101" pitchFamily="49" charset="-122"/>
            </a:endParaRPr>
          </a:p>
        </p:txBody>
      </p:sp>
      <p:sp>
        <p:nvSpPr>
          <p:cNvPr id="65568" name="Rectangle 56"/>
          <p:cNvSpPr/>
          <p:nvPr/>
        </p:nvSpPr>
        <p:spPr>
          <a:xfrm>
            <a:off x="4852988" y="4549775"/>
            <a:ext cx="1809750" cy="118427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5569" name="Rectangle 57"/>
          <p:cNvSpPr/>
          <p:nvPr/>
        </p:nvSpPr>
        <p:spPr>
          <a:xfrm>
            <a:off x="5270500" y="4760913"/>
            <a:ext cx="847725" cy="3349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200" b="1" dirty="0">
                <a:latin typeface="黑体" panose="02010609060101010101" pitchFamily="49" charset="-122"/>
                <a:ea typeface="黑体" panose="02010609060101010101" pitchFamily="49" charset="-122"/>
              </a:rPr>
              <a:t>STEP 2</a:t>
            </a:r>
            <a:endParaRPr lang="en-US" altLang="zh-CN" sz="4000" dirty="0">
              <a:latin typeface="黑体" panose="02010609060101010101" pitchFamily="49" charset="-122"/>
              <a:ea typeface="黑体" panose="02010609060101010101" pitchFamily="49" charset="-122"/>
            </a:endParaRPr>
          </a:p>
        </p:txBody>
      </p:sp>
      <p:sp>
        <p:nvSpPr>
          <p:cNvPr id="65570" name="Rectangle 58"/>
          <p:cNvSpPr/>
          <p:nvPr/>
        </p:nvSpPr>
        <p:spPr>
          <a:xfrm>
            <a:off x="5270500" y="5108575"/>
            <a:ext cx="1150938" cy="304800"/>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zh-CN" altLang="en-US" sz="2000" b="1" dirty="0">
                <a:solidFill>
                  <a:srgbClr val="000000"/>
                </a:solidFill>
                <a:latin typeface="黑体" panose="02010609060101010101" pitchFamily="49" charset="-122"/>
                <a:ea typeface="黑体" panose="02010609060101010101" pitchFamily="49" charset="-122"/>
              </a:rPr>
              <a:t>安排工作 </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65571" name="Rectangle 59"/>
          <p:cNvSpPr/>
          <p:nvPr/>
        </p:nvSpPr>
        <p:spPr>
          <a:xfrm>
            <a:off x="1893888" y="4481513"/>
            <a:ext cx="2959100" cy="1357312"/>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5572" name="Rectangle 60"/>
          <p:cNvSpPr/>
          <p:nvPr/>
        </p:nvSpPr>
        <p:spPr>
          <a:xfrm>
            <a:off x="2732088" y="4691063"/>
            <a:ext cx="771525" cy="304800"/>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000" b="1" dirty="0">
                <a:solidFill>
                  <a:srgbClr val="000000"/>
                </a:solidFill>
                <a:latin typeface="黑体" panose="02010609060101010101" pitchFamily="49" charset="-122"/>
                <a:ea typeface="黑体" panose="02010609060101010101" pitchFamily="49" charset="-122"/>
              </a:rPr>
              <a:t>STEP 3</a:t>
            </a:r>
            <a:endParaRPr lang="en-US" altLang="zh-CN" sz="2000" dirty="0">
              <a:solidFill>
                <a:schemeClr val="tx2"/>
              </a:solidFill>
              <a:latin typeface="黑体" panose="02010609060101010101" pitchFamily="49" charset="-122"/>
              <a:ea typeface="黑体" panose="02010609060101010101" pitchFamily="49" charset="-122"/>
            </a:endParaRPr>
          </a:p>
        </p:txBody>
      </p:sp>
      <p:sp>
        <p:nvSpPr>
          <p:cNvPr id="65573" name="Rectangle 61"/>
          <p:cNvSpPr/>
          <p:nvPr/>
        </p:nvSpPr>
        <p:spPr>
          <a:xfrm>
            <a:off x="2346325" y="5003800"/>
            <a:ext cx="1789113" cy="914400"/>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zh-CN" altLang="en-US" sz="2000" b="1" dirty="0">
                <a:solidFill>
                  <a:srgbClr val="000000"/>
                </a:solidFill>
                <a:latin typeface="黑体" panose="02010609060101010101" pitchFamily="49" charset="-122"/>
                <a:ea typeface="黑体" panose="02010609060101010101" pitchFamily="49" charset="-122"/>
              </a:rPr>
              <a:t>通过日常跟进，</a:t>
            </a:r>
            <a:endParaRPr lang="zh-CN" altLang="en-US" sz="2000" b="1" dirty="0">
              <a:solidFill>
                <a:srgbClr val="000000"/>
              </a:solidFill>
              <a:latin typeface="黑体" panose="02010609060101010101" pitchFamily="49" charset="-122"/>
              <a:ea typeface="黑体" panose="02010609060101010101" pitchFamily="49" charset="-122"/>
            </a:endParaRPr>
          </a:p>
          <a:p>
            <a:pPr marL="0" lvl="0" indent="0">
              <a:spcBef>
                <a:spcPct val="0"/>
              </a:spcBef>
              <a:buNone/>
            </a:pPr>
            <a:r>
              <a:rPr lang="zh-CN" altLang="en-US" sz="2000" b="1" dirty="0">
                <a:solidFill>
                  <a:srgbClr val="000000"/>
                </a:solidFill>
                <a:latin typeface="黑体" panose="02010609060101010101" pitchFamily="49" charset="-122"/>
                <a:ea typeface="黑体" panose="02010609060101010101" pitchFamily="49" charset="-122"/>
              </a:rPr>
              <a:t>促使部下完成</a:t>
            </a:r>
            <a:endParaRPr lang="zh-CN" altLang="en-US" sz="2000" b="1" dirty="0">
              <a:solidFill>
                <a:srgbClr val="000000"/>
              </a:solidFill>
              <a:latin typeface="黑体" panose="02010609060101010101" pitchFamily="49" charset="-122"/>
              <a:ea typeface="黑体" panose="02010609060101010101" pitchFamily="49" charset="-122"/>
            </a:endParaRPr>
          </a:p>
          <a:p>
            <a:pPr marL="0" lvl="0" indent="0">
              <a:spcBef>
                <a:spcPct val="0"/>
              </a:spcBef>
              <a:buNone/>
            </a:pPr>
            <a:r>
              <a:rPr lang="zh-CN" altLang="en-US" sz="2000" b="1" dirty="0">
                <a:solidFill>
                  <a:srgbClr val="000000"/>
                </a:solidFill>
                <a:latin typeface="黑体" panose="02010609060101010101" pitchFamily="49" charset="-122"/>
                <a:ea typeface="黑体" panose="02010609060101010101" pitchFamily="49" charset="-122"/>
              </a:rPr>
              <a:t>工作 </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65574" name="Rectangle 62"/>
          <p:cNvSpPr/>
          <p:nvPr/>
        </p:nvSpPr>
        <p:spPr>
          <a:xfrm>
            <a:off x="1963738" y="1974850"/>
            <a:ext cx="2924175" cy="1357313"/>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65575" name="Rectangle 63"/>
          <p:cNvSpPr/>
          <p:nvPr/>
        </p:nvSpPr>
        <p:spPr>
          <a:xfrm>
            <a:off x="2684463" y="2184400"/>
            <a:ext cx="771525" cy="304800"/>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en-US" altLang="zh-CN" sz="2000" b="1" dirty="0">
                <a:solidFill>
                  <a:srgbClr val="000000"/>
                </a:solidFill>
                <a:latin typeface="黑体" panose="02010609060101010101" pitchFamily="49" charset="-122"/>
                <a:ea typeface="黑体" panose="02010609060101010101" pitchFamily="49" charset="-122"/>
              </a:rPr>
              <a:t>STEP 4</a:t>
            </a:r>
            <a:endParaRPr lang="en-US" altLang="zh-CN" sz="2000" dirty="0">
              <a:solidFill>
                <a:schemeClr val="tx2"/>
              </a:solidFill>
              <a:latin typeface="黑体" panose="02010609060101010101" pitchFamily="49" charset="-122"/>
              <a:ea typeface="黑体" panose="02010609060101010101" pitchFamily="49" charset="-122"/>
            </a:endParaRPr>
          </a:p>
        </p:txBody>
      </p:sp>
      <p:sp>
        <p:nvSpPr>
          <p:cNvPr id="65576" name="Rectangle 64"/>
          <p:cNvSpPr/>
          <p:nvPr/>
        </p:nvSpPr>
        <p:spPr>
          <a:xfrm>
            <a:off x="2274888" y="2498725"/>
            <a:ext cx="1789112" cy="609600"/>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zh-CN" altLang="en-US" sz="2000" b="1" dirty="0">
                <a:solidFill>
                  <a:srgbClr val="000000"/>
                </a:solidFill>
                <a:latin typeface="黑体" panose="02010609060101010101" pitchFamily="49" charset="-122"/>
                <a:ea typeface="黑体" panose="02010609060101010101" pitchFamily="49" charset="-122"/>
              </a:rPr>
              <a:t>给予部下成就感</a:t>
            </a:r>
            <a:endParaRPr lang="zh-CN" altLang="en-US" sz="2000" b="1" dirty="0">
              <a:solidFill>
                <a:srgbClr val="000000"/>
              </a:solidFill>
              <a:latin typeface="黑体" panose="02010609060101010101" pitchFamily="49" charset="-122"/>
              <a:ea typeface="黑体" panose="02010609060101010101" pitchFamily="49" charset="-122"/>
            </a:endParaRPr>
          </a:p>
          <a:p>
            <a:pPr marL="0" lvl="0" indent="0">
              <a:spcBef>
                <a:spcPct val="0"/>
              </a:spcBef>
              <a:buNone/>
            </a:pPr>
            <a:r>
              <a:rPr lang="zh-CN" altLang="en-US" sz="2000" b="1" dirty="0">
                <a:solidFill>
                  <a:srgbClr val="000000"/>
                </a:solidFill>
                <a:latin typeface="黑体" panose="02010609060101010101" pitchFamily="49" charset="-122"/>
                <a:ea typeface="黑体" panose="02010609060101010101" pitchFamily="49" charset="-122"/>
              </a:rPr>
              <a:t>（成长感） </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65577" name="Rectangle 65"/>
          <p:cNvSpPr/>
          <p:nvPr/>
        </p:nvSpPr>
        <p:spPr>
          <a:xfrm>
            <a:off x="5251450" y="2532063"/>
            <a:ext cx="1519238" cy="609600"/>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zh-CN" altLang="en-US" sz="2000" b="1" dirty="0">
                <a:solidFill>
                  <a:srgbClr val="000000"/>
                </a:solidFill>
                <a:latin typeface="黑体" panose="02010609060101010101" pitchFamily="49" charset="-122"/>
                <a:ea typeface="黑体" panose="02010609060101010101" pitchFamily="49" charset="-122"/>
              </a:rPr>
              <a:t>考虑适合部下的工作</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65578" name="WordArt 66"/>
          <p:cNvSpPr>
            <a:spLocks noTextEdit="1"/>
          </p:cNvSpPr>
          <p:nvPr/>
        </p:nvSpPr>
        <p:spPr>
          <a:xfrm>
            <a:off x="3570288" y="3462338"/>
            <a:ext cx="1676400" cy="838200"/>
          </a:xfrm>
          <a:prstGeom prst="rect">
            <a:avLst/>
          </a:prstGeom>
        </p:spPr>
        <p:txBody>
          <a:bodyPr wrap="none" fromWordArt="1">
            <a:prstTxWarp prst="textPlain">
              <a:avLst>
                <a:gd name="adj" fmla="val 50000"/>
              </a:avLst>
            </a:prstTxWarp>
            <a:normAutofit/>
            <a:scene3d>
              <a:camera prst="legacyObliqueTopRight">
                <a:rot lat="0" lon="0" rev="0"/>
              </a:camera>
              <a:lightRig rig="legacyNormal3" dir="b"/>
            </a:scene3d>
            <a:sp3d extrusionH="430200" prstMaterial="legacyMetal">
              <a:extrusionClr>
                <a:srgbClr val="FFFFFF"/>
              </a:extrusionClr>
            </a:sp3d>
          </a:bodyPr>
          <a:p>
            <a:pPr algn="ctr"/>
            <a:r>
              <a:rPr lang="zh-CN" altLang="en-US" sz="3600">
                <a:gradFill rotWithShape="1">
                  <a:gsLst>
                    <a:gs pos="0">
                      <a:srgbClr val="CBCBCB">
                        <a:alpha val="100000"/>
                      </a:srgbClr>
                    </a:gs>
                    <a:gs pos="13000">
                      <a:srgbClr val="5F5F5F">
                        <a:alpha val="100000"/>
                      </a:srgbClr>
                    </a:gs>
                    <a:gs pos="21001">
                      <a:srgbClr val="5F5F5F">
                        <a:alpha val="100000"/>
                      </a:srgbClr>
                    </a:gs>
                    <a:gs pos="63000">
                      <a:srgbClr val="FFFFFF">
                        <a:alpha val="100000"/>
                      </a:srgbClr>
                    </a:gs>
                    <a:gs pos="67000">
                      <a:srgbClr val="B2B2B2">
                        <a:alpha val="100000"/>
                      </a:srgbClr>
                    </a:gs>
                    <a:gs pos="69000">
                      <a:srgbClr val="292929">
                        <a:alpha val="100000"/>
                      </a:srgbClr>
                    </a:gs>
                    <a:gs pos="82001">
                      <a:srgbClr val="777777">
                        <a:alpha val="100000"/>
                      </a:srgbClr>
                    </a:gs>
                    <a:gs pos="100000">
                      <a:srgbClr val="EAEAEA">
                        <a:alpha val="100000"/>
                      </a:srgbClr>
                    </a:gs>
                  </a:gsLst>
                  <a:lin ang="5400000" scaled="1"/>
                  <a:tileRect/>
                </a:gradFill>
                <a:latin typeface="Arial" panose="020B0604020202020204" pitchFamily="34" charset="0"/>
                <a:ea typeface="Arial" panose="020B0604020202020204" pitchFamily="34" charset="0"/>
              </a:rPr>
              <a:t>OJD</a:t>
            </a:r>
            <a:endParaRPr lang="zh-CN" altLang="en-US" sz="3600">
              <a:gradFill rotWithShape="1">
                <a:gsLst>
                  <a:gs pos="0">
                    <a:srgbClr val="CBCBCB">
                      <a:alpha val="100000"/>
                    </a:srgbClr>
                  </a:gs>
                  <a:gs pos="13000">
                    <a:srgbClr val="5F5F5F">
                      <a:alpha val="100000"/>
                    </a:srgbClr>
                  </a:gs>
                  <a:gs pos="21001">
                    <a:srgbClr val="5F5F5F">
                      <a:alpha val="100000"/>
                    </a:srgbClr>
                  </a:gs>
                  <a:gs pos="63000">
                    <a:srgbClr val="FFFFFF">
                      <a:alpha val="100000"/>
                    </a:srgbClr>
                  </a:gs>
                  <a:gs pos="67000">
                    <a:srgbClr val="B2B2B2">
                      <a:alpha val="100000"/>
                    </a:srgbClr>
                  </a:gs>
                  <a:gs pos="69000">
                    <a:srgbClr val="292929">
                      <a:alpha val="100000"/>
                    </a:srgbClr>
                  </a:gs>
                  <a:gs pos="82001">
                    <a:srgbClr val="777777">
                      <a:alpha val="100000"/>
                    </a:srgbClr>
                  </a:gs>
                  <a:gs pos="100000">
                    <a:srgbClr val="EAEAEA">
                      <a:alpha val="100000"/>
                    </a:srgbClr>
                  </a:gs>
                </a:gsLst>
                <a:lin ang="5400000" scaled="1"/>
                <a:tileRect/>
              </a:gradFill>
              <a:latin typeface="Arial" panose="020B0604020202020204" pitchFamily="34" charset="0"/>
              <a:ea typeface="Arial" panose="020B0604020202020204" pitchFamily="34" charset="0"/>
            </a:endParaRPr>
          </a:p>
        </p:txBody>
      </p:sp>
      <p:sp>
        <p:nvSpPr>
          <p:cNvPr id="65579" name="Rectangle 67" descr="粉色面巾纸"/>
          <p:cNvSpPr/>
          <p:nvPr/>
        </p:nvSpPr>
        <p:spPr>
          <a:xfrm>
            <a:off x="1042988" y="404813"/>
            <a:ext cx="7705725" cy="762000"/>
          </a:xfrm>
          <a:prstGeom prst="rect">
            <a:avLst/>
          </a:prstGeom>
          <a:blipFill rotWithShape="1">
            <a:blip r:embed="rId1"/>
          </a:blipFill>
          <a:ln w="9525">
            <a:noFill/>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a:spcBef>
                <a:spcPct val="0"/>
              </a:spcBef>
              <a:buNone/>
            </a:pPr>
            <a:r>
              <a:rPr lang="zh-CN" altLang="en-US" sz="2800" b="1" dirty="0">
                <a:solidFill>
                  <a:srgbClr val="000099"/>
                </a:solidFill>
                <a:latin typeface="MS PGothic" panose="020B0600070205080204" pitchFamily="34" charset="-128"/>
                <a:ea typeface="黑体" panose="02010609060101010101" pitchFamily="49" charset="-122"/>
              </a:rPr>
              <a:t>定义：通过“日常工作的实践”，对部下进行培养</a:t>
            </a:r>
            <a:endParaRPr lang="zh-CN" altLang="en-US" sz="2800" b="1" dirty="0">
              <a:solidFill>
                <a:srgbClr val="000099"/>
              </a:solidFill>
              <a:latin typeface="MS PGothic" panose="020B0600070205080204" pitchFamily="34" charset="-128"/>
              <a:ea typeface="黑体" panose="02010609060101010101" pitchFamily="49" charset="-122"/>
            </a:endParaRPr>
          </a:p>
        </p:txBody>
      </p:sp>
    </p:spTree>
  </p:cSld>
  <p:clrMapOvr>
    <a:masterClrMapping/>
  </p:clrMapOvr>
  <p:transition>
    <p:strips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 Box 6"/>
          <p:cNvSpPr txBox="1"/>
          <p:nvPr/>
        </p:nvSpPr>
        <p:spPr>
          <a:xfrm>
            <a:off x="2451100" y="381000"/>
            <a:ext cx="4789488"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endParaRPr lang="zh-CN" altLang="zh-CN" sz="2400" dirty="0">
              <a:latin typeface="黑体" panose="02010609060101010101" pitchFamily="49" charset="-122"/>
              <a:ea typeface="黑体" panose="02010609060101010101" pitchFamily="49" charset="-122"/>
            </a:endParaRPr>
          </a:p>
        </p:txBody>
      </p:sp>
      <p:sp>
        <p:nvSpPr>
          <p:cNvPr id="9219" name="AutoShape 7"/>
          <p:cNvSpPr/>
          <p:nvPr/>
        </p:nvSpPr>
        <p:spPr>
          <a:xfrm>
            <a:off x="684213" y="1382713"/>
            <a:ext cx="3311525" cy="749300"/>
          </a:xfrm>
          <a:prstGeom prst="roundRect">
            <a:avLst>
              <a:gd name="adj" fmla="val 16667"/>
            </a:avLst>
          </a:prstGeom>
          <a:gradFill rotWithShape="0">
            <a:gsLst>
              <a:gs pos="0">
                <a:schemeClr val="bg1"/>
              </a:gs>
              <a:gs pos="100000">
                <a:srgbClr val="FFFF00"/>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a:spcBef>
                <a:spcPct val="0"/>
              </a:spcBef>
              <a:buNone/>
            </a:pPr>
            <a:r>
              <a:rPr lang="zh-CN" altLang="en-US" sz="2000" b="1" dirty="0">
                <a:latin typeface="黑体" panose="02010609060101010101" pitchFamily="49" charset="-122"/>
                <a:ea typeface="黑体" panose="02010609060101010101" pitchFamily="49" charset="-122"/>
              </a:rPr>
              <a:t>公司长期的繁荣</a:t>
            </a:r>
            <a:endParaRPr lang="en-US" altLang="ja-JP" sz="2000" b="1" dirty="0">
              <a:latin typeface="黑体" panose="02010609060101010101" pitchFamily="49" charset="-122"/>
              <a:ea typeface="黑体" panose="02010609060101010101" pitchFamily="49" charset="-122"/>
            </a:endParaRPr>
          </a:p>
        </p:txBody>
      </p:sp>
      <p:grpSp>
        <p:nvGrpSpPr>
          <p:cNvPr id="9220" name="Group 8"/>
          <p:cNvGrpSpPr/>
          <p:nvPr/>
        </p:nvGrpSpPr>
        <p:grpSpPr>
          <a:xfrm>
            <a:off x="468313" y="2390775"/>
            <a:ext cx="4032250" cy="4351338"/>
            <a:chOff x="295" y="1389"/>
            <a:chExt cx="2540" cy="2741"/>
          </a:xfrm>
        </p:grpSpPr>
        <p:sp>
          <p:nvSpPr>
            <p:cNvPr id="9235" name="Line 9"/>
            <p:cNvSpPr/>
            <p:nvPr/>
          </p:nvSpPr>
          <p:spPr>
            <a:xfrm>
              <a:off x="1519" y="1389"/>
              <a:ext cx="1218" cy="2336"/>
            </a:xfrm>
            <a:prstGeom prst="line">
              <a:avLst/>
            </a:prstGeom>
            <a:ln w="38100" cap="flat" cmpd="sng">
              <a:solidFill>
                <a:srgbClr val="000000"/>
              </a:solidFill>
              <a:prstDash val="lgDash"/>
              <a:headEnd type="none" w="med" len="med"/>
              <a:tailEnd type="none" w="med" len="med"/>
            </a:ln>
          </p:spPr>
        </p:sp>
        <p:sp>
          <p:nvSpPr>
            <p:cNvPr id="9236" name="Line 10"/>
            <p:cNvSpPr/>
            <p:nvPr/>
          </p:nvSpPr>
          <p:spPr>
            <a:xfrm flipV="1">
              <a:off x="335" y="1389"/>
              <a:ext cx="1149" cy="2336"/>
            </a:xfrm>
            <a:prstGeom prst="line">
              <a:avLst/>
            </a:prstGeom>
            <a:ln w="38100" cap="flat" cmpd="sng">
              <a:solidFill>
                <a:srgbClr val="000000"/>
              </a:solidFill>
              <a:prstDash val="lgDash"/>
              <a:headEnd type="none" w="med" len="med"/>
              <a:tailEnd type="none" w="med" len="med"/>
            </a:ln>
          </p:spPr>
        </p:sp>
        <p:sp>
          <p:nvSpPr>
            <p:cNvPr id="9237" name="AutoShape 11"/>
            <p:cNvSpPr/>
            <p:nvPr/>
          </p:nvSpPr>
          <p:spPr>
            <a:xfrm>
              <a:off x="646" y="1994"/>
              <a:ext cx="1755" cy="1731"/>
            </a:xfrm>
            <a:prstGeom prst="triangle">
              <a:avLst>
                <a:gd name="adj" fmla="val 49991"/>
              </a:avLst>
            </a:prstGeom>
            <a:gradFill rotWithShape="0">
              <a:gsLst>
                <a:gs pos="0">
                  <a:srgbClr val="D9D9FF"/>
                </a:gs>
                <a:gs pos="100000">
                  <a:srgbClr val="B2B2D1"/>
                </a:gs>
              </a:gsLst>
              <a:lin ang="5400000" scaled="1"/>
              <a:tileRect/>
            </a:grad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9238" name="AutoShape 12"/>
            <p:cNvSpPr/>
            <p:nvPr/>
          </p:nvSpPr>
          <p:spPr>
            <a:xfrm>
              <a:off x="335" y="3765"/>
              <a:ext cx="2416" cy="323"/>
            </a:xfrm>
            <a:prstGeom prst="roundRect">
              <a:avLst>
                <a:gd name="adj" fmla="val 16667"/>
              </a:avLst>
            </a:prstGeom>
            <a:solidFill>
              <a:srgbClr val="009900"/>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9239" name="Text Box 13"/>
            <p:cNvSpPr txBox="1"/>
            <p:nvPr/>
          </p:nvSpPr>
          <p:spPr>
            <a:xfrm>
              <a:off x="714" y="3765"/>
              <a:ext cx="1623" cy="365"/>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defTabSz="762000">
                <a:spcBef>
                  <a:spcPct val="50000"/>
                </a:spcBef>
                <a:buNone/>
              </a:pPr>
              <a:r>
                <a:rPr lang="en-US" altLang="ja-JP" b="1" dirty="0">
                  <a:solidFill>
                    <a:schemeClr val="bg1"/>
                  </a:solidFill>
                  <a:ea typeface="黑体" panose="02010609060101010101" pitchFamily="49" charset="-122"/>
                </a:rPr>
                <a:t>Toyota Way</a:t>
              </a:r>
              <a:endParaRPr lang="en-US" altLang="ja-JP" b="1" dirty="0">
                <a:solidFill>
                  <a:schemeClr val="bg1"/>
                </a:solidFill>
                <a:ea typeface="黑体" panose="02010609060101010101" pitchFamily="49" charset="-122"/>
              </a:endParaRPr>
            </a:p>
          </p:txBody>
        </p:sp>
        <p:grpSp>
          <p:nvGrpSpPr>
            <p:cNvPr id="9240" name="Group 14"/>
            <p:cNvGrpSpPr/>
            <p:nvPr/>
          </p:nvGrpSpPr>
          <p:grpSpPr>
            <a:xfrm>
              <a:off x="853" y="2194"/>
              <a:ext cx="1307" cy="1464"/>
              <a:chOff x="1920" y="1776"/>
              <a:chExt cx="1818" cy="1744"/>
            </a:xfrm>
          </p:grpSpPr>
          <p:grpSp>
            <p:nvGrpSpPr>
              <p:cNvPr id="9252" name="Group 15"/>
              <p:cNvGrpSpPr/>
              <p:nvPr/>
            </p:nvGrpSpPr>
            <p:grpSpPr>
              <a:xfrm>
                <a:off x="2879" y="2385"/>
                <a:ext cx="540" cy="509"/>
                <a:chOff x="2924" y="2378"/>
                <a:chExt cx="540" cy="509"/>
              </a:xfrm>
            </p:grpSpPr>
            <p:sp>
              <p:nvSpPr>
                <p:cNvPr id="9296" name="Oval 16"/>
                <p:cNvSpPr/>
                <p:nvPr/>
              </p:nvSpPr>
              <p:spPr>
                <a:xfrm>
                  <a:off x="3120" y="2378"/>
                  <a:ext cx="167" cy="161"/>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P</a:t>
                  </a:r>
                  <a:endParaRPr lang="en-US" altLang="ja-JP" sz="1800" dirty="0">
                    <a:latin typeface="黑体" panose="02010609060101010101" pitchFamily="49" charset="-122"/>
                    <a:ea typeface="黑体" panose="02010609060101010101" pitchFamily="49" charset="-122"/>
                  </a:endParaRPr>
                </a:p>
              </p:txBody>
            </p:sp>
            <p:sp>
              <p:nvSpPr>
                <p:cNvPr id="9297" name="Oval 17"/>
                <p:cNvSpPr/>
                <p:nvPr/>
              </p:nvSpPr>
              <p:spPr>
                <a:xfrm>
                  <a:off x="3297" y="2566"/>
                  <a:ext cx="167" cy="162"/>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D</a:t>
                  </a:r>
                  <a:endParaRPr lang="en-US" altLang="ja-JP" sz="1800" dirty="0">
                    <a:latin typeface="黑体" panose="02010609060101010101" pitchFamily="49" charset="-122"/>
                    <a:ea typeface="黑体" panose="02010609060101010101" pitchFamily="49" charset="-122"/>
                  </a:endParaRPr>
                </a:p>
              </p:txBody>
            </p:sp>
            <p:sp>
              <p:nvSpPr>
                <p:cNvPr id="9298" name="Oval 18"/>
                <p:cNvSpPr/>
                <p:nvPr/>
              </p:nvSpPr>
              <p:spPr>
                <a:xfrm>
                  <a:off x="3135" y="2726"/>
                  <a:ext cx="168" cy="161"/>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C</a:t>
                  </a:r>
                  <a:endParaRPr lang="en-US" altLang="ja-JP" sz="1800" dirty="0">
                    <a:latin typeface="黑体" panose="02010609060101010101" pitchFamily="49" charset="-122"/>
                    <a:ea typeface="黑体" panose="02010609060101010101" pitchFamily="49" charset="-122"/>
                  </a:endParaRPr>
                </a:p>
              </p:txBody>
            </p:sp>
            <p:sp>
              <p:nvSpPr>
                <p:cNvPr id="9299" name="Oval 19"/>
                <p:cNvSpPr/>
                <p:nvPr/>
              </p:nvSpPr>
              <p:spPr>
                <a:xfrm>
                  <a:off x="2924" y="2566"/>
                  <a:ext cx="168" cy="162"/>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A</a:t>
                  </a:r>
                  <a:endParaRPr lang="en-US" altLang="ja-JP" sz="1800" dirty="0">
                    <a:latin typeface="黑体" panose="02010609060101010101" pitchFamily="49" charset="-122"/>
                    <a:ea typeface="黑体" panose="02010609060101010101" pitchFamily="49" charset="-122"/>
                  </a:endParaRPr>
                </a:p>
              </p:txBody>
            </p:sp>
            <p:sp>
              <p:nvSpPr>
                <p:cNvPr id="9300" name="Freeform 20"/>
                <p:cNvSpPr/>
                <p:nvPr/>
              </p:nvSpPr>
              <p:spPr>
                <a:xfrm>
                  <a:off x="3289" y="2459"/>
                  <a:ext cx="93" cy="107"/>
                </a:xfrm>
                <a:custGeom>
                  <a:avLst/>
                  <a:gdLst/>
                  <a:ahLst/>
                  <a:cxnLst>
                    <a:cxn ang="0">
                      <a:pos x="0" y="0"/>
                    </a:cxn>
                    <a:cxn ang="0">
                      <a:pos x="2" y="0"/>
                    </a:cxn>
                    <a:cxn ang="0">
                      <a:pos x="3" y="1"/>
                    </a:cxn>
                    <a:cxn ang="0">
                      <a:pos x="5" y="2"/>
                    </a:cxn>
                    <a:cxn ang="0">
                      <a:pos x="6" y="2"/>
                    </a:cxn>
                    <a:cxn ang="0">
                      <a:pos x="7" y="2"/>
                    </a:cxn>
                    <a:cxn ang="0">
                      <a:pos x="9" y="2"/>
                    </a:cxn>
                    <a:cxn ang="0">
                      <a:pos x="10" y="2"/>
                    </a:cxn>
                    <a:cxn ang="0">
                      <a:pos x="12" y="3"/>
                    </a:cxn>
                    <a:cxn ang="0">
                      <a:pos x="13" y="4"/>
                    </a:cxn>
                    <a:cxn ang="0">
                      <a:pos x="15" y="5"/>
                    </a:cxn>
                    <a:cxn ang="0">
                      <a:pos x="15" y="6"/>
                    </a:cxn>
                    <a:cxn ang="0">
                      <a:pos x="17" y="6"/>
                    </a:cxn>
                    <a:cxn ang="0">
                      <a:pos x="19" y="8"/>
                    </a:cxn>
                    <a:cxn ang="0">
                      <a:pos x="19" y="9"/>
                    </a:cxn>
                    <a:cxn ang="0">
                      <a:pos x="21" y="10"/>
                    </a:cxn>
                    <a:cxn ang="0">
                      <a:pos x="22" y="11"/>
                    </a:cxn>
                    <a:cxn ang="0">
                      <a:pos x="23" y="12"/>
                    </a:cxn>
                    <a:cxn ang="0">
                      <a:pos x="24" y="14"/>
                    </a:cxn>
                    <a:cxn ang="0">
                      <a:pos x="26" y="15"/>
                    </a:cxn>
                    <a:cxn ang="0">
                      <a:pos x="26" y="16"/>
                    </a:cxn>
                    <a:cxn ang="0">
                      <a:pos x="27" y="19"/>
                    </a:cxn>
                    <a:cxn ang="0">
                      <a:pos x="28" y="20"/>
                    </a:cxn>
                    <a:cxn ang="0">
                      <a:pos x="28" y="22"/>
                    </a:cxn>
                    <a:cxn ang="0">
                      <a:pos x="29" y="23"/>
                    </a:cxn>
                    <a:cxn ang="0">
                      <a:pos x="30" y="25"/>
                    </a:cxn>
                    <a:cxn ang="0">
                      <a:pos x="30" y="25"/>
                    </a:cxn>
                    <a:cxn ang="0">
                      <a:pos x="31" y="27"/>
                    </a:cxn>
                    <a:cxn ang="0">
                      <a:pos x="32" y="29"/>
                    </a:cxn>
                    <a:cxn ang="0">
                      <a:pos x="32" y="31"/>
                    </a:cxn>
                    <a:cxn ang="0">
                      <a:pos x="32" y="33"/>
                    </a:cxn>
                    <a:cxn ang="0">
                      <a:pos x="32" y="34"/>
                    </a:cxn>
                    <a:cxn ang="0">
                      <a:pos x="32" y="35"/>
                    </a:cxn>
                  </a:cxnLst>
                  <a:pathLst>
                    <a:path w="115" h="133">
                      <a:moveTo>
                        <a:pt x="0" y="0"/>
                      </a:moveTo>
                      <a:lnTo>
                        <a:pt x="5" y="0"/>
                      </a:lnTo>
                      <a:lnTo>
                        <a:pt x="11" y="1"/>
                      </a:lnTo>
                      <a:lnTo>
                        <a:pt x="16" y="2"/>
                      </a:lnTo>
                      <a:lnTo>
                        <a:pt x="21" y="3"/>
                      </a:lnTo>
                      <a:lnTo>
                        <a:pt x="26" y="5"/>
                      </a:lnTo>
                      <a:lnTo>
                        <a:pt x="32" y="7"/>
                      </a:lnTo>
                      <a:lnTo>
                        <a:pt x="37" y="9"/>
                      </a:lnTo>
                      <a:lnTo>
                        <a:pt x="42" y="11"/>
                      </a:lnTo>
                      <a:lnTo>
                        <a:pt x="47" y="14"/>
                      </a:lnTo>
                      <a:lnTo>
                        <a:pt x="52" y="17"/>
                      </a:lnTo>
                      <a:lnTo>
                        <a:pt x="56" y="21"/>
                      </a:lnTo>
                      <a:lnTo>
                        <a:pt x="61" y="24"/>
                      </a:lnTo>
                      <a:lnTo>
                        <a:pt x="66" y="28"/>
                      </a:lnTo>
                      <a:lnTo>
                        <a:pt x="70" y="32"/>
                      </a:lnTo>
                      <a:lnTo>
                        <a:pt x="74" y="37"/>
                      </a:lnTo>
                      <a:lnTo>
                        <a:pt x="78" y="41"/>
                      </a:lnTo>
                      <a:lnTo>
                        <a:pt x="82" y="46"/>
                      </a:lnTo>
                      <a:lnTo>
                        <a:pt x="86" y="51"/>
                      </a:lnTo>
                      <a:lnTo>
                        <a:pt x="90" y="56"/>
                      </a:lnTo>
                      <a:lnTo>
                        <a:pt x="93" y="61"/>
                      </a:lnTo>
                      <a:lnTo>
                        <a:pt x="96" y="67"/>
                      </a:lnTo>
                      <a:lnTo>
                        <a:pt x="99" y="72"/>
                      </a:lnTo>
                      <a:lnTo>
                        <a:pt x="102" y="78"/>
                      </a:lnTo>
                      <a:lnTo>
                        <a:pt x="104" y="83"/>
                      </a:lnTo>
                      <a:lnTo>
                        <a:pt x="107" y="89"/>
                      </a:lnTo>
                      <a:lnTo>
                        <a:pt x="108" y="95"/>
                      </a:lnTo>
                      <a:lnTo>
                        <a:pt x="110" y="101"/>
                      </a:lnTo>
                      <a:lnTo>
                        <a:pt x="112" y="107"/>
                      </a:lnTo>
                      <a:lnTo>
                        <a:pt x="113" y="113"/>
                      </a:lnTo>
                      <a:lnTo>
                        <a:pt x="113" y="120"/>
                      </a:lnTo>
                      <a:lnTo>
                        <a:pt x="114" y="126"/>
                      </a:lnTo>
                      <a:lnTo>
                        <a:pt x="114" y="132"/>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301" name="Freeform 21"/>
                <p:cNvSpPr/>
                <p:nvPr/>
              </p:nvSpPr>
              <p:spPr>
                <a:xfrm>
                  <a:off x="3305" y="2729"/>
                  <a:ext cx="77" cy="78"/>
                </a:xfrm>
                <a:custGeom>
                  <a:avLst/>
                  <a:gdLst/>
                  <a:ahLst/>
                  <a:cxnLst>
                    <a:cxn ang="0">
                      <a:pos x="25" y="0"/>
                    </a:cxn>
                    <a:cxn ang="0">
                      <a:pos x="25" y="2"/>
                    </a:cxn>
                    <a:cxn ang="0">
                      <a:pos x="25" y="2"/>
                    </a:cxn>
                    <a:cxn ang="0">
                      <a:pos x="25" y="4"/>
                    </a:cxn>
                    <a:cxn ang="0">
                      <a:pos x="25" y="5"/>
                    </a:cxn>
                    <a:cxn ang="0">
                      <a:pos x="24" y="6"/>
                    </a:cxn>
                    <a:cxn ang="0">
                      <a:pos x="24" y="7"/>
                    </a:cxn>
                    <a:cxn ang="0">
                      <a:pos x="24" y="8"/>
                    </a:cxn>
                    <a:cxn ang="0">
                      <a:pos x="23" y="9"/>
                    </a:cxn>
                    <a:cxn ang="0">
                      <a:pos x="22" y="10"/>
                    </a:cxn>
                    <a:cxn ang="0">
                      <a:pos x="22" y="11"/>
                    </a:cxn>
                    <a:cxn ang="0">
                      <a:pos x="21" y="13"/>
                    </a:cxn>
                    <a:cxn ang="0">
                      <a:pos x="21" y="14"/>
                    </a:cxn>
                    <a:cxn ang="0">
                      <a:pos x="19" y="14"/>
                    </a:cxn>
                    <a:cxn ang="0">
                      <a:pos x="19" y="16"/>
                    </a:cxn>
                    <a:cxn ang="0">
                      <a:pos x="18" y="18"/>
                    </a:cxn>
                    <a:cxn ang="0">
                      <a:pos x="18" y="18"/>
                    </a:cxn>
                    <a:cxn ang="0">
                      <a:pos x="17" y="18"/>
                    </a:cxn>
                    <a:cxn ang="0">
                      <a:pos x="15" y="20"/>
                    </a:cxn>
                    <a:cxn ang="0">
                      <a:pos x="14" y="20"/>
                    </a:cxn>
                    <a:cxn ang="0">
                      <a:pos x="14" y="22"/>
                    </a:cxn>
                    <a:cxn ang="0">
                      <a:pos x="12" y="22"/>
                    </a:cxn>
                    <a:cxn ang="0">
                      <a:pos x="11" y="23"/>
                    </a:cxn>
                    <a:cxn ang="0">
                      <a:pos x="10" y="23"/>
                    </a:cxn>
                    <a:cxn ang="0">
                      <a:pos x="9" y="24"/>
                    </a:cxn>
                    <a:cxn ang="0">
                      <a:pos x="8" y="25"/>
                    </a:cxn>
                    <a:cxn ang="0">
                      <a:pos x="7" y="25"/>
                    </a:cxn>
                    <a:cxn ang="0">
                      <a:pos x="6" y="25"/>
                    </a:cxn>
                    <a:cxn ang="0">
                      <a:pos x="5" y="25"/>
                    </a:cxn>
                    <a:cxn ang="0">
                      <a:pos x="3" y="25"/>
                    </a:cxn>
                    <a:cxn ang="0">
                      <a:pos x="2" y="25"/>
                    </a:cxn>
                    <a:cxn ang="0">
                      <a:pos x="2" y="26"/>
                    </a:cxn>
                    <a:cxn ang="0">
                      <a:pos x="0" y="26"/>
                    </a:cxn>
                  </a:cxnLst>
                  <a:pathLst>
                    <a:path w="96" h="97">
                      <a:moveTo>
                        <a:pt x="95" y="0"/>
                      </a:moveTo>
                      <a:lnTo>
                        <a:pt x="95" y="5"/>
                      </a:lnTo>
                      <a:lnTo>
                        <a:pt x="94" y="9"/>
                      </a:lnTo>
                      <a:lnTo>
                        <a:pt x="94" y="14"/>
                      </a:lnTo>
                      <a:lnTo>
                        <a:pt x="93" y="18"/>
                      </a:lnTo>
                      <a:lnTo>
                        <a:pt x="92" y="22"/>
                      </a:lnTo>
                      <a:lnTo>
                        <a:pt x="90" y="27"/>
                      </a:lnTo>
                      <a:lnTo>
                        <a:pt x="89" y="31"/>
                      </a:lnTo>
                      <a:lnTo>
                        <a:pt x="87" y="35"/>
                      </a:lnTo>
                      <a:lnTo>
                        <a:pt x="85" y="39"/>
                      </a:lnTo>
                      <a:lnTo>
                        <a:pt x="82" y="44"/>
                      </a:lnTo>
                      <a:lnTo>
                        <a:pt x="80" y="47"/>
                      </a:lnTo>
                      <a:lnTo>
                        <a:pt x="77" y="52"/>
                      </a:lnTo>
                      <a:lnTo>
                        <a:pt x="74" y="55"/>
                      </a:lnTo>
                      <a:lnTo>
                        <a:pt x="72" y="59"/>
                      </a:lnTo>
                      <a:lnTo>
                        <a:pt x="68" y="63"/>
                      </a:lnTo>
                      <a:lnTo>
                        <a:pt x="65" y="66"/>
                      </a:lnTo>
                      <a:lnTo>
                        <a:pt x="62" y="69"/>
                      </a:lnTo>
                      <a:lnTo>
                        <a:pt x="58" y="72"/>
                      </a:lnTo>
                      <a:lnTo>
                        <a:pt x="55" y="75"/>
                      </a:lnTo>
                      <a:lnTo>
                        <a:pt x="51" y="78"/>
                      </a:lnTo>
                      <a:lnTo>
                        <a:pt x="47" y="81"/>
                      </a:lnTo>
                      <a:lnTo>
                        <a:pt x="43" y="83"/>
                      </a:lnTo>
                      <a:lnTo>
                        <a:pt x="39" y="86"/>
                      </a:lnTo>
                      <a:lnTo>
                        <a:pt x="35" y="88"/>
                      </a:lnTo>
                      <a:lnTo>
                        <a:pt x="30" y="90"/>
                      </a:lnTo>
                      <a:lnTo>
                        <a:pt x="26" y="91"/>
                      </a:lnTo>
                      <a:lnTo>
                        <a:pt x="22" y="93"/>
                      </a:lnTo>
                      <a:lnTo>
                        <a:pt x="18" y="94"/>
                      </a:lnTo>
                      <a:lnTo>
                        <a:pt x="13" y="95"/>
                      </a:lnTo>
                      <a:lnTo>
                        <a:pt x="9" y="95"/>
                      </a:lnTo>
                      <a:lnTo>
                        <a:pt x="4" y="96"/>
                      </a:lnTo>
                      <a:lnTo>
                        <a:pt x="0" y="96"/>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302" name="Freeform 22"/>
                <p:cNvSpPr/>
                <p:nvPr/>
              </p:nvSpPr>
              <p:spPr>
                <a:xfrm>
                  <a:off x="3008" y="2729"/>
                  <a:ext cx="126" cy="78"/>
                </a:xfrm>
                <a:custGeom>
                  <a:avLst/>
                  <a:gdLst/>
                  <a:ahLst/>
                  <a:cxnLst>
                    <a:cxn ang="0">
                      <a:pos x="41" y="26"/>
                    </a:cxn>
                    <a:cxn ang="0">
                      <a:pos x="40" y="26"/>
                    </a:cxn>
                    <a:cxn ang="0">
                      <a:pos x="38" y="25"/>
                    </a:cxn>
                    <a:cxn ang="0">
                      <a:pos x="36" y="25"/>
                    </a:cxn>
                    <a:cxn ang="0">
                      <a:pos x="35" y="25"/>
                    </a:cxn>
                    <a:cxn ang="0">
                      <a:pos x="32" y="25"/>
                    </a:cxn>
                    <a:cxn ang="0">
                      <a:pos x="30" y="25"/>
                    </a:cxn>
                    <a:cxn ang="0">
                      <a:pos x="28" y="25"/>
                    </a:cxn>
                    <a:cxn ang="0">
                      <a:pos x="26" y="24"/>
                    </a:cxn>
                    <a:cxn ang="0">
                      <a:pos x="24" y="23"/>
                    </a:cxn>
                    <a:cxn ang="0">
                      <a:pos x="22" y="23"/>
                    </a:cxn>
                    <a:cxn ang="0">
                      <a:pos x="21" y="22"/>
                    </a:cxn>
                    <a:cxn ang="0">
                      <a:pos x="19" y="22"/>
                    </a:cxn>
                    <a:cxn ang="0">
                      <a:pos x="18" y="20"/>
                    </a:cxn>
                    <a:cxn ang="0">
                      <a:pos x="16" y="20"/>
                    </a:cxn>
                    <a:cxn ang="0">
                      <a:pos x="14" y="18"/>
                    </a:cxn>
                    <a:cxn ang="0">
                      <a:pos x="13" y="18"/>
                    </a:cxn>
                    <a:cxn ang="0">
                      <a:pos x="11" y="18"/>
                    </a:cxn>
                    <a:cxn ang="0">
                      <a:pos x="10" y="16"/>
                    </a:cxn>
                    <a:cxn ang="0">
                      <a:pos x="9" y="14"/>
                    </a:cxn>
                    <a:cxn ang="0">
                      <a:pos x="7" y="14"/>
                    </a:cxn>
                    <a:cxn ang="0">
                      <a:pos x="6" y="13"/>
                    </a:cxn>
                    <a:cxn ang="0">
                      <a:pos x="6" y="11"/>
                    </a:cxn>
                    <a:cxn ang="0">
                      <a:pos x="5" y="10"/>
                    </a:cxn>
                    <a:cxn ang="0">
                      <a:pos x="3" y="9"/>
                    </a:cxn>
                    <a:cxn ang="0">
                      <a:pos x="2" y="8"/>
                    </a:cxn>
                    <a:cxn ang="0">
                      <a:pos x="2" y="7"/>
                    </a:cxn>
                    <a:cxn ang="0">
                      <a:pos x="2" y="6"/>
                    </a:cxn>
                    <a:cxn ang="0">
                      <a:pos x="2" y="5"/>
                    </a:cxn>
                    <a:cxn ang="0">
                      <a:pos x="2" y="4"/>
                    </a:cxn>
                    <a:cxn ang="0">
                      <a:pos x="1" y="2"/>
                    </a:cxn>
                    <a:cxn ang="0">
                      <a:pos x="0" y="2"/>
                    </a:cxn>
                    <a:cxn ang="0">
                      <a:pos x="0" y="0"/>
                    </a:cxn>
                  </a:cxnLst>
                  <a:pathLst>
                    <a:path w="157" h="97">
                      <a:moveTo>
                        <a:pt x="156" y="96"/>
                      </a:moveTo>
                      <a:lnTo>
                        <a:pt x="149" y="96"/>
                      </a:lnTo>
                      <a:lnTo>
                        <a:pt x="141" y="95"/>
                      </a:lnTo>
                      <a:lnTo>
                        <a:pt x="134" y="95"/>
                      </a:lnTo>
                      <a:lnTo>
                        <a:pt x="127" y="94"/>
                      </a:lnTo>
                      <a:lnTo>
                        <a:pt x="120" y="93"/>
                      </a:lnTo>
                      <a:lnTo>
                        <a:pt x="113" y="91"/>
                      </a:lnTo>
                      <a:lnTo>
                        <a:pt x="106" y="90"/>
                      </a:lnTo>
                      <a:lnTo>
                        <a:pt x="99" y="88"/>
                      </a:lnTo>
                      <a:lnTo>
                        <a:pt x="92" y="86"/>
                      </a:lnTo>
                      <a:lnTo>
                        <a:pt x="85" y="83"/>
                      </a:lnTo>
                      <a:lnTo>
                        <a:pt x="79" y="81"/>
                      </a:lnTo>
                      <a:lnTo>
                        <a:pt x="72" y="78"/>
                      </a:lnTo>
                      <a:lnTo>
                        <a:pt x="66" y="75"/>
                      </a:lnTo>
                      <a:lnTo>
                        <a:pt x="60" y="72"/>
                      </a:lnTo>
                      <a:lnTo>
                        <a:pt x="55" y="69"/>
                      </a:lnTo>
                      <a:lnTo>
                        <a:pt x="49" y="66"/>
                      </a:lnTo>
                      <a:lnTo>
                        <a:pt x="43" y="63"/>
                      </a:lnTo>
                      <a:lnTo>
                        <a:pt x="38" y="59"/>
                      </a:lnTo>
                      <a:lnTo>
                        <a:pt x="33" y="55"/>
                      </a:lnTo>
                      <a:lnTo>
                        <a:pt x="29" y="52"/>
                      </a:lnTo>
                      <a:lnTo>
                        <a:pt x="25" y="47"/>
                      </a:lnTo>
                      <a:lnTo>
                        <a:pt x="21" y="44"/>
                      </a:lnTo>
                      <a:lnTo>
                        <a:pt x="17" y="39"/>
                      </a:lnTo>
                      <a:lnTo>
                        <a:pt x="13" y="35"/>
                      </a:lnTo>
                      <a:lnTo>
                        <a:pt x="10" y="31"/>
                      </a:lnTo>
                      <a:lnTo>
                        <a:pt x="8" y="27"/>
                      </a:lnTo>
                      <a:lnTo>
                        <a:pt x="6" y="22"/>
                      </a:lnTo>
                      <a:lnTo>
                        <a:pt x="4" y="18"/>
                      </a:lnTo>
                      <a:lnTo>
                        <a:pt x="2" y="14"/>
                      </a:lnTo>
                      <a:lnTo>
                        <a:pt x="1" y="9"/>
                      </a:lnTo>
                      <a:lnTo>
                        <a:pt x="0" y="5"/>
                      </a:lnTo>
                      <a:lnTo>
                        <a:pt x="0" y="0"/>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303" name="Freeform 23"/>
                <p:cNvSpPr/>
                <p:nvPr/>
              </p:nvSpPr>
              <p:spPr>
                <a:xfrm>
                  <a:off x="3008" y="2459"/>
                  <a:ext cx="111" cy="107"/>
                </a:xfrm>
                <a:custGeom>
                  <a:avLst/>
                  <a:gdLst/>
                  <a:ahLst/>
                  <a:cxnLst>
                    <a:cxn ang="0">
                      <a:pos x="0" y="35"/>
                    </a:cxn>
                    <a:cxn ang="0">
                      <a:pos x="0" y="34"/>
                    </a:cxn>
                    <a:cxn ang="0">
                      <a:pos x="1" y="33"/>
                    </a:cxn>
                    <a:cxn ang="0">
                      <a:pos x="2" y="31"/>
                    </a:cxn>
                    <a:cxn ang="0">
                      <a:pos x="2" y="29"/>
                    </a:cxn>
                    <a:cxn ang="0">
                      <a:pos x="2" y="27"/>
                    </a:cxn>
                    <a:cxn ang="0">
                      <a:pos x="2" y="25"/>
                    </a:cxn>
                    <a:cxn ang="0">
                      <a:pos x="2" y="25"/>
                    </a:cxn>
                    <a:cxn ang="0">
                      <a:pos x="3" y="23"/>
                    </a:cxn>
                    <a:cxn ang="0">
                      <a:pos x="4" y="22"/>
                    </a:cxn>
                    <a:cxn ang="0">
                      <a:pos x="5" y="20"/>
                    </a:cxn>
                    <a:cxn ang="0">
                      <a:pos x="6" y="19"/>
                    </a:cxn>
                    <a:cxn ang="0">
                      <a:pos x="6" y="16"/>
                    </a:cxn>
                    <a:cxn ang="0">
                      <a:pos x="8" y="15"/>
                    </a:cxn>
                    <a:cxn ang="0">
                      <a:pos x="9" y="14"/>
                    </a:cxn>
                    <a:cxn ang="0">
                      <a:pos x="10" y="12"/>
                    </a:cxn>
                    <a:cxn ang="0">
                      <a:pos x="12" y="11"/>
                    </a:cxn>
                    <a:cxn ang="0">
                      <a:pos x="13" y="10"/>
                    </a:cxn>
                    <a:cxn ang="0">
                      <a:pos x="15" y="9"/>
                    </a:cxn>
                    <a:cxn ang="0">
                      <a:pos x="16" y="8"/>
                    </a:cxn>
                    <a:cxn ang="0">
                      <a:pos x="18" y="6"/>
                    </a:cxn>
                    <a:cxn ang="0">
                      <a:pos x="19" y="6"/>
                    </a:cxn>
                    <a:cxn ang="0">
                      <a:pos x="20" y="5"/>
                    </a:cxn>
                    <a:cxn ang="0">
                      <a:pos x="22" y="4"/>
                    </a:cxn>
                    <a:cxn ang="0">
                      <a:pos x="23" y="3"/>
                    </a:cxn>
                    <a:cxn ang="0">
                      <a:pos x="25" y="2"/>
                    </a:cxn>
                    <a:cxn ang="0">
                      <a:pos x="27" y="2"/>
                    </a:cxn>
                    <a:cxn ang="0">
                      <a:pos x="28" y="2"/>
                    </a:cxn>
                    <a:cxn ang="0">
                      <a:pos x="31" y="2"/>
                    </a:cxn>
                    <a:cxn ang="0">
                      <a:pos x="31" y="2"/>
                    </a:cxn>
                    <a:cxn ang="0">
                      <a:pos x="33" y="1"/>
                    </a:cxn>
                    <a:cxn ang="0">
                      <a:pos x="35" y="0"/>
                    </a:cxn>
                    <a:cxn ang="0">
                      <a:pos x="37" y="0"/>
                    </a:cxn>
                  </a:cxnLst>
                  <a:pathLst>
                    <a:path w="138" h="133">
                      <a:moveTo>
                        <a:pt x="0" y="132"/>
                      </a:moveTo>
                      <a:lnTo>
                        <a:pt x="0" y="126"/>
                      </a:lnTo>
                      <a:lnTo>
                        <a:pt x="1" y="120"/>
                      </a:lnTo>
                      <a:lnTo>
                        <a:pt x="2" y="113"/>
                      </a:lnTo>
                      <a:lnTo>
                        <a:pt x="3" y="107"/>
                      </a:lnTo>
                      <a:lnTo>
                        <a:pt x="5" y="101"/>
                      </a:lnTo>
                      <a:lnTo>
                        <a:pt x="7" y="95"/>
                      </a:lnTo>
                      <a:lnTo>
                        <a:pt x="9" y="89"/>
                      </a:lnTo>
                      <a:lnTo>
                        <a:pt x="12" y="83"/>
                      </a:lnTo>
                      <a:lnTo>
                        <a:pt x="15" y="78"/>
                      </a:lnTo>
                      <a:lnTo>
                        <a:pt x="18" y="72"/>
                      </a:lnTo>
                      <a:lnTo>
                        <a:pt x="21" y="67"/>
                      </a:lnTo>
                      <a:lnTo>
                        <a:pt x="25" y="61"/>
                      </a:lnTo>
                      <a:lnTo>
                        <a:pt x="29" y="56"/>
                      </a:lnTo>
                      <a:lnTo>
                        <a:pt x="33" y="51"/>
                      </a:lnTo>
                      <a:lnTo>
                        <a:pt x="38" y="46"/>
                      </a:lnTo>
                      <a:lnTo>
                        <a:pt x="43" y="41"/>
                      </a:lnTo>
                      <a:lnTo>
                        <a:pt x="47" y="37"/>
                      </a:lnTo>
                      <a:lnTo>
                        <a:pt x="53" y="32"/>
                      </a:lnTo>
                      <a:lnTo>
                        <a:pt x="58" y="28"/>
                      </a:lnTo>
                      <a:lnTo>
                        <a:pt x="63" y="24"/>
                      </a:lnTo>
                      <a:lnTo>
                        <a:pt x="69" y="21"/>
                      </a:lnTo>
                      <a:lnTo>
                        <a:pt x="75" y="17"/>
                      </a:lnTo>
                      <a:lnTo>
                        <a:pt x="80" y="14"/>
                      </a:lnTo>
                      <a:lnTo>
                        <a:pt x="87" y="11"/>
                      </a:lnTo>
                      <a:lnTo>
                        <a:pt x="93" y="9"/>
                      </a:lnTo>
                      <a:lnTo>
                        <a:pt x="99" y="7"/>
                      </a:lnTo>
                      <a:lnTo>
                        <a:pt x="105" y="5"/>
                      </a:lnTo>
                      <a:lnTo>
                        <a:pt x="111" y="3"/>
                      </a:lnTo>
                      <a:lnTo>
                        <a:pt x="118" y="2"/>
                      </a:lnTo>
                      <a:lnTo>
                        <a:pt x="124" y="1"/>
                      </a:lnTo>
                      <a:lnTo>
                        <a:pt x="130" y="0"/>
                      </a:lnTo>
                      <a:lnTo>
                        <a:pt x="137" y="0"/>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grpSp>
          <p:sp>
            <p:nvSpPr>
              <p:cNvPr id="9253" name="Oval 24"/>
              <p:cNvSpPr/>
              <p:nvPr/>
            </p:nvSpPr>
            <p:spPr>
              <a:xfrm>
                <a:off x="3394" y="3011"/>
                <a:ext cx="167" cy="161"/>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P</a:t>
                </a:r>
                <a:endParaRPr lang="en-US" altLang="ja-JP" sz="1800" dirty="0">
                  <a:latin typeface="黑体" panose="02010609060101010101" pitchFamily="49" charset="-122"/>
                  <a:ea typeface="黑体" panose="02010609060101010101" pitchFamily="49" charset="-122"/>
                </a:endParaRPr>
              </a:p>
            </p:txBody>
          </p:sp>
          <p:sp>
            <p:nvSpPr>
              <p:cNvPr id="9254" name="Oval 25"/>
              <p:cNvSpPr/>
              <p:nvPr/>
            </p:nvSpPr>
            <p:spPr>
              <a:xfrm>
                <a:off x="3571" y="3199"/>
                <a:ext cx="167" cy="162"/>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D</a:t>
                </a:r>
                <a:endParaRPr lang="en-US" altLang="ja-JP" sz="1800" dirty="0">
                  <a:latin typeface="黑体" panose="02010609060101010101" pitchFamily="49" charset="-122"/>
                  <a:ea typeface="黑体" panose="02010609060101010101" pitchFamily="49" charset="-122"/>
                </a:endParaRPr>
              </a:p>
            </p:txBody>
          </p:sp>
          <p:sp>
            <p:nvSpPr>
              <p:cNvPr id="9255" name="Oval 26"/>
              <p:cNvSpPr/>
              <p:nvPr/>
            </p:nvSpPr>
            <p:spPr>
              <a:xfrm>
                <a:off x="3409" y="3359"/>
                <a:ext cx="167" cy="161"/>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C</a:t>
                </a:r>
                <a:endParaRPr lang="en-US" altLang="ja-JP" sz="1800" dirty="0">
                  <a:latin typeface="黑体" panose="02010609060101010101" pitchFamily="49" charset="-122"/>
                  <a:ea typeface="黑体" panose="02010609060101010101" pitchFamily="49" charset="-122"/>
                </a:endParaRPr>
              </a:p>
            </p:txBody>
          </p:sp>
          <p:sp>
            <p:nvSpPr>
              <p:cNvPr id="9256" name="Oval 27"/>
              <p:cNvSpPr/>
              <p:nvPr/>
            </p:nvSpPr>
            <p:spPr>
              <a:xfrm>
                <a:off x="3198" y="3199"/>
                <a:ext cx="167" cy="162"/>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A</a:t>
                </a:r>
                <a:endParaRPr lang="en-US" altLang="ja-JP" sz="1800" dirty="0">
                  <a:latin typeface="黑体" panose="02010609060101010101" pitchFamily="49" charset="-122"/>
                  <a:ea typeface="黑体" panose="02010609060101010101" pitchFamily="49" charset="-122"/>
                </a:endParaRPr>
              </a:p>
            </p:txBody>
          </p:sp>
          <p:sp>
            <p:nvSpPr>
              <p:cNvPr id="9257" name="Freeform 28"/>
              <p:cNvSpPr/>
              <p:nvPr/>
            </p:nvSpPr>
            <p:spPr>
              <a:xfrm>
                <a:off x="3563" y="3092"/>
                <a:ext cx="93" cy="107"/>
              </a:xfrm>
              <a:custGeom>
                <a:avLst/>
                <a:gdLst/>
                <a:ahLst/>
                <a:cxnLst>
                  <a:cxn ang="0">
                    <a:pos x="0" y="0"/>
                  </a:cxn>
                  <a:cxn ang="0">
                    <a:pos x="2" y="0"/>
                  </a:cxn>
                  <a:cxn ang="0">
                    <a:pos x="3" y="1"/>
                  </a:cxn>
                  <a:cxn ang="0">
                    <a:pos x="5" y="2"/>
                  </a:cxn>
                  <a:cxn ang="0">
                    <a:pos x="6" y="2"/>
                  </a:cxn>
                  <a:cxn ang="0">
                    <a:pos x="7" y="2"/>
                  </a:cxn>
                  <a:cxn ang="0">
                    <a:pos x="9" y="2"/>
                  </a:cxn>
                  <a:cxn ang="0">
                    <a:pos x="10" y="2"/>
                  </a:cxn>
                  <a:cxn ang="0">
                    <a:pos x="12" y="3"/>
                  </a:cxn>
                  <a:cxn ang="0">
                    <a:pos x="13" y="4"/>
                  </a:cxn>
                  <a:cxn ang="0">
                    <a:pos x="15" y="5"/>
                  </a:cxn>
                  <a:cxn ang="0">
                    <a:pos x="15" y="6"/>
                  </a:cxn>
                  <a:cxn ang="0">
                    <a:pos x="17" y="6"/>
                  </a:cxn>
                  <a:cxn ang="0">
                    <a:pos x="19" y="8"/>
                  </a:cxn>
                  <a:cxn ang="0">
                    <a:pos x="19" y="9"/>
                  </a:cxn>
                  <a:cxn ang="0">
                    <a:pos x="21" y="10"/>
                  </a:cxn>
                  <a:cxn ang="0">
                    <a:pos x="22" y="11"/>
                  </a:cxn>
                  <a:cxn ang="0">
                    <a:pos x="23" y="12"/>
                  </a:cxn>
                  <a:cxn ang="0">
                    <a:pos x="24" y="14"/>
                  </a:cxn>
                  <a:cxn ang="0">
                    <a:pos x="26" y="15"/>
                  </a:cxn>
                  <a:cxn ang="0">
                    <a:pos x="26" y="16"/>
                  </a:cxn>
                  <a:cxn ang="0">
                    <a:pos x="27" y="19"/>
                  </a:cxn>
                  <a:cxn ang="0">
                    <a:pos x="28" y="20"/>
                  </a:cxn>
                  <a:cxn ang="0">
                    <a:pos x="28" y="22"/>
                  </a:cxn>
                  <a:cxn ang="0">
                    <a:pos x="29" y="23"/>
                  </a:cxn>
                  <a:cxn ang="0">
                    <a:pos x="30" y="25"/>
                  </a:cxn>
                  <a:cxn ang="0">
                    <a:pos x="30" y="25"/>
                  </a:cxn>
                  <a:cxn ang="0">
                    <a:pos x="31" y="27"/>
                  </a:cxn>
                  <a:cxn ang="0">
                    <a:pos x="32" y="29"/>
                  </a:cxn>
                  <a:cxn ang="0">
                    <a:pos x="32" y="31"/>
                  </a:cxn>
                  <a:cxn ang="0">
                    <a:pos x="32" y="33"/>
                  </a:cxn>
                  <a:cxn ang="0">
                    <a:pos x="32" y="34"/>
                  </a:cxn>
                  <a:cxn ang="0">
                    <a:pos x="32" y="35"/>
                  </a:cxn>
                </a:cxnLst>
                <a:pathLst>
                  <a:path w="115" h="133">
                    <a:moveTo>
                      <a:pt x="0" y="0"/>
                    </a:moveTo>
                    <a:lnTo>
                      <a:pt x="5" y="0"/>
                    </a:lnTo>
                    <a:lnTo>
                      <a:pt x="11" y="1"/>
                    </a:lnTo>
                    <a:lnTo>
                      <a:pt x="16" y="2"/>
                    </a:lnTo>
                    <a:lnTo>
                      <a:pt x="21" y="3"/>
                    </a:lnTo>
                    <a:lnTo>
                      <a:pt x="26" y="5"/>
                    </a:lnTo>
                    <a:lnTo>
                      <a:pt x="32" y="7"/>
                    </a:lnTo>
                    <a:lnTo>
                      <a:pt x="37" y="9"/>
                    </a:lnTo>
                    <a:lnTo>
                      <a:pt x="42" y="11"/>
                    </a:lnTo>
                    <a:lnTo>
                      <a:pt x="47" y="14"/>
                    </a:lnTo>
                    <a:lnTo>
                      <a:pt x="52" y="17"/>
                    </a:lnTo>
                    <a:lnTo>
                      <a:pt x="56" y="21"/>
                    </a:lnTo>
                    <a:lnTo>
                      <a:pt x="61" y="24"/>
                    </a:lnTo>
                    <a:lnTo>
                      <a:pt x="66" y="28"/>
                    </a:lnTo>
                    <a:lnTo>
                      <a:pt x="70" y="32"/>
                    </a:lnTo>
                    <a:lnTo>
                      <a:pt x="74" y="37"/>
                    </a:lnTo>
                    <a:lnTo>
                      <a:pt x="78" y="41"/>
                    </a:lnTo>
                    <a:lnTo>
                      <a:pt x="82" y="46"/>
                    </a:lnTo>
                    <a:lnTo>
                      <a:pt x="86" y="51"/>
                    </a:lnTo>
                    <a:lnTo>
                      <a:pt x="90" y="56"/>
                    </a:lnTo>
                    <a:lnTo>
                      <a:pt x="93" y="61"/>
                    </a:lnTo>
                    <a:lnTo>
                      <a:pt x="96" y="67"/>
                    </a:lnTo>
                    <a:lnTo>
                      <a:pt x="99" y="72"/>
                    </a:lnTo>
                    <a:lnTo>
                      <a:pt x="102" y="78"/>
                    </a:lnTo>
                    <a:lnTo>
                      <a:pt x="104" y="83"/>
                    </a:lnTo>
                    <a:lnTo>
                      <a:pt x="107" y="89"/>
                    </a:lnTo>
                    <a:lnTo>
                      <a:pt x="108" y="95"/>
                    </a:lnTo>
                    <a:lnTo>
                      <a:pt x="110" y="101"/>
                    </a:lnTo>
                    <a:lnTo>
                      <a:pt x="112" y="107"/>
                    </a:lnTo>
                    <a:lnTo>
                      <a:pt x="113" y="113"/>
                    </a:lnTo>
                    <a:lnTo>
                      <a:pt x="113" y="120"/>
                    </a:lnTo>
                    <a:lnTo>
                      <a:pt x="114" y="126"/>
                    </a:lnTo>
                    <a:lnTo>
                      <a:pt x="114" y="132"/>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58" name="Freeform 29"/>
              <p:cNvSpPr/>
              <p:nvPr/>
            </p:nvSpPr>
            <p:spPr>
              <a:xfrm>
                <a:off x="3578" y="3362"/>
                <a:ext cx="78" cy="78"/>
              </a:xfrm>
              <a:custGeom>
                <a:avLst/>
                <a:gdLst/>
                <a:ahLst/>
                <a:cxnLst>
                  <a:cxn ang="0">
                    <a:pos x="27" y="0"/>
                  </a:cxn>
                  <a:cxn ang="0">
                    <a:pos x="27" y="2"/>
                  </a:cxn>
                  <a:cxn ang="0">
                    <a:pos x="27" y="2"/>
                  </a:cxn>
                  <a:cxn ang="0">
                    <a:pos x="27" y="4"/>
                  </a:cxn>
                  <a:cxn ang="0">
                    <a:pos x="27" y="5"/>
                  </a:cxn>
                  <a:cxn ang="0">
                    <a:pos x="27" y="6"/>
                  </a:cxn>
                  <a:cxn ang="0">
                    <a:pos x="26" y="7"/>
                  </a:cxn>
                  <a:cxn ang="0">
                    <a:pos x="26" y="8"/>
                  </a:cxn>
                  <a:cxn ang="0">
                    <a:pos x="25" y="9"/>
                  </a:cxn>
                  <a:cxn ang="0">
                    <a:pos x="24" y="10"/>
                  </a:cxn>
                  <a:cxn ang="0">
                    <a:pos x="24" y="11"/>
                  </a:cxn>
                  <a:cxn ang="0">
                    <a:pos x="23" y="13"/>
                  </a:cxn>
                  <a:cxn ang="0">
                    <a:pos x="22" y="14"/>
                  </a:cxn>
                  <a:cxn ang="0">
                    <a:pos x="22" y="14"/>
                  </a:cxn>
                  <a:cxn ang="0">
                    <a:pos x="21" y="16"/>
                  </a:cxn>
                  <a:cxn ang="0">
                    <a:pos x="20" y="18"/>
                  </a:cxn>
                  <a:cxn ang="0">
                    <a:pos x="19" y="18"/>
                  </a:cxn>
                  <a:cxn ang="0">
                    <a:pos x="18" y="18"/>
                  </a:cxn>
                  <a:cxn ang="0">
                    <a:pos x="16" y="20"/>
                  </a:cxn>
                  <a:cxn ang="0">
                    <a:pos x="16" y="20"/>
                  </a:cxn>
                  <a:cxn ang="0">
                    <a:pos x="15" y="22"/>
                  </a:cxn>
                  <a:cxn ang="0">
                    <a:pos x="13" y="22"/>
                  </a:cxn>
                  <a:cxn ang="0">
                    <a:pos x="12" y="23"/>
                  </a:cxn>
                  <a:cxn ang="0">
                    <a:pos x="11" y="23"/>
                  </a:cxn>
                  <a:cxn ang="0">
                    <a:pos x="10" y="24"/>
                  </a:cxn>
                  <a:cxn ang="0">
                    <a:pos x="9" y="25"/>
                  </a:cxn>
                  <a:cxn ang="0">
                    <a:pos x="7" y="25"/>
                  </a:cxn>
                  <a:cxn ang="0">
                    <a:pos x="7" y="25"/>
                  </a:cxn>
                  <a:cxn ang="0">
                    <a:pos x="6" y="25"/>
                  </a:cxn>
                  <a:cxn ang="0">
                    <a:pos x="4" y="25"/>
                  </a:cxn>
                  <a:cxn ang="0">
                    <a:pos x="2" y="25"/>
                  </a:cxn>
                  <a:cxn ang="0">
                    <a:pos x="2" y="26"/>
                  </a:cxn>
                  <a:cxn ang="0">
                    <a:pos x="0" y="26"/>
                  </a:cxn>
                </a:cxnLst>
                <a:pathLst>
                  <a:path w="96" h="97">
                    <a:moveTo>
                      <a:pt x="95" y="0"/>
                    </a:moveTo>
                    <a:lnTo>
                      <a:pt x="95" y="5"/>
                    </a:lnTo>
                    <a:lnTo>
                      <a:pt x="94" y="9"/>
                    </a:lnTo>
                    <a:lnTo>
                      <a:pt x="94" y="14"/>
                    </a:lnTo>
                    <a:lnTo>
                      <a:pt x="93" y="18"/>
                    </a:lnTo>
                    <a:lnTo>
                      <a:pt x="92" y="22"/>
                    </a:lnTo>
                    <a:lnTo>
                      <a:pt x="90" y="27"/>
                    </a:lnTo>
                    <a:lnTo>
                      <a:pt x="89" y="31"/>
                    </a:lnTo>
                    <a:lnTo>
                      <a:pt x="87" y="35"/>
                    </a:lnTo>
                    <a:lnTo>
                      <a:pt x="85" y="39"/>
                    </a:lnTo>
                    <a:lnTo>
                      <a:pt x="82" y="44"/>
                    </a:lnTo>
                    <a:lnTo>
                      <a:pt x="80" y="47"/>
                    </a:lnTo>
                    <a:lnTo>
                      <a:pt x="77" y="52"/>
                    </a:lnTo>
                    <a:lnTo>
                      <a:pt x="74" y="55"/>
                    </a:lnTo>
                    <a:lnTo>
                      <a:pt x="72" y="59"/>
                    </a:lnTo>
                    <a:lnTo>
                      <a:pt x="68" y="63"/>
                    </a:lnTo>
                    <a:lnTo>
                      <a:pt x="65" y="66"/>
                    </a:lnTo>
                    <a:lnTo>
                      <a:pt x="62" y="69"/>
                    </a:lnTo>
                    <a:lnTo>
                      <a:pt x="58" y="72"/>
                    </a:lnTo>
                    <a:lnTo>
                      <a:pt x="55" y="75"/>
                    </a:lnTo>
                    <a:lnTo>
                      <a:pt x="51" y="78"/>
                    </a:lnTo>
                    <a:lnTo>
                      <a:pt x="47" y="81"/>
                    </a:lnTo>
                    <a:lnTo>
                      <a:pt x="43" y="83"/>
                    </a:lnTo>
                    <a:lnTo>
                      <a:pt x="39" y="86"/>
                    </a:lnTo>
                    <a:lnTo>
                      <a:pt x="35" y="88"/>
                    </a:lnTo>
                    <a:lnTo>
                      <a:pt x="30" y="90"/>
                    </a:lnTo>
                    <a:lnTo>
                      <a:pt x="26" y="91"/>
                    </a:lnTo>
                    <a:lnTo>
                      <a:pt x="22" y="93"/>
                    </a:lnTo>
                    <a:lnTo>
                      <a:pt x="18" y="94"/>
                    </a:lnTo>
                    <a:lnTo>
                      <a:pt x="13" y="95"/>
                    </a:lnTo>
                    <a:lnTo>
                      <a:pt x="9" y="95"/>
                    </a:lnTo>
                    <a:lnTo>
                      <a:pt x="4" y="96"/>
                    </a:lnTo>
                    <a:lnTo>
                      <a:pt x="0" y="96"/>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59" name="Freeform 30"/>
              <p:cNvSpPr/>
              <p:nvPr/>
            </p:nvSpPr>
            <p:spPr>
              <a:xfrm>
                <a:off x="3282" y="3362"/>
                <a:ext cx="126" cy="78"/>
              </a:xfrm>
              <a:custGeom>
                <a:avLst/>
                <a:gdLst/>
                <a:ahLst/>
                <a:cxnLst>
                  <a:cxn ang="0">
                    <a:pos x="41" y="26"/>
                  </a:cxn>
                  <a:cxn ang="0">
                    <a:pos x="40" y="26"/>
                  </a:cxn>
                  <a:cxn ang="0">
                    <a:pos x="38" y="25"/>
                  </a:cxn>
                  <a:cxn ang="0">
                    <a:pos x="36" y="25"/>
                  </a:cxn>
                  <a:cxn ang="0">
                    <a:pos x="35" y="25"/>
                  </a:cxn>
                  <a:cxn ang="0">
                    <a:pos x="32" y="25"/>
                  </a:cxn>
                  <a:cxn ang="0">
                    <a:pos x="30" y="25"/>
                  </a:cxn>
                  <a:cxn ang="0">
                    <a:pos x="28" y="25"/>
                  </a:cxn>
                  <a:cxn ang="0">
                    <a:pos x="26" y="24"/>
                  </a:cxn>
                  <a:cxn ang="0">
                    <a:pos x="24" y="23"/>
                  </a:cxn>
                  <a:cxn ang="0">
                    <a:pos x="22" y="23"/>
                  </a:cxn>
                  <a:cxn ang="0">
                    <a:pos x="21" y="22"/>
                  </a:cxn>
                  <a:cxn ang="0">
                    <a:pos x="19" y="22"/>
                  </a:cxn>
                  <a:cxn ang="0">
                    <a:pos x="18" y="20"/>
                  </a:cxn>
                  <a:cxn ang="0">
                    <a:pos x="16" y="20"/>
                  </a:cxn>
                  <a:cxn ang="0">
                    <a:pos x="14" y="18"/>
                  </a:cxn>
                  <a:cxn ang="0">
                    <a:pos x="13" y="18"/>
                  </a:cxn>
                  <a:cxn ang="0">
                    <a:pos x="11" y="18"/>
                  </a:cxn>
                  <a:cxn ang="0">
                    <a:pos x="10" y="16"/>
                  </a:cxn>
                  <a:cxn ang="0">
                    <a:pos x="9" y="14"/>
                  </a:cxn>
                  <a:cxn ang="0">
                    <a:pos x="7" y="14"/>
                  </a:cxn>
                  <a:cxn ang="0">
                    <a:pos x="6" y="13"/>
                  </a:cxn>
                  <a:cxn ang="0">
                    <a:pos x="6" y="11"/>
                  </a:cxn>
                  <a:cxn ang="0">
                    <a:pos x="5" y="10"/>
                  </a:cxn>
                  <a:cxn ang="0">
                    <a:pos x="3" y="9"/>
                  </a:cxn>
                  <a:cxn ang="0">
                    <a:pos x="2" y="8"/>
                  </a:cxn>
                  <a:cxn ang="0">
                    <a:pos x="2" y="7"/>
                  </a:cxn>
                  <a:cxn ang="0">
                    <a:pos x="2" y="6"/>
                  </a:cxn>
                  <a:cxn ang="0">
                    <a:pos x="2" y="5"/>
                  </a:cxn>
                  <a:cxn ang="0">
                    <a:pos x="2" y="4"/>
                  </a:cxn>
                  <a:cxn ang="0">
                    <a:pos x="1" y="2"/>
                  </a:cxn>
                  <a:cxn ang="0">
                    <a:pos x="0" y="2"/>
                  </a:cxn>
                  <a:cxn ang="0">
                    <a:pos x="0" y="0"/>
                  </a:cxn>
                </a:cxnLst>
                <a:pathLst>
                  <a:path w="157" h="97">
                    <a:moveTo>
                      <a:pt x="156" y="96"/>
                    </a:moveTo>
                    <a:lnTo>
                      <a:pt x="149" y="96"/>
                    </a:lnTo>
                    <a:lnTo>
                      <a:pt x="141" y="95"/>
                    </a:lnTo>
                    <a:lnTo>
                      <a:pt x="134" y="95"/>
                    </a:lnTo>
                    <a:lnTo>
                      <a:pt x="127" y="94"/>
                    </a:lnTo>
                    <a:lnTo>
                      <a:pt x="120" y="93"/>
                    </a:lnTo>
                    <a:lnTo>
                      <a:pt x="113" y="91"/>
                    </a:lnTo>
                    <a:lnTo>
                      <a:pt x="106" y="90"/>
                    </a:lnTo>
                    <a:lnTo>
                      <a:pt x="99" y="88"/>
                    </a:lnTo>
                    <a:lnTo>
                      <a:pt x="92" y="86"/>
                    </a:lnTo>
                    <a:lnTo>
                      <a:pt x="85" y="83"/>
                    </a:lnTo>
                    <a:lnTo>
                      <a:pt x="79" y="81"/>
                    </a:lnTo>
                    <a:lnTo>
                      <a:pt x="72" y="78"/>
                    </a:lnTo>
                    <a:lnTo>
                      <a:pt x="66" y="75"/>
                    </a:lnTo>
                    <a:lnTo>
                      <a:pt x="60" y="72"/>
                    </a:lnTo>
                    <a:lnTo>
                      <a:pt x="55" y="69"/>
                    </a:lnTo>
                    <a:lnTo>
                      <a:pt x="49" y="66"/>
                    </a:lnTo>
                    <a:lnTo>
                      <a:pt x="43" y="63"/>
                    </a:lnTo>
                    <a:lnTo>
                      <a:pt x="38" y="59"/>
                    </a:lnTo>
                    <a:lnTo>
                      <a:pt x="33" y="55"/>
                    </a:lnTo>
                    <a:lnTo>
                      <a:pt x="29" y="52"/>
                    </a:lnTo>
                    <a:lnTo>
                      <a:pt x="25" y="47"/>
                    </a:lnTo>
                    <a:lnTo>
                      <a:pt x="21" y="44"/>
                    </a:lnTo>
                    <a:lnTo>
                      <a:pt x="17" y="39"/>
                    </a:lnTo>
                    <a:lnTo>
                      <a:pt x="13" y="35"/>
                    </a:lnTo>
                    <a:lnTo>
                      <a:pt x="10" y="31"/>
                    </a:lnTo>
                    <a:lnTo>
                      <a:pt x="8" y="27"/>
                    </a:lnTo>
                    <a:lnTo>
                      <a:pt x="6" y="22"/>
                    </a:lnTo>
                    <a:lnTo>
                      <a:pt x="4" y="18"/>
                    </a:lnTo>
                    <a:lnTo>
                      <a:pt x="2" y="14"/>
                    </a:lnTo>
                    <a:lnTo>
                      <a:pt x="1" y="9"/>
                    </a:lnTo>
                    <a:lnTo>
                      <a:pt x="0" y="5"/>
                    </a:lnTo>
                    <a:lnTo>
                      <a:pt x="0" y="0"/>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60" name="Freeform 31"/>
              <p:cNvSpPr/>
              <p:nvPr/>
            </p:nvSpPr>
            <p:spPr>
              <a:xfrm>
                <a:off x="3282" y="3092"/>
                <a:ext cx="111" cy="107"/>
              </a:xfrm>
              <a:custGeom>
                <a:avLst/>
                <a:gdLst/>
                <a:ahLst/>
                <a:cxnLst>
                  <a:cxn ang="0">
                    <a:pos x="0" y="35"/>
                  </a:cxn>
                  <a:cxn ang="0">
                    <a:pos x="0" y="34"/>
                  </a:cxn>
                  <a:cxn ang="0">
                    <a:pos x="1" y="33"/>
                  </a:cxn>
                  <a:cxn ang="0">
                    <a:pos x="2" y="31"/>
                  </a:cxn>
                  <a:cxn ang="0">
                    <a:pos x="2" y="29"/>
                  </a:cxn>
                  <a:cxn ang="0">
                    <a:pos x="2" y="27"/>
                  </a:cxn>
                  <a:cxn ang="0">
                    <a:pos x="2" y="25"/>
                  </a:cxn>
                  <a:cxn ang="0">
                    <a:pos x="2" y="25"/>
                  </a:cxn>
                  <a:cxn ang="0">
                    <a:pos x="3" y="23"/>
                  </a:cxn>
                  <a:cxn ang="0">
                    <a:pos x="4" y="22"/>
                  </a:cxn>
                  <a:cxn ang="0">
                    <a:pos x="5" y="20"/>
                  </a:cxn>
                  <a:cxn ang="0">
                    <a:pos x="6" y="19"/>
                  </a:cxn>
                  <a:cxn ang="0">
                    <a:pos x="6" y="16"/>
                  </a:cxn>
                  <a:cxn ang="0">
                    <a:pos x="8" y="15"/>
                  </a:cxn>
                  <a:cxn ang="0">
                    <a:pos x="9" y="14"/>
                  </a:cxn>
                  <a:cxn ang="0">
                    <a:pos x="10" y="12"/>
                  </a:cxn>
                  <a:cxn ang="0">
                    <a:pos x="12" y="11"/>
                  </a:cxn>
                  <a:cxn ang="0">
                    <a:pos x="13" y="10"/>
                  </a:cxn>
                  <a:cxn ang="0">
                    <a:pos x="15" y="9"/>
                  </a:cxn>
                  <a:cxn ang="0">
                    <a:pos x="16" y="8"/>
                  </a:cxn>
                  <a:cxn ang="0">
                    <a:pos x="18" y="6"/>
                  </a:cxn>
                  <a:cxn ang="0">
                    <a:pos x="19" y="6"/>
                  </a:cxn>
                  <a:cxn ang="0">
                    <a:pos x="20" y="5"/>
                  </a:cxn>
                  <a:cxn ang="0">
                    <a:pos x="22" y="4"/>
                  </a:cxn>
                  <a:cxn ang="0">
                    <a:pos x="23" y="3"/>
                  </a:cxn>
                  <a:cxn ang="0">
                    <a:pos x="25" y="2"/>
                  </a:cxn>
                  <a:cxn ang="0">
                    <a:pos x="27" y="2"/>
                  </a:cxn>
                  <a:cxn ang="0">
                    <a:pos x="28" y="2"/>
                  </a:cxn>
                  <a:cxn ang="0">
                    <a:pos x="31" y="2"/>
                  </a:cxn>
                  <a:cxn ang="0">
                    <a:pos x="31" y="2"/>
                  </a:cxn>
                  <a:cxn ang="0">
                    <a:pos x="33" y="1"/>
                  </a:cxn>
                  <a:cxn ang="0">
                    <a:pos x="35" y="0"/>
                  </a:cxn>
                  <a:cxn ang="0">
                    <a:pos x="37" y="0"/>
                  </a:cxn>
                </a:cxnLst>
                <a:pathLst>
                  <a:path w="138" h="133">
                    <a:moveTo>
                      <a:pt x="0" y="132"/>
                    </a:moveTo>
                    <a:lnTo>
                      <a:pt x="0" y="126"/>
                    </a:lnTo>
                    <a:lnTo>
                      <a:pt x="1" y="120"/>
                    </a:lnTo>
                    <a:lnTo>
                      <a:pt x="2" y="113"/>
                    </a:lnTo>
                    <a:lnTo>
                      <a:pt x="3" y="107"/>
                    </a:lnTo>
                    <a:lnTo>
                      <a:pt x="5" y="101"/>
                    </a:lnTo>
                    <a:lnTo>
                      <a:pt x="7" y="95"/>
                    </a:lnTo>
                    <a:lnTo>
                      <a:pt x="9" y="89"/>
                    </a:lnTo>
                    <a:lnTo>
                      <a:pt x="12" y="83"/>
                    </a:lnTo>
                    <a:lnTo>
                      <a:pt x="15" y="78"/>
                    </a:lnTo>
                    <a:lnTo>
                      <a:pt x="18" y="72"/>
                    </a:lnTo>
                    <a:lnTo>
                      <a:pt x="21" y="67"/>
                    </a:lnTo>
                    <a:lnTo>
                      <a:pt x="25" y="61"/>
                    </a:lnTo>
                    <a:lnTo>
                      <a:pt x="29" y="56"/>
                    </a:lnTo>
                    <a:lnTo>
                      <a:pt x="33" y="51"/>
                    </a:lnTo>
                    <a:lnTo>
                      <a:pt x="38" y="46"/>
                    </a:lnTo>
                    <a:lnTo>
                      <a:pt x="43" y="41"/>
                    </a:lnTo>
                    <a:lnTo>
                      <a:pt x="47" y="37"/>
                    </a:lnTo>
                    <a:lnTo>
                      <a:pt x="53" y="32"/>
                    </a:lnTo>
                    <a:lnTo>
                      <a:pt x="58" y="28"/>
                    </a:lnTo>
                    <a:lnTo>
                      <a:pt x="63" y="24"/>
                    </a:lnTo>
                    <a:lnTo>
                      <a:pt x="69" y="21"/>
                    </a:lnTo>
                    <a:lnTo>
                      <a:pt x="75" y="17"/>
                    </a:lnTo>
                    <a:lnTo>
                      <a:pt x="80" y="14"/>
                    </a:lnTo>
                    <a:lnTo>
                      <a:pt x="87" y="11"/>
                    </a:lnTo>
                    <a:lnTo>
                      <a:pt x="93" y="9"/>
                    </a:lnTo>
                    <a:lnTo>
                      <a:pt x="99" y="7"/>
                    </a:lnTo>
                    <a:lnTo>
                      <a:pt x="105" y="5"/>
                    </a:lnTo>
                    <a:lnTo>
                      <a:pt x="111" y="3"/>
                    </a:lnTo>
                    <a:lnTo>
                      <a:pt x="118" y="2"/>
                    </a:lnTo>
                    <a:lnTo>
                      <a:pt x="124" y="1"/>
                    </a:lnTo>
                    <a:lnTo>
                      <a:pt x="130" y="0"/>
                    </a:lnTo>
                    <a:lnTo>
                      <a:pt x="137" y="0"/>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grpSp>
            <p:nvGrpSpPr>
              <p:cNvPr id="9261" name="Group 32"/>
              <p:cNvGrpSpPr/>
              <p:nvPr/>
            </p:nvGrpSpPr>
            <p:grpSpPr>
              <a:xfrm>
                <a:off x="1920" y="2400"/>
                <a:ext cx="1188" cy="1118"/>
                <a:chOff x="1920" y="2400"/>
                <a:chExt cx="1188" cy="1118"/>
              </a:xfrm>
            </p:grpSpPr>
            <p:grpSp>
              <p:nvGrpSpPr>
                <p:cNvPr id="9271" name="Group 33"/>
                <p:cNvGrpSpPr/>
                <p:nvPr/>
              </p:nvGrpSpPr>
              <p:grpSpPr>
                <a:xfrm>
                  <a:off x="2256" y="2400"/>
                  <a:ext cx="540" cy="509"/>
                  <a:chOff x="2285" y="2345"/>
                  <a:chExt cx="540" cy="509"/>
                </a:xfrm>
              </p:grpSpPr>
              <p:sp>
                <p:nvSpPr>
                  <p:cNvPr id="9288" name="Oval 34"/>
                  <p:cNvSpPr/>
                  <p:nvPr/>
                </p:nvSpPr>
                <p:spPr>
                  <a:xfrm>
                    <a:off x="2481" y="2345"/>
                    <a:ext cx="167" cy="161"/>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P</a:t>
                    </a:r>
                    <a:endParaRPr lang="en-US" altLang="ja-JP" sz="1800" dirty="0">
                      <a:latin typeface="黑体" panose="02010609060101010101" pitchFamily="49" charset="-122"/>
                      <a:ea typeface="黑体" panose="02010609060101010101" pitchFamily="49" charset="-122"/>
                    </a:endParaRPr>
                  </a:p>
                </p:txBody>
              </p:sp>
              <p:sp>
                <p:nvSpPr>
                  <p:cNvPr id="9289" name="Oval 35"/>
                  <p:cNvSpPr/>
                  <p:nvPr/>
                </p:nvSpPr>
                <p:spPr>
                  <a:xfrm>
                    <a:off x="2658" y="2533"/>
                    <a:ext cx="167" cy="162"/>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D</a:t>
                    </a:r>
                    <a:endParaRPr lang="en-US" altLang="ja-JP" sz="1800" dirty="0">
                      <a:latin typeface="黑体" panose="02010609060101010101" pitchFamily="49" charset="-122"/>
                      <a:ea typeface="黑体" panose="02010609060101010101" pitchFamily="49" charset="-122"/>
                    </a:endParaRPr>
                  </a:p>
                </p:txBody>
              </p:sp>
              <p:sp>
                <p:nvSpPr>
                  <p:cNvPr id="9290" name="Oval 36"/>
                  <p:cNvSpPr/>
                  <p:nvPr/>
                </p:nvSpPr>
                <p:spPr>
                  <a:xfrm>
                    <a:off x="2496" y="2693"/>
                    <a:ext cx="167" cy="161"/>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C</a:t>
                    </a:r>
                    <a:endParaRPr lang="en-US" altLang="ja-JP" sz="1800" dirty="0">
                      <a:latin typeface="黑体" panose="02010609060101010101" pitchFamily="49" charset="-122"/>
                      <a:ea typeface="黑体" panose="02010609060101010101" pitchFamily="49" charset="-122"/>
                    </a:endParaRPr>
                  </a:p>
                </p:txBody>
              </p:sp>
              <p:sp>
                <p:nvSpPr>
                  <p:cNvPr id="9291" name="Oval 37"/>
                  <p:cNvSpPr/>
                  <p:nvPr/>
                </p:nvSpPr>
                <p:spPr>
                  <a:xfrm>
                    <a:off x="2285" y="2533"/>
                    <a:ext cx="167" cy="162"/>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A</a:t>
                    </a:r>
                    <a:endParaRPr lang="en-US" altLang="ja-JP" sz="1800" dirty="0">
                      <a:latin typeface="黑体" panose="02010609060101010101" pitchFamily="49" charset="-122"/>
                      <a:ea typeface="黑体" panose="02010609060101010101" pitchFamily="49" charset="-122"/>
                    </a:endParaRPr>
                  </a:p>
                </p:txBody>
              </p:sp>
              <p:sp>
                <p:nvSpPr>
                  <p:cNvPr id="9292" name="Freeform 38"/>
                  <p:cNvSpPr/>
                  <p:nvPr/>
                </p:nvSpPr>
                <p:spPr>
                  <a:xfrm>
                    <a:off x="2650" y="2426"/>
                    <a:ext cx="93" cy="107"/>
                  </a:xfrm>
                  <a:custGeom>
                    <a:avLst/>
                    <a:gdLst/>
                    <a:ahLst/>
                    <a:cxnLst>
                      <a:cxn ang="0">
                        <a:pos x="0" y="0"/>
                      </a:cxn>
                      <a:cxn ang="0">
                        <a:pos x="2" y="0"/>
                      </a:cxn>
                      <a:cxn ang="0">
                        <a:pos x="3" y="1"/>
                      </a:cxn>
                      <a:cxn ang="0">
                        <a:pos x="5" y="2"/>
                      </a:cxn>
                      <a:cxn ang="0">
                        <a:pos x="6" y="2"/>
                      </a:cxn>
                      <a:cxn ang="0">
                        <a:pos x="7" y="2"/>
                      </a:cxn>
                      <a:cxn ang="0">
                        <a:pos x="9" y="2"/>
                      </a:cxn>
                      <a:cxn ang="0">
                        <a:pos x="10" y="2"/>
                      </a:cxn>
                      <a:cxn ang="0">
                        <a:pos x="12" y="3"/>
                      </a:cxn>
                      <a:cxn ang="0">
                        <a:pos x="13" y="4"/>
                      </a:cxn>
                      <a:cxn ang="0">
                        <a:pos x="15" y="5"/>
                      </a:cxn>
                      <a:cxn ang="0">
                        <a:pos x="15" y="6"/>
                      </a:cxn>
                      <a:cxn ang="0">
                        <a:pos x="17" y="6"/>
                      </a:cxn>
                      <a:cxn ang="0">
                        <a:pos x="19" y="8"/>
                      </a:cxn>
                      <a:cxn ang="0">
                        <a:pos x="19" y="9"/>
                      </a:cxn>
                      <a:cxn ang="0">
                        <a:pos x="21" y="10"/>
                      </a:cxn>
                      <a:cxn ang="0">
                        <a:pos x="22" y="11"/>
                      </a:cxn>
                      <a:cxn ang="0">
                        <a:pos x="23" y="12"/>
                      </a:cxn>
                      <a:cxn ang="0">
                        <a:pos x="24" y="14"/>
                      </a:cxn>
                      <a:cxn ang="0">
                        <a:pos x="26" y="15"/>
                      </a:cxn>
                      <a:cxn ang="0">
                        <a:pos x="26" y="16"/>
                      </a:cxn>
                      <a:cxn ang="0">
                        <a:pos x="27" y="19"/>
                      </a:cxn>
                      <a:cxn ang="0">
                        <a:pos x="28" y="20"/>
                      </a:cxn>
                      <a:cxn ang="0">
                        <a:pos x="28" y="22"/>
                      </a:cxn>
                      <a:cxn ang="0">
                        <a:pos x="29" y="23"/>
                      </a:cxn>
                      <a:cxn ang="0">
                        <a:pos x="30" y="25"/>
                      </a:cxn>
                      <a:cxn ang="0">
                        <a:pos x="30" y="25"/>
                      </a:cxn>
                      <a:cxn ang="0">
                        <a:pos x="31" y="27"/>
                      </a:cxn>
                      <a:cxn ang="0">
                        <a:pos x="32" y="29"/>
                      </a:cxn>
                      <a:cxn ang="0">
                        <a:pos x="32" y="31"/>
                      </a:cxn>
                      <a:cxn ang="0">
                        <a:pos x="32" y="33"/>
                      </a:cxn>
                      <a:cxn ang="0">
                        <a:pos x="32" y="34"/>
                      </a:cxn>
                      <a:cxn ang="0">
                        <a:pos x="32" y="35"/>
                      </a:cxn>
                    </a:cxnLst>
                    <a:pathLst>
                      <a:path w="115" h="133">
                        <a:moveTo>
                          <a:pt x="0" y="0"/>
                        </a:moveTo>
                        <a:lnTo>
                          <a:pt x="5" y="0"/>
                        </a:lnTo>
                        <a:lnTo>
                          <a:pt x="11" y="1"/>
                        </a:lnTo>
                        <a:lnTo>
                          <a:pt x="16" y="2"/>
                        </a:lnTo>
                        <a:lnTo>
                          <a:pt x="21" y="3"/>
                        </a:lnTo>
                        <a:lnTo>
                          <a:pt x="26" y="5"/>
                        </a:lnTo>
                        <a:lnTo>
                          <a:pt x="32" y="7"/>
                        </a:lnTo>
                        <a:lnTo>
                          <a:pt x="37" y="9"/>
                        </a:lnTo>
                        <a:lnTo>
                          <a:pt x="42" y="11"/>
                        </a:lnTo>
                        <a:lnTo>
                          <a:pt x="47" y="14"/>
                        </a:lnTo>
                        <a:lnTo>
                          <a:pt x="52" y="17"/>
                        </a:lnTo>
                        <a:lnTo>
                          <a:pt x="56" y="21"/>
                        </a:lnTo>
                        <a:lnTo>
                          <a:pt x="61" y="24"/>
                        </a:lnTo>
                        <a:lnTo>
                          <a:pt x="66" y="28"/>
                        </a:lnTo>
                        <a:lnTo>
                          <a:pt x="70" y="32"/>
                        </a:lnTo>
                        <a:lnTo>
                          <a:pt x="74" y="37"/>
                        </a:lnTo>
                        <a:lnTo>
                          <a:pt x="78" y="41"/>
                        </a:lnTo>
                        <a:lnTo>
                          <a:pt x="82" y="46"/>
                        </a:lnTo>
                        <a:lnTo>
                          <a:pt x="86" y="51"/>
                        </a:lnTo>
                        <a:lnTo>
                          <a:pt x="90" y="56"/>
                        </a:lnTo>
                        <a:lnTo>
                          <a:pt x="93" y="61"/>
                        </a:lnTo>
                        <a:lnTo>
                          <a:pt x="96" y="67"/>
                        </a:lnTo>
                        <a:lnTo>
                          <a:pt x="99" y="72"/>
                        </a:lnTo>
                        <a:lnTo>
                          <a:pt x="102" y="78"/>
                        </a:lnTo>
                        <a:lnTo>
                          <a:pt x="104" y="83"/>
                        </a:lnTo>
                        <a:lnTo>
                          <a:pt x="107" y="89"/>
                        </a:lnTo>
                        <a:lnTo>
                          <a:pt x="108" y="95"/>
                        </a:lnTo>
                        <a:lnTo>
                          <a:pt x="110" y="101"/>
                        </a:lnTo>
                        <a:lnTo>
                          <a:pt x="112" y="107"/>
                        </a:lnTo>
                        <a:lnTo>
                          <a:pt x="113" y="113"/>
                        </a:lnTo>
                        <a:lnTo>
                          <a:pt x="113" y="120"/>
                        </a:lnTo>
                        <a:lnTo>
                          <a:pt x="114" y="126"/>
                        </a:lnTo>
                        <a:lnTo>
                          <a:pt x="114" y="132"/>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93" name="Freeform 39"/>
                  <p:cNvSpPr/>
                  <p:nvPr/>
                </p:nvSpPr>
                <p:spPr>
                  <a:xfrm>
                    <a:off x="2665" y="2696"/>
                    <a:ext cx="78" cy="78"/>
                  </a:xfrm>
                  <a:custGeom>
                    <a:avLst/>
                    <a:gdLst/>
                    <a:ahLst/>
                    <a:cxnLst>
                      <a:cxn ang="0">
                        <a:pos x="27" y="0"/>
                      </a:cxn>
                      <a:cxn ang="0">
                        <a:pos x="27" y="2"/>
                      </a:cxn>
                      <a:cxn ang="0">
                        <a:pos x="27" y="2"/>
                      </a:cxn>
                      <a:cxn ang="0">
                        <a:pos x="27" y="4"/>
                      </a:cxn>
                      <a:cxn ang="0">
                        <a:pos x="27" y="5"/>
                      </a:cxn>
                      <a:cxn ang="0">
                        <a:pos x="27" y="6"/>
                      </a:cxn>
                      <a:cxn ang="0">
                        <a:pos x="26" y="7"/>
                      </a:cxn>
                      <a:cxn ang="0">
                        <a:pos x="26" y="8"/>
                      </a:cxn>
                      <a:cxn ang="0">
                        <a:pos x="25" y="9"/>
                      </a:cxn>
                      <a:cxn ang="0">
                        <a:pos x="24" y="10"/>
                      </a:cxn>
                      <a:cxn ang="0">
                        <a:pos x="24" y="11"/>
                      </a:cxn>
                      <a:cxn ang="0">
                        <a:pos x="23" y="13"/>
                      </a:cxn>
                      <a:cxn ang="0">
                        <a:pos x="22" y="14"/>
                      </a:cxn>
                      <a:cxn ang="0">
                        <a:pos x="22" y="14"/>
                      </a:cxn>
                      <a:cxn ang="0">
                        <a:pos x="21" y="16"/>
                      </a:cxn>
                      <a:cxn ang="0">
                        <a:pos x="20" y="18"/>
                      </a:cxn>
                      <a:cxn ang="0">
                        <a:pos x="19" y="18"/>
                      </a:cxn>
                      <a:cxn ang="0">
                        <a:pos x="18" y="18"/>
                      </a:cxn>
                      <a:cxn ang="0">
                        <a:pos x="16" y="20"/>
                      </a:cxn>
                      <a:cxn ang="0">
                        <a:pos x="16" y="20"/>
                      </a:cxn>
                      <a:cxn ang="0">
                        <a:pos x="15" y="22"/>
                      </a:cxn>
                      <a:cxn ang="0">
                        <a:pos x="13" y="22"/>
                      </a:cxn>
                      <a:cxn ang="0">
                        <a:pos x="12" y="23"/>
                      </a:cxn>
                      <a:cxn ang="0">
                        <a:pos x="11" y="23"/>
                      </a:cxn>
                      <a:cxn ang="0">
                        <a:pos x="10" y="24"/>
                      </a:cxn>
                      <a:cxn ang="0">
                        <a:pos x="9" y="25"/>
                      </a:cxn>
                      <a:cxn ang="0">
                        <a:pos x="7" y="25"/>
                      </a:cxn>
                      <a:cxn ang="0">
                        <a:pos x="7" y="25"/>
                      </a:cxn>
                      <a:cxn ang="0">
                        <a:pos x="6" y="25"/>
                      </a:cxn>
                      <a:cxn ang="0">
                        <a:pos x="4" y="25"/>
                      </a:cxn>
                      <a:cxn ang="0">
                        <a:pos x="2" y="25"/>
                      </a:cxn>
                      <a:cxn ang="0">
                        <a:pos x="2" y="26"/>
                      </a:cxn>
                      <a:cxn ang="0">
                        <a:pos x="0" y="26"/>
                      </a:cxn>
                    </a:cxnLst>
                    <a:pathLst>
                      <a:path w="96" h="97">
                        <a:moveTo>
                          <a:pt x="95" y="0"/>
                        </a:moveTo>
                        <a:lnTo>
                          <a:pt x="95" y="5"/>
                        </a:lnTo>
                        <a:lnTo>
                          <a:pt x="94" y="9"/>
                        </a:lnTo>
                        <a:lnTo>
                          <a:pt x="94" y="14"/>
                        </a:lnTo>
                        <a:lnTo>
                          <a:pt x="93" y="18"/>
                        </a:lnTo>
                        <a:lnTo>
                          <a:pt x="92" y="22"/>
                        </a:lnTo>
                        <a:lnTo>
                          <a:pt x="90" y="27"/>
                        </a:lnTo>
                        <a:lnTo>
                          <a:pt x="89" y="31"/>
                        </a:lnTo>
                        <a:lnTo>
                          <a:pt x="87" y="35"/>
                        </a:lnTo>
                        <a:lnTo>
                          <a:pt x="85" y="39"/>
                        </a:lnTo>
                        <a:lnTo>
                          <a:pt x="82" y="44"/>
                        </a:lnTo>
                        <a:lnTo>
                          <a:pt x="80" y="47"/>
                        </a:lnTo>
                        <a:lnTo>
                          <a:pt x="77" y="52"/>
                        </a:lnTo>
                        <a:lnTo>
                          <a:pt x="74" y="55"/>
                        </a:lnTo>
                        <a:lnTo>
                          <a:pt x="72" y="59"/>
                        </a:lnTo>
                        <a:lnTo>
                          <a:pt x="68" y="63"/>
                        </a:lnTo>
                        <a:lnTo>
                          <a:pt x="65" y="66"/>
                        </a:lnTo>
                        <a:lnTo>
                          <a:pt x="62" y="69"/>
                        </a:lnTo>
                        <a:lnTo>
                          <a:pt x="58" y="72"/>
                        </a:lnTo>
                        <a:lnTo>
                          <a:pt x="55" y="75"/>
                        </a:lnTo>
                        <a:lnTo>
                          <a:pt x="51" y="78"/>
                        </a:lnTo>
                        <a:lnTo>
                          <a:pt x="47" y="81"/>
                        </a:lnTo>
                        <a:lnTo>
                          <a:pt x="43" y="83"/>
                        </a:lnTo>
                        <a:lnTo>
                          <a:pt x="39" y="86"/>
                        </a:lnTo>
                        <a:lnTo>
                          <a:pt x="35" y="88"/>
                        </a:lnTo>
                        <a:lnTo>
                          <a:pt x="30" y="90"/>
                        </a:lnTo>
                        <a:lnTo>
                          <a:pt x="26" y="91"/>
                        </a:lnTo>
                        <a:lnTo>
                          <a:pt x="22" y="93"/>
                        </a:lnTo>
                        <a:lnTo>
                          <a:pt x="18" y="94"/>
                        </a:lnTo>
                        <a:lnTo>
                          <a:pt x="13" y="95"/>
                        </a:lnTo>
                        <a:lnTo>
                          <a:pt x="9" y="95"/>
                        </a:lnTo>
                        <a:lnTo>
                          <a:pt x="4" y="96"/>
                        </a:lnTo>
                        <a:lnTo>
                          <a:pt x="0" y="96"/>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94" name="Freeform 40"/>
                  <p:cNvSpPr/>
                  <p:nvPr/>
                </p:nvSpPr>
                <p:spPr>
                  <a:xfrm>
                    <a:off x="2369" y="2696"/>
                    <a:ext cx="126" cy="78"/>
                  </a:xfrm>
                  <a:custGeom>
                    <a:avLst/>
                    <a:gdLst/>
                    <a:ahLst/>
                    <a:cxnLst>
                      <a:cxn ang="0">
                        <a:pos x="41" y="26"/>
                      </a:cxn>
                      <a:cxn ang="0">
                        <a:pos x="40" y="26"/>
                      </a:cxn>
                      <a:cxn ang="0">
                        <a:pos x="38" y="25"/>
                      </a:cxn>
                      <a:cxn ang="0">
                        <a:pos x="36" y="25"/>
                      </a:cxn>
                      <a:cxn ang="0">
                        <a:pos x="35" y="25"/>
                      </a:cxn>
                      <a:cxn ang="0">
                        <a:pos x="32" y="25"/>
                      </a:cxn>
                      <a:cxn ang="0">
                        <a:pos x="30" y="25"/>
                      </a:cxn>
                      <a:cxn ang="0">
                        <a:pos x="28" y="25"/>
                      </a:cxn>
                      <a:cxn ang="0">
                        <a:pos x="26" y="24"/>
                      </a:cxn>
                      <a:cxn ang="0">
                        <a:pos x="24" y="23"/>
                      </a:cxn>
                      <a:cxn ang="0">
                        <a:pos x="22" y="23"/>
                      </a:cxn>
                      <a:cxn ang="0">
                        <a:pos x="21" y="22"/>
                      </a:cxn>
                      <a:cxn ang="0">
                        <a:pos x="19" y="22"/>
                      </a:cxn>
                      <a:cxn ang="0">
                        <a:pos x="18" y="20"/>
                      </a:cxn>
                      <a:cxn ang="0">
                        <a:pos x="16" y="20"/>
                      </a:cxn>
                      <a:cxn ang="0">
                        <a:pos x="14" y="18"/>
                      </a:cxn>
                      <a:cxn ang="0">
                        <a:pos x="13" y="18"/>
                      </a:cxn>
                      <a:cxn ang="0">
                        <a:pos x="11" y="18"/>
                      </a:cxn>
                      <a:cxn ang="0">
                        <a:pos x="10" y="16"/>
                      </a:cxn>
                      <a:cxn ang="0">
                        <a:pos x="9" y="14"/>
                      </a:cxn>
                      <a:cxn ang="0">
                        <a:pos x="7" y="14"/>
                      </a:cxn>
                      <a:cxn ang="0">
                        <a:pos x="6" y="13"/>
                      </a:cxn>
                      <a:cxn ang="0">
                        <a:pos x="6" y="11"/>
                      </a:cxn>
                      <a:cxn ang="0">
                        <a:pos x="5" y="10"/>
                      </a:cxn>
                      <a:cxn ang="0">
                        <a:pos x="3" y="9"/>
                      </a:cxn>
                      <a:cxn ang="0">
                        <a:pos x="2" y="8"/>
                      </a:cxn>
                      <a:cxn ang="0">
                        <a:pos x="2" y="7"/>
                      </a:cxn>
                      <a:cxn ang="0">
                        <a:pos x="2" y="6"/>
                      </a:cxn>
                      <a:cxn ang="0">
                        <a:pos x="2" y="5"/>
                      </a:cxn>
                      <a:cxn ang="0">
                        <a:pos x="2" y="4"/>
                      </a:cxn>
                      <a:cxn ang="0">
                        <a:pos x="1" y="2"/>
                      </a:cxn>
                      <a:cxn ang="0">
                        <a:pos x="0" y="2"/>
                      </a:cxn>
                      <a:cxn ang="0">
                        <a:pos x="0" y="0"/>
                      </a:cxn>
                    </a:cxnLst>
                    <a:pathLst>
                      <a:path w="157" h="97">
                        <a:moveTo>
                          <a:pt x="156" y="96"/>
                        </a:moveTo>
                        <a:lnTo>
                          <a:pt x="149" y="96"/>
                        </a:lnTo>
                        <a:lnTo>
                          <a:pt x="141" y="95"/>
                        </a:lnTo>
                        <a:lnTo>
                          <a:pt x="134" y="95"/>
                        </a:lnTo>
                        <a:lnTo>
                          <a:pt x="127" y="94"/>
                        </a:lnTo>
                        <a:lnTo>
                          <a:pt x="120" y="93"/>
                        </a:lnTo>
                        <a:lnTo>
                          <a:pt x="113" y="91"/>
                        </a:lnTo>
                        <a:lnTo>
                          <a:pt x="106" y="90"/>
                        </a:lnTo>
                        <a:lnTo>
                          <a:pt x="99" y="88"/>
                        </a:lnTo>
                        <a:lnTo>
                          <a:pt x="92" y="86"/>
                        </a:lnTo>
                        <a:lnTo>
                          <a:pt x="85" y="83"/>
                        </a:lnTo>
                        <a:lnTo>
                          <a:pt x="79" y="81"/>
                        </a:lnTo>
                        <a:lnTo>
                          <a:pt x="72" y="78"/>
                        </a:lnTo>
                        <a:lnTo>
                          <a:pt x="66" y="75"/>
                        </a:lnTo>
                        <a:lnTo>
                          <a:pt x="60" y="72"/>
                        </a:lnTo>
                        <a:lnTo>
                          <a:pt x="55" y="69"/>
                        </a:lnTo>
                        <a:lnTo>
                          <a:pt x="49" y="66"/>
                        </a:lnTo>
                        <a:lnTo>
                          <a:pt x="43" y="63"/>
                        </a:lnTo>
                        <a:lnTo>
                          <a:pt x="38" y="59"/>
                        </a:lnTo>
                        <a:lnTo>
                          <a:pt x="33" y="55"/>
                        </a:lnTo>
                        <a:lnTo>
                          <a:pt x="29" y="52"/>
                        </a:lnTo>
                        <a:lnTo>
                          <a:pt x="25" y="47"/>
                        </a:lnTo>
                        <a:lnTo>
                          <a:pt x="21" y="44"/>
                        </a:lnTo>
                        <a:lnTo>
                          <a:pt x="17" y="39"/>
                        </a:lnTo>
                        <a:lnTo>
                          <a:pt x="13" y="35"/>
                        </a:lnTo>
                        <a:lnTo>
                          <a:pt x="10" y="31"/>
                        </a:lnTo>
                        <a:lnTo>
                          <a:pt x="8" y="27"/>
                        </a:lnTo>
                        <a:lnTo>
                          <a:pt x="6" y="22"/>
                        </a:lnTo>
                        <a:lnTo>
                          <a:pt x="4" y="18"/>
                        </a:lnTo>
                        <a:lnTo>
                          <a:pt x="2" y="14"/>
                        </a:lnTo>
                        <a:lnTo>
                          <a:pt x="1" y="9"/>
                        </a:lnTo>
                        <a:lnTo>
                          <a:pt x="0" y="5"/>
                        </a:lnTo>
                        <a:lnTo>
                          <a:pt x="0" y="0"/>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95" name="Freeform 41"/>
                  <p:cNvSpPr/>
                  <p:nvPr/>
                </p:nvSpPr>
                <p:spPr>
                  <a:xfrm>
                    <a:off x="2369" y="2426"/>
                    <a:ext cx="111" cy="107"/>
                  </a:xfrm>
                  <a:custGeom>
                    <a:avLst/>
                    <a:gdLst/>
                    <a:ahLst/>
                    <a:cxnLst>
                      <a:cxn ang="0">
                        <a:pos x="0" y="35"/>
                      </a:cxn>
                      <a:cxn ang="0">
                        <a:pos x="0" y="34"/>
                      </a:cxn>
                      <a:cxn ang="0">
                        <a:pos x="1" y="33"/>
                      </a:cxn>
                      <a:cxn ang="0">
                        <a:pos x="2" y="31"/>
                      </a:cxn>
                      <a:cxn ang="0">
                        <a:pos x="2" y="29"/>
                      </a:cxn>
                      <a:cxn ang="0">
                        <a:pos x="2" y="27"/>
                      </a:cxn>
                      <a:cxn ang="0">
                        <a:pos x="2" y="25"/>
                      </a:cxn>
                      <a:cxn ang="0">
                        <a:pos x="2" y="25"/>
                      </a:cxn>
                      <a:cxn ang="0">
                        <a:pos x="3" y="23"/>
                      </a:cxn>
                      <a:cxn ang="0">
                        <a:pos x="4" y="22"/>
                      </a:cxn>
                      <a:cxn ang="0">
                        <a:pos x="5" y="20"/>
                      </a:cxn>
                      <a:cxn ang="0">
                        <a:pos x="6" y="19"/>
                      </a:cxn>
                      <a:cxn ang="0">
                        <a:pos x="6" y="16"/>
                      </a:cxn>
                      <a:cxn ang="0">
                        <a:pos x="8" y="15"/>
                      </a:cxn>
                      <a:cxn ang="0">
                        <a:pos x="9" y="14"/>
                      </a:cxn>
                      <a:cxn ang="0">
                        <a:pos x="10" y="12"/>
                      </a:cxn>
                      <a:cxn ang="0">
                        <a:pos x="12" y="11"/>
                      </a:cxn>
                      <a:cxn ang="0">
                        <a:pos x="13" y="10"/>
                      </a:cxn>
                      <a:cxn ang="0">
                        <a:pos x="15" y="9"/>
                      </a:cxn>
                      <a:cxn ang="0">
                        <a:pos x="16" y="8"/>
                      </a:cxn>
                      <a:cxn ang="0">
                        <a:pos x="18" y="6"/>
                      </a:cxn>
                      <a:cxn ang="0">
                        <a:pos x="19" y="6"/>
                      </a:cxn>
                      <a:cxn ang="0">
                        <a:pos x="20" y="5"/>
                      </a:cxn>
                      <a:cxn ang="0">
                        <a:pos x="22" y="4"/>
                      </a:cxn>
                      <a:cxn ang="0">
                        <a:pos x="23" y="3"/>
                      </a:cxn>
                      <a:cxn ang="0">
                        <a:pos x="25" y="2"/>
                      </a:cxn>
                      <a:cxn ang="0">
                        <a:pos x="27" y="2"/>
                      </a:cxn>
                      <a:cxn ang="0">
                        <a:pos x="28" y="2"/>
                      </a:cxn>
                      <a:cxn ang="0">
                        <a:pos x="31" y="2"/>
                      </a:cxn>
                      <a:cxn ang="0">
                        <a:pos x="31" y="2"/>
                      </a:cxn>
                      <a:cxn ang="0">
                        <a:pos x="33" y="1"/>
                      </a:cxn>
                      <a:cxn ang="0">
                        <a:pos x="35" y="0"/>
                      </a:cxn>
                      <a:cxn ang="0">
                        <a:pos x="37" y="0"/>
                      </a:cxn>
                    </a:cxnLst>
                    <a:pathLst>
                      <a:path w="138" h="133">
                        <a:moveTo>
                          <a:pt x="0" y="132"/>
                        </a:moveTo>
                        <a:lnTo>
                          <a:pt x="0" y="126"/>
                        </a:lnTo>
                        <a:lnTo>
                          <a:pt x="1" y="120"/>
                        </a:lnTo>
                        <a:lnTo>
                          <a:pt x="2" y="113"/>
                        </a:lnTo>
                        <a:lnTo>
                          <a:pt x="3" y="107"/>
                        </a:lnTo>
                        <a:lnTo>
                          <a:pt x="5" y="101"/>
                        </a:lnTo>
                        <a:lnTo>
                          <a:pt x="7" y="95"/>
                        </a:lnTo>
                        <a:lnTo>
                          <a:pt x="9" y="89"/>
                        </a:lnTo>
                        <a:lnTo>
                          <a:pt x="12" y="83"/>
                        </a:lnTo>
                        <a:lnTo>
                          <a:pt x="15" y="78"/>
                        </a:lnTo>
                        <a:lnTo>
                          <a:pt x="18" y="72"/>
                        </a:lnTo>
                        <a:lnTo>
                          <a:pt x="21" y="67"/>
                        </a:lnTo>
                        <a:lnTo>
                          <a:pt x="25" y="61"/>
                        </a:lnTo>
                        <a:lnTo>
                          <a:pt x="29" y="56"/>
                        </a:lnTo>
                        <a:lnTo>
                          <a:pt x="33" y="51"/>
                        </a:lnTo>
                        <a:lnTo>
                          <a:pt x="38" y="46"/>
                        </a:lnTo>
                        <a:lnTo>
                          <a:pt x="43" y="41"/>
                        </a:lnTo>
                        <a:lnTo>
                          <a:pt x="47" y="37"/>
                        </a:lnTo>
                        <a:lnTo>
                          <a:pt x="53" y="32"/>
                        </a:lnTo>
                        <a:lnTo>
                          <a:pt x="58" y="28"/>
                        </a:lnTo>
                        <a:lnTo>
                          <a:pt x="63" y="24"/>
                        </a:lnTo>
                        <a:lnTo>
                          <a:pt x="69" y="21"/>
                        </a:lnTo>
                        <a:lnTo>
                          <a:pt x="75" y="17"/>
                        </a:lnTo>
                        <a:lnTo>
                          <a:pt x="80" y="14"/>
                        </a:lnTo>
                        <a:lnTo>
                          <a:pt x="87" y="11"/>
                        </a:lnTo>
                        <a:lnTo>
                          <a:pt x="93" y="9"/>
                        </a:lnTo>
                        <a:lnTo>
                          <a:pt x="99" y="7"/>
                        </a:lnTo>
                        <a:lnTo>
                          <a:pt x="105" y="5"/>
                        </a:lnTo>
                        <a:lnTo>
                          <a:pt x="111" y="3"/>
                        </a:lnTo>
                        <a:lnTo>
                          <a:pt x="118" y="2"/>
                        </a:lnTo>
                        <a:lnTo>
                          <a:pt x="124" y="1"/>
                        </a:lnTo>
                        <a:lnTo>
                          <a:pt x="130" y="0"/>
                        </a:lnTo>
                        <a:lnTo>
                          <a:pt x="137" y="0"/>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grpSp>
            <p:sp>
              <p:nvSpPr>
                <p:cNvPr id="9272" name="Oval 42"/>
                <p:cNvSpPr/>
                <p:nvPr/>
              </p:nvSpPr>
              <p:spPr>
                <a:xfrm>
                  <a:off x="2116" y="2992"/>
                  <a:ext cx="167" cy="161"/>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P</a:t>
                  </a:r>
                  <a:endParaRPr lang="en-US" altLang="ja-JP" sz="1800" dirty="0">
                    <a:latin typeface="黑体" panose="02010609060101010101" pitchFamily="49" charset="-122"/>
                    <a:ea typeface="黑体" panose="02010609060101010101" pitchFamily="49" charset="-122"/>
                  </a:endParaRPr>
                </a:p>
              </p:txBody>
            </p:sp>
            <p:sp>
              <p:nvSpPr>
                <p:cNvPr id="9273" name="Oval 43"/>
                <p:cNvSpPr/>
                <p:nvPr/>
              </p:nvSpPr>
              <p:spPr>
                <a:xfrm>
                  <a:off x="2293" y="3180"/>
                  <a:ext cx="167" cy="162"/>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D</a:t>
                  </a:r>
                  <a:endParaRPr lang="en-US" altLang="ja-JP" sz="1800" dirty="0">
                    <a:latin typeface="黑体" panose="02010609060101010101" pitchFamily="49" charset="-122"/>
                    <a:ea typeface="黑体" panose="02010609060101010101" pitchFamily="49" charset="-122"/>
                  </a:endParaRPr>
                </a:p>
              </p:txBody>
            </p:sp>
            <p:sp>
              <p:nvSpPr>
                <p:cNvPr id="9274" name="Oval 44"/>
                <p:cNvSpPr/>
                <p:nvPr/>
              </p:nvSpPr>
              <p:spPr>
                <a:xfrm>
                  <a:off x="2131" y="3340"/>
                  <a:ext cx="168" cy="161"/>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C</a:t>
                  </a:r>
                  <a:endParaRPr lang="en-US" altLang="ja-JP" sz="1800" dirty="0">
                    <a:latin typeface="黑体" panose="02010609060101010101" pitchFamily="49" charset="-122"/>
                    <a:ea typeface="黑体" panose="02010609060101010101" pitchFamily="49" charset="-122"/>
                  </a:endParaRPr>
                </a:p>
              </p:txBody>
            </p:sp>
            <p:sp>
              <p:nvSpPr>
                <p:cNvPr id="9275" name="Oval 45"/>
                <p:cNvSpPr/>
                <p:nvPr/>
              </p:nvSpPr>
              <p:spPr>
                <a:xfrm>
                  <a:off x="1920" y="3180"/>
                  <a:ext cx="168" cy="162"/>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A</a:t>
                  </a:r>
                  <a:endParaRPr lang="en-US" altLang="ja-JP" sz="1800" dirty="0">
                    <a:latin typeface="黑体" panose="02010609060101010101" pitchFamily="49" charset="-122"/>
                    <a:ea typeface="黑体" panose="02010609060101010101" pitchFamily="49" charset="-122"/>
                  </a:endParaRPr>
                </a:p>
              </p:txBody>
            </p:sp>
            <p:sp>
              <p:nvSpPr>
                <p:cNvPr id="9276" name="Freeform 46"/>
                <p:cNvSpPr/>
                <p:nvPr/>
              </p:nvSpPr>
              <p:spPr>
                <a:xfrm>
                  <a:off x="2285" y="3073"/>
                  <a:ext cx="93" cy="107"/>
                </a:xfrm>
                <a:custGeom>
                  <a:avLst/>
                  <a:gdLst/>
                  <a:ahLst/>
                  <a:cxnLst>
                    <a:cxn ang="0">
                      <a:pos x="0" y="0"/>
                    </a:cxn>
                    <a:cxn ang="0">
                      <a:pos x="2" y="0"/>
                    </a:cxn>
                    <a:cxn ang="0">
                      <a:pos x="3" y="1"/>
                    </a:cxn>
                    <a:cxn ang="0">
                      <a:pos x="5" y="2"/>
                    </a:cxn>
                    <a:cxn ang="0">
                      <a:pos x="6" y="2"/>
                    </a:cxn>
                    <a:cxn ang="0">
                      <a:pos x="7" y="2"/>
                    </a:cxn>
                    <a:cxn ang="0">
                      <a:pos x="9" y="2"/>
                    </a:cxn>
                    <a:cxn ang="0">
                      <a:pos x="10" y="2"/>
                    </a:cxn>
                    <a:cxn ang="0">
                      <a:pos x="12" y="3"/>
                    </a:cxn>
                    <a:cxn ang="0">
                      <a:pos x="13" y="4"/>
                    </a:cxn>
                    <a:cxn ang="0">
                      <a:pos x="15" y="5"/>
                    </a:cxn>
                    <a:cxn ang="0">
                      <a:pos x="15" y="6"/>
                    </a:cxn>
                    <a:cxn ang="0">
                      <a:pos x="17" y="6"/>
                    </a:cxn>
                    <a:cxn ang="0">
                      <a:pos x="19" y="8"/>
                    </a:cxn>
                    <a:cxn ang="0">
                      <a:pos x="19" y="9"/>
                    </a:cxn>
                    <a:cxn ang="0">
                      <a:pos x="21" y="10"/>
                    </a:cxn>
                    <a:cxn ang="0">
                      <a:pos x="22" y="11"/>
                    </a:cxn>
                    <a:cxn ang="0">
                      <a:pos x="23" y="12"/>
                    </a:cxn>
                    <a:cxn ang="0">
                      <a:pos x="24" y="14"/>
                    </a:cxn>
                    <a:cxn ang="0">
                      <a:pos x="26" y="15"/>
                    </a:cxn>
                    <a:cxn ang="0">
                      <a:pos x="26" y="16"/>
                    </a:cxn>
                    <a:cxn ang="0">
                      <a:pos x="27" y="19"/>
                    </a:cxn>
                    <a:cxn ang="0">
                      <a:pos x="28" y="20"/>
                    </a:cxn>
                    <a:cxn ang="0">
                      <a:pos x="28" y="22"/>
                    </a:cxn>
                    <a:cxn ang="0">
                      <a:pos x="29" y="23"/>
                    </a:cxn>
                    <a:cxn ang="0">
                      <a:pos x="30" y="25"/>
                    </a:cxn>
                    <a:cxn ang="0">
                      <a:pos x="30" y="25"/>
                    </a:cxn>
                    <a:cxn ang="0">
                      <a:pos x="31" y="27"/>
                    </a:cxn>
                    <a:cxn ang="0">
                      <a:pos x="32" y="29"/>
                    </a:cxn>
                    <a:cxn ang="0">
                      <a:pos x="32" y="31"/>
                    </a:cxn>
                    <a:cxn ang="0">
                      <a:pos x="32" y="33"/>
                    </a:cxn>
                    <a:cxn ang="0">
                      <a:pos x="32" y="34"/>
                    </a:cxn>
                    <a:cxn ang="0">
                      <a:pos x="32" y="35"/>
                    </a:cxn>
                  </a:cxnLst>
                  <a:pathLst>
                    <a:path w="115" h="133">
                      <a:moveTo>
                        <a:pt x="0" y="0"/>
                      </a:moveTo>
                      <a:lnTo>
                        <a:pt x="5" y="0"/>
                      </a:lnTo>
                      <a:lnTo>
                        <a:pt x="11" y="1"/>
                      </a:lnTo>
                      <a:lnTo>
                        <a:pt x="16" y="2"/>
                      </a:lnTo>
                      <a:lnTo>
                        <a:pt x="21" y="3"/>
                      </a:lnTo>
                      <a:lnTo>
                        <a:pt x="26" y="5"/>
                      </a:lnTo>
                      <a:lnTo>
                        <a:pt x="32" y="7"/>
                      </a:lnTo>
                      <a:lnTo>
                        <a:pt x="37" y="9"/>
                      </a:lnTo>
                      <a:lnTo>
                        <a:pt x="42" y="11"/>
                      </a:lnTo>
                      <a:lnTo>
                        <a:pt x="47" y="14"/>
                      </a:lnTo>
                      <a:lnTo>
                        <a:pt x="52" y="17"/>
                      </a:lnTo>
                      <a:lnTo>
                        <a:pt x="56" y="21"/>
                      </a:lnTo>
                      <a:lnTo>
                        <a:pt x="61" y="24"/>
                      </a:lnTo>
                      <a:lnTo>
                        <a:pt x="66" y="28"/>
                      </a:lnTo>
                      <a:lnTo>
                        <a:pt x="70" y="32"/>
                      </a:lnTo>
                      <a:lnTo>
                        <a:pt x="74" y="37"/>
                      </a:lnTo>
                      <a:lnTo>
                        <a:pt x="78" y="41"/>
                      </a:lnTo>
                      <a:lnTo>
                        <a:pt x="82" y="46"/>
                      </a:lnTo>
                      <a:lnTo>
                        <a:pt x="86" y="51"/>
                      </a:lnTo>
                      <a:lnTo>
                        <a:pt x="90" y="56"/>
                      </a:lnTo>
                      <a:lnTo>
                        <a:pt x="93" y="61"/>
                      </a:lnTo>
                      <a:lnTo>
                        <a:pt x="96" y="67"/>
                      </a:lnTo>
                      <a:lnTo>
                        <a:pt x="99" y="72"/>
                      </a:lnTo>
                      <a:lnTo>
                        <a:pt x="102" y="78"/>
                      </a:lnTo>
                      <a:lnTo>
                        <a:pt x="104" y="83"/>
                      </a:lnTo>
                      <a:lnTo>
                        <a:pt x="107" y="89"/>
                      </a:lnTo>
                      <a:lnTo>
                        <a:pt x="108" y="95"/>
                      </a:lnTo>
                      <a:lnTo>
                        <a:pt x="110" y="101"/>
                      </a:lnTo>
                      <a:lnTo>
                        <a:pt x="112" y="107"/>
                      </a:lnTo>
                      <a:lnTo>
                        <a:pt x="113" y="113"/>
                      </a:lnTo>
                      <a:lnTo>
                        <a:pt x="113" y="120"/>
                      </a:lnTo>
                      <a:lnTo>
                        <a:pt x="114" y="126"/>
                      </a:lnTo>
                      <a:lnTo>
                        <a:pt x="114" y="132"/>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77" name="Freeform 47"/>
                <p:cNvSpPr/>
                <p:nvPr/>
              </p:nvSpPr>
              <p:spPr>
                <a:xfrm>
                  <a:off x="2301" y="3343"/>
                  <a:ext cx="77" cy="78"/>
                </a:xfrm>
                <a:custGeom>
                  <a:avLst/>
                  <a:gdLst/>
                  <a:ahLst/>
                  <a:cxnLst>
                    <a:cxn ang="0">
                      <a:pos x="25" y="0"/>
                    </a:cxn>
                    <a:cxn ang="0">
                      <a:pos x="25" y="2"/>
                    </a:cxn>
                    <a:cxn ang="0">
                      <a:pos x="25" y="2"/>
                    </a:cxn>
                    <a:cxn ang="0">
                      <a:pos x="25" y="4"/>
                    </a:cxn>
                    <a:cxn ang="0">
                      <a:pos x="25" y="5"/>
                    </a:cxn>
                    <a:cxn ang="0">
                      <a:pos x="24" y="6"/>
                    </a:cxn>
                    <a:cxn ang="0">
                      <a:pos x="24" y="7"/>
                    </a:cxn>
                    <a:cxn ang="0">
                      <a:pos x="24" y="8"/>
                    </a:cxn>
                    <a:cxn ang="0">
                      <a:pos x="23" y="9"/>
                    </a:cxn>
                    <a:cxn ang="0">
                      <a:pos x="22" y="10"/>
                    </a:cxn>
                    <a:cxn ang="0">
                      <a:pos x="22" y="11"/>
                    </a:cxn>
                    <a:cxn ang="0">
                      <a:pos x="21" y="13"/>
                    </a:cxn>
                    <a:cxn ang="0">
                      <a:pos x="21" y="14"/>
                    </a:cxn>
                    <a:cxn ang="0">
                      <a:pos x="19" y="14"/>
                    </a:cxn>
                    <a:cxn ang="0">
                      <a:pos x="19" y="16"/>
                    </a:cxn>
                    <a:cxn ang="0">
                      <a:pos x="18" y="18"/>
                    </a:cxn>
                    <a:cxn ang="0">
                      <a:pos x="18" y="18"/>
                    </a:cxn>
                    <a:cxn ang="0">
                      <a:pos x="17" y="18"/>
                    </a:cxn>
                    <a:cxn ang="0">
                      <a:pos x="15" y="20"/>
                    </a:cxn>
                    <a:cxn ang="0">
                      <a:pos x="14" y="20"/>
                    </a:cxn>
                    <a:cxn ang="0">
                      <a:pos x="14" y="22"/>
                    </a:cxn>
                    <a:cxn ang="0">
                      <a:pos x="12" y="22"/>
                    </a:cxn>
                    <a:cxn ang="0">
                      <a:pos x="11" y="23"/>
                    </a:cxn>
                    <a:cxn ang="0">
                      <a:pos x="10" y="23"/>
                    </a:cxn>
                    <a:cxn ang="0">
                      <a:pos x="9" y="24"/>
                    </a:cxn>
                    <a:cxn ang="0">
                      <a:pos x="8" y="25"/>
                    </a:cxn>
                    <a:cxn ang="0">
                      <a:pos x="7" y="25"/>
                    </a:cxn>
                    <a:cxn ang="0">
                      <a:pos x="6" y="25"/>
                    </a:cxn>
                    <a:cxn ang="0">
                      <a:pos x="5" y="25"/>
                    </a:cxn>
                    <a:cxn ang="0">
                      <a:pos x="3" y="25"/>
                    </a:cxn>
                    <a:cxn ang="0">
                      <a:pos x="2" y="25"/>
                    </a:cxn>
                    <a:cxn ang="0">
                      <a:pos x="2" y="26"/>
                    </a:cxn>
                    <a:cxn ang="0">
                      <a:pos x="0" y="26"/>
                    </a:cxn>
                  </a:cxnLst>
                  <a:pathLst>
                    <a:path w="96" h="97">
                      <a:moveTo>
                        <a:pt x="95" y="0"/>
                      </a:moveTo>
                      <a:lnTo>
                        <a:pt x="95" y="5"/>
                      </a:lnTo>
                      <a:lnTo>
                        <a:pt x="94" y="9"/>
                      </a:lnTo>
                      <a:lnTo>
                        <a:pt x="94" y="14"/>
                      </a:lnTo>
                      <a:lnTo>
                        <a:pt x="93" y="18"/>
                      </a:lnTo>
                      <a:lnTo>
                        <a:pt x="92" y="22"/>
                      </a:lnTo>
                      <a:lnTo>
                        <a:pt x="90" y="27"/>
                      </a:lnTo>
                      <a:lnTo>
                        <a:pt x="89" y="31"/>
                      </a:lnTo>
                      <a:lnTo>
                        <a:pt x="87" y="35"/>
                      </a:lnTo>
                      <a:lnTo>
                        <a:pt x="85" y="39"/>
                      </a:lnTo>
                      <a:lnTo>
                        <a:pt x="82" y="44"/>
                      </a:lnTo>
                      <a:lnTo>
                        <a:pt x="80" y="47"/>
                      </a:lnTo>
                      <a:lnTo>
                        <a:pt x="77" y="52"/>
                      </a:lnTo>
                      <a:lnTo>
                        <a:pt x="74" y="55"/>
                      </a:lnTo>
                      <a:lnTo>
                        <a:pt x="72" y="59"/>
                      </a:lnTo>
                      <a:lnTo>
                        <a:pt x="68" y="63"/>
                      </a:lnTo>
                      <a:lnTo>
                        <a:pt x="65" y="66"/>
                      </a:lnTo>
                      <a:lnTo>
                        <a:pt x="62" y="69"/>
                      </a:lnTo>
                      <a:lnTo>
                        <a:pt x="58" y="72"/>
                      </a:lnTo>
                      <a:lnTo>
                        <a:pt x="55" y="75"/>
                      </a:lnTo>
                      <a:lnTo>
                        <a:pt x="51" y="78"/>
                      </a:lnTo>
                      <a:lnTo>
                        <a:pt x="47" y="81"/>
                      </a:lnTo>
                      <a:lnTo>
                        <a:pt x="43" y="83"/>
                      </a:lnTo>
                      <a:lnTo>
                        <a:pt x="39" y="86"/>
                      </a:lnTo>
                      <a:lnTo>
                        <a:pt x="35" y="88"/>
                      </a:lnTo>
                      <a:lnTo>
                        <a:pt x="30" y="90"/>
                      </a:lnTo>
                      <a:lnTo>
                        <a:pt x="26" y="91"/>
                      </a:lnTo>
                      <a:lnTo>
                        <a:pt x="22" y="93"/>
                      </a:lnTo>
                      <a:lnTo>
                        <a:pt x="18" y="94"/>
                      </a:lnTo>
                      <a:lnTo>
                        <a:pt x="13" y="95"/>
                      </a:lnTo>
                      <a:lnTo>
                        <a:pt x="9" y="95"/>
                      </a:lnTo>
                      <a:lnTo>
                        <a:pt x="4" y="96"/>
                      </a:lnTo>
                      <a:lnTo>
                        <a:pt x="0" y="96"/>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78" name="Freeform 48"/>
                <p:cNvSpPr/>
                <p:nvPr/>
              </p:nvSpPr>
              <p:spPr>
                <a:xfrm>
                  <a:off x="2004" y="3343"/>
                  <a:ext cx="126" cy="78"/>
                </a:xfrm>
                <a:custGeom>
                  <a:avLst/>
                  <a:gdLst/>
                  <a:ahLst/>
                  <a:cxnLst>
                    <a:cxn ang="0">
                      <a:pos x="41" y="26"/>
                    </a:cxn>
                    <a:cxn ang="0">
                      <a:pos x="40" y="26"/>
                    </a:cxn>
                    <a:cxn ang="0">
                      <a:pos x="38" y="25"/>
                    </a:cxn>
                    <a:cxn ang="0">
                      <a:pos x="36" y="25"/>
                    </a:cxn>
                    <a:cxn ang="0">
                      <a:pos x="35" y="25"/>
                    </a:cxn>
                    <a:cxn ang="0">
                      <a:pos x="32" y="25"/>
                    </a:cxn>
                    <a:cxn ang="0">
                      <a:pos x="30" y="25"/>
                    </a:cxn>
                    <a:cxn ang="0">
                      <a:pos x="28" y="25"/>
                    </a:cxn>
                    <a:cxn ang="0">
                      <a:pos x="26" y="24"/>
                    </a:cxn>
                    <a:cxn ang="0">
                      <a:pos x="24" y="23"/>
                    </a:cxn>
                    <a:cxn ang="0">
                      <a:pos x="22" y="23"/>
                    </a:cxn>
                    <a:cxn ang="0">
                      <a:pos x="21" y="22"/>
                    </a:cxn>
                    <a:cxn ang="0">
                      <a:pos x="19" y="22"/>
                    </a:cxn>
                    <a:cxn ang="0">
                      <a:pos x="18" y="20"/>
                    </a:cxn>
                    <a:cxn ang="0">
                      <a:pos x="16" y="20"/>
                    </a:cxn>
                    <a:cxn ang="0">
                      <a:pos x="14" y="18"/>
                    </a:cxn>
                    <a:cxn ang="0">
                      <a:pos x="13" y="18"/>
                    </a:cxn>
                    <a:cxn ang="0">
                      <a:pos x="11" y="18"/>
                    </a:cxn>
                    <a:cxn ang="0">
                      <a:pos x="10" y="16"/>
                    </a:cxn>
                    <a:cxn ang="0">
                      <a:pos x="9" y="14"/>
                    </a:cxn>
                    <a:cxn ang="0">
                      <a:pos x="7" y="14"/>
                    </a:cxn>
                    <a:cxn ang="0">
                      <a:pos x="6" y="13"/>
                    </a:cxn>
                    <a:cxn ang="0">
                      <a:pos x="6" y="11"/>
                    </a:cxn>
                    <a:cxn ang="0">
                      <a:pos x="5" y="10"/>
                    </a:cxn>
                    <a:cxn ang="0">
                      <a:pos x="3" y="9"/>
                    </a:cxn>
                    <a:cxn ang="0">
                      <a:pos x="2" y="8"/>
                    </a:cxn>
                    <a:cxn ang="0">
                      <a:pos x="2" y="7"/>
                    </a:cxn>
                    <a:cxn ang="0">
                      <a:pos x="2" y="6"/>
                    </a:cxn>
                    <a:cxn ang="0">
                      <a:pos x="2" y="5"/>
                    </a:cxn>
                    <a:cxn ang="0">
                      <a:pos x="2" y="4"/>
                    </a:cxn>
                    <a:cxn ang="0">
                      <a:pos x="1" y="2"/>
                    </a:cxn>
                    <a:cxn ang="0">
                      <a:pos x="0" y="2"/>
                    </a:cxn>
                    <a:cxn ang="0">
                      <a:pos x="0" y="0"/>
                    </a:cxn>
                  </a:cxnLst>
                  <a:pathLst>
                    <a:path w="157" h="97">
                      <a:moveTo>
                        <a:pt x="156" y="96"/>
                      </a:moveTo>
                      <a:lnTo>
                        <a:pt x="149" y="96"/>
                      </a:lnTo>
                      <a:lnTo>
                        <a:pt x="141" y="95"/>
                      </a:lnTo>
                      <a:lnTo>
                        <a:pt x="134" y="95"/>
                      </a:lnTo>
                      <a:lnTo>
                        <a:pt x="127" y="94"/>
                      </a:lnTo>
                      <a:lnTo>
                        <a:pt x="120" y="93"/>
                      </a:lnTo>
                      <a:lnTo>
                        <a:pt x="113" y="91"/>
                      </a:lnTo>
                      <a:lnTo>
                        <a:pt x="106" y="90"/>
                      </a:lnTo>
                      <a:lnTo>
                        <a:pt x="99" y="88"/>
                      </a:lnTo>
                      <a:lnTo>
                        <a:pt x="92" y="86"/>
                      </a:lnTo>
                      <a:lnTo>
                        <a:pt x="85" y="83"/>
                      </a:lnTo>
                      <a:lnTo>
                        <a:pt x="79" y="81"/>
                      </a:lnTo>
                      <a:lnTo>
                        <a:pt x="72" y="78"/>
                      </a:lnTo>
                      <a:lnTo>
                        <a:pt x="66" y="75"/>
                      </a:lnTo>
                      <a:lnTo>
                        <a:pt x="60" y="72"/>
                      </a:lnTo>
                      <a:lnTo>
                        <a:pt x="55" y="69"/>
                      </a:lnTo>
                      <a:lnTo>
                        <a:pt x="49" y="66"/>
                      </a:lnTo>
                      <a:lnTo>
                        <a:pt x="43" y="63"/>
                      </a:lnTo>
                      <a:lnTo>
                        <a:pt x="38" y="59"/>
                      </a:lnTo>
                      <a:lnTo>
                        <a:pt x="33" y="55"/>
                      </a:lnTo>
                      <a:lnTo>
                        <a:pt x="29" y="52"/>
                      </a:lnTo>
                      <a:lnTo>
                        <a:pt x="25" y="47"/>
                      </a:lnTo>
                      <a:lnTo>
                        <a:pt x="21" y="44"/>
                      </a:lnTo>
                      <a:lnTo>
                        <a:pt x="17" y="39"/>
                      </a:lnTo>
                      <a:lnTo>
                        <a:pt x="13" y="35"/>
                      </a:lnTo>
                      <a:lnTo>
                        <a:pt x="10" y="31"/>
                      </a:lnTo>
                      <a:lnTo>
                        <a:pt x="8" y="27"/>
                      </a:lnTo>
                      <a:lnTo>
                        <a:pt x="6" y="22"/>
                      </a:lnTo>
                      <a:lnTo>
                        <a:pt x="4" y="18"/>
                      </a:lnTo>
                      <a:lnTo>
                        <a:pt x="2" y="14"/>
                      </a:lnTo>
                      <a:lnTo>
                        <a:pt x="1" y="9"/>
                      </a:lnTo>
                      <a:lnTo>
                        <a:pt x="0" y="5"/>
                      </a:lnTo>
                      <a:lnTo>
                        <a:pt x="0" y="0"/>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79" name="Freeform 49"/>
                <p:cNvSpPr/>
                <p:nvPr/>
              </p:nvSpPr>
              <p:spPr>
                <a:xfrm>
                  <a:off x="2004" y="3073"/>
                  <a:ext cx="111" cy="107"/>
                </a:xfrm>
                <a:custGeom>
                  <a:avLst/>
                  <a:gdLst/>
                  <a:ahLst/>
                  <a:cxnLst>
                    <a:cxn ang="0">
                      <a:pos x="0" y="35"/>
                    </a:cxn>
                    <a:cxn ang="0">
                      <a:pos x="0" y="34"/>
                    </a:cxn>
                    <a:cxn ang="0">
                      <a:pos x="1" y="33"/>
                    </a:cxn>
                    <a:cxn ang="0">
                      <a:pos x="2" y="31"/>
                    </a:cxn>
                    <a:cxn ang="0">
                      <a:pos x="2" y="29"/>
                    </a:cxn>
                    <a:cxn ang="0">
                      <a:pos x="2" y="27"/>
                    </a:cxn>
                    <a:cxn ang="0">
                      <a:pos x="2" y="25"/>
                    </a:cxn>
                    <a:cxn ang="0">
                      <a:pos x="2" y="25"/>
                    </a:cxn>
                    <a:cxn ang="0">
                      <a:pos x="3" y="23"/>
                    </a:cxn>
                    <a:cxn ang="0">
                      <a:pos x="4" y="22"/>
                    </a:cxn>
                    <a:cxn ang="0">
                      <a:pos x="5" y="20"/>
                    </a:cxn>
                    <a:cxn ang="0">
                      <a:pos x="6" y="19"/>
                    </a:cxn>
                    <a:cxn ang="0">
                      <a:pos x="6" y="16"/>
                    </a:cxn>
                    <a:cxn ang="0">
                      <a:pos x="8" y="15"/>
                    </a:cxn>
                    <a:cxn ang="0">
                      <a:pos x="9" y="14"/>
                    </a:cxn>
                    <a:cxn ang="0">
                      <a:pos x="10" y="12"/>
                    </a:cxn>
                    <a:cxn ang="0">
                      <a:pos x="12" y="11"/>
                    </a:cxn>
                    <a:cxn ang="0">
                      <a:pos x="13" y="10"/>
                    </a:cxn>
                    <a:cxn ang="0">
                      <a:pos x="15" y="9"/>
                    </a:cxn>
                    <a:cxn ang="0">
                      <a:pos x="16" y="8"/>
                    </a:cxn>
                    <a:cxn ang="0">
                      <a:pos x="18" y="6"/>
                    </a:cxn>
                    <a:cxn ang="0">
                      <a:pos x="19" y="6"/>
                    </a:cxn>
                    <a:cxn ang="0">
                      <a:pos x="20" y="5"/>
                    </a:cxn>
                    <a:cxn ang="0">
                      <a:pos x="22" y="4"/>
                    </a:cxn>
                    <a:cxn ang="0">
                      <a:pos x="23" y="3"/>
                    </a:cxn>
                    <a:cxn ang="0">
                      <a:pos x="25" y="2"/>
                    </a:cxn>
                    <a:cxn ang="0">
                      <a:pos x="27" y="2"/>
                    </a:cxn>
                    <a:cxn ang="0">
                      <a:pos x="28" y="2"/>
                    </a:cxn>
                    <a:cxn ang="0">
                      <a:pos x="31" y="2"/>
                    </a:cxn>
                    <a:cxn ang="0">
                      <a:pos x="31" y="2"/>
                    </a:cxn>
                    <a:cxn ang="0">
                      <a:pos x="33" y="1"/>
                    </a:cxn>
                    <a:cxn ang="0">
                      <a:pos x="35" y="0"/>
                    </a:cxn>
                    <a:cxn ang="0">
                      <a:pos x="37" y="0"/>
                    </a:cxn>
                  </a:cxnLst>
                  <a:pathLst>
                    <a:path w="138" h="133">
                      <a:moveTo>
                        <a:pt x="0" y="132"/>
                      </a:moveTo>
                      <a:lnTo>
                        <a:pt x="0" y="126"/>
                      </a:lnTo>
                      <a:lnTo>
                        <a:pt x="1" y="120"/>
                      </a:lnTo>
                      <a:lnTo>
                        <a:pt x="2" y="113"/>
                      </a:lnTo>
                      <a:lnTo>
                        <a:pt x="3" y="107"/>
                      </a:lnTo>
                      <a:lnTo>
                        <a:pt x="5" y="101"/>
                      </a:lnTo>
                      <a:lnTo>
                        <a:pt x="7" y="95"/>
                      </a:lnTo>
                      <a:lnTo>
                        <a:pt x="9" y="89"/>
                      </a:lnTo>
                      <a:lnTo>
                        <a:pt x="12" y="83"/>
                      </a:lnTo>
                      <a:lnTo>
                        <a:pt x="15" y="78"/>
                      </a:lnTo>
                      <a:lnTo>
                        <a:pt x="18" y="72"/>
                      </a:lnTo>
                      <a:lnTo>
                        <a:pt x="21" y="67"/>
                      </a:lnTo>
                      <a:lnTo>
                        <a:pt x="25" y="61"/>
                      </a:lnTo>
                      <a:lnTo>
                        <a:pt x="29" y="56"/>
                      </a:lnTo>
                      <a:lnTo>
                        <a:pt x="33" y="51"/>
                      </a:lnTo>
                      <a:lnTo>
                        <a:pt x="38" y="46"/>
                      </a:lnTo>
                      <a:lnTo>
                        <a:pt x="43" y="41"/>
                      </a:lnTo>
                      <a:lnTo>
                        <a:pt x="47" y="37"/>
                      </a:lnTo>
                      <a:lnTo>
                        <a:pt x="53" y="32"/>
                      </a:lnTo>
                      <a:lnTo>
                        <a:pt x="58" y="28"/>
                      </a:lnTo>
                      <a:lnTo>
                        <a:pt x="63" y="24"/>
                      </a:lnTo>
                      <a:lnTo>
                        <a:pt x="69" y="21"/>
                      </a:lnTo>
                      <a:lnTo>
                        <a:pt x="75" y="17"/>
                      </a:lnTo>
                      <a:lnTo>
                        <a:pt x="80" y="14"/>
                      </a:lnTo>
                      <a:lnTo>
                        <a:pt x="87" y="11"/>
                      </a:lnTo>
                      <a:lnTo>
                        <a:pt x="93" y="9"/>
                      </a:lnTo>
                      <a:lnTo>
                        <a:pt x="99" y="7"/>
                      </a:lnTo>
                      <a:lnTo>
                        <a:pt x="105" y="5"/>
                      </a:lnTo>
                      <a:lnTo>
                        <a:pt x="111" y="3"/>
                      </a:lnTo>
                      <a:lnTo>
                        <a:pt x="118" y="2"/>
                      </a:lnTo>
                      <a:lnTo>
                        <a:pt x="124" y="1"/>
                      </a:lnTo>
                      <a:lnTo>
                        <a:pt x="130" y="0"/>
                      </a:lnTo>
                      <a:lnTo>
                        <a:pt x="137" y="0"/>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80" name="Oval 50"/>
                <p:cNvSpPr/>
                <p:nvPr/>
              </p:nvSpPr>
              <p:spPr>
                <a:xfrm>
                  <a:off x="2764" y="3009"/>
                  <a:ext cx="168" cy="161"/>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P</a:t>
                  </a:r>
                  <a:endParaRPr lang="en-US" altLang="ja-JP" sz="1800" dirty="0">
                    <a:latin typeface="黑体" panose="02010609060101010101" pitchFamily="49" charset="-122"/>
                    <a:ea typeface="黑体" panose="02010609060101010101" pitchFamily="49" charset="-122"/>
                  </a:endParaRPr>
                </a:p>
              </p:txBody>
            </p:sp>
            <p:sp>
              <p:nvSpPr>
                <p:cNvPr id="9281" name="Oval 51"/>
                <p:cNvSpPr/>
                <p:nvPr/>
              </p:nvSpPr>
              <p:spPr>
                <a:xfrm>
                  <a:off x="2942" y="3197"/>
                  <a:ext cx="166" cy="162"/>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D</a:t>
                  </a:r>
                  <a:endParaRPr lang="en-US" altLang="ja-JP" sz="1800" dirty="0">
                    <a:latin typeface="黑体" panose="02010609060101010101" pitchFamily="49" charset="-122"/>
                    <a:ea typeface="黑体" panose="02010609060101010101" pitchFamily="49" charset="-122"/>
                  </a:endParaRPr>
                </a:p>
              </p:txBody>
            </p:sp>
            <p:sp>
              <p:nvSpPr>
                <p:cNvPr id="9282" name="Oval 52"/>
                <p:cNvSpPr/>
                <p:nvPr/>
              </p:nvSpPr>
              <p:spPr>
                <a:xfrm>
                  <a:off x="2780" y="3357"/>
                  <a:ext cx="167" cy="161"/>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C</a:t>
                  </a:r>
                  <a:endParaRPr lang="en-US" altLang="ja-JP" sz="1800" dirty="0">
                    <a:latin typeface="黑体" panose="02010609060101010101" pitchFamily="49" charset="-122"/>
                    <a:ea typeface="黑体" panose="02010609060101010101" pitchFamily="49" charset="-122"/>
                  </a:endParaRPr>
                </a:p>
              </p:txBody>
            </p:sp>
            <p:sp>
              <p:nvSpPr>
                <p:cNvPr id="9283" name="Oval 53"/>
                <p:cNvSpPr/>
                <p:nvPr/>
              </p:nvSpPr>
              <p:spPr>
                <a:xfrm>
                  <a:off x="2569" y="3197"/>
                  <a:ext cx="167" cy="162"/>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A</a:t>
                  </a:r>
                  <a:endParaRPr lang="en-US" altLang="ja-JP" sz="1800" dirty="0">
                    <a:latin typeface="黑体" panose="02010609060101010101" pitchFamily="49" charset="-122"/>
                    <a:ea typeface="黑体" panose="02010609060101010101" pitchFamily="49" charset="-122"/>
                  </a:endParaRPr>
                </a:p>
              </p:txBody>
            </p:sp>
            <p:sp>
              <p:nvSpPr>
                <p:cNvPr id="9284" name="Freeform 54"/>
                <p:cNvSpPr/>
                <p:nvPr/>
              </p:nvSpPr>
              <p:spPr>
                <a:xfrm>
                  <a:off x="2934" y="3090"/>
                  <a:ext cx="93" cy="107"/>
                </a:xfrm>
                <a:custGeom>
                  <a:avLst/>
                  <a:gdLst/>
                  <a:ahLst/>
                  <a:cxnLst>
                    <a:cxn ang="0">
                      <a:pos x="0" y="0"/>
                    </a:cxn>
                    <a:cxn ang="0">
                      <a:pos x="2" y="0"/>
                    </a:cxn>
                    <a:cxn ang="0">
                      <a:pos x="3" y="1"/>
                    </a:cxn>
                    <a:cxn ang="0">
                      <a:pos x="5" y="2"/>
                    </a:cxn>
                    <a:cxn ang="0">
                      <a:pos x="6" y="2"/>
                    </a:cxn>
                    <a:cxn ang="0">
                      <a:pos x="7" y="2"/>
                    </a:cxn>
                    <a:cxn ang="0">
                      <a:pos x="9" y="2"/>
                    </a:cxn>
                    <a:cxn ang="0">
                      <a:pos x="10" y="2"/>
                    </a:cxn>
                    <a:cxn ang="0">
                      <a:pos x="12" y="3"/>
                    </a:cxn>
                    <a:cxn ang="0">
                      <a:pos x="13" y="4"/>
                    </a:cxn>
                    <a:cxn ang="0">
                      <a:pos x="15" y="5"/>
                    </a:cxn>
                    <a:cxn ang="0">
                      <a:pos x="15" y="6"/>
                    </a:cxn>
                    <a:cxn ang="0">
                      <a:pos x="17" y="6"/>
                    </a:cxn>
                    <a:cxn ang="0">
                      <a:pos x="19" y="8"/>
                    </a:cxn>
                    <a:cxn ang="0">
                      <a:pos x="19" y="9"/>
                    </a:cxn>
                    <a:cxn ang="0">
                      <a:pos x="21" y="10"/>
                    </a:cxn>
                    <a:cxn ang="0">
                      <a:pos x="22" y="11"/>
                    </a:cxn>
                    <a:cxn ang="0">
                      <a:pos x="23" y="12"/>
                    </a:cxn>
                    <a:cxn ang="0">
                      <a:pos x="24" y="14"/>
                    </a:cxn>
                    <a:cxn ang="0">
                      <a:pos x="26" y="15"/>
                    </a:cxn>
                    <a:cxn ang="0">
                      <a:pos x="26" y="16"/>
                    </a:cxn>
                    <a:cxn ang="0">
                      <a:pos x="27" y="19"/>
                    </a:cxn>
                    <a:cxn ang="0">
                      <a:pos x="28" y="20"/>
                    </a:cxn>
                    <a:cxn ang="0">
                      <a:pos x="28" y="22"/>
                    </a:cxn>
                    <a:cxn ang="0">
                      <a:pos x="29" y="23"/>
                    </a:cxn>
                    <a:cxn ang="0">
                      <a:pos x="30" y="25"/>
                    </a:cxn>
                    <a:cxn ang="0">
                      <a:pos x="30" y="25"/>
                    </a:cxn>
                    <a:cxn ang="0">
                      <a:pos x="31" y="27"/>
                    </a:cxn>
                    <a:cxn ang="0">
                      <a:pos x="32" y="29"/>
                    </a:cxn>
                    <a:cxn ang="0">
                      <a:pos x="32" y="31"/>
                    </a:cxn>
                    <a:cxn ang="0">
                      <a:pos x="32" y="33"/>
                    </a:cxn>
                    <a:cxn ang="0">
                      <a:pos x="32" y="34"/>
                    </a:cxn>
                    <a:cxn ang="0">
                      <a:pos x="32" y="35"/>
                    </a:cxn>
                  </a:cxnLst>
                  <a:pathLst>
                    <a:path w="115" h="133">
                      <a:moveTo>
                        <a:pt x="0" y="0"/>
                      </a:moveTo>
                      <a:lnTo>
                        <a:pt x="5" y="0"/>
                      </a:lnTo>
                      <a:lnTo>
                        <a:pt x="11" y="1"/>
                      </a:lnTo>
                      <a:lnTo>
                        <a:pt x="16" y="2"/>
                      </a:lnTo>
                      <a:lnTo>
                        <a:pt x="21" y="3"/>
                      </a:lnTo>
                      <a:lnTo>
                        <a:pt x="26" y="5"/>
                      </a:lnTo>
                      <a:lnTo>
                        <a:pt x="32" y="7"/>
                      </a:lnTo>
                      <a:lnTo>
                        <a:pt x="37" y="9"/>
                      </a:lnTo>
                      <a:lnTo>
                        <a:pt x="42" y="11"/>
                      </a:lnTo>
                      <a:lnTo>
                        <a:pt x="47" y="14"/>
                      </a:lnTo>
                      <a:lnTo>
                        <a:pt x="52" y="17"/>
                      </a:lnTo>
                      <a:lnTo>
                        <a:pt x="56" y="21"/>
                      </a:lnTo>
                      <a:lnTo>
                        <a:pt x="61" y="24"/>
                      </a:lnTo>
                      <a:lnTo>
                        <a:pt x="66" y="28"/>
                      </a:lnTo>
                      <a:lnTo>
                        <a:pt x="70" y="32"/>
                      </a:lnTo>
                      <a:lnTo>
                        <a:pt x="74" y="37"/>
                      </a:lnTo>
                      <a:lnTo>
                        <a:pt x="78" y="41"/>
                      </a:lnTo>
                      <a:lnTo>
                        <a:pt x="82" y="46"/>
                      </a:lnTo>
                      <a:lnTo>
                        <a:pt x="86" y="51"/>
                      </a:lnTo>
                      <a:lnTo>
                        <a:pt x="90" y="56"/>
                      </a:lnTo>
                      <a:lnTo>
                        <a:pt x="93" y="61"/>
                      </a:lnTo>
                      <a:lnTo>
                        <a:pt x="96" y="67"/>
                      </a:lnTo>
                      <a:lnTo>
                        <a:pt x="99" y="72"/>
                      </a:lnTo>
                      <a:lnTo>
                        <a:pt x="102" y="78"/>
                      </a:lnTo>
                      <a:lnTo>
                        <a:pt x="104" y="83"/>
                      </a:lnTo>
                      <a:lnTo>
                        <a:pt x="107" y="89"/>
                      </a:lnTo>
                      <a:lnTo>
                        <a:pt x="108" y="95"/>
                      </a:lnTo>
                      <a:lnTo>
                        <a:pt x="110" y="101"/>
                      </a:lnTo>
                      <a:lnTo>
                        <a:pt x="112" y="107"/>
                      </a:lnTo>
                      <a:lnTo>
                        <a:pt x="113" y="113"/>
                      </a:lnTo>
                      <a:lnTo>
                        <a:pt x="113" y="120"/>
                      </a:lnTo>
                      <a:lnTo>
                        <a:pt x="114" y="126"/>
                      </a:lnTo>
                      <a:lnTo>
                        <a:pt x="114" y="132"/>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85" name="Freeform 55"/>
                <p:cNvSpPr/>
                <p:nvPr/>
              </p:nvSpPr>
              <p:spPr>
                <a:xfrm>
                  <a:off x="2949" y="3360"/>
                  <a:ext cx="78" cy="78"/>
                </a:xfrm>
                <a:custGeom>
                  <a:avLst/>
                  <a:gdLst/>
                  <a:ahLst/>
                  <a:cxnLst>
                    <a:cxn ang="0">
                      <a:pos x="27" y="0"/>
                    </a:cxn>
                    <a:cxn ang="0">
                      <a:pos x="27" y="2"/>
                    </a:cxn>
                    <a:cxn ang="0">
                      <a:pos x="27" y="2"/>
                    </a:cxn>
                    <a:cxn ang="0">
                      <a:pos x="27" y="4"/>
                    </a:cxn>
                    <a:cxn ang="0">
                      <a:pos x="27" y="5"/>
                    </a:cxn>
                    <a:cxn ang="0">
                      <a:pos x="27" y="6"/>
                    </a:cxn>
                    <a:cxn ang="0">
                      <a:pos x="26" y="7"/>
                    </a:cxn>
                    <a:cxn ang="0">
                      <a:pos x="26" y="8"/>
                    </a:cxn>
                    <a:cxn ang="0">
                      <a:pos x="25" y="9"/>
                    </a:cxn>
                    <a:cxn ang="0">
                      <a:pos x="24" y="10"/>
                    </a:cxn>
                    <a:cxn ang="0">
                      <a:pos x="24" y="11"/>
                    </a:cxn>
                    <a:cxn ang="0">
                      <a:pos x="23" y="13"/>
                    </a:cxn>
                    <a:cxn ang="0">
                      <a:pos x="22" y="14"/>
                    </a:cxn>
                    <a:cxn ang="0">
                      <a:pos x="22" y="14"/>
                    </a:cxn>
                    <a:cxn ang="0">
                      <a:pos x="21" y="16"/>
                    </a:cxn>
                    <a:cxn ang="0">
                      <a:pos x="20" y="18"/>
                    </a:cxn>
                    <a:cxn ang="0">
                      <a:pos x="19" y="18"/>
                    </a:cxn>
                    <a:cxn ang="0">
                      <a:pos x="18" y="18"/>
                    </a:cxn>
                    <a:cxn ang="0">
                      <a:pos x="16" y="20"/>
                    </a:cxn>
                    <a:cxn ang="0">
                      <a:pos x="16" y="20"/>
                    </a:cxn>
                    <a:cxn ang="0">
                      <a:pos x="15" y="22"/>
                    </a:cxn>
                    <a:cxn ang="0">
                      <a:pos x="13" y="22"/>
                    </a:cxn>
                    <a:cxn ang="0">
                      <a:pos x="12" y="23"/>
                    </a:cxn>
                    <a:cxn ang="0">
                      <a:pos x="11" y="23"/>
                    </a:cxn>
                    <a:cxn ang="0">
                      <a:pos x="10" y="24"/>
                    </a:cxn>
                    <a:cxn ang="0">
                      <a:pos x="9" y="25"/>
                    </a:cxn>
                    <a:cxn ang="0">
                      <a:pos x="7" y="25"/>
                    </a:cxn>
                    <a:cxn ang="0">
                      <a:pos x="7" y="25"/>
                    </a:cxn>
                    <a:cxn ang="0">
                      <a:pos x="6" y="25"/>
                    </a:cxn>
                    <a:cxn ang="0">
                      <a:pos x="4" y="25"/>
                    </a:cxn>
                    <a:cxn ang="0">
                      <a:pos x="2" y="25"/>
                    </a:cxn>
                    <a:cxn ang="0">
                      <a:pos x="2" y="26"/>
                    </a:cxn>
                    <a:cxn ang="0">
                      <a:pos x="0" y="26"/>
                    </a:cxn>
                  </a:cxnLst>
                  <a:pathLst>
                    <a:path w="96" h="97">
                      <a:moveTo>
                        <a:pt x="95" y="0"/>
                      </a:moveTo>
                      <a:lnTo>
                        <a:pt x="95" y="5"/>
                      </a:lnTo>
                      <a:lnTo>
                        <a:pt x="94" y="9"/>
                      </a:lnTo>
                      <a:lnTo>
                        <a:pt x="94" y="14"/>
                      </a:lnTo>
                      <a:lnTo>
                        <a:pt x="93" y="18"/>
                      </a:lnTo>
                      <a:lnTo>
                        <a:pt x="92" y="22"/>
                      </a:lnTo>
                      <a:lnTo>
                        <a:pt x="90" y="27"/>
                      </a:lnTo>
                      <a:lnTo>
                        <a:pt x="89" y="31"/>
                      </a:lnTo>
                      <a:lnTo>
                        <a:pt x="87" y="35"/>
                      </a:lnTo>
                      <a:lnTo>
                        <a:pt x="85" y="39"/>
                      </a:lnTo>
                      <a:lnTo>
                        <a:pt x="82" y="44"/>
                      </a:lnTo>
                      <a:lnTo>
                        <a:pt x="80" y="47"/>
                      </a:lnTo>
                      <a:lnTo>
                        <a:pt x="77" y="52"/>
                      </a:lnTo>
                      <a:lnTo>
                        <a:pt x="74" y="55"/>
                      </a:lnTo>
                      <a:lnTo>
                        <a:pt x="72" y="59"/>
                      </a:lnTo>
                      <a:lnTo>
                        <a:pt x="68" y="63"/>
                      </a:lnTo>
                      <a:lnTo>
                        <a:pt x="65" y="66"/>
                      </a:lnTo>
                      <a:lnTo>
                        <a:pt x="62" y="69"/>
                      </a:lnTo>
                      <a:lnTo>
                        <a:pt x="58" y="72"/>
                      </a:lnTo>
                      <a:lnTo>
                        <a:pt x="55" y="75"/>
                      </a:lnTo>
                      <a:lnTo>
                        <a:pt x="51" y="78"/>
                      </a:lnTo>
                      <a:lnTo>
                        <a:pt x="47" y="81"/>
                      </a:lnTo>
                      <a:lnTo>
                        <a:pt x="43" y="83"/>
                      </a:lnTo>
                      <a:lnTo>
                        <a:pt x="39" y="86"/>
                      </a:lnTo>
                      <a:lnTo>
                        <a:pt x="35" y="88"/>
                      </a:lnTo>
                      <a:lnTo>
                        <a:pt x="30" y="90"/>
                      </a:lnTo>
                      <a:lnTo>
                        <a:pt x="26" y="91"/>
                      </a:lnTo>
                      <a:lnTo>
                        <a:pt x="22" y="93"/>
                      </a:lnTo>
                      <a:lnTo>
                        <a:pt x="18" y="94"/>
                      </a:lnTo>
                      <a:lnTo>
                        <a:pt x="13" y="95"/>
                      </a:lnTo>
                      <a:lnTo>
                        <a:pt x="9" y="95"/>
                      </a:lnTo>
                      <a:lnTo>
                        <a:pt x="4" y="96"/>
                      </a:lnTo>
                      <a:lnTo>
                        <a:pt x="0" y="96"/>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86" name="Freeform 56"/>
                <p:cNvSpPr/>
                <p:nvPr/>
              </p:nvSpPr>
              <p:spPr>
                <a:xfrm>
                  <a:off x="2652" y="3360"/>
                  <a:ext cx="127" cy="78"/>
                </a:xfrm>
                <a:custGeom>
                  <a:avLst/>
                  <a:gdLst/>
                  <a:ahLst/>
                  <a:cxnLst>
                    <a:cxn ang="0">
                      <a:pos x="44" y="26"/>
                    </a:cxn>
                    <a:cxn ang="0">
                      <a:pos x="42" y="26"/>
                    </a:cxn>
                    <a:cxn ang="0">
                      <a:pos x="40" y="25"/>
                    </a:cxn>
                    <a:cxn ang="0">
                      <a:pos x="37" y="25"/>
                    </a:cxn>
                    <a:cxn ang="0">
                      <a:pos x="36" y="25"/>
                    </a:cxn>
                    <a:cxn ang="0">
                      <a:pos x="33" y="25"/>
                    </a:cxn>
                    <a:cxn ang="0">
                      <a:pos x="32" y="25"/>
                    </a:cxn>
                    <a:cxn ang="0">
                      <a:pos x="30" y="25"/>
                    </a:cxn>
                    <a:cxn ang="0">
                      <a:pos x="28" y="24"/>
                    </a:cxn>
                    <a:cxn ang="0">
                      <a:pos x="26" y="23"/>
                    </a:cxn>
                    <a:cxn ang="0">
                      <a:pos x="23" y="23"/>
                    </a:cxn>
                    <a:cxn ang="0">
                      <a:pos x="23" y="22"/>
                    </a:cxn>
                    <a:cxn ang="0">
                      <a:pos x="20" y="22"/>
                    </a:cxn>
                    <a:cxn ang="0">
                      <a:pos x="19" y="20"/>
                    </a:cxn>
                    <a:cxn ang="0">
                      <a:pos x="17" y="20"/>
                    </a:cxn>
                    <a:cxn ang="0">
                      <a:pos x="15" y="18"/>
                    </a:cxn>
                    <a:cxn ang="0">
                      <a:pos x="14" y="18"/>
                    </a:cxn>
                    <a:cxn ang="0">
                      <a:pos x="12" y="18"/>
                    </a:cxn>
                    <a:cxn ang="0">
                      <a:pos x="11" y="16"/>
                    </a:cxn>
                    <a:cxn ang="0">
                      <a:pos x="10" y="14"/>
                    </a:cxn>
                    <a:cxn ang="0">
                      <a:pos x="8" y="14"/>
                    </a:cxn>
                    <a:cxn ang="0">
                      <a:pos x="7" y="13"/>
                    </a:cxn>
                    <a:cxn ang="0">
                      <a:pos x="6" y="11"/>
                    </a:cxn>
                    <a:cxn ang="0">
                      <a:pos x="5" y="10"/>
                    </a:cxn>
                    <a:cxn ang="0">
                      <a:pos x="4" y="9"/>
                    </a:cxn>
                    <a:cxn ang="0">
                      <a:pos x="2" y="8"/>
                    </a:cxn>
                    <a:cxn ang="0">
                      <a:pos x="2" y="7"/>
                    </a:cxn>
                    <a:cxn ang="0">
                      <a:pos x="2" y="6"/>
                    </a:cxn>
                    <a:cxn ang="0">
                      <a:pos x="2" y="5"/>
                    </a:cxn>
                    <a:cxn ang="0">
                      <a:pos x="2" y="4"/>
                    </a:cxn>
                    <a:cxn ang="0">
                      <a:pos x="1" y="2"/>
                    </a:cxn>
                    <a:cxn ang="0">
                      <a:pos x="0" y="2"/>
                    </a:cxn>
                    <a:cxn ang="0">
                      <a:pos x="0" y="0"/>
                    </a:cxn>
                  </a:cxnLst>
                  <a:pathLst>
                    <a:path w="157" h="97">
                      <a:moveTo>
                        <a:pt x="156" y="96"/>
                      </a:moveTo>
                      <a:lnTo>
                        <a:pt x="149" y="96"/>
                      </a:lnTo>
                      <a:lnTo>
                        <a:pt x="141" y="95"/>
                      </a:lnTo>
                      <a:lnTo>
                        <a:pt x="134" y="95"/>
                      </a:lnTo>
                      <a:lnTo>
                        <a:pt x="127" y="94"/>
                      </a:lnTo>
                      <a:lnTo>
                        <a:pt x="120" y="93"/>
                      </a:lnTo>
                      <a:lnTo>
                        <a:pt x="113" y="91"/>
                      </a:lnTo>
                      <a:lnTo>
                        <a:pt x="106" y="90"/>
                      </a:lnTo>
                      <a:lnTo>
                        <a:pt x="99" y="88"/>
                      </a:lnTo>
                      <a:lnTo>
                        <a:pt x="92" y="86"/>
                      </a:lnTo>
                      <a:lnTo>
                        <a:pt x="85" y="83"/>
                      </a:lnTo>
                      <a:lnTo>
                        <a:pt x="79" y="81"/>
                      </a:lnTo>
                      <a:lnTo>
                        <a:pt x="72" y="78"/>
                      </a:lnTo>
                      <a:lnTo>
                        <a:pt x="66" y="75"/>
                      </a:lnTo>
                      <a:lnTo>
                        <a:pt x="60" y="72"/>
                      </a:lnTo>
                      <a:lnTo>
                        <a:pt x="55" y="69"/>
                      </a:lnTo>
                      <a:lnTo>
                        <a:pt x="49" y="66"/>
                      </a:lnTo>
                      <a:lnTo>
                        <a:pt x="43" y="63"/>
                      </a:lnTo>
                      <a:lnTo>
                        <a:pt x="38" y="59"/>
                      </a:lnTo>
                      <a:lnTo>
                        <a:pt x="33" y="55"/>
                      </a:lnTo>
                      <a:lnTo>
                        <a:pt x="29" y="52"/>
                      </a:lnTo>
                      <a:lnTo>
                        <a:pt x="25" y="47"/>
                      </a:lnTo>
                      <a:lnTo>
                        <a:pt x="21" y="44"/>
                      </a:lnTo>
                      <a:lnTo>
                        <a:pt x="17" y="39"/>
                      </a:lnTo>
                      <a:lnTo>
                        <a:pt x="13" y="35"/>
                      </a:lnTo>
                      <a:lnTo>
                        <a:pt x="10" y="31"/>
                      </a:lnTo>
                      <a:lnTo>
                        <a:pt x="8" y="27"/>
                      </a:lnTo>
                      <a:lnTo>
                        <a:pt x="6" y="22"/>
                      </a:lnTo>
                      <a:lnTo>
                        <a:pt x="4" y="18"/>
                      </a:lnTo>
                      <a:lnTo>
                        <a:pt x="2" y="14"/>
                      </a:lnTo>
                      <a:lnTo>
                        <a:pt x="1" y="9"/>
                      </a:lnTo>
                      <a:lnTo>
                        <a:pt x="0" y="5"/>
                      </a:lnTo>
                      <a:lnTo>
                        <a:pt x="0" y="0"/>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87" name="Freeform 57"/>
                <p:cNvSpPr/>
                <p:nvPr/>
              </p:nvSpPr>
              <p:spPr>
                <a:xfrm>
                  <a:off x="2652" y="3090"/>
                  <a:ext cx="111" cy="107"/>
                </a:xfrm>
                <a:custGeom>
                  <a:avLst/>
                  <a:gdLst/>
                  <a:ahLst/>
                  <a:cxnLst>
                    <a:cxn ang="0">
                      <a:pos x="0" y="35"/>
                    </a:cxn>
                    <a:cxn ang="0">
                      <a:pos x="0" y="34"/>
                    </a:cxn>
                    <a:cxn ang="0">
                      <a:pos x="1" y="33"/>
                    </a:cxn>
                    <a:cxn ang="0">
                      <a:pos x="2" y="31"/>
                    </a:cxn>
                    <a:cxn ang="0">
                      <a:pos x="2" y="29"/>
                    </a:cxn>
                    <a:cxn ang="0">
                      <a:pos x="2" y="27"/>
                    </a:cxn>
                    <a:cxn ang="0">
                      <a:pos x="2" y="25"/>
                    </a:cxn>
                    <a:cxn ang="0">
                      <a:pos x="2" y="25"/>
                    </a:cxn>
                    <a:cxn ang="0">
                      <a:pos x="3" y="23"/>
                    </a:cxn>
                    <a:cxn ang="0">
                      <a:pos x="4" y="22"/>
                    </a:cxn>
                    <a:cxn ang="0">
                      <a:pos x="5" y="20"/>
                    </a:cxn>
                    <a:cxn ang="0">
                      <a:pos x="6" y="19"/>
                    </a:cxn>
                    <a:cxn ang="0">
                      <a:pos x="6" y="16"/>
                    </a:cxn>
                    <a:cxn ang="0">
                      <a:pos x="8" y="15"/>
                    </a:cxn>
                    <a:cxn ang="0">
                      <a:pos x="9" y="14"/>
                    </a:cxn>
                    <a:cxn ang="0">
                      <a:pos x="10" y="12"/>
                    </a:cxn>
                    <a:cxn ang="0">
                      <a:pos x="12" y="11"/>
                    </a:cxn>
                    <a:cxn ang="0">
                      <a:pos x="13" y="10"/>
                    </a:cxn>
                    <a:cxn ang="0">
                      <a:pos x="15" y="9"/>
                    </a:cxn>
                    <a:cxn ang="0">
                      <a:pos x="16" y="8"/>
                    </a:cxn>
                    <a:cxn ang="0">
                      <a:pos x="18" y="6"/>
                    </a:cxn>
                    <a:cxn ang="0">
                      <a:pos x="19" y="6"/>
                    </a:cxn>
                    <a:cxn ang="0">
                      <a:pos x="20" y="5"/>
                    </a:cxn>
                    <a:cxn ang="0">
                      <a:pos x="22" y="4"/>
                    </a:cxn>
                    <a:cxn ang="0">
                      <a:pos x="23" y="3"/>
                    </a:cxn>
                    <a:cxn ang="0">
                      <a:pos x="25" y="2"/>
                    </a:cxn>
                    <a:cxn ang="0">
                      <a:pos x="27" y="2"/>
                    </a:cxn>
                    <a:cxn ang="0">
                      <a:pos x="28" y="2"/>
                    </a:cxn>
                    <a:cxn ang="0">
                      <a:pos x="31" y="2"/>
                    </a:cxn>
                    <a:cxn ang="0">
                      <a:pos x="31" y="2"/>
                    </a:cxn>
                    <a:cxn ang="0">
                      <a:pos x="33" y="1"/>
                    </a:cxn>
                    <a:cxn ang="0">
                      <a:pos x="35" y="0"/>
                    </a:cxn>
                    <a:cxn ang="0">
                      <a:pos x="37" y="0"/>
                    </a:cxn>
                  </a:cxnLst>
                  <a:pathLst>
                    <a:path w="138" h="133">
                      <a:moveTo>
                        <a:pt x="0" y="132"/>
                      </a:moveTo>
                      <a:lnTo>
                        <a:pt x="0" y="126"/>
                      </a:lnTo>
                      <a:lnTo>
                        <a:pt x="1" y="120"/>
                      </a:lnTo>
                      <a:lnTo>
                        <a:pt x="2" y="113"/>
                      </a:lnTo>
                      <a:lnTo>
                        <a:pt x="3" y="107"/>
                      </a:lnTo>
                      <a:lnTo>
                        <a:pt x="5" y="101"/>
                      </a:lnTo>
                      <a:lnTo>
                        <a:pt x="7" y="95"/>
                      </a:lnTo>
                      <a:lnTo>
                        <a:pt x="9" y="89"/>
                      </a:lnTo>
                      <a:lnTo>
                        <a:pt x="12" y="83"/>
                      </a:lnTo>
                      <a:lnTo>
                        <a:pt x="15" y="78"/>
                      </a:lnTo>
                      <a:lnTo>
                        <a:pt x="18" y="72"/>
                      </a:lnTo>
                      <a:lnTo>
                        <a:pt x="21" y="67"/>
                      </a:lnTo>
                      <a:lnTo>
                        <a:pt x="25" y="61"/>
                      </a:lnTo>
                      <a:lnTo>
                        <a:pt x="29" y="56"/>
                      </a:lnTo>
                      <a:lnTo>
                        <a:pt x="33" y="51"/>
                      </a:lnTo>
                      <a:lnTo>
                        <a:pt x="38" y="46"/>
                      </a:lnTo>
                      <a:lnTo>
                        <a:pt x="43" y="41"/>
                      </a:lnTo>
                      <a:lnTo>
                        <a:pt x="47" y="37"/>
                      </a:lnTo>
                      <a:lnTo>
                        <a:pt x="53" y="32"/>
                      </a:lnTo>
                      <a:lnTo>
                        <a:pt x="58" y="28"/>
                      </a:lnTo>
                      <a:lnTo>
                        <a:pt x="63" y="24"/>
                      </a:lnTo>
                      <a:lnTo>
                        <a:pt x="69" y="21"/>
                      </a:lnTo>
                      <a:lnTo>
                        <a:pt x="75" y="17"/>
                      </a:lnTo>
                      <a:lnTo>
                        <a:pt x="80" y="14"/>
                      </a:lnTo>
                      <a:lnTo>
                        <a:pt x="87" y="11"/>
                      </a:lnTo>
                      <a:lnTo>
                        <a:pt x="93" y="9"/>
                      </a:lnTo>
                      <a:lnTo>
                        <a:pt x="99" y="7"/>
                      </a:lnTo>
                      <a:lnTo>
                        <a:pt x="105" y="5"/>
                      </a:lnTo>
                      <a:lnTo>
                        <a:pt x="111" y="3"/>
                      </a:lnTo>
                      <a:lnTo>
                        <a:pt x="118" y="2"/>
                      </a:lnTo>
                      <a:lnTo>
                        <a:pt x="124" y="1"/>
                      </a:lnTo>
                      <a:lnTo>
                        <a:pt x="130" y="0"/>
                      </a:lnTo>
                      <a:lnTo>
                        <a:pt x="137" y="0"/>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grpSp>
          <p:grpSp>
            <p:nvGrpSpPr>
              <p:cNvPr id="9262" name="Group 58"/>
              <p:cNvGrpSpPr/>
              <p:nvPr/>
            </p:nvGrpSpPr>
            <p:grpSpPr>
              <a:xfrm>
                <a:off x="2592" y="1776"/>
                <a:ext cx="539" cy="509"/>
                <a:chOff x="2598" y="1766"/>
                <a:chExt cx="535" cy="509"/>
              </a:xfrm>
            </p:grpSpPr>
            <p:sp>
              <p:nvSpPr>
                <p:cNvPr id="9263" name="Oval 59"/>
                <p:cNvSpPr/>
                <p:nvPr/>
              </p:nvSpPr>
              <p:spPr>
                <a:xfrm>
                  <a:off x="2792" y="1766"/>
                  <a:ext cx="166" cy="161"/>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P</a:t>
                  </a:r>
                  <a:endParaRPr lang="en-US" altLang="ja-JP" sz="1800" dirty="0">
                    <a:latin typeface="黑体" panose="02010609060101010101" pitchFamily="49" charset="-122"/>
                    <a:ea typeface="黑体" panose="02010609060101010101" pitchFamily="49" charset="-122"/>
                  </a:endParaRPr>
                </a:p>
              </p:txBody>
            </p:sp>
            <p:sp>
              <p:nvSpPr>
                <p:cNvPr id="9264" name="Oval 60"/>
                <p:cNvSpPr/>
                <p:nvPr/>
              </p:nvSpPr>
              <p:spPr>
                <a:xfrm>
                  <a:off x="2968" y="1954"/>
                  <a:ext cx="165" cy="162"/>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D</a:t>
                  </a:r>
                  <a:endParaRPr lang="en-US" altLang="ja-JP" sz="1800" dirty="0">
                    <a:latin typeface="黑体" panose="02010609060101010101" pitchFamily="49" charset="-122"/>
                    <a:ea typeface="黑体" panose="02010609060101010101" pitchFamily="49" charset="-122"/>
                  </a:endParaRPr>
                </a:p>
              </p:txBody>
            </p:sp>
            <p:sp>
              <p:nvSpPr>
                <p:cNvPr id="9265" name="Oval 61"/>
                <p:cNvSpPr/>
                <p:nvPr/>
              </p:nvSpPr>
              <p:spPr>
                <a:xfrm>
                  <a:off x="2807" y="2114"/>
                  <a:ext cx="166" cy="161"/>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C</a:t>
                  </a:r>
                  <a:endParaRPr lang="en-US" altLang="ja-JP" sz="1800" dirty="0">
                    <a:latin typeface="黑体" panose="02010609060101010101" pitchFamily="49" charset="-122"/>
                    <a:ea typeface="黑体" panose="02010609060101010101" pitchFamily="49" charset="-122"/>
                  </a:endParaRPr>
                </a:p>
              </p:txBody>
            </p:sp>
            <p:sp>
              <p:nvSpPr>
                <p:cNvPr id="9266" name="Oval 62"/>
                <p:cNvSpPr/>
                <p:nvPr/>
              </p:nvSpPr>
              <p:spPr>
                <a:xfrm>
                  <a:off x="2598" y="1954"/>
                  <a:ext cx="166" cy="162"/>
                </a:xfrm>
                <a:prstGeom prst="ellipse">
                  <a:avLst/>
                </a:prstGeom>
                <a:solidFill>
                  <a:schemeClr val="bg1"/>
                </a:solidFill>
                <a:ln w="12700" cap="flat" cmpd="sng">
                  <a:solidFill>
                    <a:srgbClr val="000000"/>
                  </a:solidFill>
                  <a:prstDash val="solid"/>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en-US" altLang="ja-JP" sz="1800" dirty="0">
                      <a:latin typeface="黑体" panose="02010609060101010101" pitchFamily="49" charset="-122"/>
                      <a:ea typeface="黑体" panose="02010609060101010101" pitchFamily="49" charset="-122"/>
                    </a:rPr>
                    <a:t>A</a:t>
                  </a:r>
                  <a:endParaRPr lang="en-US" altLang="ja-JP" sz="1800" dirty="0">
                    <a:latin typeface="黑体" panose="02010609060101010101" pitchFamily="49" charset="-122"/>
                    <a:ea typeface="黑体" panose="02010609060101010101" pitchFamily="49" charset="-122"/>
                  </a:endParaRPr>
                </a:p>
              </p:txBody>
            </p:sp>
            <p:sp>
              <p:nvSpPr>
                <p:cNvPr id="9267" name="Freeform 63"/>
                <p:cNvSpPr/>
                <p:nvPr/>
              </p:nvSpPr>
              <p:spPr>
                <a:xfrm>
                  <a:off x="2960" y="1847"/>
                  <a:ext cx="92" cy="107"/>
                </a:xfrm>
                <a:custGeom>
                  <a:avLst/>
                  <a:gdLst/>
                  <a:ahLst/>
                  <a:cxnLst>
                    <a:cxn ang="0">
                      <a:pos x="0" y="0"/>
                    </a:cxn>
                    <a:cxn ang="0">
                      <a:pos x="2" y="0"/>
                    </a:cxn>
                    <a:cxn ang="0">
                      <a:pos x="3" y="1"/>
                    </a:cxn>
                    <a:cxn ang="0">
                      <a:pos x="4" y="2"/>
                    </a:cxn>
                    <a:cxn ang="0">
                      <a:pos x="6" y="2"/>
                    </a:cxn>
                    <a:cxn ang="0">
                      <a:pos x="7" y="2"/>
                    </a:cxn>
                    <a:cxn ang="0">
                      <a:pos x="9" y="2"/>
                    </a:cxn>
                    <a:cxn ang="0">
                      <a:pos x="10" y="2"/>
                    </a:cxn>
                    <a:cxn ang="0">
                      <a:pos x="11" y="3"/>
                    </a:cxn>
                    <a:cxn ang="0">
                      <a:pos x="12" y="4"/>
                    </a:cxn>
                    <a:cxn ang="0">
                      <a:pos x="14" y="5"/>
                    </a:cxn>
                    <a:cxn ang="0">
                      <a:pos x="14" y="6"/>
                    </a:cxn>
                    <a:cxn ang="0">
                      <a:pos x="16" y="6"/>
                    </a:cxn>
                    <a:cxn ang="0">
                      <a:pos x="18" y="8"/>
                    </a:cxn>
                    <a:cxn ang="0">
                      <a:pos x="18" y="9"/>
                    </a:cxn>
                    <a:cxn ang="0">
                      <a:pos x="19" y="10"/>
                    </a:cxn>
                    <a:cxn ang="0">
                      <a:pos x="21" y="11"/>
                    </a:cxn>
                    <a:cxn ang="0">
                      <a:pos x="22" y="12"/>
                    </a:cxn>
                    <a:cxn ang="0">
                      <a:pos x="22" y="14"/>
                    </a:cxn>
                    <a:cxn ang="0">
                      <a:pos x="24" y="15"/>
                    </a:cxn>
                    <a:cxn ang="0">
                      <a:pos x="24" y="16"/>
                    </a:cxn>
                    <a:cxn ang="0">
                      <a:pos x="26" y="19"/>
                    </a:cxn>
                    <a:cxn ang="0">
                      <a:pos x="26" y="20"/>
                    </a:cxn>
                    <a:cxn ang="0">
                      <a:pos x="27" y="22"/>
                    </a:cxn>
                    <a:cxn ang="0">
                      <a:pos x="27" y="23"/>
                    </a:cxn>
                    <a:cxn ang="0">
                      <a:pos x="28" y="25"/>
                    </a:cxn>
                    <a:cxn ang="0">
                      <a:pos x="28" y="25"/>
                    </a:cxn>
                    <a:cxn ang="0">
                      <a:pos x="29" y="27"/>
                    </a:cxn>
                    <a:cxn ang="0">
                      <a:pos x="30" y="29"/>
                    </a:cxn>
                    <a:cxn ang="0">
                      <a:pos x="30" y="31"/>
                    </a:cxn>
                    <a:cxn ang="0">
                      <a:pos x="30" y="33"/>
                    </a:cxn>
                    <a:cxn ang="0">
                      <a:pos x="30" y="34"/>
                    </a:cxn>
                    <a:cxn ang="0">
                      <a:pos x="30" y="35"/>
                    </a:cxn>
                  </a:cxnLst>
                  <a:pathLst>
                    <a:path w="115" h="133">
                      <a:moveTo>
                        <a:pt x="0" y="0"/>
                      </a:moveTo>
                      <a:lnTo>
                        <a:pt x="5" y="0"/>
                      </a:lnTo>
                      <a:lnTo>
                        <a:pt x="11" y="1"/>
                      </a:lnTo>
                      <a:lnTo>
                        <a:pt x="16" y="2"/>
                      </a:lnTo>
                      <a:lnTo>
                        <a:pt x="21" y="3"/>
                      </a:lnTo>
                      <a:lnTo>
                        <a:pt x="26" y="5"/>
                      </a:lnTo>
                      <a:lnTo>
                        <a:pt x="32" y="7"/>
                      </a:lnTo>
                      <a:lnTo>
                        <a:pt x="37" y="9"/>
                      </a:lnTo>
                      <a:lnTo>
                        <a:pt x="42" y="11"/>
                      </a:lnTo>
                      <a:lnTo>
                        <a:pt x="47" y="14"/>
                      </a:lnTo>
                      <a:lnTo>
                        <a:pt x="52" y="17"/>
                      </a:lnTo>
                      <a:lnTo>
                        <a:pt x="56" y="21"/>
                      </a:lnTo>
                      <a:lnTo>
                        <a:pt x="61" y="24"/>
                      </a:lnTo>
                      <a:lnTo>
                        <a:pt x="66" y="28"/>
                      </a:lnTo>
                      <a:lnTo>
                        <a:pt x="70" y="32"/>
                      </a:lnTo>
                      <a:lnTo>
                        <a:pt x="74" y="37"/>
                      </a:lnTo>
                      <a:lnTo>
                        <a:pt x="78" y="41"/>
                      </a:lnTo>
                      <a:lnTo>
                        <a:pt x="82" y="46"/>
                      </a:lnTo>
                      <a:lnTo>
                        <a:pt x="86" y="51"/>
                      </a:lnTo>
                      <a:lnTo>
                        <a:pt x="90" y="56"/>
                      </a:lnTo>
                      <a:lnTo>
                        <a:pt x="93" y="61"/>
                      </a:lnTo>
                      <a:lnTo>
                        <a:pt x="96" y="67"/>
                      </a:lnTo>
                      <a:lnTo>
                        <a:pt x="99" y="72"/>
                      </a:lnTo>
                      <a:lnTo>
                        <a:pt x="102" y="78"/>
                      </a:lnTo>
                      <a:lnTo>
                        <a:pt x="104" y="83"/>
                      </a:lnTo>
                      <a:lnTo>
                        <a:pt x="107" y="89"/>
                      </a:lnTo>
                      <a:lnTo>
                        <a:pt x="108" y="95"/>
                      </a:lnTo>
                      <a:lnTo>
                        <a:pt x="110" y="101"/>
                      </a:lnTo>
                      <a:lnTo>
                        <a:pt x="112" y="107"/>
                      </a:lnTo>
                      <a:lnTo>
                        <a:pt x="113" y="113"/>
                      </a:lnTo>
                      <a:lnTo>
                        <a:pt x="113" y="120"/>
                      </a:lnTo>
                      <a:lnTo>
                        <a:pt x="114" y="126"/>
                      </a:lnTo>
                      <a:lnTo>
                        <a:pt x="114" y="132"/>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68" name="Freeform 64"/>
                <p:cNvSpPr/>
                <p:nvPr/>
              </p:nvSpPr>
              <p:spPr>
                <a:xfrm>
                  <a:off x="2975" y="2117"/>
                  <a:ext cx="77" cy="78"/>
                </a:xfrm>
                <a:custGeom>
                  <a:avLst/>
                  <a:gdLst/>
                  <a:ahLst/>
                  <a:cxnLst>
                    <a:cxn ang="0">
                      <a:pos x="25" y="0"/>
                    </a:cxn>
                    <a:cxn ang="0">
                      <a:pos x="25" y="2"/>
                    </a:cxn>
                    <a:cxn ang="0">
                      <a:pos x="25" y="2"/>
                    </a:cxn>
                    <a:cxn ang="0">
                      <a:pos x="25" y="4"/>
                    </a:cxn>
                    <a:cxn ang="0">
                      <a:pos x="25" y="5"/>
                    </a:cxn>
                    <a:cxn ang="0">
                      <a:pos x="24" y="6"/>
                    </a:cxn>
                    <a:cxn ang="0">
                      <a:pos x="24" y="7"/>
                    </a:cxn>
                    <a:cxn ang="0">
                      <a:pos x="24" y="8"/>
                    </a:cxn>
                    <a:cxn ang="0">
                      <a:pos x="23" y="9"/>
                    </a:cxn>
                    <a:cxn ang="0">
                      <a:pos x="22" y="10"/>
                    </a:cxn>
                    <a:cxn ang="0">
                      <a:pos x="22" y="11"/>
                    </a:cxn>
                    <a:cxn ang="0">
                      <a:pos x="21" y="13"/>
                    </a:cxn>
                    <a:cxn ang="0">
                      <a:pos x="21" y="14"/>
                    </a:cxn>
                    <a:cxn ang="0">
                      <a:pos x="19" y="14"/>
                    </a:cxn>
                    <a:cxn ang="0">
                      <a:pos x="19" y="16"/>
                    </a:cxn>
                    <a:cxn ang="0">
                      <a:pos x="18" y="18"/>
                    </a:cxn>
                    <a:cxn ang="0">
                      <a:pos x="18" y="18"/>
                    </a:cxn>
                    <a:cxn ang="0">
                      <a:pos x="17" y="18"/>
                    </a:cxn>
                    <a:cxn ang="0">
                      <a:pos x="15" y="20"/>
                    </a:cxn>
                    <a:cxn ang="0">
                      <a:pos x="14" y="20"/>
                    </a:cxn>
                    <a:cxn ang="0">
                      <a:pos x="14" y="22"/>
                    </a:cxn>
                    <a:cxn ang="0">
                      <a:pos x="12" y="22"/>
                    </a:cxn>
                    <a:cxn ang="0">
                      <a:pos x="11" y="23"/>
                    </a:cxn>
                    <a:cxn ang="0">
                      <a:pos x="10" y="23"/>
                    </a:cxn>
                    <a:cxn ang="0">
                      <a:pos x="9" y="24"/>
                    </a:cxn>
                    <a:cxn ang="0">
                      <a:pos x="8" y="25"/>
                    </a:cxn>
                    <a:cxn ang="0">
                      <a:pos x="7" y="25"/>
                    </a:cxn>
                    <a:cxn ang="0">
                      <a:pos x="6" y="25"/>
                    </a:cxn>
                    <a:cxn ang="0">
                      <a:pos x="5" y="25"/>
                    </a:cxn>
                    <a:cxn ang="0">
                      <a:pos x="3" y="25"/>
                    </a:cxn>
                    <a:cxn ang="0">
                      <a:pos x="2" y="25"/>
                    </a:cxn>
                    <a:cxn ang="0">
                      <a:pos x="2" y="26"/>
                    </a:cxn>
                    <a:cxn ang="0">
                      <a:pos x="0" y="26"/>
                    </a:cxn>
                  </a:cxnLst>
                  <a:pathLst>
                    <a:path w="96" h="97">
                      <a:moveTo>
                        <a:pt x="95" y="0"/>
                      </a:moveTo>
                      <a:lnTo>
                        <a:pt x="95" y="5"/>
                      </a:lnTo>
                      <a:lnTo>
                        <a:pt x="94" y="9"/>
                      </a:lnTo>
                      <a:lnTo>
                        <a:pt x="94" y="14"/>
                      </a:lnTo>
                      <a:lnTo>
                        <a:pt x="93" y="18"/>
                      </a:lnTo>
                      <a:lnTo>
                        <a:pt x="92" y="22"/>
                      </a:lnTo>
                      <a:lnTo>
                        <a:pt x="90" y="27"/>
                      </a:lnTo>
                      <a:lnTo>
                        <a:pt x="89" y="31"/>
                      </a:lnTo>
                      <a:lnTo>
                        <a:pt x="87" y="35"/>
                      </a:lnTo>
                      <a:lnTo>
                        <a:pt x="85" y="39"/>
                      </a:lnTo>
                      <a:lnTo>
                        <a:pt x="82" y="44"/>
                      </a:lnTo>
                      <a:lnTo>
                        <a:pt x="80" y="47"/>
                      </a:lnTo>
                      <a:lnTo>
                        <a:pt x="77" y="52"/>
                      </a:lnTo>
                      <a:lnTo>
                        <a:pt x="74" y="55"/>
                      </a:lnTo>
                      <a:lnTo>
                        <a:pt x="72" y="59"/>
                      </a:lnTo>
                      <a:lnTo>
                        <a:pt x="68" y="63"/>
                      </a:lnTo>
                      <a:lnTo>
                        <a:pt x="65" y="66"/>
                      </a:lnTo>
                      <a:lnTo>
                        <a:pt x="62" y="69"/>
                      </a:lnTo>
                      <a:lnTo>
                        <a:pt x="58" y="72"/>
                      </a:lnTo>
                      <a:lnTo>
                        <a:pt x="55" y="75"/>
                      </a:lnTo>
                      <a:lnTo>
                        <a:pt x="51" y="78"/>
                      </a:lnTo>
                      <a:lnTo>
                        <a:pt x="47" y="81"/>
                      </a:lnTo>
                      <a:lnTo>
                        <a:pt x="43" y="83"/>
                      </a:lnTo>
                      <a:lnTo>
                        <a:pt x="39" y="86"/>
                      </a:lnTo>
                      <a:lnTo>
                        <a:pt x="35" y="88"/>
                      </a:lnTo>
                      <a:lnTo>
                        <a:pt x="30" y="90"/>
                      </a:lnTo>
                      <a:lnTo>
                        <a:pt x="26" y="91"/>
                      </a:lnTo>
                      <a:lnTo>
                        <a:pt x="22" y="93"/>
                      </a:lnTo>
                      <a:lnTo>
                        <a:pt x="18" y="94"/>
                      </a:lnTo>
                      <a:lnTo>
                        <a:pt x="13" y="95"/>
                      </a:lnTo>
                      <a:lnTo>
                        <a:pt x="9" y="95"/>
                      </a:lnTo>
                      <a:lnTo>
                        <a:pt x="4" y="96"/>
                      </a:lnTo>
                      <a:lnTo>
                        <a:pt x="0" y="96"/>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69" name="Freeform 65"/>
                <p:cNvSpPr/>
                <p:nvPr/>
              </p:nvSpPr>
              <p:spPr>
                <a:xfrm>
                  <a:off x="2681" y="2117"/>
                  <a:ext cx="125" cy="78"/>
                </a:xfrm>
                <a:custGeom>
                  <a:avLst/>
                  <a:gdLst/>
                  <a:ahLst/>
                  <a:cxnLst>
                    <a:cxn ang="0">
                      <a:pos x="40" y="26"/>
                    </a:cxn>
                    <a:cxn ang="0">
                      <a:pos x="39" y="26"/>
                    </a:cxn>
                    <a:cxn ang="0">
                      <a:pos x="36" y="25"/>
                    </a:cxn>
                    <a:cxn ang="0">
                      <a:pos x="34" y="25"/>
                    </a:cxn>
                    <a:cxn ang="0">
                      <a:pos x="33" y="25"/>
                    </a:cxn>
                    <a:cxn ang="0">
                      <a:pos x="31" y="25"/>
                    </a:cxn>
                    <a:cxn ang="0">
                      <a:pos x="29" y="25"/>
                    </a:cxn>
                    <a:cxn ang="0">
                      <a:pos x="26" y="25"/>
                    </a:cxn>
                    <a:cxn ang="0">
                      <a:pos x="25" y="24"/>
                    </a:cxn>
                    <a:cxn ang="0">
                      <a:pos x="23" y="23"/>
                    </a:cxn>
                    <a:cxn ang="0">
                      <a:pos x="21" y="23"/>
                    </a:cxn>
                    <a:cxn ang="0">
                      <a:pos x="20" y="22"/>
                    </a:cxn>
                    <a:cxn ang="0">
                      <a:pos x="18" y="22"/>
                    </a:cxn>
                    <a:cxn ang="0">
                      <a:pos x="17" y="20"/>
                    </a:cxn>
                    <a:cxn ang="0">
                      <a:pos x="15" y="20"/>
                    </a:cxn>
                    <a:cxn ang="0">
                      <a:pos x="14" y="18"/>
                    </a:cxn>
                    <a:cxn ang="0">
                      <a:pos x="13" y="18"/>
                    </a:cxn>
                    <a:cxn ang="0">
                      <a:pos x="11" y="18"/>
                    </a:cxn>
                    <a:cxn ang="0">
                      <a:pos x="10" y="16"/>
                    </a:cxn>
                    <a:cxn ang="0">
                      <a:pos x="9" y="14"/>
                    </a:cxn>
                    <a:cxn ang="0">
                      <a:pos x="7" y="14"/>
                    </a:cxn>
                    <a:cxn ang="0">
                      <a:pos x="6" y="13"/>
                    </a:cxn>
                    <a:cxn ang="0">
                      <a:pos x="6" y="11"/>
                    </a:cxn>
                    <a:cxn ang="0">
                      <a:pos x="5" y="10"/>
                    </a:cxn>
                    <a:cxn ang="0">
                      <a:pos x="3" y="9"/>
                    </a:cxn>
                    <a:cxn ang="0">
                      <a:pos x="2" y="8"/>
                    </a:cxn>
                    <a:cxn ang="0">
                      <a:pos x="2" y="7"/>
                    </a:cxn>
                    <a:cxn ang="0">
                      <a:pos x="2" y="6"/>
                    </a:cxn>
                    <a:cxn ang="0">
                      <a:pos x="2" y="5"/>
                    </a:cxn>
                    <a:cxn ang="0">
                      <a:pos x="2" y="4"/>
                    </a:cxn>
                    <a:cxn ang="0">
                      <a:pos x="1" y="2"/>
                    </a:cxn>
                    <a:cxn ang="0">
                      <a:pos x="0" y="2"/>
                    </a:cxn>
                    <a:cxn ang="0">
                      <a:pos x="0" y="0"/>
                    </a:cxn>
                  </a:cxnLst>
                  <a:pathLst>
                    <a:path w="157" h="97">
                      <a:moveTo>
                        <a:pt x="156" y="96"/>
                      </a:moveTo>
                      <a:lnTo>
                        <a:pt x="149" y="96"/>
                      </a:lnTo>
                      <a:lnTo>
                        <a:pt x="141" y="95"/>
                      </a:lnTo>
                      <a:lnTo>
                        <a:pt x="134" y="95"/>
                      </a:lnTo>
                      <a:lnTo>
                        <a:pt x="127" y="94"/>
                      </a:lnTo>
                      <a:lnTo>
                        <a:pt x="120" y="93"/>
                      </a:lnTo>
                      <a:lnTo>
                        <a:pt x="113" y="91"/>
                      </a:lnTo>
                      <a:lnTo>
                        <a:pt x="106" y="90"/>
                      </a:lnTo>
                      <a:lnTo>
                        <a:pt x="99" y="88"/>
                      </a:lnTo>
                      <a:lnTo>
                        <a:pt x="92" y="86"/>
                      </a:lnTo>
                      <a:lnTo>
                        <a:pt x="85" y="83"/>
                      </a:lnTo>
                      <a:lnTo>
                        <a:pt x="79" y="81"/>
                      </a:lnTo>
                      <a:lnTo>
                        <a:pt x="72" y="78"/>
                      </a:lnTo>
                      <a:lnTo>
                        <a:pt x="66" y="75"/>
                      </a:lnTo>
                      <a:lnTo>
                        <a:pt x="60" y="72"/>
                      </a:lnTo>
                      <a:lnTo>
                        <a:pt x="55" y="69"/>
                      </a:lnTo>
                      <a:lnTo>
                        <a:pt x="49" y="66"/>
                      </a:lnTo>
                      <a:lnTo>
                        <a:pt x="43" y="63"/>
                      </a:lnTo>
                      <a:lnTo>
                        <a:pt x="38" y="59"/>
                      </a:lnTo>
                      <a:lnTo>
                        <a:pt x="33" y="55"/>
                      </a:lnTo>
                      <a:lnTo>
                        <a:pt x="29" y="52"/>
                      </a:lnTo>
                      <a:lnTo>
                        <a:pt x="25" y="47"/>
                      </a:lnTo>
                      <a:lnTo>
                        <a:pt x="21" y="44"/>
                      </a:lnTo>
                      <a:lnTo>
                        <a:pt x="17" y="39"/>
                      </a:lnTo>
                      <a:lnTo>
                        <a:pt x="13" y="35"/>
                      </a:lnTo>
                      <a:lnTo>
                        <a:pt x="10" y="31"/>
                      </a:lnTo>
                      <a:lnTo>
                        <a:pt x="8" y="27"/>
                      </a:lnTo>
                      <a:lnTo>
                        <a:pt x="6" y="22"/>
                      </a:lnTo>
                      <a:lnTo>
                        <a:pt x="4" y="18"/>
                      </a:lnTo>
                      <a:lnTo>
                        <a:pt x="2" y="14"/>
                      </a:lnTo>
                      <a:lnTo>
                        <a:pt x="1" y="9"/>
                      </a:lnTo>
                      <a:lnTo>
                        <a:pt x="0" y="5"/>
                      </a:lnTo>
                      <a:lnTo>
                        <a:pt x="0" y="0"/>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sp>
              <p:nvSpPr>
                <p:cNvPr id="9270" name="Freeform 66"/>
                <p:cNvSpPr/>
                <p:nvPr/>
              </p:nvSpPr>
              <p:spPr>
                <a:xfrm>
                  <a:off x="2681" y="1847"/>
                  <a:ext cx="110" cy="107"/>
                </a:xfrm>
                <a:custGeom>
                  <a:avLst/>
                  <a:gdLst/>
                  <a:ahLst/>
                  <a:cxnLst>
                    <a:cxn ang="0">
                      <a:pos x="0" y="35"/>
                    </a:cxn>
                    <a:cxn ang="0">
                      <a:pos x="0" y="34"/>
                    </a:cxn>
                    <a:cxn ang="0">
                      <a:pos x="1" y="33"/>
                    </a:cxn>
                    <a:cxn ang="0">
                      <a:pos x="2" y="31"/>
                    </a:cxn>
                    <a:cxn ang="0">
                      <a:pos x="2" y="29"/>
                    </a:cxn>
                    <a:cxn ang="0">
                      <a:pos x="2" y="27"/>
                    </a:cxn>
                    <a:cxn ang="0">
                      <a:pos x="2" y="25"/>
                    </a:cxn>
                    <a:cxn ang="0">
                      <a:pos x="2" y="25"/>
                    </a:cxn>
                    <a:cxn ang="0">
                      <a:pos x="3" y="23"/>
                    </a:cxn>
                    <a:cxn ang="0">
                      <a:pos x="4" y="22"/>
                    </a:cxn>
                    <a:cxn ang="0">
                      <a:pos x="5" y="20"/>
                    </a:cxn>
                    <a:cxn ang="0">
                      <a:pos x="6" y="19"/>
                    </a:cxn>
                    <a:cxn ang="0">
                      <a:pos x="6" y="16"/>
                    </a:cxn>
                    <a:cxn ang="0">
                      <a:pos x="7" y="15"/>
                    </a:cxn>
                    <a:cxn ang="0">
                      <a:pos x="9" y="14"/>
                    </a:cxn>
                    <a:cxn ang="0">
                      <a:pos x="10" y="12"/>
                    </a:cxn>
                    <a:cxn ang="0">
                      <a:pos x="11" y="11"/>
                    </a:cxn>
                    <a:cxn ang="0">
                      <a:pos x="11" y="10"/>
                    </a:cxn>
                    <a:cxn ang="0">
                      <a:pos x="14" y="9"/>
                    </a:cxn>
                    <a:cxn ang="0">
                      <a:pos x="14" y="8"/>
                    </a:cxn>
                    <a:cxn ang="0">
                      <a:pos x="17" y="6"/>
                    </a:cxn>
                    <a:cxn ang="0">
                      <a:pos x="18" y="6"/>
                    </a:cxn>
                    <a:cxn ang="0">
                      <a:pos x="19" y="5"/>
                    </a:cxn>
                    <a:cxn ang="0">
                      <a:pos x="21" y="4"/>
                    </a:cxn>
                    <a:cxn ang="0">
                      <a:pos x="22" y="3"/>
                    </a:cxn>
                    <a:cxn ang="0">
                      <a:pos x="23" y="2"/>
                    </a:cxn>
                    <a:cxn ang="0">
                      <a:pos x="26" y="2"/>
                    </a:cxn>
                    <a:cxn ang="0">
                      <a:pos x="26" y="2"/>
                    </a:cxn>
                    <a:cxn ang="0">
                      <a:pos x="29" y="2"/>
                    </a:cxn>
                    <a:cxn ang="0">
                      <a:pos x="30" y="2"/>
                    </a:cxn>
                    <a:cxn ang="0">
                      <a:pos x="32" y="1"/>
                    </a:cxn>
                    <a:cxn ang="0">
                      <a:pos x="33" y="0"/>
                    </a:cxn>
                    <a:cxn ang="0">
                      <a:pos x="35" y="0"/>
                    </a:cxn>
                  </a:cxnLst>
                  <a:pathLst>
                    <a:path w="138" h="133">
                      <a:moveTo>
                        <a:pt x="0" y="132"/>
                      </a:moveTo>
                      <a:lnTo>
                        <a:pt x="0" y="126"/>
                      </a:lnTo>
                      <a:lnTo>
                        <a:pt x="1" y="120"/>
                      </a:lnTo>
                      <a:lnTo>
                        <a:pt x="2" y="113"/>
                      </a:lnTo>
                      <a:lnTo>
                        <a:pt x="3" y="107"/>
                      </a:lnTo>
                      <a:lnTo>
                        <a:pt x="5" y="101"/>
                      </a:lnTo>
                      <a:lnTo>
                        <a:pt x="7" y="95"/>
                      </a:lnTo>
                      <a:lnTo>
                        <a:pt x="9" y="89"/>
                      </a:lnTo>
                      <a:lnTo>
                        <a:pt x="12" y="83"/>
                      </a:lnTo>
                      <a:lnTo>
                        <a:pt x="15" y="78"/>
                      </a:lnTo>
                      <a:lnTo>
                        <a:pt x="18" y="72"/>
                      </a:lnTo>
                      <a:lnTo>
                        <a:pt x="21" y="67"/>
                      </a:lnTo>
                      <a:lnTo>
                        <a:pt x="25" y="61"/>
                      </a:lnTo>
                      <a:lnTo>
                        <a:pt x="29" y="56"/>
                      </a:lnTo>
                      <a:lnTo>
                        <a:pt x="33" y="51"/>
                      </a:lnTo>
                      <a:lnTo>
                        <a:pt x="38" y="46"/>
                      </a:lnTo>
                      <a:lnTo>
                        <a:pt x="43" y="41"/>
                      </a:lnTo>
                      <a:lnTo>
                        <a:pt x="47" y="37"/>
                      </a:lnTo>
                      <a:lnTo>
                        <a:pt x="53" y="32"/>
                      </a:lnTo>
                      <a:lnTo>
                        <a:pt x="58" y="28"/>
                      </a:lnTo>
                      <a:lnTo>
                        <a:pt x="63" y="24"/>
                      </a:lnTo>
                      <a:lnTo>
                        <a:pt x="69" y="21"/>
                      </a:lnTo>
                      <a:lnTo>
                        <a:pt x="75" y="17"/>
                      </a:lnTo>
                      <a:lnTo>
                        <a:pt x="80" y="14"/>
                      </a:lnTo>
                      <a:lnTo>
                        <a:pt x="87" y="11"/>
                      </a:lnTo>
                      <a:lnTo>
                        <a:pt x="93" y="9"/>
                      </a:lnTo>
                      <a:lnTo>
                        <a:pt x="99" y="7"/>
                      </a:lnTo>
                      <a:lnTo>
                        <a:pt x="105" y="5"/>
                      </a:lnTo>
                      <a:lnTo>
                        <a:pt x="111" y="3"/>
                      </a:lnTo>
                      <a:lnTo>
                        <a:pt x="118" y="2"/>
                      </a:lnTo>
                      <a:lnTo>
                        <a:pt x="124" y="1"/>
                      </a:lnTo>
                      <a:lnTo>
                        <a:pt x="130" y="0"/>
                      </a:lnTo>
                      <a:lnTo>
                        <a:pt x="137" y="0"/>
                      </a:lnTo>
                    </a:path>
                  </a:pathLst>
                </a:custGeom>
                <a:noFill/>
                <a:ln w="50800" cap="rnd" cmpd="sng">
                  <a:solidFill>
                    <a:srgbClr val="000000">
                      <a:alpha val="100000"/>
                    </a:srgbClr>
                  </a:solidFill>
                  <a:prstDash val="solid"/>
                  <a:round/>
                  <a:headEnd type="none" w="sm" len="sm"/>
                  <a:tailEnd type="stealth" w="med" len="med"/>
                </a:ln>
              </p:spPr>
              <p:txBody>
                <a:bodyPr/>
                <a:p>
                  <a:endParaRPr lang="zh-CN" altLang="en-US"/>
                </a:p>
              </p:txBody>
            </p:sp>
          </p:grpSp>
        </p:grpSp>
        <p:sp>
          <p:nvSpPr>
            <p:cNvPr id="9241" name="Line 67"/>
            <p:cNvSpPr/>
            <p:nvPr/>
          </p:nvSpPr>
          <p:spPr>
            <a:xfrm>
              <a:off x="359" y="3725"/>
              <a:ext cx="2402" cy="1"/>
            </a:xfrm>
            <a:prstGeom prst="line">
              <a:avLst/>
            </a:prstGeom>
            <a:ln w="9525" cap="flat" cmpd="sng">
              <a:solidFill>
                <a:srgbClr val="000000"/>
              </a:solidFill>
              <a:prstDash val="solid"/>
              <a:headEnd type="none" w="med" len="med"/>
              <a:tailEnd type="none" w="med" len="med"/>
            </a:ln>
          </p:spPr>
        </p:sp>
        <p:sp>
          <p:nvSpPr>
            <p:cNvPr id="9242" name="Line 68"/>
            <p:cNvSpPr/>
            <p:nvPr/>
          </p:nvSpPr>
          <p:spPr>
            <a:xfrm>
              <a:off x="921" y="3202"/>
              <a:ext cx="1209" cy="1"/>
            </a:xfrm>
            <a:prstGeom prst="line">
              <a:avLst/>
            </a:prstGeom>
            <a:ln w="9525" cap="flat" cmpd="sng">
              <a:solidFill>
                <a:schemeClr val="tx1"/>
              </a:solidFill>
              <a:prstDash val="solid"/>
              <a:headEnd type="none" w="med" len="med"/>
              <a:tailEnd type="none" w="med" len="med"/>
            </a:ln>
          </p:spPr>
        </p:sp>
        <p:sp>
          <p:nvSpPr>
            <p:cNvPr id="9243" name="Line 69"/>
            <p:cNvSpPr/>
            <p:nvPr/>
          </p:nvSpPr>
          <p:spPr>
            <a:xfrm>
              <a:off x="1197" y="2638"/>
              <a:ext cx="657" cy="1"/>
            </a:xfrm>
            <a:prstGeom prst="line">
              <a:avLst/>
            </a:prstGeom>
            <a:ln w="9525" cap="flat" cmpd="sng">
              <a:solidFill>
                <a:schemeClr val="tx1"/>
              </a:solidFill>
              <a:prstDash val="solid"/>
              <a:headEnd type="none" w="med" len="med"/>
              <a:tailEnd type="none" w="med" len="med"/>
            </a:ln>
          </p:spPr>
        </p:sp>
        <p:sp>
          <p:nvSpPr>
            <p:cNvPr id="9244" name="Line 70"/>
            <p:cNvSpPr/>
            <p:nvPr/>
          </p:nvSpPr>
          <p:spPr>
            <a:xfrm flipH="1" flipV="1">
              <a:off x="995" y="2356"/>
              <a:ext cx="137" cy="80"/>
            </a:xfrm>
            <a:prstGeom prst="line">
              <a:avLst/>
            </a:prstGeom>
            <a:ln w="57150" cap="flat" cmpd="sng">
              <a:solidFill>
                <a:srgbClr val="FF0000"/>
              </a:solidFill>
              <a:prstDash val="solid"/>
              <a:headEnd type="none" w="med" len="med"/>
              <a:tailEnd type="triangle" w="med" len="med"/>
            </a:ln>
          </p:spPr>
        </p:sp>
        <p:sp>
          <p:nvSpPr>
            <p:cNvPr id="9245" name="Line 71"/>
            <p:cNvSpPr/>
            <p:nvPr/>
          </p:nvSpPr>
          <p:spPr>
            <a:xfrm>
              <a:off x="1510" y="1694"/>
              <a:ext cx="1067" cy="2041"/>
            </a:xfrm>
            <a:prstGeom prst="line">
              <a:avLst/>
            </a:prstGeom>
            <a:ln w="38100" cap="flat" cmpd="sng">
              <a:solidFill>
                <a:schemeClr val="tx1"/>
              </a:solidFill>
              <a:prstDash val="dash"/>
              <a:headEnd type="none" w="med" len="med"/>
              <a:tailEnd type="none" w="med" len="med"/>
            </a:ln>
          </p:spPr>
        </p:sp>
        <p:sp>
          <p:nvSpPr>
            <p:cNvPr id="9246" name="Line 72"/>
            <p:cNvSpPr/>
            <p:nvPr/>
          </p:nvSpPr>
          <p:spPr>
            <a:xfrm flipV="1">
              <a:off x="479" y="1655"/>
              <a:ext cx="1031" cy="2059"/>
            </a:xfrm>
            <a:prstGeom prst="line">
              <a:avLst/>
            </a:prstGeom>
            <a:ln w="38100" cap="flat" cmpd="sng">
              <a:solidFill>
                <a:schemeClr val="tx1"/>
              </a:solidFill>
              <a:prstDash val="dash"/>
              <a:headEnd type="none" w="med" len="med"/>
              <a:tailEnd type="none" w="med" len="med"/>
            </a:ln>
          </p:spPr>
        </p:sp>
        <p:sp>
          <p:nvSpPr>
            <p:cNvPr id="9247" name="Line 73"/>
            <p:cNvSpPr/>
            <p:nvPr/>
          </p:nvSpPr>
          <p:spPr>
            <a:xfrm flipV="1">
              <a:off x="2145" y="3105"/>
              <a:ext cx="138" cy="80"/>
            </a:xfrm>
            <a:prstGeom prst="line">
              <a:avLst/>
            </a:prstGeom>
            <a:ln w="57150" cap="flat" cmpd="sng">
              <a:solidFill>
                <a:srgbClr val="FF0000"/>
              </a:solidFill>
              <a:prstDash val="solid"/>
              <a:headEnd type="none" w="med" len="med"/>
              <a:tailEnd type="triangle" w="med" len="med"/>
            </a:ln>
          </p:spPr>
        </p:sp>
        <p:sp>
          <p:nvSpPr>
            <p:cNvPr id="9248" name="Line 74"/>
            <p:cNvSpPr/>
            <p:nvPr/>
          </p:nvSpPr>
          <p:spPr>
            <a:xfrm flipH="1" flipV="1">
              <a:off x="799" y="3081"/>
              <a:ext cx="138" cy="80"/>
            </a:xfrm>
            <a:prstGeom prst="line">
              <a:avLst/>
            </a:prstGeom>
            <a:ln w="57150" cap="flat" cmpd="sng">
              <a:solidFill>
                <a:srgbClr val="FF0000"/>
              </a:solidFill>
              <a:prstDash val="solid"/>
              <a:headEnd type="none" w="med" len="med"/>
              <a:tailEnd type="triangle" w="med" len="med"/>
            </a:ln>
          </p:spPr>
        </p:sp>
        <p:sp>
          <p:nvSpPr>
            <p:cNvPr id="9249" name="Line 75"/>
            <p:cNvSpPr/>
            <p:nvPr/>
          </p:nvSpPr>
          <p:spPr>
            <a:xfrm flipH="1" flipV="1">
              <a:off x="1750" y="1510"/>
              <a:ext cx="1085" cy="2107"/>
            </a:xfrm>
            <a:prstGeom prst="line">
              <a:avLst/>
            </a:prstGeom>
            <a:ln w="76200" cap="flat" cmpd="sng">
              <a:solidFill>
                <a:schemeClr val="tx1"/>
              </a:solidFill>
              <a:prstDash val="solid"/>
              <a:headEnd type="none" w="med" len="med"/>
              <a:tailEnd type="stealth" w="med" len="med"/>
            </a:ln>
          </p:spPr>
        </p:sp>
        <p:sp>
          <p:nvSpPr>
            <p:cNvPr id="9250" name="Line 76"/>
            <p:cNvSpPr/>
            <p:nvPr/>
          </p:nvSpPr>
          <p:spPr>
            <a:xfrm flipV="1">
              <a:off x="295" y="1510"/>
              <a:ext cx="1006" cy="2108"/>
            </a:xfrm>
            <a:prstGeom prst="line">
              <a:avLst/>
            </a:prstGeom>
            <a:ln w="76200" cap="flat" cmpd="sng">
              <a:solidFill>
                <a:schemeClr val="tx1"/>
              </a:solidFill>
              <a:prstDash val="solid"/>
              <a:headEnd type="none" w="med" len="med"/>
              <a:tailEnd type="stealth" w="med" len="med"/>
            </a:ln>
          </p:spPr>
        </p:sp>
        <p:sp>
          <p:nvSpPr>
            <p:cNvPr id="9251" name="Line 77"/>
            <p:cNvSpPr/>
            <p:nvPr/>
          </p:nvSpPr>
          <p:spPr>
            <a:xfrm flipV="1">
              <a:off x="1878" y="2361"/>
              <a:ext cx="138" cy="81"/>
            </a:xfrm>
            <a:prstGeom prst="line">
              <a:avLst/>
            </a:prstGeom>
            <a:ln w="57150" cap="flat" cmpd="sng">
              <a:solidFill>
                <a:srgbClr val="FF0000"/>
              </a:solidFill>
              <a:prstDash val="solid"/>
              <a:headEnd type="none" w="med" len="med"/>
              <a:tailEnd type="triangle" w="med" len="med"/>
            </a:ln>
          </p:spPr>
        </p:sp>
      </p:grpSp>
      <p:sp>
        <p:nvSpPr>
          <p:cNvPr id="9221" name="AutoShape 78"/>
          <p:cNvSpPr/>
          <p:nvPr/>
        </p:nvSpPr>
        <p:spPr>
          <a:xfrm>
            <a:off x="4884738" y="2171700"/>
            <a:ext cx="3676650" cy="1028700"/>
          </a:xfrm>
          <a:prstGeom prst="roundRect">
            <a:avLst>
              <a:gd name="adj" fmla="val 16667"/>
            </a:avLst>
          </a:prstGeom>
          <a:solidFill>
            <a:srgbClr val="00FFFF"/>
          </a:solidFill>
          <a:ln w="1270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just">
              <a:spcBef>
                <a:spcPct val="0"/>
              </a:spcBef>
              <a:buNone/>
            </a:pPr>
            <a:r>
              <a:rPr lang="ja-JP" altLang="en-US" sz="1100" b="1" dirty="0">
                <a:ea typeface="黑体" panose="02010609060101010101" pitchFamily="49" charset="-122"/>
              </a:rPr>
              <a:t>②</a:t>
            </a:r>
            <a:r>
              <a:rPr lang="zh-CN" altLang="en-US" sz="1100" b="1" dirty="0">
                <a:ea typeface="黑体" panose="02010609060101010101" pitchFamily="49" charset="-122"/>
              </a:rPr>
              <a:t>问题解决</a:t>
            </a:r>
            <a:r>
              <a:rPr lang="ja-JP" altLang="en-US" sz="1100" b="1" dirty="0">
                <a:ea typeface="黑体" panose="02010609060101010101" pitchFamily="49" charset="-122"/>
              </a:rPr>
              <a:t>（</a:t>
            </a:r>
            <a:r>
              <a:rPr lang="en-US" altLang="zh-CN" sz="1100" b="1" dirty="0">
                <a:ea typeface="黑体" panose="02010609060101010101" pitchFamily="49" charset="-122"/>
              </a:rPr>
              <a:t>TBP</a:t>
            </a:r>
            <a:r>
              <a:rPr lang="ja-JP" altLang="en-US" sz="1100" b="1" dirty="0">
                <a:ea typeface="黑体" panose="02010609060101010101" pitchFamily="49" charset="-122"/>
              </a:rPr>
              <a:t>：</a:t>
            </a:r>
            <a:r>
              <a:rPr lang="en-US" altLang="ja-JP" sz="1100" b="1" dirty="0">
                <a:ea typeface="黑体" panose="02010609060101010101" pitchFamily="49" charset="-122"/>
              </a:rPr>
              <a:t>Toyota Business Practices</a:t>
            </a:r>
            <a:r>
              <a:rPr lang="ja-JP" altLang="en-US" sz="1100" b="1" dirty="0">
                <a:ea typeface="黑体" panose="02010609060101010101" pitchFamily="49" charset="-122"/>
              </a:rPr>
              <a:t>）</a:t>
            </a:r>
            <a:endParaRPr lang="ja-JP" altLang="en-US" sz="1100" b="1" dirty="0">
              <a:ea typeface="黑体" panose="02010609060101010101" pitchFamily="49" charset="-122"/>
            </a:endParaRPr>
          </a:p>
          <a:p>
            <a:pPr marL="0" lvl="0" indent="0" algn="just">
              <a:spcBef>
                <a:spcPct val="0"/>
              </a:spcBef>
              <a:buNone/>
            </a:pPr>
            <a:r>
              <a:rPr lang="ja-JP" altLang="zh-CN" sz="1100" b="1" dirty="0">
                <a:ea typeface="黑体" panose="02010609060101010101" pitchFamily="49" charset="-122"/>
              </a:rPr>
              <a:t> </a:t>
            </a:r>
            <a:r>
              <a:rPr lang="ja-JP" altLang="en-US" sz="1100" b="1" dirty="0">
                <a:ea typeface="黑体" panose="02010609060101010101" pitchFamily="49" charset="-122"/>
              </a:rPr>
              <a:t> ：</a:t>
            </a:r>
            <a:r>
              <a:rPr lang="zh-CN" altLang="en-US" sz="1100" b="1" dirty="0">
                <a:ea typeface="黑体" panose="02010609060101010101" pitchFamily="49" charset="-122"/>
              </a:rPr>
              <a:t>实践</a:t>
            </a:r>
            <a:r>
              <a:rPr lang="en-US" altLang="zh-CN" sz="1100" b="1" dirty="0">
                <a:ea typeface="黑体" panose="02010609060101010101" pitchFamily="49" charset="-122"/>
              </a:rPr>
              <a:t>Toyota Way</a:t>
            </a:r>
            <a:r>
              <a:rPr lang="zh-CN" altLang="en-US" sz="1100" b="1" dirty="0">
                <a:ea typeface="黑体" panose="02010609060101010101" pitchFamily="49" charset="-122"/>
              </a:rPr>
              <a:t>的工作方法</a:t>
            </a:r>
            <a:endParaRPr lang="ja-JP" altLang="en-US" sz="1100" b="1" dirty="0">
              <a:ea typeface="黑体" panose="02010609060101010101" pitchFamily="49" charset="-122"/>
            </a:endParaRPr>
          </a:p>
          <a:p>
            <a:pPr marL="0" lvl="0" indent="0" algn="just">
              <a:lnSpc>
                <a:spcPct val="96000"/>
              </a:lnSpc>
              <a:spcBef>
                <a:spcPct val="0"/>
              </a:spcBef>
              <a:buNone/>
            </a:pPr>
            <a:r>
              <a:rPr lang="ja-JP" altLang="en-US" sz="1100" b="1" dirty="0">
                <a:ea typeface="黑体" panose="02010609060101010101" pitchFamily="49" charset="-122"/>
              </a:rPr>
              <a:t>　⇒・</a:t>
            </a:r>
            <a:r>
              <a:rPr lang="zh-CN" altLang="en-US" sz="1100" b="1" dirty="0">
                <a:ea typeface="黑体" panose="02010609060101010101" pitchFamily="49" charset="-122"/>
              </a:rPr>
              <a:t>适用于各职位</a:t>
            </a:r>
            <a:r>
              <a:rPr lang="en-US" altLang="zh-CN" sz="1100" b="1" dirty="0">
                <a:ea typeface="黑体" panose="02010609060101010101" pitchFamily="49" charset="-122"/>
              </a:rPr>
              <a:t>/</a:t>
            </a:r>
            <a:r>
              <a:rPr lang="zh-CN" altLang="en-US" sz="1100" b="1" dirty="0">
                <a:ea typeface="黑体" panose="02010609060101010101" pitchFamily="49" charset="-122"/>
              </a:rPr>
              <a:t>职能的全员共通的基本工作方法</a:t>
            </a:r>
            <a:endParaRPr lang="ja-JP" altLang="en-US" sz="1100" b="1" dirty="0">
              <a:ea typeface="黑体" panose="02010609060101010101" pitchFamily="49" charset="-122"/>
            </a:endParaRPr>
          </a:p>
          <a:p>
            <a:pPr marL="0" lvl="0" indent="0" algn="just">
              <a:spcBef>
                <a:spcPct val="0"/>
              </a:spcBef>
              <a:buNone/>
            </a:pPr>
            <a:r>
              <a:rPr lang="ja-JP" altLang="zh-CN" sz="1100" b="1" dirty="0">
                <a:ea typeface="黑体" panose="02010609060101010101" pitchFamily="49" charset="-122"/>
              </a:rPr>
              <a:t> </a:t>
            </a:r>
            <a:r>
              <a:rPr lang="ja-JP" altLang="en-US" sz="1100" b="1" dirty="0">
                <a:ea typeface="黑体" panose="02010609060101010101" pitchFamily="49" charset="-122"/>
              </a:rPr>
              <a:t> </a:t>
            </a:r>
            <a:r>
              <a:rPr lang="ja-JP" altLang="zh-CN" sz="1100" b="1" dirty="0">
                <a:ea typeface="黑体" panose="02010609060101010101" pitchFamily="49" charset="-122"/>
              </a:rPr>
              <a:t> </a:t>
            </a:r>
            <a:r>
              <a:rPr lang="ja-JP" altLang="en-US" sz="1100" b="1" dirty="0">
                <a:ea typeface="黑体" panose="02010609060101010101" pitchFamily="49" charset="-122"/>
              </a:rPr>
              <a:t> ・</a:t>
            </a:r>
            <a:r>
              <a:rPr lang="zh-CN" altLang="en-US" sz="1100" b="1" dirty="0">
                <a:ea typeface="黑体" panose="02010609060101010101" pitchFamily="49" charset="-122"/>
              </a:rPr>
              <a:t>确保高效实现持续性成果的手段</a:t>
            </a:r>
            <a:endParaRPr lang="ja-JP" altLang="en-US" sz="1100" b="1" dirty="0">
              <a:ea typeface="黑体" panose="02010609060101010101" pitchFamily="49" charset="-122"/>
            </a:endParaRPr>
          </a:p>
          <a:p>
            <a:pPr marL="0" lvl="0" indent="0" algn="just">
              <a:spcBef>
                <a:spcPct val="0"/>
              </a:spcBef>
              <a:buNone/>
            </a:pPr>
            <a:endParaRPr lang="ja-JP" altLang="en-US" sz="1100" b="1" dirty="0">
              <a:ea typeface="黑体" panose="02010609060101010101" pitchFamily="49" charset="-122"/>
            </a:endParaRPr>
          </a:p>
        </p:txBody>
      </p:sp>
      <p:sp>
        <p:nvSpPr>
          <p:cNvPr id="9222" name="AutoShape 79"/>
          <p:cNvSpPr/>
          <p:nvPr/>
        </p:nvSpPr>
        <p:spPr>
          <a:xfrm>
            <a:off x="4937125" y="1409700"/>
            <a:ext cx="3644900" cy="685800"/>
          </a:xfrm>
          <a:prstGeom prst="roundRect">
            <a:avLst>
              <a:gd name="adj" fmla="val 16667"/>
            </a:avLst>
          </a:prstGeom>
          <a:solidFill>
            <a:srgbClr val="00FF00"/>
          </a:solidFill>
          <a:ln w="12700" cap="flat" cmpd="sng">
            <a:solidFill>
              <a:srgbClr val="0099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just">
              <a:spcBef>
                <a:spcPct val="0"/>
              </a:spcBef>
              <a:buFont typeface="MS Gothic" panose="020B0609070205080204" pitchFamily="49" charset="-128"/>
              <a:buChar char="①"/>
            </a:pPr>
            <a:r>
              <a:rPr lang="en-US" altLang="zh-CN" sz="1100" b="1" dirty="0">
                <a:ea typeface="黑体" panose="02010609060101010101" pitchFamily="49" charset="-122"/>
              </a:rPr>
              <a:t>Toyota Way</a:t>
            </a:r>
            <a:r>
              <a:rPr lang="ja-JP" altLang="en-US" sz="1100" b="1" dirty="0">
                <a:ea typeface="黑体" panose="02010609060101010101" pitchFamily="49" charset="-122"/>
              </a:rPr>
              <a:t>（</a:t>
            </a:r>
            <a:r>
              <a:rPr lang="en-US" altLang="zh-CN" sz="1100" b="1" dirty="0">
                <a:ea typeface="黑体" panose="02010609060101010101" pitchFamily="49" charset="-122"/>
              </a:rPr>
              <a:t>TW</a:t>
            </a:r>
            <a:r>
              <a:rPr lang="ja-JP" altLang="en-US" sz="1100" b="1" dirty="0">
                <a:ea typeface="黑体" panose="02010609060101010101" pitchFamily="49" charset="-122"/>
              </a:rPr>
              <a:t>）</a:t>
            </a:r>
            <a:endParaRPr lang="ja-JP" altLang="en-US" sz="1100" b="1" dirty="0">
              <a:ea typeface="黑体" panose="02010609060101010101" pitchFamily="49" charset="-122"/>
            </a:endParaRPr>
          </a:p>
          <a:p>
            <a:pPr marL="0" lvl="0" indent="0" algn="just">
              <a:spcBef>
                <a:spcPct val="0"/>
              </a:spcBef>
              <a:buNone/>
            </a:pPr>
            <a:r>
              <a:rPr lang="ja-JP" altLang="en-US" sz="1100" b="1" dirty="0">
                <a:latin typeface="黑体" panose="02010609060101010101" pitchFamily="49" charset="-122"/>
                <a:ea typeface="黑体" panose="02010609060101010101" pitchFamily="49" charset="-122"/>
              </a:rPr>
              <a:t>：</a:t>
            </a:r>
            <a:r>
              <a:rPr lang="zh-CN" altLang="en-US" sz="1100" b="1" dirty="0">
                <a:latin typeface="黑体" panose="02010609060101010101" pitchFamily="49" charset="-122"/>
                <a:ea typeface="黑体" panose="02010609060101010101" pitchFamily="49" charset="-122"/>
              </a:rPr>
              <a:t>丰田的价值观</a:t>
            </a:r>
            <a:endParaRPr lang="zh-CN" altLang="en-US" sz="1100" b="1" dirty="0">
              <a:latin typeface="黑体" panose="02010609060101010101" pitchFamily="49" charset="-122"/>
              <a:ea typeface="黑体" panose="02010609060101010101" pitchFamily="49" charset="-122"/>
            </a:endParaRPr>
          </a:p>
          <a:p>
            <a:pPr marL="0" lvl="0" indent="0" algn="just">
              <a:spcBef>
                <a:spcPct val="0"/>
              </a:spcBef>
              <a:buNone/>
            </a:pPr>
            <a:r>
              <a:rPr lang="ja-JP" altLang="en-US" sz="1100" b="1" dirty="0">
                <a:latin typeface="黑体" panose="02010609060101010101" pitchFamily="49" charset="-122"/>
                <a:ea typeface="黑体" panose="02010609060101010101" pitchFamily="49" charset="-122"/>
              </a:rPr>
              <a:t>　</a:t>
            </a:r>
            <a:r>
              <a:rPr lang="ja-JP" altLang="en-US" sz="1100" dirty="0">
                <a:latin typeface="黑体" panose="02010609060101010101" pitchFamily="49" charset="-122"/>
                <a:ea typeface="黑体" panose="02010609060101010101" pitchFamily="49" charset="-122"/>
              </a:rPr>
              <a:t>⇒</a:t>
            </a:r>
            <a:r>
              <a:rPr lang="zh-CN" altLang="en-US" sz="1100" dirty="0">
                <a:latin typeface="黑体" panose="02010609060101010101" pitchFamily="49" charset="-122"/>
                <a:ea typeface="黑体" panose="02010609060101010101" pitchFamily="49" charset="-122"/>
              </a:rPr>
              <a:t>是所有工作的基本理念</a:t>
            </a:r>
            <a:endParaRPr lang="en-US" altLang="ja-JP" sz="1100" dirty="0">
              <a:latin typeface="黑体" panose="02010609060101010101" pitchFamily="49" charset="-122"/>
              <a:ea typeface="黑体" panose="02010609060101010101" pitchFamily="49" charset="-122"/>
            </a:endParaRPr>
          </a:p>
        </p:txBody>
      </p:sp>
      <p:sp>
        <p:nvSpPr>
          <p:cNvPr id="9223" name="Line 80"/>
          <p:cNvSpPr/>
          <p:nvPr/>
        </p:nvSpPr>
        <p:spPr>
          <a:xfrm flipV="1">
            <a:off x="4302125" y="3695700"/>
            <a:ext cx="436563" cy="0"/>
          </a:xfrm>
          <a:prstGeom prst="line">
            <a:avLst/>
          </a:prstGeom>
          <a:ln w="111125" cap="flat" cmpd="sng">
            <a:solidFill>
              <a:srgbClr val="FF0000"/>
            </a:solidFill>
            <a:prstDash val="solid"/>
            <a:headEnd type="none" w="med" len="med"/>
            <a:tailEnd type="triangle" w="sm" len="sm"/>
          </a:ln>
        </p:spPr>
      </p:sp>
      <p:pic>
        <p:nvPicPr>
          <p:cNvPr id="9224" name="Picture 81"/>
          <p:cNvPicPr>
            <a:picLocks noChangeAspect="1"/>
          </p:cNvPicPr>
          <p:nvPr/>
        </p:nvPicPr>
        <p:blipFill>
          <a:blip r:embed="rId1"/>
          <a:stretch>
            <a:fillRect/>
          </a:stretch>
        </p:blipFill>
        <p:spPr>
          <a:xfrm>
            <a:off x="4229100" y="2438400"/>
            <a:ext cx="609600" cy="619125"/>
          </a:xfrm>
          <a:prstGeom prst="rect">
            <a:avLst/>
          </a:prstGeom>
          <a:noFill/>
          <a:ln w="9525">
            <a:noFill/>
          </a:ln>
        </p:spPr>
      </p:pic>
      <p:sp>
        <p:nvSpPr>
          <p:cNvPr id="9225" name="Freeform 82"/>
          <p:cNvSpPr/>
          <p:nvPr/>
        </p:nvSpPr>
        <p:spPr>
          <a:xfrm>
            <a:off x="4156075" y="1638300"/>
            <a:ext cx="728663" cy="279400"/>
          </a:xfrm>
          <a:custGeom>
            <a:avLst/>
            <a:gdLst/>
            <a:ahLst/>
            <a:cxnLst>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560" h="64">
                <a:moveTo>
                  <a:pt x="11" y="0"/>
                </a:moveTo>
                <a:cubicBezTo>
                  <a:pt x="5" y="0"/>
                  <a:pt x="0" y="5"/>
                  <a:pt x="0" y="11"/>
                </a:cubicBezTo>
                <a:lnTo>
                  <a:pt x="0" y="53"/>
                </a:lnTo>
                <a:cubicBezTo>
                  <a:pt x="0" y="59"/>
                  <a:pt x="5" y="64"/>
                  <a:pt x="11" y="64"/>
                </a:cubicBezTo>
                <a:lnTo>
                  <a:pt x="549" y="64"/>
                </a:lnTo>
                <a:cubicBezTo>
                  <a:pt x="555" y="64"/>
                  <a:pt x="560" y="59"/>
                  <a:pt x="560" y="53"/>
                </a:cubicBezTo>
                <a:lnTo>
                  <a:pt x="560" y="11"/>
                </a:lnTo>
                <a:cubicBezTo>
                  <a:pt x="560" y="5"/>
                  <a:pt x="555" y="0"/>
                  <a:pt x="549" y="0"/>
                </a:cubicBezTo>
                <a:lnTo>
                  <a:pt x="11" y="0"/>
                </a:lnTo>
                <a:close/>
              </a:path>
            </a:pathLst>
          </a:custGeom>
          <a:solidFill>
            <a:srgbClr val="008000">
              <a:alpha val="100000"/>
            </a:srgbClr>
          </a:solidFill>
          <a:ln w="4445" cap="rnd" cmpd="sng">
            <a:solidFill>
              <a:srgbClr val="000000">
                <a:alpha val="100000"/>
              </a:srgbClr>
            </a:solidFill>
            <a:prstDash val="solid"/>
            <a:round/>
            <a:headEnd type="none" w="med" len="med"/>
            <a:tailEnd type="none" w="med" len="med"/>
          </a:ln>
        </p:spPr>
        <p:txBody>
          <a:bodyPr/>
          <a:p>
            <a:endParaRPr lang="zh-CN" altLang="en-US"/>
          </a:p>
        </p:txBody>
      </p:sp>
      <p:sp>
        <p:nvSpPr>
          <p:cNvPr id="9226" name="Rectangle 83"/>
          <p:cNvSpPr/>
          <p:nvPr/>
        </p:nvSpPr>
        <p:spPr>
          <a:xfrm>
            <a:off x="4229100" y="1638300"/>
            <a:ext cx="728663" cy="228600"/>
          </a:xfrm>
          <a:prstGeom prst="rect">
            <a:avLst/>
          </a:prstGeom>
          <a:noFill/>
          <a:ln w="9525">
            <a:noFill/>
          </a:ln>
        </p:spPr>
        <p:txBody>
          <a:bodyPr lIns="0" tIns="0" rIns="0" bIns="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just">
              <a:spcBef>
                <a:spcPct val="0"/>
              </a:spcBef>
              <a:buNone/>
            </a:pPr>
            <a:r>
              <a:rPr lang="en-US" altLang="ja-JP" sz="1100" b="1" dirty="0">
                <a:solidFill>
                  <a:srgbClr val="FFFFFF"/>
                </a:solidFill>
                <a:latin typeface="黑体" panose="02010609060101010101" pitchFamily="49" charset="-122"/>
                <a:ea typeface="黑体" panose="02010609060101010101" pitchFamily="49" charset="-122"/>
              </a:rPr>
              <a:t>Toyota Way</a:t>
            </a:r>
            <a:endParaRPr lang="en-US" altLang="ja-JP" sz="1100" dirty="0">
              <a:latin typeface="黑体" panose="02010609060101010101" pitchFamily="49" charset="-122"/>
              <a:ea typeface="黑体" panose="02010609060101010101" pitchFamily="49" charset="-122"/>
            </a:endParaRPr>
          </a:p>
        </p:txBody>
      </p:sp>
      <p:sp>
        <p:nvSpPr>
          <p:cNvPr id="9227" name="AutoShape 84"/>
          <p:cNvSpPr/>
          <p:nvPr/>
        </p:nvSpPr>
        <p:spPr>
          <a:xfrm>
            <a:off x="4140200" y="1409700"/>
            <a:ext cx="4421188" cy="685800"/>
          </a:xfrm>
          <a:prstGeom prst="roundRect">
            <a:avLst>
              <a:gd name="adj" fmla="val 16667"/>
            </a:avLst>
          </a:prstGeom>
          <a:noFill/>
          <a:ln w="1270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just">
              <a:spcBef>
                <a:spcPct val="0"/>
              </a:spcBef>
              <a:buNone/>
            </a:pPr>
            <a:endParaRPr lang="zh-CN" altLang="zh-CN" sz="1100" dirty="0">
              <a:latin typeface="黑体" panose="02010609060101010101" pitchFamily="49" charset="-122"/>
              <a:ea typeface="黑体" panose="02010609060101010101" pitchFamily="49" charset="-122"/>
            </a:endParaRPr>
          </a:p>
        </p:txBody>
      </p:sp>
      <p:sp>
        <p:nvSpPr>
          <p:cNvPr id="9228" name="AutoShape 85"/>
          <p:cNvSpPr/>
          <p:nvPr/>
        </p:nvSpPr>
        <p:spPr>
          <a:xfrm>
            <a:off x="4156075" y="2171700"/>
            <a:ext cx="4405313" cy="1028700"/>
          </a:xfrm>
          <a:prstGeom prst="roundRect">
            <a:avLst>
              <a:gd name="adj" fmla="val 16667"/>
            </a:avLst>
          </a:prstGeom>
          <a:noFill/>
          <a:ln w="1270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just">
              <a:spcBef>
                <a:spcPct val="0"/>
              </a:spcBef>
              <a:buNone/>
            </a:pPr>
            <a:endParaRPr lang="zh-CN" altLang="zh-CN" sz="1100" dirty="0">
              <a:latin typeface="黑体" panose="02010609060101010101" pitchFamily="49" charset="-122"/>
              <a:ea typeface="黑体" panose="02010609060101010101" pitchFamily="49" charset="-122"/>
            </a:endParaRPr>
          </a:p>
        </p:txBody>
      </p:sp>
      <p:sp>
        <p:nvSpPr>
          <p:cNvPr id="9229" name="AutoShape 86"/>
          <p:cNvSpPr/>
          <p:nvPr/>
        </p:nvSpPr>
        <p:spPr>
          <a:xfrm>
            <a:off x="4156075" y="3352800"/>
            <a:ext cx="4373563" cy="685800"/>
          </a:xfrm>
          <a:prstGeom prst="roundRect">
            <a:avLst>
              <a:gd name="adj" fmla="val 16667"/>
            </a:avLst>
          </a:prstGeom>
          <a:noFill/>
          <a:ln w="1270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just">
              <a:spcBef>
                <a:spcPct val="0"/>
              </a:spcBef>
              <a:buNone/>
            </a:pPr>
            <a:endParaRPr lang="zh-CN" altLang="zh-CN" sz="1100" dirty="0">
              <a:latin typeface="黑体" panose="02010609060101010101" pitchFamily="49" charset="-122"/>
              <a:ea typeface="黑体" panose="02010609060101010101" pitchFamily="49" charset="-122"/>
            </a:endParaRPr>
          </a:p>
        </p:txBody>
      </p:sp>
      <p:sp>
        <p:nvSpPr>
          <p:cNvPr id="9230" name="AutoShape 87"/>
          <p:cNvSpPr/>
          <p:nvPr/>
        </p:nvSpPr>
        <p:spPr>
          <a:xfrm>
            <a:off x="4156075" y="4152900"/>
            <a:ext cx="4373563" cy="685800"/>
          </a:xfrm>
          <a:prstGeom prst="roundRect">
            <a:avLst>
              <a:gd name="adj" fmla="val 16667"/>
            </a:avLst>
          </a:prstGeom>
          <a:noFill/>
          <a:ln w="1270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just">
              <a:spcBef>
                <a:spcPct val="0"/>
              </a:spcBef>
              <a:buNone/>
            </a:pPr>
            <a:endParaRPr lang="zh-CN" altLang="zh-CN" sz="1100" dirty="0">
              <a:latin typeface="黑体" panose="02010609060101010101" pitchFamily="49" charset="-122"/>
              <a:ea typeface="黑体" panose="02010609060101010101" pitchFamily="49" charset="-122"/>
            </a:endParaRPr>
          </a:p>
        </p:txBody>
      </p:sp>
      <p:sp>
        <p:nvSpPr>
          <p:cNvPr id="9231" name="AutoShape 88"/>
          <p:cNvSpPr/>
          <p:nvPr/>
        </p:nvSpPr>
        <p:spPr>
          <a:xfrm>
            <a:off x="4908550" y="3352800"/>
            <a:ext cx="3644900" cy="685800"/>
          </a:xfrm>
          <a:prstGeom prst="roundRect">
            <a:avLst>
              <a:gd name="adj" fmla="val 16667"/>
            </a:avLst>
          </a:prstGeom>
          <a:solidFill>
            <a:srgbClr val="FF99CC"/>
          </a:solidFill>
          <a:ln w="1270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just">
              <a:spcBef>
                <a:spcPct val="0"/>
              </a:spcBef>
              <a:buNone/>
            </a:pPr>
            <a:r>
              <a:rPr lang="ja-JP" altLang="en-US" sz="1100" b="1" dirty="0">
                <a:ea typeface="黑体" panose="02010609060101010101" pitchFamily="49" charset="-122"/>
              </a:rPr>
              <a:t>③</a:t>
            </a:r>
            <a:r>
              <a:rPr lang="zh-CN" altLang="en-US" sz="1100" b="1" dirty="0">
                <a:ea typeface="黑体" panose="02010609060101010101" pitchFamily="49" charset="-122"/>
              </a:rPr>
              <a:t>人才培养</a:t>
            </a:r>
            <a:r>
              <a:rPr lang="ja-JP" altLang="en-US" sz="1100" b="1" dirty="0">
                <a:ea typeface="黑体" panose="02010609060101010101" pitchFamily="49" charset="-122"/>
              </a:rPr>
              <a:t>（</a:t>
            </a:r>
            <a:r>
              <a:rPr lang="en-US" altLang="zh-CN" sz="1100" b="1" dirty="0">
                <a:ea typeface="黑体" panose="02010609060101010101" pitchFamily="49" charset="-122"/>
              </a:rPr>
              <a:t>OJD</a:t>
            </a:r>
            <a:r>
              <a:rPr lang="ja-JP" altLang="en-US" sz="1100" b="1" dirty="0">
                <a:ea typeface="黑体" panose="02010609060101010101" pitchFamily="49" charset="-122"/>
              </a:rPr>
              <a:t>：</a:t>
            </a:r>
            <a:r>
              <a:rPr lang="en-US" altLang="ja-JP" sz="1100" b="1" dirty="0">
                <a:ea typeface="黑体" panose="02010609060101010101" pitchFamily="49" charset="-122"/>
              </a:rPr>
              <a:t>On the Job Development</a:t>
            </a:r>
            <a:r>
              <a:rPr lang="ja-JP" altLang="en-US" sz="1100" b="1" dirty="0">
                <a:ea typeface="黑体" panose="02010609060101010101" pitchFamily="49" charset="-122"/>
              </a:rPr>
              <a:t>）</a:t>
            </a:r>
            <a:endParaRPr lang="ja-JP" altLang="en-US" sz="1100" b="1" dirty="0">
              <a:ea typeface="黑体" panose="02010609060101010101" pitchFamily="49" charset="-122"/>
            </a:endParaRPr>
          </a:p>
          <a:p>
            <a:pPr marL="0" lvl="0" indent="0" algn="just">
              <a:spcBef>
                <a:spcPct val="0"/>
              </a:spcBef>
              <a:buNone/>
            </a:pPr>
            <a:r>
              <a:rPr lang="ja-JP" altLang="en-US" sz="1100" b="1" dirty="0">
                <a:ea typeface="黑体" panose="02010609060101010101" pitchFamily="49" charset="-122"/>
              </a:rPr>
              <a:t>：</a:t>
            </a:r>
            <a:r>
              <a:rPr lang="zh-CN" altLang="en-US" sz="1100" b="1" dirty="0">
                <a:ea typeface="黑体" panose="02010609060101010101" pitchFamily="49" charset="-122"/>
              </a:rPr>
              <a:t>促使公司得到中长期发展的源泉</a:t>
            </a:r>
            <a:endParaRPr lang="ja-JP" altLang="en-US" sz="1100" b="1" dirty="0">
              <a:ea typeface="黑体" panose="02010609060101010101" pitchFamily="49" charset="-122"/>
            </a:endParaRPr>
          </a:p>
          <a:p>
            <a:pPr marL="0" lvl="0" indent="0" algn="just">
              <a:spcBef>
                <a:spcPct val="0"/>
              </a:spcBef>
              <a:buNone/>
            </a:pPr>
            <a:r>
              <a:rPr lang="ja-JP" altLang="zh-CN" sz="1100" b="1" dirty="0">
                <a:ea typeface="黑体" panose="02010609060101010101" pitchFamily="49" charset="-122"/>
              </a:rPr>
              <a:t> </a:t>
            </a:r>
            <a:r>
              <a:rPr lang="ja-JP" altLang="en-US" sz="1100" b="1" dirty="0">
                <a:ea typeface="黑体" panose="02010609060101010101" pitchFamily="49" charset="-122"/>
              </a:rPr>
              <a:t> ⇒</a:t>
            </a:r>
            <a:r>
              <a:rPr lang="zh-CN" altLang="en-US" sz="1100" b="1" dirty="0">
                <a:ea typeface="黑体" panose="02010609060101010101" pitchFamily="49" charset="-122"/>
              </a:rPr>
              <a:t>是确保持续提高</a:t>
            </a:r>
            <a:r>
              <a:rPr lang="en-US" altLang="zh-CN" sz="1100" b="1" dirty="0">
                <a:ea typeface="黑体" panose="02010609060101010101" pitchFamily="49" charset="-122"/>
              </a:rPr>
              <a:t>TBP</a:t>
            </a:r>
            <a:r>
              <a:rPr lang="zh-CN" altLang="en-US" sz="1100" b="1" dirty="0">
                <a:ea typeface="黑体" panose="02010609060101010101" pitchFamily="49" charset="-122"/>
              </a:rPr>
              <a:t>成果的行动</a:t>
            </a:r>
            <a:endParaRPr lang="ja-JP" altLang="en-US" sz="1100" b="1" dirty="0">
              <a:ea typeface="黑体" panose="02010609060101010101" pitchFamily="49" charset="-122"/>
            </a:endParaRPr>
          </a:p>
          <a:p>
            <a:pPr marL="0" lvl="0" indent="0" algn="just">
              <a:spcBef>
                <a:spcPct val="0"/>
              </a:spcBef>
              <a:buNone/>
            </a:pPr>
            <a:r>
              <a:rPr lang="ja-JP" altLang="en-US" sz="1100" dirty="0">
                <a:ea typeface="黑体" panose="02010609060101010101" pitchFamily="49" charset="-122"/>
              </a:rPr>
              <a:t>　　　</a:t>
            </a:r>
            <a:endParaRPr lang="ja-JP" altLang="en-US" sz="1100" dirty="0">
              <a:ea typeface="黑体" panose="02010609060101010101" pitchFamily="49" charset="-122"/>
            </a:endParaRPr>
          </a:p>
        </p:txBody>
      </p:sp>
      <p:sp>
        <p:nvSpPr>
          <p:cNvPr id="9232" name="AutoShape 89"/>
          <p:cNvSpPr/>
          <p:nvPr/>
        </p:nvSpPr>
        <p:spPr>
          <a:xfrm>
            <a:off x="4908550" y="4151313"/>
            <a:ext cx="3644900" cy="685800"/>
          </a:xfrm>
          <a:prstGeom prst="roundRect">
            <a:avLst>
              <a:gd name="adj" fmla="val 16667"/>
            </a:avLst>
          </a:prstGeom>
          <a:solidFill>
            <a:srgbClr val="FFFF99"/>
          </a:solidFill>
          <a:ln w="12700"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just">
              <a:spcBef>
                <a:spcPct val="0"/>
              </a:spcBef>
              <a:buNone/>
            </a:pPr>
            <a:r>
              <a:rPr lang="ja-JP" altLang="en-US" sz="1100" b="1" dirty="0">
                <a:latin typeface="黑体" panose="02010609060101010101" pitchFamily="49" charset="-122"/>
                <a:ea typeface="黑体" panose="02010609060101010101" pitchFamily="49" charset="-122"/>
              </a:rPr>
              <a:t>④</a:t>
            </a:r>
            <a:r>
              <a:rPr lang="zh-CN" altLang="en-US" sz="1100" b="1" dirty="0">
                <a:latin typeface="黑体" panose="02010609060101010101" pitchFamily="49" charset="-122"/>
                <a:ea typeface="黑体" panose="02010609060101010101" pitchFamily="49" charset="-122"/>
              </a:rPr>
              <a:t>方针管理</a:t>
            </a:r>
            <a:endParaRPr lang="en-US" altLang="ja-JP" sz="1100" b="1" dirty="0">
              <a:latin typeface="黑体" panose="02010609060101010101" pitchFamily="49" charset="-122"/>
              <a:ea typeface="黑体" panose="02010609060101010101" pitchFamily="49" charset="-122"/>
            </a:endParaRPr>
          </a:p>
          <a:p>
            <a:pPr marL="0" lvl="0" indent="0" algn="just">
              <a:spcBef>
                <a:spcPct val="0"/>
              </a:spcBef>
              <a:buNone/>
            </a:pPr>
            <a:r>
              <a:rPr lang="ja-JP" altLang="en-US" sz="1100" b="1" dirty="0">
                <a:latin typeface="黑体" panose="02010609060101010101" pitchFamily="49" charset="-122"/>
                <a:ea typeface="黑体" panose="02010609060101010101" pitchFamily="49" charset="-122"/>
              </a:rPr>
              <a:t>：</a:t>
            </a:r>
            <a:r>
              <a:rPr lang="zh-CN" altLang="en-US" sz="1100" b="1" dirty="0">
                <a:latin typeface="黑体" panose="02010609060101010101" pitchFamily="49" charset="-122"/>
                <a:ea typeface="黑体" panose="02010609060101010101" pitchFamily="49" charset="-122"/>
              </a:rPr>
              <a:t>使组织的成果最大化的框架结构</a:t>
            </a:r>
            <a:endParaRPr lang="zh-CN" altLang="en-US" sz="1100" b="1" dirty="0">
              <a:latin typeface="黑体" panose="02010609060101010101" pitchFamily="49" charset="-122"/>
              <a:ea typeface="黑体" panose="02010609060101010101" pitchFamily="49" charset="-122"/>
            </a:endParaRPr>
          </a:p>
          <a:p>
            <a:pPr marL="0" lvl="0" indent="0" algn="just">
              <a:spcBef>
                <a:spcPct val="0"/>
              </a:spcBef>
              <a:buNone/>
            </a:pPr>
            <a:r>
              <a:rPr lang="ja-JP" altLang="en-US" sz="1100" dirty="0">
                <a:latin typeface="黑体" panose="02010609060101010101" pitchFamily="49" charset="-122"/>
                <a:ea typeface="黑体" panose="02010609060101010101" pitchFamily="49" charset="-122"/>
              </a:rPr>
              <a:t>　⇒</a:t>
            </a:r>
            <a:r>
              <a:rPr lang="zh-CN" altLang="en-US" sz="1100" b="1" dirty="0">
                <a:latin typeface="黑体" panose="02010609060101010101" pitchFamily="49" charset="-122"/>
                <a:ea typeface="黑体" panose="02010609060101010101" pitchFamily="49" charset="-122"/>
              </a:rPr>
              <a:t>是公司范围的</a:t>
            </a:r>
            <a:r>
              <a:rPr lang="en-US" altLang="zh-CN" sz="1100" b="1" dirty="0">
                <a:latin typeface="黑体" panose="02010609060101010101" pitchFamily="49" charset="-122"/>
                <a:ea typeface="黑体" panose="02010609060101010101" pitchFamily="49" charset="-122"/>
              </a:rPr>
              <a:t>TBP</a:t>
            </a:r>
            <a:r>
              <a:rPr lang="zh-CN" altLang="en-US" sz="1100" b="1" dirty="0">
                <a:latin typeface="黑体" panose="02010609060101010101" pitchFamily="49" charset="-122"/>
                <a:ea typeface="黑体" panose="02010609060101010101" pitchFamily="49" charset="-122"/>
              </a:rPr>
              <a:t>实践</a:t>
            </a:r>
            <a:endParaRPr lang="zh-CN" altLang="en-US" sz="1100" b="1" dirty="0">
              <a:latin typeface="黑体" panose="02010609060101010101" pitchFamily="49" charset="-122"/>
              <a:ea typeface="黑体" panose="02010609060101010101" pitchFamily="49" charset="-122"/>
            </a:endParaRPr>
          </a:p>
          <a:p>
            <a:pPr marL="0" lvl="0" indent="0" algn="just">
              <a:spcBef>
                <a:spcPct val="0"/>
              </a:spcBef>
              <a:buNone/>
            </a:pPr>
            <a:endParaRPr lang="ja-JP" altLang="en-US" sz="1100" dirty="0">
              <a:latin typeface="黑体" panose="02010609060101010101" pitchFamily="49" charset="-122"/>
              <a:ea typeface="黑体" panose="02010609060101010101" pitchFamily="49" charset="-122"/>
            </a:endParaRPr>
          </a:p>
        </p:txBody>
      </p:sp>
      <p:sp>
        <p:nvSpPr>
          <p:cNvPr id="9233" name="AutoShape 90"/>
          <p:cNvSpPr/>
          <p:nvPr/>
        </p:nvSpPr>
        <p:spPr>
          <a:xfrm>
            <a:off x="4302125" y="4381500"/>
            <a:ext cx="436563" cy="228600"/>
          </a:xfrm>
          <a:prstGeom prst="rightArrow">
            <a:avLst>
              <a:gd name="adj1" fmla="val 50000"/>
              <a:gd name="adj2" fmla="val 47743"/>
            </a:avLst>
          </a:prstGeom>
          <a:solidFill>
            <a:schemeClr val="tx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endParaRPr lang="zh-CN" altLang="en-US" sz="1800" dirty="0"/>
          </a:p>
        </p:txBody>
      </p:sp>
      <p:sp>
        <p:nvSpPr>
          <p:cNvPr id="9234" name="Rectangle 91" descr="粉色面巾纸"/>
          <p:cNvSpPr/>
          <p:nvPr/>
        </p:nvSpPr>
        <p:spPr>
          <a:xfrm>
            <a:off x="1042988" y="404813"/>
            <a:ext cx="7705725" cy="762000"/>
          </a:xfrm>
          <a:prstGeom prst="rect">
            <a:avLst/>
          </a:prstGeom>
          <a:blipFill rotWithShape="1">
            <a:blip r:embed="rId2"/>
          </a:blipFill>
          <a:ln w="9525">
            <a:noFill/>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a:spcBef>
                <a:spcPct val="0"/>
              </a:spcBef>
              <a:buNone/>
            </a:pPr>
            <a:r>
              <a:rPr lang="zh-CN" altLang="en-US" sz="4400" b="1" dirty="0">
                <a:solidFill>
                  <a:srgbClr val="000099"/>
                </a:solidFill>
                <a:latin typeface="MS PGothic" panose="020B0600070205080204" pitchFamily="34" charset="-128"/>
                <a:ea typeface="黑体" panose="02010609060101010101" pitchFamily="49" charset="-122"/>
              </a:rPr>
              <a:t>全球共通培训内容的整体图</a:t>
            </a:r>
            <a:endParaRPr lang="zh-CN" altLang="en-US" sz="4400" b="1" dirty="0">
              <a:solidFill>
                <a:srgbClr val="000099"/>
              </a:solidFill>
              <a:latin typeface="MS PGothic" panose="020B0600070205080204" pitchFamily="34" charset="-128"/>
              <a:ea typeface="黑体" panose="02010609060101010101" pitchFamily="49" charset="-122"/>
            </a:endParaRPr>
          </a:p>
        </p:txBody>
      </p:sp>
    </p:spTree>
  </p:cSld>
  <p:clrMapOvr>
    <a:masterClrMapping/>
  </p:clrMapOvr>
  <p:transition>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AutoShape 2"/>
          <p:cNvSpPr/>
          <p:nvPr/>
        </p:nvSpPr>
        <p:spPr>
          <a:xfrm>
            <a:off x="539750" y="1771650"/>
            <a:ext cx="8135938" cy="4178300"/>
          </a:xfrm>
          <a:prstGeom prst="roundRect">
            <a:avLst>
              <a:gd name="adj" fmla="val 16667"/>
            </a:avLst>
          </a:prstGeom>
          <a:noFill/>
          <a:ln w="63500" cap="flat" cmpd="sng">
            <a:solidFill>
              <a:srgbClr val="666699"/>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endParaRPr lang="zh-CN" altLang="zh-CN" sz="1800" b="1" dirty="0">
              <a:solidFill>
                <a:srgbClr val="000099"/>
              </a:solidFill>
              <a:latin typeface="黑体" panose="02010609060101010101" pitchFamily="49" charset="-122"/>
              <a:ea typeface="黑体" panose="02010609060101010101" pitchFamily="49" charset="-122"/>
            </a:endParaRPr>
          </a:p>
        </p:txBody>
      </p:sp>
      <p:sp>
        <p:nvSpPr>
          <p:cNvPr id="11267" name="Rectangle 3"/>
          <p:cNvSpPr>
            <a:spLocks noGrp="1"/>
          </p:cNvSpPr>
          <p:nvPr>
            <p:ph type="title"/>
          </p:nvPr>
        </p:nvSpPr>
        <p:spPr>
          <a:xfrm>
            <a:off x="950913" y="3500438"/>
            <a:ext cx="8229600" cy="1143000"/>
          </a:xfrm>
          <a:ln/>
        </p:spPr>
        <p:txBody>
          <a:bodyPr vert="horz" wrap="square" lIns="91440" tIns="45720" rIns="91440" bIns="45720" anchor="ctr" anchorCtr="0"/>
          <a:p>
            <a:pPr eaLnBrk="1" hangingPunct="1"/>
            <a:r>
              <a:rPr lang="en-US" altLang="ja-JP" sz="6300" b="1" dirty="0">
                <a:solidFill>
                  <a:srgbClr val="000099"/>
                </a:solidFill>
                <a:latin typeface="黑体" panose="02010609060101010101" pitchFamily="49" charset="-122"/>
                <a:ea typeface="黑体" panose="02010609060101010101" pitchFamily="49" charset="-122"/>
              </a:rPr>
              <a:t>1</a:t>
            </a:r>
            <a:r>
              <a:rPr lang="ja-JP" altLang="en-US" sz="6300" b="1" dirty="0">
                <a:solidFill>
                  <a:srgbClr val="000099"/>
                </a:solidFill>
                <a:latin typeface="黑体" panose="02010609060101010101" pitchFamily="49" charset="-122"/>
                <a:ea typeface="黑体" panose="02010609060101010101" pitchFamily="49" charset="-122"/>
              </a:rPr>
              <a:t>．</a:t>
            </a:r>
            <a:r>
              <a:rPr lang="en-US" altLang="ja-JP" sz="6300" b="1" dirty="0">
                <a:solidFill>
                  <a:srgbClr val="000099"/>
                </a:solidFill>
                <a:latin typeface="黑体" panose="02010609060101010101" pitchFamily="49" charset="-122"/>
                <a:ea typeface="黑体" panose="02010609060101010101" pitchFamily="49" charset="-122"/>
              </a:rPr>
              <a:t>OJD</a:t>
            </a:r>
            <a:r>
              <a:rPr lang="ja-JP" altLang="en-US" sz="6300" b="1" dirty="0">
                <a:solidFill>
                  <a:srgbClr val="000099"/>
                </a:solidFill>
                <a:latin typeface="黑体" panose="02010609060101010101" pitchFamily="49" charset="-122"/>
                <a:ea typeface="黑体" panose="02010609060101010101" pitchFamily="49" charset="-122"/>
              </a:rPr>
              <a:t>概要</a:t>
            </a:r>
            <a:br>
              <a:rPr lang="ja-JP" altLang="en-US" sz="6300" b="1" dirty="0">
                <a:solidFill>
                  <a:srgbClr val="000099"/>
                </a:solidFill>
                <a:latin typeface="黑体" panose="02010609060101010101" pitchFamily="49" charset="-122"/>
                <a:ea typeface="黑体" panose="02010609060101010101" pitchFamily="49" charset="-122"/>
              </a:rPr>
            </a:br>
            <a:br>
              <a:rPr lang="ja-JP" altLang="en-US" sz="6300" b="1" dirty="0">
                <a:solidFill>
                  <a:srgbClr val="000099"/>
                </a:solidFill>
                <a:latin typeface="黑体" panose="02010609060101010101" pitchFamily="49" charset="-122"/>
                <a:ea typeface="黑体" panose="02010609060101010101" pitchFamily="49" charset="-122"/>
              </a:rPr>
            </a:br>
            <a:r>
              <a:rPr lang="en-US" altLang="ja-JP" sz="6300" b="1" dirty="0">
                <a:solidFill>
                  <a:srgbClr val="000099"/>
                </a:solidFill>
                <a:latin typeface="黑体" panose="02010609060101010101" pitchFamily="49" charset="-122"/>
                <a:ea typeface="黑体" panose="02010609060101010101" pitchFamily="49" charset="-122"/>
              </a:rPr>
              <a:t>2</a:t>
            </a:r>
            <a:r>
              <a:rPr lang="ja-JP" altLang="en-US" sz="6300" b="1" dirty="0">
                <a:solidFill>
                  <a:srgbClr val="000099"/>
                </a:solidFill>
                <a:latin typeface="黑体" panose="02010609060101010101" pitchFamily="49" charset="-122"/>
                <a:ea typeface="黑体" panose="02010609060101010101" pitchFamily="49" charset="-122"/>
              </a:rPr>
              <a:t>．</a:t>
            </a:r>
            <a:r>
              <a:rPr lang="zh-CN" altLang="en-US" sz="6300" b="1" dirty="0">
                <a:solidFill>
                  <a:srgbClr val="000099"/>
                </a:solidFill>
                <a:latin typeface="黑体" panose="02010609060101010101" pitchFamily="49" charset="-122"/>
                <a:ea typeface="黑体" panose="02010609060101010101" pitchFamily="49" charset="-122"/>
              </a:rPr>
              <a:t>案例学习</a:t>
            </a:r>
            <a:br>
              <a:rPr lang="en-US" altLang="ja-JP" sz="6300" b="1" dirty="0">
                <a:solidFill>
                  <a:srgbClr val="000099"/>
                </a:solidFill>
                <a:latin typeface="黑体" panose="02010609060101010101" pitchFamily="49" charset="-122"/>
                <a:ea typeface="黑体" panose="02010609060101010101" pitchFamily="49" charset="-122"/>
              </a:rPr>
            </a:br>
            <a:endParaRPr lang="en-US" altLang="ja-JP" sz="6300" b="1" dirty="0">
              <a:solidFill>
                <a:srgbClr val="000099"/>
              </a:solidFill>
              <a:latin typeface="黑体" panose="02010609060101010101" pitchFamily="49" charset="-122"/>
              <a:ea typeface="黑体" panose="02010609060101010101" pitchFamily="49" charset="-122"/>
            </a:endParaRPr>
          </a:p>
        </p:txBody>
      </p:sp>
      <p:sp>
        <p:nvSpPr>
          <p:cNvPr id="11268" name="Text Box 4"/>
          <p:cNvSpPr txBox="1"/>
          <p:nvPr/>
        </p:nvSpPr>
        <p:spPr>
          <a:xfrm>
            <a:off x="3419475" y="403225"/>
            <a:ext cx="3816350" cy="1006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zh-CN" altLang="en-US" sz="6000" b="1" dirty="0">
                <a:solidFill>
                  <a:srgbClr val="000099"/>
                </a:solidFill>
                <a:latin typeface="黑体" panose="02010609060101010101" pitchFamily="49" charset="-122"/>
                <a:ea typeface="黑体" panose="02010609060101010101" pitchFamily="49" charset="-122"/>
              </a:rPr>
              <a:t>目  录</a:t>
            </a:r>
            <a:endParaRPr lang="zh-CN" altLang="en-US" sz="6000" b="1" dirty="0">
              <a:solidFill>
                <a:srgbClr val="000099"/>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663575" y="2420938"/>
            <a:ext cx="8229600" cy="1143000"/>
          </a:xfrm>
          <a:ln/>
        </p:spPr>
        <p:txBody>
          <a:bodyPr vert="horz" wrap="square" lIns="91440" tIns="45720" rIns="91440" bIns="45720" anchor="ctr" anchorCtr="0"/>
          <a:p>
            <a:pPr eaLnBrk="1" hangingPunct="1"/>
            <a:r>
              <a:rPr lang="en-US" altLang="ja-JP" sz="6800" b="1" dirty="0">
                <a:solidFill>
                  <a:srgbClr val="000099"/>
                </a:solidFill>
                <a:latin typeface="黑体" panose="02010609060101010101" pitchFamily="49" charset="-122"/>
                <a:ea typeface="黑体" panose="02010609060101010101" pitchFamily="49" charset="-122"/>
              </a:rPr>
              <a:t>1</a:t>
            </a:r>
            <a:r>
              <a:rPr lang="ja-JP" altLang="en-US" sz="6800" b="1" dirty="0">
                <a:solidFill>
                  <a:srgbClr val="000099"/>
                </a:solidFill>
                <a:latin typeface="黑体" panose="02010609060101010101" pitchFamily="49" charset="-122"/>
                <a:ea typeface="黑体" panose="02010609060101010101" pitchFamily="49" charset="-122"/>
              </a:rPr>
              <a:t>．</a:t>
            </a:r>
            <a:r>
              <a:rPr lang="en-US" altLang="ja-JP" sz="6800" b="1" dirty="0">
                <a:solidFill>
                  <a:srgbClr val="000099"/>
                </a:solidFill>
                <a:latin typeface="黑体" panose="02010609060101010101" pitchFamily="49" charset="-122"/>
                <a:ea typeface="黑体" panose="02010609060101010101" pitchFamily="49" charset="-122"/>
              </a:rPr>
              <a:t>OJD</a:t>
            </a:r>
            <a:r>
              <a:rPr lang="ja-JP" altLang="en-US" sz="6800" b="1" dirty="0">
                <a:solidFill>
                  <a:srgbClr val="000099"/>
                </a:solidFill>
                <a:latin typeface="黑体" panose="02010609060101010101" pitchFamily="49" charset="-122"/>
                <a:ea typeface="黑体" panose="02010609060101010101" pitchFamily="49" charset="-122"/>
              </a:rPr>
              <a:t>概要</a:t>
            </a:r>
            <a:endParaRPr lang="ja-JP" altLang="en-US" sz="6800" b="1" dirty="0">
              <a:solidFill>
                <a:srgbClr val="000099"/>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6"/>
          <p:cNvSpPr txBox="1"/>
          <p:nvPr/>
        </p:nvSpPr>
        <p:spPr>
          <a:xfrm>
            <a:off x="323850" y="188913"/>
            <a:ext cx="7272338" cy="579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b="1" dirty="0">
                <a:solidFill>
                  <a:srgbClr val="333399"/>
                </a:solidFill>
                <a:latin typeface="黑体" panose="02010609060101010101" pitchFamily="49" charset="-122"/>
                <a:ea typeface="黑体" panose="02010609060101010101" pitchFamily="49" charset="-122"/>
              </a:rPr>
              <a:t>1</a:t>
            </a:r>
            <a:r>
              <a:rPr lang="en-US" altLang="ja-JP" b="1" dirty="0">
                <a:solidFill>
                  <a:srgbClr val="333399"/>
                </a:solidFill>
                <a:latin typeface="黑体" panose="02010609060101010101" pitchFamily="49" charset="-122"/>
                <a:ea typeface="黑体" panose="02010609060101010101" pitchFamily="49" charset="-122"/>
              </a:rPr>
              <a:t>)OJD</a:t>
            </a:r>
            <a:r>
              <a:rPr lang="zh-CN" altLang="en-US" b="1" dirty="0">
                <a:solidFill>
                  <a:srgbClr val="333399"/>
                </a:solidFill>
                <a:latin typeface="黑体" panose="02010609060101010101" pitchFamily="49" charset="-122"/>
                <a:ea typeface="黑体" panose="02010609060101010101" pitchFamily="49" charset="-122"/>
              </a:rPr>
              <a:t>定义</a:t>
            </a:r>
            <a:r>
              <a:rPr lang="ja-JP" altLang="en-US" b="1" dirty="0">
                <a:solidFill>
                  <a:srgbClr val="333399"/>
                </a:solidFill>
                <a:latin typeface="黑体" panose="02010609060101010101" pitchFamily="49" charset="-122"/>
                <a:ea typeface="黑体" panose="02010609060101010101" pitchFamily="49" charset="-122"/>
              </a:rPr>
              <a:t>　</a:t>
            </a:r>
            <a:endParaRPr lang="ja-JP" altLang="en-US" b="1" dirty="0">
              <a:solidFill>
                <a:srgbClr val="333399"/>
              </a:solidFill>
              <a:latin typeface="黑体" panose="02010609060101010101" pitchFamily="49" charset="-122"/>
              <a:ea typeface="黑体" panose="02010609060101010101" pitchFamily="49" charset="-122"/>
            </a:endParaRPr>
          </a:p>
        </p:txBody>
      </p:sp>
      <p:sp>
        <p:nvSpPr>
          <p:cNvPr id="13315" name="Rectangle 7"/>
          <p:cNvSpPr/>
          <p:nvPr/>
        </p:nvSpPr>
        <p:spPr>
          <a:xfrm>
            <a:off x="333375" y="1335088"/>
            <a:ext cx="8810625" cy="641350"/>
          </a:xfrm>
          <a:prstGeom prst="rect">
            <a:avLst/>
          </a:prstGeom>
          <a:noFill/>
          <a:ln w="9525">
            <a:noFill/>
          </a:ln>
          <a:effectLst>
            <a:outerShdw dist="28398" dir="1593903" algn="ctr" rotWithShape="0">
              <a:schemeClr val="bg2"/>
            </a:outerShdw>
          </a:effectLst>
        </p:spPr>
        <p:txBody>
          <a:bodyPr lIns="93600" tIns="46800" rIns="93600" bIns="4680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ja-JP" altLang="en-US" sz="3600" dirty="0">
                <a:solidFill>
                  <a:srgbClr val="000099"/>
                </a:solidFill>
                <a:latin typeface="黑体" panose="02010609060101010101" pitchFamily="49" charset="-122"/>
                <a:ea typeface="黑体" panose="02010609060101010101" pitchFamily="49" charset="-122"/>
              </a:rPr>
              <a:t> </a:t>
            </a:r>
            <a:endParaRPr lang="ja-JP" altLang="en-US" sz="3600" dirty="0">
              <a:solidFill>
                <a:srgbClr val="000099"/>
              </a:solidFill>
              <a:latin typeface="黑体" panose="02010609060101010101" pitchFamily="49" charset="-122"/>
              <a:ea typeface="黑体" panose="02010609060101010101" pitchFamily="49" charset="-122"/>
            </a:endParaRPr>
          </a:p>
        </p:txBody>
      </p:sp>
      <p:sp>
        <p:nvSpPr>
          <p:cNvPr id="13316" name="Rectangle 8"/>
          <p:cNvSpPr/>
          <p:nvPr/>
        </p:nvSpPr>
        <p:spPr>
          <a:xfrm>
            <a:off x="423863" y="1125538"/>
            <a:ext cx="8270875" cy="779462"/>
          </a:xfrm>
          <a:prstGeom prst="rect">
            <a:avLst/>
          </a:prstGeom>
          <a:noFill/>
          <a:ln w="9525">
            <a:noFill/>
          </a:ln>
        </p:spPr>
        <p:txBody>
          <a:bodyPr lIns="90000" tIns="46800" rIns="90000" bIns="46800"/>
          <a:p>
            <a:pPr marL="190500" indent="-190500" eaLnBrk="1" hangingPunct="1">
              <a:spcBef>
                <a:spcPct val="25000"/>
              </a:spcBef>
              <a:buFont typeface="Wingdings" panose="05000000000000000000" pitchFamily="2" charset="2"/>
              <a:buChar char="u"/>
            </a:pPr>
            <a:r>
              <a:rPr lang="ja-JP" altLang="en-US" sz="3200" b="1" dirty="0">
                <a:solidFill>
                  <a:srgbClr val="000099"/>
                </a:solidFill>
                <a:latin typeface="MS PGothic" panose="020B0600070205080204" pitchFamily="34" charset="-128"/>
                <a:ea typeface="黑体" panose="02010609060101010101" pitchFamily="49" charset="-122"/>
              </a:rPr>
              <a:t>“</a:t>
            </a:r>
            <a:r>
              <a:rPr lang="en-US" altLang="ja-JP" sz="3200" b="1" dirty="0">
                <a:solidFill>
                  <a:srgbClr val="000099"/>
                </a:solidFill>
                <a:latin typeface="黑体" panose="02010609060101010101" pitchFamily="49" charset="-122"/>
                <a:ea typeface="黑体" panose="02010609060101010101" pitchFamily="49" charset="-122"/>
              </a:rPr>
              <a:t>OJD</a:t>
            </a:r>
            <a:r>
              <a:rPr lang="en-US" altLang="ja-JP" sz="3200" b="1" dirty="0">
                <a:solidFill>
                  <a:srgbClr val="000099"/>
                </a:solidFill>
                <a:latin typeface="MS PGothic" panose="020B0600070205080204" pitchFamily="34" charset="-128"/>
                <a:ea typeface="黑体" panose="02010609060101010101" pitchFamily="49" charset="-122"/>
              </a:rPr>
              <a:t>”</a:t>
            </a:r>
            <a:r>
              <a:rPr lang="zh-CN" altLang="en-US" sz="3200" b="1" dirty="0">
                <a:solidFill>
                  <a:srgbClr val="000099"/>
                </a:solidFill>
                <a:latin typeface="黑体" panose="02010609060101010101" pitchFamily="49" charset="-122"/>
                <a:ea typeface="黑体" panose="02010609060101010101" pitchFamily="49" charset="-122"/>
              </a:rPr>
              <a:t>定义：</a:t>
            </a:r>
            <a:r>
              <a:rPr lang="en-US" altLang="zh-CN" sz="3200" b="1" u="sng" dirty="0">
                <a:solidFill>
                  <a:srgbClr val="FF0000"/>
                </a:solidFill>
                <a:latin typeface="黑体" panose="02010609060101010101" pitchFamily="49" charset="-122"/>
                <a:ea typeface="黑体" panose="02010609060101010101" pitchFamily="49" charset="-122"/>
              </a:rPr>
              <a:t>O</a:t>
            </a:r>
            <a:r>
              <a:rPr lang="en-US" altLang="zh-CN" sz="3200" b="1" dirty="0">
                <a:solidFill>
                  <a:srgbClr val="000099"/>
                </a:solidFill>
                <a:latin typeface="黑体" panose="02010609060101010101" pitchFamily="49" charset="-122"/>
                <a:ea typeface="黑体" panose="02010609060101010101" pitchFamily="49" charset="-122"/>
              </a:rPr>
              <a:t>n the </a:t>
            </a:r>
            <a:r>
              <a:rPr lang="en-US" altLang="zh-CN" sz="3200" b="1" u="sng" dirty="0">
                <a:solidFill>
                  <a:srgbClr val="FF0000"/>
                </a:solidFill>
                <a:latin typeface="黑体" panose="02010609060101010101" pitchFamily="49" charset="-122"/>
                <a:ea typeface="黑体" panose="02010609060101010101" pitchFamily="49" charset="-122"/>
              </a:rPr>
              <a:t>J</a:t>
            </a:r>
            <a:r>
              <a:rPr lang="en-US" altLang="zh-CN" sz="3200" b="1" dirty="0">
                <a:solidFill>
                  <a:srgbClr val="000099"/>
                </a:solidFill>
                <a:latin typeface="黑体" panose="02010609060101010101" pitchFamily="49" charset="-122"/>
                <a:ea typeface="黑体" panose="02010609060101010101" pitchFamily="49" charset="-122"/>
              </a:rPr>
              <a:t>ob </a:t>
            </a:r>
            <a:r>
              <a:rPr lang="en-US" altLang="zh-CN" sz="3200" b="1" u="sng" dirty="0">
                <a:solidFill>
                  <a:srgbClr val="FF0000"/>
                </a:solidFill>
                <a:latin typeface="黑体" panose="02010609060101010101" pitchFamily="49" charset="-122"/>
                <a:ea typeface="黑体" panose="02010609060101010101" pitchFamily="49" charset="-122"/>
              </a:rPr>
              <a:t>D</a:t>
            </a:r>
            <a:r>
              <a:rPr lang="en-US" altLang="zh-CN" sz="3200" b="1" dirty="0">
                <a:solidFill>
                  <a:srgbClr val="000099"/>
                </a:solidFill>
                <a:latin typeface="黑体" panose="02010609060101010101" pitchFamily="49" charset="-122"/>
                <a:ea typeface="黑体" panose="02010609060101010101" pitchFamily="49" charset="-122"/>
              </a:rPr>
              <a:t>evelopment</a:t>
            </a:r>
            <a:endParaRPr lang="en-US" altLang="zh-CN" sz="3200" b="1" dirty="0">
              <a:solidFill>
                <a:srgbClr val="000099"/>
              </a:solidFill>
              <a:latin typeface="黑体" panose="02010609060101010101" pitchFamily="49" charset="-122"/>
              <a:ea typeface="黑体" panose="02010609060101010101" pitchFamily="49" charset="-122"/>
            </a:endParaRPr>
          </a:p>
        </p:txBody>
      </p:sp>
      <p:sp>
        <p:nvSpPr>
          <p:cNvPr id="13317" name="AutoShape 9"/>
          <p:cNvSpPr/>
          <p:nvPr/>
        </p:nvSpPr>
        <p:spPr>
          <a:xfrm>
            <a:off x="468313" y="4437063"/>
            <a:ext cx="8231187" cy="1270000"/>
          </a:xfrm>
          <a:prstGeom prst="roundRect">
            <a:avLst>
              <a:gd name="adj" fmla="val 11634"/>
            </a:avLst>
          </a:prstGeom>
          <a:gradFill rotWithShape="0">
            <a:gsLst>
              <a:gs pos="0">
                <a:srgbClr val="0000FF"/>
              </a:gs>
              <a:gs pos="50000">
                <a:srgbClr val="FFFFFF"/>
              </a:gs>
              <a:gs pos="100000">
                <a:srgbClr val="0000FF"/>
              </a:gs>
            </a:gsLst>
            <a:lin ang="5400000" scaled="1"/>
            <a:tileRect/>
          </a:gradFill>
          <a:ln w="9525">
            <a:noFill/>
          </a:ln>
        </p:spPr>
        <p:txBody>
          <a:bodyPr tIns="0" bIns="0"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a:lnSpc>
                <a:spcPct val="110000"/>
              </a:lnSpc>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培养能够自觉实践</a:t>
            </a:r>
            <a:r>
              <a:rPr lang="en-US" altLang="zh-CN" sz="2800" dirty="0">
                <a:solidFill>
                  <a:srgbClr val="000099"/>
                </a:solidFill>
                <a:latin typeface="黑体" panose="02010609060101010101" pitchFamily="49" charset="-122"/>
                <a:ea typeface="黑体" panose="02010609060101010101" pitchFamily="49" charset="-122"/>
              </a:rPr>
              <a:t>TOYOTA WAY</a:t>
            </a:r>
            <a:r>
              <a:rPr lang="zh-CN" altLang="en-US" sz="2800" b="1" dirty="0">
                <a:solidFill>
                  <a:srgbClr val="000099"/>
                </a:solidFill>
                <a:latin typeface="黑体" panose="02010609060101010101" pitchFamily="49" charset="-122"/>
                <a:ea typeface="黑体" panose="02010609060101010101" pitchFamily="49" charset="-122"/>
              </a:rPr>
              <a:t>的人才</a:t>
            </a:r>
            <a:endParaRPr lang="zh-CN" altLang="en-US" sz="2800" b="1" dirty="0">
              <a:solidFill>
                <a:srgbClr val="000099"/>
              </a:solidFill>
              <a:latin typeface="黑体" panose="02010609060101010101" pitchFamily="49" charset="-122"/>
              <a:ea typeface="黑体" panose="02010609060101010101" pitchFamily="49" charset="-122"/>
            </a:endParaRPr>
          </a:p>
        </p:txBody>
      </p:sp>
      <p:sp>
        <p:nvSpPr>
          <p:cNvPr id="13318" name="AutoShape 10"/>
          <p:cNvSpPr/>
          <p:nvPr/>
        </p:nvSpPr>
        <p:spPr>
          <a:xfrm>
            <a:off x="477838" y="1771650"/>
            <a:ext cx="8216900" cy="1370013"/>
          </a:xfrm>
          <a:prstGeom prst="roundRect">
            <a:avLst>
              <a:gd name="adj" fmla="val 11634"/>
            </a:avLst>
          </a:prstGeom>
          <a:gradFill rotWithShape="0">
            <a:gsLst>
              <a:gs pos="0">
                <a:srgbClr val="0000FF"/>
              </a:gs>
              <a:gs pos="50000">
                <a:srgbClr val="FFFFFF"/>
              </a:gs>
              <a:gs pos="100000">
                <a:srgbClr val="0000FF"/>
              </a:gs>
            </a:gsLst>
            <a:lin ang="5400000" scaled="1"/>
            <a:tileRect/>
          </a:gradFill>
          <a:ln w="9525">
            <a:noFill/>
          </a:ln>
        </p:spPr>
        <p:txBody>
          <a:bodyPr tIns="0" bIns="0"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gn="ctr"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通过</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日常工作的实践</a:t>
            </a:r>
            <a:r>
              <a:rPr lang="zh-CN" altLang="en-US" sz="2800" b="1" dirty="0">
                <a:solidFill>
                  <a:srgbClr val="000099"/>
                </a:solidFill>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，对部下进行培养</a:t>
            </a:r>
            <a:endParaRPr lang="ja-JP" altLang="en-US" sz="2800" dirty="0">
              <a:solidFill>
                <a:srgbClr val="000099"/>
              </a:solidFill>
              <a:latin typeface="黑体" panose="02010609060101010101" pitchFamily="49" charset="-122"/>
              <a:ea typeface="黑体" panose="02010609060101010101" pitchFamily="49" charset="-122"/>
            </a:endParaRPr>
          </a:p>
        </p:txBody>
      </p:sp>
      <p:sp>
        <p:nvSpPr>
          <p:cNvPr id="75787" name="AutoShape 11"/>
          <p:cNvSpPr>
            <a:spLocks noChangeArrowheads="1"/>
          </p:cNvSpPr>
          <p:nvPr/>
        </p:nvSpPr>
        <p:spPr bwMode="auto">
          <a:xfrm>
            <a:off x="3778250" y="3578225"/>
            <a:ext cx="1441450" cy="642938"/>
          </a:xfrm>
          <a:prstGeom prst="downArrow">
            <a:avLst>
              <a:gd name="adj1" fmla="val 53944"/>
              <a:gd name="adj2" fmla="val 55801"/>
            </a:avLst>
          </a:prstGeom>
          <a:gradFill rotWithShape="1">
            <a:gsLst>
              <a:gs pos="0">
                <a:srgbClr val="FFFFFF"/>
              </a:gs>
              <a:gs pos="50000">
                <a:schemeClr val="accent2"/>
              </a:gs>
              <a:gs pos="100000">
                <a:srgbClr val="FFFFFF"/>
              </a:gs>
            </a:gsLst>
            <a:lin ang="0" scaled="1"/>
          </a:gradFill>
          <a:ln w="28575" algn="ctr">
            <a:solidFill>
              <a:srgbClr val="33CC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2"/>
          <p:cNvSpPr txBox="1"/>
          <p:nvPr/>
        </p:nvSpPr>
        <p:spPr>
          <a:xfrm>
            <a:off x="76200" y="106363"/>
            <a:ext cx="90678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50000"/>
              </a:spcBef>
              <a:buNone/>
            </a:pPr>
            <a:r>
              <a:rPr lang="en-US" altLang="zh-CN" b="1" dirty="0">
                <a:solidFill>
                  <a:srgbClr val="000099"/>
                </a:solidFill>
                <a:latin typeface="黑体" panose="02010609060101010101" pitchFamily="49" charset="-122"/>
                <a:ea typeface="黑体" panose="02010609060101010101" pitchFamily="49" charset="-122"/>
              </a:rPr>
              <a:t>2</a:t>
            </a:r>
            <a:r>
              <a:rPr lang="en-US" altLang="ja-JP" b="1" dirty="0">
                <a:solidFill>
                  <a:srgbClr val="000099"/>
                </a:solidFill>
                <a:latin typeface="黑体" panose="02010609060101010101" pitchFamily="49" charset="-122"/>
                <a:ea typeface="黑体" panose="02010609060101010101" pitchFamily="49" charset="-122"/>
              </a:rPr>
              <a:t>)</a:t>
            </a:r>
            <a:r>
              <a:rPr lang="en-US" altLang="zh-CN" b="1" dirty="0">
                <a:solidFill>
                  <a:srgbClr val="000099"/>
                </a:solidFill>
                <a:latin typeface="MS PGothic" panose="020B0600070205080204" pitchFamily="34" charset="-128"/>
                <a:ea typeface="黑体" panose="02010609060101010101" pitchFamily="49" charset="-122"/>
              </a:rPr>
              <a:t>“</a:t>
            </a:r>
            <a:r>
              <a:rPr lang="en-US" altLang="ja-JP" b="1" dirty="0">
                <a:solidFill>
                  <a:srgbClr val="000099"/>
                </a:solidFill>
                <a:latin typeface="黑体" panose="02010609060101010101" pitchFamily="49" charset="-122"/>
                <a:ea typeface="黑体" panose="02010609060101010101" pitchFamily="49" charset="-122"/>
              </a:rPr>
              <a:t>OJT</a:t>
            </a:r>
            <a:r>
              <a:rPr lang="en-US" altLang="zh-CN" b="1" dirty="0">
                <a:solidFill>
                  <a:srgbClr val="000099"/>
                </a:solidFill>
                <a:latin typeface="MS PGothic" panose="020B0600070205080204" pitchFamily="34" charset="-128"/>
                <a:ea typeface="黑体" panose="02010609060101010101" pitchFamily="49" charset="-122"/>
              </a:rPr>
              <a:t>”</a:t>
            </a:r>
            <a:r>
              <a:rPr lang="ja-JP" altLang="en-US" b="1" dirty="0">
                <a:solidFill>
                  <a:srgbClr val="000099"/>
                </a:solidFill>
                <a:latin typeface="黑体" panose="02010609060101010101" pitchFamily="49" charset="-122"/>
                <a:ea typeface="黑体" panose="02010609060101010101" pitchFamily="49" charset="-122"/>
              </a:rPr>
              <a:t>→</a:t>
            </a:r>
            <a:r>
              <a:rPr lang="en-US" altLang="zh-CN" b="1" dirty="0">
                <a:solidFill>
                  <a:srgbClr val="000099"/>
                </a:solidFill>
                <a:latin typeface="MS PGothic" panose="020B0600070205080204" pitchFamily="34" charset="-128"/>
                <a:ea typeface="黑体" panose="02010609060101010101" pitchFamily="49" charset="-122"/>
              </a:rPr>
              <a:t>“</a:t>
            </a:r>
            <a:r>
              <a:rPr lang="en-US" altLang="ja-JP" b="1" dirty="0">
                <a:solidFill>
                  <a:srgbClr val="000099"/>
                </a:solidFill>
                <a:latin typeface="黑体" panose="02010609060101010101" pitchFamily="49" charset="-122"/>
                <a:ea typeface="黑体" panose="02010609060101010101" pitchFamily="49" charset="-122"/>
              </a:rPr>
              <a:t>OJD</a:t>
            </a:r>
            <a:r>
              <a:rPr lang="en-US" altLang="zh-CN" b="1" dirty="0">
                <a:solidFill>
                  <a:srgbClr val="000099"/>
                </a:solidFill>
                <a:latin typeface="MS PGothic" panose="020B0600070205080204" pitchFamily="34" charset="-128"/>
                <a:ea typeface="黑体" panose="02010609060101010101" pitchFamily="49" charset="-122"/>
              </a:rPr>
              <a:t>”</a:t>
            </a:r>
            <a:r>
              <a:rPr lang="ja-JP" altLang="en-US" b="1" dirty="0">
                <a:solidFill>
                  <a:srgbClr val="000099"/>
                </a:solidFill>
                <a:latin typeface="黑体" panose="02010609060101010101" pitchFamily="49" charset="-122"/>
                <a:ea typeface="黑体" panose="02010609060101010101" pitchFamily="49" charset="-122"/>
              </a:rPr>
              <a:t>　</a:t>
            </a:r>
            <a:endParaRPr lang="ja-JP" altLang="en-US" b="1" dirty="0">
              <a:solidFill>
                <a:srgbClr val="000099"/>
              </a:solidFill>
              <a:latin typeface="黑体" panose="02010609060101010101" pitchFamily="49" charset="-122"/>
              <a:ea typeface="黑体" panose="02010609060101010101" pitchFamily="49" charset="-122"/>
            </a:endParaRPr>
          </a:p>
        </p:txBody>
      </p:sp>
      <p:sp>
        <p:nvSpPr>
          <p:cNvPr id="15363" name="AutoShape 3"/>
          <p:cNvSpPr/>
          <p:nvPr/>
        </p:nvSpPr>
        <p:spPr>
          <a:xfrm>
            <a:off x="228600" y="1828800"/>
            <a:ext cx="4114800" cy="2438400"/>
          </a:xfrm>
          <a:prstGeom prst="roundRect">
            <a:avLst>
              <a:gd name="adj" fmla="val 16667"/>
            </a:avLst>
          </a:prstGeom>
          <a:noFill/>
          <a:ln w="57150" cap="flat" cmpd="thinThick">
            <a:solidFill>
              <a:srgbClr val="000080"/>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zh-CN" altLang="en-US" sz="2400" b="1" dirty="0">
                <a:solidFill>
                  <a:srgbClr val="000066"/>
                </a:solidFill>
                <a:latin typeface="黑体" panose="02010609060101010101" pitchFamily="49" charset="-122"/>
                <a:ea typeface="黑体" panose="02010609060101010101" pitchFamily="49" charset="-122"/>
              </a:rPr>
              <a:t>职场上司、前辈通过向部下或后辈进行示范、说明，有意识地教授</a:t>
            </a:r>
            <a:r>
              <a:rPr lang="zh-CN" altLang="en-US" sz="2400" b="1" u="sng" dirty="0">
                <a:solidFill>
                  <a:srgbClr val="000066"/>
                </a:solidFill>
                <a:latin typeface="黑体" panose="02010609060101010101" pitchFamily="49" charset="-122"/>
                <a:ea typeface="黑体" panose="02010609060101010101" pitchFamily="49" charset="-122"/>
              </a:rPr>
              <a:t>工作上的必要知识和技能</a:t>
            </a:r>
            <a:r>
              <a:rPr lang="zh-CN" altLang="en-US" sz="2400" b="1" dirty="0">
                <a:solidFill>
                  <a:srgbClr val="000066"/>
                </a:solidFill>
                <a:latin typeface="黑体" panose="02010609060101010101" pitchFamily="49" charset="-122"/>
                <a:ea typeface="黑体" panose="02010609060101010101" pitchFamily="49" charset="-122"/>
              </a:rPr>
              <a:t>，并使其掌握的活动</a:t>
            </a:r>
            <a:endParaRPr lang="en-US" altLang="ja-JP" sz="2400" b="1" dirty="0">
              <a:solidFill>
                <a:srgbClr val="000066"/>
              </a:solidFill>
              <a:latin typeface="黑体" panose="02010609060101010101" pitchFamily="49" charset="-122"/>
              <a:ea typeface="黑体" panose="02010609060101010101" pitchFamily="49" charset="-122"/>
            </a:endParaRPr>
          </a:p>
        </p:txBody>
      </p:sp>
      <p:sp>
        <p:nvSpPr>
          <p:cNvPr id="81924" name="Text Box 4"/>
          <p:cNvSpPr txBox="1">
            <a:spLocks noChangeArrowheads="1"/>
          </p:cNvSpPr>
          <p:nvPr/>
        </p:nvSpPr>
        <p:spPr bwMode="auto">
          <a:xfrm>
            <a:off x="228600" y="990600"/>
            <a:ext cx="4191000" cy="785813"/>
          </a:xfrm>
          <a:prstGeom prst="rect">
            <a:avLst/>
          </a:prstGeom>
          <a:noFill/>
          <a:ln>
            <a:noFill/>
          </a:ln>
          <a:effectLst/>
          <a:extLst>
            <a:ext uri="{909E8E84-426E-40DD-AFC4-6F175D3DCCD1}">
              <a14:hiddenFill xmlns:a14="http://schemas.microsoft.com/office/drawing/2010/main">
                <a:gradFill rotWithShape="1">
                  <a:gsLst>
                    <a:gs pos="0">
                      <a:srgbClr val="E1E8FF"/>
                    </a:gs>
                    <a:gs pos="100000">
                      <a:srgbClr val="3366FF"/>
                    </a:gs>
                  </a:gsLst>
                  <a:lin ang="0" scaled="1"/>
                </a:gra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lnSpc>
                <a:spcPct val="70000"/>
              </a:lnSpc>
              <a:spcBef>
                <a:spcPct val="50000"/>
              </a:spcBef>
              <a:buClrTx/>
              <a:buSzTx/>
              <a:buFontTx/>
              <a:buNone/>
              <a:defRPr/>
            </a:pPr>
            <a:r>
              <a:rPr kumimoji="0" lang="ja-JP" altLang="en-US" sz="2400" b="1" kern="1200" cap="none" spc="0" normalizeH="0" baseline="0" noProof="0">
                <a:solidFill>
                  <a:srgbClr val="0033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r>
              <a:rPr kumimoji="0" lang="zh-CN" altLang="en-US" sz="2400" b="1" kern="1200" cap="none" spc="0" normalizeH="0" baseline="0" noProof="0">
                <a:solidFill>
                  <a:srgbClr val="0033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一般意义上的</a:t>
            </a:r>
            <a:r>
              <a:rPr kumimoji="0" lang="en-US" altLang="ja-JP" sz="2400" b="1" kern="1200" cap="none" spc="0" normalizeH="0" baseline="0" noProof="0">
                <a:solidFill>
                  <a:srgbClr val="0033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OJT</a:t>
            </a:r>
            <a:endParaRPr kumimoji="0" lang="ja-JP" altLang="en-US" sz="2400" b="1" kern="1200" cap="none" spc="0" normalizeH="0" baseline="0" noProof="0">
              <a:solidFill>
                <a:srgbClr val="0033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algn="ctr" defTabSz="914400">
              <a:lnSpc>
                <a:spcPct val="70000"/>
              </a:lnSpc>
              <a:spcBef>
                <a:spcPct val="50000"/>
              </a:spcBef>
              <a:buClrTx/>
              <a:buSzTx/>
              <a:buFontTx/>
              <a:buNone/>
              <a:defRPr/>
            </a:pPr>
            <a:r>
              <a:rPr kumimoji="0" lang="en-US" altLang="ja-JP" sz="2400" b="1" kern="1200" cap="none" spc="0" normalizeH="0" baseline="0" noProof="0">
                <a:solidFill>
                  <a:srgbClr val="0033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OJT=On the Job</a:t>
            </a:r>
            <a:r>
              <a:rPr kumimoji="0" lang="ja-JP" altLang="en-US" sz="2400" b="1" kern="1200" cap="none" spc="0" normalizeH="0" baseline="0" noProof="0">
                <a:solidFill>
                  <a:srgbClr val="0033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　</a:t>
            </a:r>
            <a:r>
              <a:rPr kumimoji="0" lang="en-US" altLang="ja-JP" sz="2400" b="1" kern="1200" cap="none" spc="0" normalizeH="0" baseline="0" noProof="0">
                <a:solidFill>
                  <a:srgbClr val="0033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Training</a:t>
            </a:r>
            <a:endParaRPr kumimoji="0" lang="en-US" altLang="ja-JP" sz="2400" b="1" kern="1200" cap="none" spc="0" normalizeH="0" baseline="0" noProof="0">
              <a:solidFill>
                <a:srgbClr val="0033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5365" name="AutoShape 5"/>
          <p:cNvSpPr/>
          <p:nvPr/>
        </p:nvSpPr>
        <p:spPr>
          <a:xfrm>
            <a:off x="4572000" y="1828800"/>
            <a:ext cx="4343400" cy="2438400"/>
          </a:xfrm>
          <a:prstGeom prst="roundRect">
            <a:avLst>
              <a:gd name="adj" fmla="val 16667"/>
            </a:avLst>
          </a:prstGeom>
          <a:noFill/>
          <a:ln w="57150" cap="flat" cmpd="thinThick">
            <a:solidFill>
              <a:srgbClr val="CC0066"/>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0"/>
              </a:spcBef>
              <a:buNone/>
            </a:pPr>
            <a:r>
              <a:rPr lang="zh-CN" altLang="en-US" sz="2400" b="1" dirty="0">
                <a:solidFill>
                  <a:srgbClr val="CC0066"/>
                </a:solidFill>
                <a:latin typeface="黑体" panose="02010609060101010101" pitchFamily="49" charset="-122"/>
                <a:ea typeface="黑体" panose="02010609060101010101" pitchFamily="49" charset="-122"/>
              </a:rPr>
              <a:t>在丰田特别强调</a:t>
            </a:r>
            <a:r>
              <a:rPr lang="zh-CN" altLang="en-US" sz="2400" b="1" u="sng" dirty="0">
                <a:solidFill>
                  <a:srgbClr val="CC0066"/>
                </a:solidFill>
                <a:latin typeface="Arial Black" panose="020B0A04020102020204" pitchFamily="34" charset="0"/>
                <a:ea typeface="黑体" panose="02010609060101010101" pitchFamily="49" charset="-122"/>
              </a:rPr>
              <a:t>“</a:t>
            </a:r>
            <a:r>
              <a:rPr lang="zh-CN" altLang="en-US" sz="2400" b="1" u="sng" dirty="0">
                <a:solidFill>
                  <a:srgbClr val="CC0066"/>
                </a:solidFill>
                <a:latin typeface="黑体" panose="02010609060101010101" pitchFamily="49" charset="-122"/>
                <a:ea typeface="黑体" panose="02010609060101010101" pitchFamily="49" charset="-122"/>
              </a:rPr>
              <a:t>通过工作</a:t>
            </a:r>
            <a:r>
              <a:rPr lang="zh-CN" altLang="en-US" sz="2400" b="1" u="sng" dirty="0">
                <a:solidFill>
                  <a:srgbClr val="CC0066"/>
                </a:solidFill>
                <a:latin typeface="Arial Black" panose="020B0A04020102020204" pitchFamily="34" charset="0"/>
                <a:ea typeface="黑体" panose="02010609060101010101" pitchFamily="49" charset="-122"/>
              </a:rPr>
              <a:t>”</a:t>
            </a:r>
            <a:r>
              <a:rPr lang="zh-CN" altLang="en-US" sz="2400" b="1" dirty="0">
                <a:solidFill>
                  <a:srgbClr val="CC0066"/>
                </a:solidFill>
                <a:latin typeface="黑体" panose="02010609060101010101" pitchFamily="49" charset="-122"/>
                <a:ea typeface="黑体" panose="02010609060101010101" pitchFamily="49" charset="-122"/>
              </a:rPr>
              <a:t>培养员工，以及</a:t>
            </a:r>
            <a:r>
              <a:rPr lang="zh-CN" altLang="en-US" sz="2400" b="1" u="sng" dirty="0">
                <a:solidFill>
                  <a:srgbClr val="CC0066"/>
                </a:solidFill>
                <a:latin typeface="Arial Black" panose="020B0A04020102020204" pitchFamily="34" charset="0"/>
                <a:ea typeface="黑体" panose="02010609060101010101" pitchFamily="49" charset="-122"/>
              </a:rPr>
              <a:t>“</a:t>
            </a:r>
            <a:r>
              <a:rPr lang="zh-CN" altLang="en-US" sz="2400" b="1" u="sng" dirty="0">
                <a:solidFill>
                  <a:srgbClr val="CC0066"/>
                </a:solidFill>
                <a:latin typeface="黑体" panose="02010609060101010101" pitchFamily="49" charset="-122"/>
                <a:ea typeface="黑体" panose="02010609060101010101" pitchFamily="49" charset="-122"/>
              </a:rPr>
              <a:t>通过实践</a:t>
            </a:r>
            <a:r>
              <a:rPr lang="zh-CN" altLang="en-US" sz="2400" b="1" u="sng" dirty="0">
                <a:solidFill>
                  <a:srgbClr val="CC0066"/>
                </a:solidFill>
                <a:latin typeface="Arial Black" panose="020B0A04020102020204" pitchFamily="34" charset="0"/>
                <a:ea typeface="黑体" panose="02010609060101010101" pitchFamily="49" charset="-122"/>
              </a:rPr>
              <a:t>”</a:t>
            </a:r>
            <a:r>
              <a:rPr lang="zh-CN" altLang="en-US" sz="2400" b="1" dirty="0">
                <a:solidFill>
                  <a:srgbClr val="CC0066"/>
                </a:solidFill>
                <a:latin typeface="黑体" panose="02010609060101010101" pitchFamily="49" charset="-122"/>
                <a:ea typeface="黑体" panose="02010609060101010101" pitchFamily="49" charset="-122"/>
              </a:rPr>
              <a:t>进行学习</a:t>
            </a:r>
            <a:endParaRPr lang="ja-JP" altLang="en-US" sz="2400" b="1" dirty="0">
              <a:solidFill>
                <a:srgbClr val="CC0066"/>
              </a:solidFill>
              <a:latin typeface="黑体" panose="02010609060101010101" pitchFamily="49" charset="-122"/>
              <a:ea typeface="黑体" panose="02010609060101010101" pitchFamily="49" charset="-122"/>
            </a:endParaRPr>
          </a:p>
          <a:p>
            <a:pPr marL="0" lvl="0" indent="0">
              <a:spcBef>
                <a:spcPct val="0"/>
              </a:spcBef>
              <a:buNone/>
            </a:pPr>
            <a:r>
              <a:rPr lang="zh-CN" altLang="en-US" sz="2400" b="1" dirty="0">
                <a:solidFill>
                  <a:srgbClr val="CC0066"/>
                </a:solidFill>
                <a:latin typeface="黑体" panose="02010609060101010101" pitchFamily="49" charset="-122"/>
                <a:ea typeface="黑体" panose="02010609060101010101" pitchFamily="49" charset="-122"/>
              </a:rPr>
              <a:t>通过</a:t>
            </a:r>
            <a:r>
              <a:rPr lang="en-US" altLang="zh-CN" sz="2400" b="1" dirty="0">
                <a:solidFill>
                  <a:srgbClr val="CC0066"/>
                </a:solidFill>
                <a:latin typeface="黑体" panose="02010609060101010101" pitchFamily="49" charset="-122"/>
                <a:ea typeface="黑体" panose="02010609060101010101" pitchFamily="49" charset="-122"/>
              </a:rPr>
              <a:t>OJD</a:t>
            </a:r>
            <a:r>
              <a:rPr lang="zh-CN" altLang="en-US" sz="2400" b="1" dirty="0">
                <a:solidFill>
                  <a:srgbClr val="CC0066"/>
                </a:solidFill>
                <a:latin typeface="黑体" panose="02010609060101010101" pitchFamily="49" charset="-122"/>
                <a:ea typeface="黑体" panose="02010609060101010101" pitchFamily="49" charset="-122"/>
              </a:rPr>
              <a:t>传达的内容</a:t>
            </a:r>
            <a:endParaRPr lang="zh-CN" altLang="en-US" sz="2400" b="1" dirty="0">
              <a:solidFill>
                <a:srgbClr val="CC0066"/>
              </a:solidFill>
              <a:latin typeface="黑体" panose="02010609060101010101" pitchFamily="49" charset="-122"/>
              <a:ea typeface="黑体" panose="02010609060101010101" pitchFamily="49" charset="-122"/>
            </a:endParaRPr>
          </a:p>
          <a:p>
            <a:pPr marL="0" lvl="0" indent="0">
              <a:spcBef>
                <a:spcPct val="0"/>
              </a:spcBef>
              <a:buNone/>
            </a:pPr>
            <a:r>
              <a:rPr lang="ja-JP" altLang="en-US" sz="2400" b="1" dirty="0">
                <a:solidFill>
                  <a:srgbClr val="CC0066"/>
                </a:solidFill>
                <a:latin typeface="黑体" panose="02010609060101010101" pitchFamily="49" charset="-122"/>
                <a:ea typeface="黑体" panose="02010609060101010101" pitchFamily="49" charset="-122"/>
              </a:rPr>
              <a:t>①</a:t>
            </a:r>
            <a:r>
              <a:rPr lang="zh-CN" altLang="en-US" sz="2400" b="1" dirty="0">
                <a:solidFill>
                  <a:srgbClr val="CC0066"/>
                </a:solidFill>
                <a:latin typeface="黑体" panose="02010609060101010101" pitchFamily="49" charset="-122"/>
                <a:ea typeface="黑体" panose="02010609060101010101" pitchFamily="49" charset="-122"/>
              </a:rPr>
              <a:t>专门知识</a:t>
            </a:r>
            <a:r>
              <a:rPr lang="ja-JP" altLang="en-US" sz="2400" b="1" dirty="0">
                <a:solidFill>
                  <a:srgbClr val="CC0066"/>
                </a:solidFill>
                <a:latin typeface="黑体" panose="02010609060101010101" pitchFamily="49" charset="-122"/>
                <a:ea typeface="黑体" panose="02010609060101010101" pitchFamily="49" charset="-122"/>
              </a:rPr>
              <a:t>･</a:t>
            </a:r>
            <a:r>
              <a:rPr lang="zh-CN" altLang="en-US" sz="2400" b="1" dirty="0">
                <a:solidFill>
                  <a:srgbClr val="CC0066"/>
                </a:solidFill>
                <a:latin typeface="黑体" panose="02010609060101010101" pitchFamily="49" charset="-122"/>
                <a:ea typeface="黑体" panose="02010609060101010101" pitchFamily="49" charset="-122"/>
              </a:rPr>
              <a:t>技巧</a:t>
            </a:r>
            <a:endParaRPr lang="ja-JP" altLang="en-US" sz="2400" b="1" dirty="0">
              <a:solidFill>
                <a:srgbClr val="CC0066"/>
              </a:solidFill>
              <a:latin typeface="黑体" panose="02010609060101010101" pitchFamily="49" charset="-122"/>
              <a:ea typeface="黑体" panose="02010609060101010101" pitchFamily="49" charset="-122"/>
            </a:endParaRPr>
          </a:p>
          <a:p>
            <a:pPr marL="0" lvl="0" indent="0">
              <a:spcBef>
                <a:spcPct val="0"/>
              </a:spcBef>
              <a:buNone/>
            </a:pPr>
            <a:r>
              <a:rPr lang="ja-JP" altLang="en-US" sz="2400" b="1" dirty="0">
                <a:solidFill>
                  <a:srgbClr val="CC0066"/>
                </a:solidFill>
                <a:latin typeface="黑体" panose="02010609060101010101" pitchFamily="49" charset="-122"/>
                <a:ea typeface="黑体" panose="02010609060101010101" pitchFamily="49" charset="-122"/>
              </a:rPr>
              <a:t>②</a:t>
            </a:r>
            <a:r>
              <a:rPr lang="zh-CN" altLang="en-US" sz="2400" b="1" u="sng" dirty="0">
                <a:solidFill>
                  <a:srgbClr val="CC0066"/>
                </a:solidFill>
                <a:latin typeface="黑体" panose="02010609060101010101" pitchFamily="49" charset="-122"/>
                <a:ea typeface="黑体" panose="02010609060101010101" pitchFamily="49" charset="-122"/>
              </a:rPr>
              <a:t>丰田的工作方法</a:t>
            </a:r>
            <a:r>
              <a:rPr lang="ja-JP" altLang="en-US" sz="2400" b="1" u="sng" dirty="0">
                <a:solidFill>
                  <a:srgbClr val="CC0066"/>
                </a:solidFill>
                <a:latin typeface="黑体" panose="02010609060101010101" pitchFamily="49" charset="-122"/>
                <a:ea typeface="黑体" panose="02010609060101010101" pitchFamily="49" charset="-122"/>
              </a:rPr>
              <a:t>（</a:t>
            </a:r>
            <a:r>
              <a:rPr lang="en-US" altLang="ja-JP" sz="2400" b="1" u="sng" dirty="0">
                <a:solidFill>
                  <a:srgbClr val="CC0066"/>
                </a:solidFill>
                <a:latin typeface="黑体" panose="02010609060101010101" pitchFamily="49" charset="-122"/>
                <a:ea typeface="MS PGothic" panose="020B0600070205080204" pitchFamily="34" charset="-128"/>
              </a:rPr>
              <a:t>TBP</a:t>
            </a:r>
            <a:r>
              <a:rPr lang="en-US" altLang="ja-JP" sz="2400" b="1" u="sng" dirty="0">
                <a:solidFill>
                  <a:srgbClr val="CC0066"/>
                </a:solidFill>
                <a:latin typeface="黑体" panose="02010609060101010101" pitchFamily="49" charset="-122"/>
                <a:ea typeface="黑体" panose="02010609060101010101" pitchFamily="49" charset="-122"/>
              </a:rPr>
              <a:t>)</a:t>
            </a:r>
            <a:endParaRPr lang="en-US" altLang="ja-JP" sz="2400" b="1" u="sng" dirty="0">
              <a:solidFill>
                <a:srgbClr val="CC0066"/>
              </a:solidFill>
              <a:latin typeface="黑体" panose="02010609060101010101" pitchFamily="49" charset="-122"/>
              <a:ea typeface="黑体" panose="02010609060101010101" pitchFamily="49" charset="-122"/>
            </a:endParaRPr>
          </a:p>
        </p:txBody>
      </p:sp>
      <p:sp>
        <p:nvSpPr>
          <p:cNvPr id="81926" name="Text Box 6"/>
          <p:cNvSpPr txBox="1">
            <a:spLocks noChangeArrowheads="1"/>
          </p:cNvSpPr>
          <p:nvPr/>
        </p:nvSpPr>
        <p:spPr bwMode="auto">
          <a:xfrm>
            <a:off x="4648200" y="990600"/>
            <a:ext cx="4191000" cy="712788"/>
          </a:xfrm>
          <a:prstGeom prst="rect">
            <a:avLst/>
          </a:prstGeom>
          <a:noFill/>
          <a:ln>
            <a:noFill/>
          </a:ln>
          <a:effectLst/>
          <a:extLst>
            <a:ext uri="{909E8E84-426E-40DD-AFC4-6F175D3DCCD1}">
              <a14:hiddenFill xmlns:a14="http://schemas.microsoft.com/office/drawing/2010/main">
                <a:gradFill rotWithShape="1">
                  <a:gsLst>
                    <a:gs pos="0">
                      <a:srgbClr val="E1E8FF"/>
                    </a:gs>
                    <a:gs pos="100000">
                      <a:srgbClr val="3366FF"/>
                    </a:gs>
                  </a:gsLst>
                  <a:lin ang="0" scaled="1"/>
                </a:gra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lnSpc>
                <a:spcPct val="70000"/>
              </a:lnSpc>
              <a:spcBef>
                <a:spcPct val="50000"/>
              </a:spcBef>
              <a:buClrTx/>
              <a:buSzTx/>
              <a:buFontTx/>
              <a:buNone/>
              <a:defRPr/>
            </a:pPr>
            <a:r>
              <a:rPr kumimoji="0" lang="zh-CN" altLang="zh-CN" sz="2400" b="1" kern="1200" cap="none" spc="0" normalizeH="0" baseline="0" noProof="0">
                <a:solidFill>
                  <a:srgbClr val="CC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◆OJD</a:t>
            </a:r>
            <a:endParaRPr kumimoji="0" lang="en-US" altLang="zh-CN" sz="2400" b="1" kern="1200" cap="none" spc="0" normalizeH="0" baseline="0" noProof="0">
              <a:solidFill>
                <a:srgbClr val="CC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algn="ctr" defTabSz="914400">
              <a:lnSpc>
                <a:spcPct val="70000"/>
              </a:lnSpc>
              <a:spcBef>
                <a:spcPct val="50000"/>
              </a:spcBef>
              <a:buClrTx/>
              <a:buSzTx/>
              <a:buFontTx/>
              <a:buNone/>
              <a:defRPr/>
            </a:pPr>
            <a:r>
              <a:rPr kumimoji="0" lang="en-US" altLang="zh-CN" sz="2000" b="1" kern="1200" cap="none" spc="0" normalizeH="0" baseline="0" noProof="0">
                <a:solidFill>
                  <a:srgbClr val="CC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r>
              <a:rPr kumimoji="0" lang="zh-CN" altLang="en-US" sz="2000" b="1" kern="1200" cap="none" spc="0" normalizeH="0" baseline="0" noProof="0">
                <a:solidFill>
                  <a:srgbClr val="CC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丰田式的</a:t>
            </a:r>
            <a:r>
              <a:rPr kumimoji="0" lang="en-US" altLang="zh-CN" sz="2000" b="1" kern="1200" cap="none" spc="0" normalizeH="0" baseline="0" noProof="0">
                <a:solidFill>
                  <a:srgbClr val="CC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OJT)</a:t>
            </a:r>
            <a:endParaRPr kumimoji="0" lang="ja-JP" altLang="en-US" sz="2000" b="1" kern="1200" cap="none" spc="0" normalizeH="0" baseline="0" noProof="0">
              <a:solidFill>
                <a:srgbClr val="CC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pic>
        <p:nvPicPr>
          <p:cNvPr id="15367" name="Picture 7" descr="MCj02526310000[1]"/>
          <p:cNvPicPr>
            <a:picLocks noChangeAspect="1"/>
          </p:cNvPicPr>
          <p:nvPr/>
        </p:nvPicPr>
        <p:blipFill>
          <a:blip r:embed="rId1"/>
          <a:stretch>
            <a:fillRect/>
          </a:stretch>
        </p:blipFill>
        <p:spPr>
          <a:xfrm>
            <a:off x="6629400" y="4343400"/>
            <a:ext cx="2362200" cy="2178050"/>
          </a:xfrm>
          <a:prstGeom prst="rect">
            <a:avLst/>
          </a:prstGeom>
          <a:noFill/>
          <a:ln w="9525">
            <a:noFill/>
          </a:ln>
        </p:spPr>
      </p:pic>
      <p:sp>
        <p:nvSpPr>
          <p:cNvPr id="15368" name="Text Box 8"/>
          <p:cNvSpPr txBox="1"/>
          <p:nvPr/>
        </p:nvSpPr>
        <p:spPr>
          <a:xfrm>
            <a:off x="6807200" y="5867400"/>
            <a:ext cx="838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50000"/>
              </a:spcBef>
              <a:buNone/>
            </a:pPr>
            <a:r>
              <a:rPr lang="zh-CN" altLang="en-US" sz="2400" b="1" dirty="0">
                <a:solidFill>
                  <a:srgbClr val="FFCC00"/>
                </a:solidFill>
                <a:latin typeface="黑体" panose="02010609060101010101" pitchFamily="49" charset="-122"/>
                <a:ea typeface="黑体" panose="02010609060101010101" pitchFamily="49" charset="-122"/>
              </a:rPr>
              <a:t>培训</a:t>
            </a:r>
            <a:endParaRPr lang="zh-CN" altLang="en-US" sz="2400" b="1" dirty="0">
              <a:solidFill>
                <a:srgbClr val="FFCC00"/>
              </a:solidFill>
              <a:latin typeface="黑体" panose="02010609060101010101" pitchFamily="49" charset="-122"/>
              <a:ea typeface="黑体" panose="02010609060101010101" pitchFamily="49" charset="-122"/>
            </a:endParaRPr>
          </a:p>
        </p:txBody>
      </p:sp>
      <p:sp>
        <p:nvSpPr>
          <p:cNvPr id="15369" name="Text Box 9"/>
          <p:cNvSpPr txBox="1"/>
          <p:nvPr/>
        </p:nvSpPr>
        <p:spPr>
          <a:xfrm>
            <a:off x="8077200" y="5867400"/>
            <a:ext cx="1066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ct val="50000"/>
              </a:spcBef>
              <a:buNone/>
            </a:pPr>
            <a:r>
              <a:rPr lang="zh-CN" altLang="en-US" sz="2400" b="1" dirty="0">
                <a:solidFill>
                  <a:srgbClr val="FFCC00"/>
                </a:solidFill>
                <a:latin typeface="黑体" panose="02010609060101010101" pitchFamily="49" charset="-122"/>
                <a:ea typeface="黑体" panose="02010609060101010101" pitchFamily="49" charset="-122"/>
              </a:rPr>
              <a:t>实践</a:t>
            </a:r>
            <a:endParaRPr lang="zh-CN" altLang="en-US" sz="2400" b="1" dirty="0">
              <a:solidFill>
                <a:srgbClr val="FFCC00"/>
              </a:solidFill>
              <a:latin typeface="黑体" panose="02010609060101010101" pitchFamily="49" charset="-122"/>
              <a:ea typeface="黑体" panose="02010609060101010101" pitchFamily="49" charset="-122"/>
            </a:endParaRPr>
          </a:p>
        </p:txBody>
      </p:sp>
      <p:sp>
        <p:nvSpPr>
          <p:cNvPr id="15370" name="Rectangle 10"/>
          <p:cNvSpPr/>
          <p:nvPr/>
        </p:nvSpPr>
        <p:spPr>
          <a:xfrm>
            <a:off x="0" y="4005263"/>
            <a:ext cx="7239000" cy="21336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lnSpc>
                <a:spcPct val="140000"/>
              </a:lnSpc>
              <a:spcBef>
                <a:spcPct val="0"/>
              </a:spcBef>
              <a:buNone/>
            </a:pPr>
            <a:r>
              <a:rPr lang="en-US" altLang="ja-JP" sz="1600" b="1" dirty="0">
                <a:solidFill>
                  <a:schemeClr val="tx2"/>
                </a:solidFill>
                <a:latin typeface="黑体" panose="02010609060101010101" pitchFamily="49" charset="-122"/>
                <a:ea typeface="黑体" panose="02010609060101010101" pitchFamily="49" charset="-122"/>
              </a:rPr>
              <a:t>【</a:t>
            </a:r>
            <a:r>
              <a:rPr lang="zh-CN" altLang="en-US" sz="1600" b="1" dirty="0">
                <a:solidFill>
                  <a:schemeClr val="tx2"/>
                </a:solidFill>
                <a:latin typeface="黑体" panose="02010609060101010101" pitchFamily="49" charset="-122"/>
                <a:ea typeface="黑体" panose="02010609060101010101" pitchFamily="49" charset="-122"/>
              </a:rPr>
              <a:t>解说</a:t>
            </a:r>
            <a:r>
              <a:rPr lang="en-US" altLang="ja-JP" sz="1600" b="1" dirty="0">
                <a:solidFill>
                  <a:schemeClr val="tx2"/>
                </a:solidFill>
                <a:latin typeface="黑体" panose="02010609060101010101" pitchFamily="49" charset="-122"/>
                <a:ea typeface="黑体" panose="02010609060101010101" pitchFamily="49" charset="-122"/>
              </a:rPr>
              <a:t>】</a:t>
            </a:r>
            <a:r>
              <a:rPr lang="zh-CN" altLang="en-US" sz="1600" b="1" dirty="0">
                <a:solidFill>
                  <a:schemeClr val="tx2"/>
                </a:solidFill>
                <a:latin typeface="黑体" panose="02010609060101010101" pitchFamily="49" charset="-122"/>
                <a:ea typeface="黑体" panose="02010609060101010101" pitchFamily="49" charset="-122"/>
              </a:rPr>
              <a:t>丰田的所有员工都在</a:t>
            </a:r>
            <a:r>
              <a:rPr lang="en-US" altLang="zh-CN" sz="1600" b="1" dirty="0">
                <a:solidFill>
                  <a:schemeClr val="tx2"/>
                </a:solidFill>
                <a:latin typeface="黑体" panose="02010609060101010101" pitchFamily="49" charset="-122"/>
                <a:ea typeface="黑体" panose="02010609060101010101" pitchFamily="49" charset="-122"/>
              </a:rPr>
              <a:t>OJT</a:t>
            </a:r>
            <a:r>
              <a:rPr lang="zh-CN" altLang="en-US" sz="1600" b="1" dirty="0">
                <a:solidFill>
                  <a:schemeClr val="tx2"/>
                </a:solidFill>
                <a:latin typeface="黑体" panose="02010609060101010101" pitchFamily="49" charset="-122"/>
                <a:ea typeface="黑体" panose="02010609060101010101" pitchFamily="49" charset="-122"/>
              </a:rPr>
              <a:t>中得到成长、并将学到的经验作为培养</a:t>
            </a:r>
            <a:endParaRPr lang="zh-CN" altLang="en-US" sz="1600" b="1" dirty="0">
              <a:solidFill>
                <a:schemeClr val="tx2"/>
              </a:solidFill>
              <a:latin typeface="黑体" panose="02010609060101010101" pitchFamily="49" charset="-122"/>
              <a:ea typeface="黑体" panose="02010609060101010101" pitchFamily="49" charset="-122"/>
            </a:endParaRPr>
          </a:p>
          <a:p>
            <a:pPr marL="0" lvl="0" indent="0">
              <a:lnSpc>
                <a:spcPct val="140000"/>
              </a:lnSpc>
              <a:spcBef>
                <a:spcPct val="0"/>
              </a:spcBef>
              <a:buNone/>
            </a:pPr>
            <a:r>
              <a:rPr lang="zh-CN" altLang="en-US" sz="1600" b="1" dirty="0">
                <a:solidFill>
                  <a:schemeClr val="tx2"/>
                </a:solidFill>
                <a:latin typeface="黑体" panose="02010609060101010101" pitchFamily="49" charset="-122"/>
                <a:ea typeface="黑体" panose="02010609060101010101" pitchFamily="49" charset="-122"/>
              </a:rPr>
              <a:t>        下一代的原动力，以此来培养自己的部下。</a:t>
            </a:r>
            <a:endParaRPr lang="zh-CN" altLang="en-US" sz="1600" b="1" dirty="0">
              <a:solidFill>
                <a:schemeClr val="tx2"/>
              </a:solidFill>
              <a:latin typeface="黑体" panose="02010609060101010101" pitchFamily="49" charset="-122"/>
              <a:ea typeface="黑体" panose="02010609060101010101" pitchFamily="49" charset="-122"/>
            </a:endParaRPr>
          </a:p>
          <a:p>
            <a:pPr marL="0" lvl="0" indent="0">
              <a:lnSpc>
                <a:spcPct val="140000"/>
              </a:lnSpc>
              <a:spcBef>
                <a:spcPct val="0"/>
              </a:spcBef>
              <a:buNone/>
            </a:pPr>
            <a:r>
              <a:rPr lang="zh-CN" altLang="en-US" sz="1600" b="1" dirty="0">
                <a:solidFill>
                  <a:schemeClr val="tx2"/>
                </a:solidFill>
                <a:latin typeface="黑体" panose="02010609060101010101" pitchFamily="49" charset="-122"/>
                <a:ea typeface="黑体" panose="02010609060101010101" pitchFamily="49" charset="-122"/>
              </a:rPr>
              <a:t>        </a:t>
            </a:r>
            <a:r>
              <a:rPr lang="en-US" altLang="zh-CN" sz="1600" b="1" dirty="0">
                <a:solidFill>
                  <a:schemeClr val="tx2"/>
                </a:solidFill>
                <a:latin typeface="黑体" panose="02010609060101010101" pitchFamily="49" charset="-122"/>
                <a:ea typeface="黑体" panose="02010609060101010101" pitchFamily="49" charset="-122"/>
              </a:rPr>
              <a:t>OJT</a:t>
            </a:r>
            <a:r>
              <a:rPr lang="zh-CN" altLang="en-US" sz="1600" b="1" dirty="0">
                <a:solidFill>
                  <a:schemeClr val="tx2"/>
                </a:solidFill>
                <a:latin typeface="黑体" panose="02010609060101010101" pitchFamily="49" charset="-122"/>
                <a:ea typeface="黑体" panose="02010609060101010101" pitchFamily="49" charset="-122"/>
              </a:rPr>
              <a:t>中的</a:t>
            </a:r>
            <a:r>
              <a:rPr lang="zh-CN" altLang="en-US" sz="1600" b="1" dirty="0">
                <a:solidFill>
                  <a:schemeClr val="tx2"/>
                </a:solidFill>
                <a:ea typeface="黑体" panose="02010609060101010101" pitchFamily="49" charset="-122"/>
              </a:rPr>
              <a:t>“</a:t>
            </a:r>
            <a:r>
              <a:rPr lang="en-US" altLang="zh-CN" sz="1600" b="1" dirty="0">
                <a:solidFill>
                  <a:schemeClr val="tx2"/>
                </a:solidFill>
                <a:latin typeface="黑体" panose="02010609060101010101" pitchFamily="49" charset="-122"/>
                <a:ea typeface="黑体" panose="02010609060101010101" pitchFamily="49" charset="-122"/>
              </a:rPr>
              <a:t>Training</a:t>
            </a:r>
            <a:r>
              <a:rPr lang="en-US" altLang="zh-CN" sz="1600" b="1" dirty="0">
                <a:solidFill>
                  <a:schemeClr val="tx2"/>
                </a:solidFill>
                <a:ea typeface="黑体" panose="02010609060101010101" pitchFamily="49" charset="-122"/>
              </a:rPr>
              <a:t>”</a:t>
            </a:r>
            <a:r>
              <a:rPr lang="zh-CN" altLang="en-US" sz="1600" b="1" dirty="0">
                <a:solidFill>
                  <a:schemeClr val="tx2"/>
                </a:solidFill>
                <a:latin typeface="黑体" panose="02010609060101010101" pitchFamily="49" charset="-122"/>
                <a:ea typeface="黑体" panose="02010609060101010101" pitchFamily="49" charset="-122"/>
              </a:rPr>
              <a:t>一词，往往容易被人误解为一种集中培训或</a:t>
            </a:r>
            <a:br>
              <a:rPr lang="zh-CN" altLang="ja-JP" sz="1600" b="1" dirty="0">
                <a:solidFill>
                  <a:schemeClr val="tx2"/>
                </a:solidFill>
                <a:latin typeface="黑体" panose="02010609060101010101" pitchFamily="49" charset="-122"/>
                <a:ea typeface="黑体" panose="02010609060101010101" pitchFamily="49" charset="-122"/>
              </a:rPr>
            </a:br>
            <a:r>
              <a:rPr lang="zh-CN" altLang="en-US" sz="1600" b="1" dirty="0">
                <a:solidFill>
                  <a:schemeClr val="tx2"/>
                </a:solidFill>
                <a:latin typeface="黑体" panose="02010609060101010101" pitchFamily="49" charset="-122"/>
                <a:ea typeface="黑体" panose="02010609060101010101" pitchFamily="49" charset="-122"/>
              </a:rPr>
              <a:t> </a:t>
            </a:r>
            <a:r>
              <a:rPr lang="zh-CN" altLang="ja-JP" sz="1600" b="1" dirty="0">
                <a:solidFill>
                  <a:schemeClr val="tx2"/>
                </a:solidFill>
                <a:latin typeface="黑体" panose="02010609060101010101" pitchFamily="49" charset="-122"/>
                <a:ea typeface="黑体" panose="02010609060101010101" pitchFamily="49" charset="-122"/>
              </a:rPr>
              <a:t> </a:t>
            </a:r>
            <a:r>
              <a:rPr lang="zh-CN" altLang="en-US" sz="1600" b="1" dirty="0">
                <a:solidFill>
                  <a:schemeClr val="tx2"/>
                </a:solidFill>
                <a:latin typeface="黑体" panose="02010609060101010101" pitchFamily="49" charset="-122"/>
                <a:ea typeface="黑体" panose="02010609060101010101" pitchFamily="49" charset="-122"/>
              </a:rPr>
              <a:t> </a:t>
            </a:r>
            <a:r>
              <a:rPr lang="zh-CN" altLang="ja-JP" sz="1600" b="1" dirty="0">
                <a:solidFill>
                  <a:schemeClr val="tx2"/>
                </a:solidFill>
                <a:latin typeface="黑体" panose="02010609060101010101" pitchFamily="49" charset="-122"/>
                <a:ea typeface="黑体" panose="02010609060101010101" pitchFamily="49" charset="-122"/>
              </a:rPr>
              <a:t> </a:t>
            </a:r>
            <a:r>
              <a:rPr lang="zh-CN" altLang="en-US" sz="1600" b="1" dirty="0">
                <a:solidFill>
                  <a:schemeClr val="tx2"/>
                </a:solidFill>
                <a:latin typeface="黑体" panose="02010609060101010101" pitchFamily="49" charset="-122"/>
                <a:ea typeface="黑体" panose="02010609060101010101" pitchFamily="49" charset="-122"/>
              </a:rPr>
              <a:t> </a:t>
            </a:r>
            <a:r>
              <a:rPr lang="zh-CN" altLang="ja-JP" sz="1600" b="1" dirty="0">
                <a:solidFill>
                  <a:schemeClr val="tx2"/>
                </a:solidFill>
                <a:latin typeface="黑体" panose="02010609060101010101" pitchFamily="49" charset="-122"/>
                <a:ea typeface="黑体" panose="02010609060101010101" pitchFamily="49" charset="-122"/>
              </a:rPr>
              <a:t> </a:t>
            </a:r>
            <a:r>
              <a:rPr lang="zh-CN" altLang="en-US" sz="1600" b="1" dirty="0">
                <a:solidFill>
                  <a:schemeClr val="tx2"/>
                </a:solidFill>
                <a:latin typeface="黑体" panose="02010609060101010101" pitchFamily="49" charset="-122"/>
                <a:ea typeface="黑体" panose="02010609060101010101" pitchFamily="49" charset="-122"/>
              </a:rPr>
              <a:t> </a:t>
            </a:r>
            <a:r>
              <a:rPr lang="zh-CN" altLang="ja-JP" sz="1600" b="1" dirty="0">
                <a:solidFill>
                  <a:schemeClr val="tx2"/>
                </a:solidFill>
                <a:latin typeface="黑体" panose="02010609060101010101" pitchFamily="49" charset="-122"/>
                <a:ea typeface="黑体" panose="02010609060101010101" pitchFamily="49" charset="-122"/>
              </a:rPr>
              <a:t> </a:t>
            </a:r>
            <a:r>
              <a:rPr lang="zh-CN" altLang="en-US" sz="1600" b="1" dirty="0">
                <a:solidFill>
                  <a:schemeClr val="tx2"/>
                </a:solidFill>
                <a:latin typeface="黑体" panose="02010609060101010101" pitchFamily="49" charset="-122"/>
                <a:ea typeface="黑体" panose="02010609060101010101" pitchFamily="49" charset="-122"/>
              </a:rPr>
              <a:t>由人事部门提供的某种培训。然而丰田式的</a:t>
            </a:r>
            <a:r>
              <a:rPr lang="en-US" altLang="zh-CN" sz="1600" b="1" dirty="0">
                <a:solidFill>
                  <a:schemeClr val="tx2"/>
                </a:solidFill>
                <a:latin typeface="黑体" panose="02010609060101010101" pitchFamily="49" charset="-122"/>
                <a:ea typeface="黑体" panose="02010609060101010101" pitchFamily="49" charset="-122"/>
              </a:rPr>
              <a:t>OJT</a:t>
            </a:r>
            <a:r>
              <a:rPr lang="zh-CN" altLang="en-US" sz="1600" b="1" dirty="0">
                <a:solidFill>
                  <a:schemeClr val="tx2"/>
                </a:solidFill>
                <a:latin typeface="黑体" panose="02010609060101010101" pitchFamily="49" charset="-122"/>
                <a:ea typeface="黑体" panose="02010609060101010101" pitchFamily="49" charset="-122"/>
              </a:rPr>
              <a:t>是指通过工作培养</a:t>
            </a:r>
            <a:br>
              <a:rPr lang="zh-CN" altLang="ja-JP" sz="1600" b="1" dirty="0">
                <a:solidFill>
                  <a:schemeClr val="tx2"/>
                </a:solidFill>
                <a:latin typeface="黑体" panose="02010609060101010101" pitchFamily="49" charset="-122"/>
                <a:ea typeface="黑体" panose="02010609060101010101" pitchFamily="49" charset="-122"/>
              </a:rPr>
            </a:br>
            <a:r>
              <a:rPr lang="zh-CN" altLang="en-US" sz="1600" b="1" dirty="0">
                <a:solidFill>
                  <a:schemeClr val="tx2"/>
                </a:solidFill>
                <a:latin typeface="黑体" panose="02010609060101010101" pitchFamily="49" charset="-122"/>
                <a:ea typeface="黑体" panose="02010609060101010101" pitchFamily="49" charset="-122"/>
              </a:rPr>
              <a:t> </a:t>
            </a:r>
            <a:r>
              <a:rPr lang="zh-CN" altLang="ja-JP" sz="1600" b="1" dirty="0">
                <a:solidFill>
                  <a:schemeClr val="tx2"/>
                </a:solidFill>
                <a:latin typeface="黑体" panose="02010609060101010101" pitchFamily="49" charset="-122"/>
                <a:ea typeface="黑体" panose="02010609060101010101" pitchFamily="49" charset="-122"/>
              </a:rPr>
              <a:t> </a:t>
            </a:r>
            <a:r>
              <a:rPr lang="zh-CN" altLang="en-US" sz="1600" b="1" dirty="0">
                <a:solidFill>
                  <a:schemeClr val="tx2"/>
                </a:solidFill>
                <a:latin typeface="黑体" panose="02010609060101010101" pitchFamily="49" charset="-122"/>
                <a:ea typeface="黑体" panose="02010609060101010101" pitchFamily="49" charset="-122"/>
              </a:rPr>
              <a:t> </a:t>
            </a:r>
            <a:r>
              <a:rPr lang="zh-CN" altLang="ja-JP" sz="1600" b="1" dirty="0">
                <a:solidFill>
                  <a:schemeClr val="tx2"/>
                </a:solidFill>
                <a:latin typeface="黑体" panose="02010609060101010101" pitchFamily="49" charset="-122"/>
                <a:ea typeface="黑体" panose="02010609060101010101" pitchFamily="49" charset="-122"/>
              </a:rPr>
              <a:t> </a:t>
            </a:r>
            <a:r>
              <a:rPr lang="zh-CN" altLang="en-US" sz="1600" b="1" dirty="0">
                <a:solidFill>
                  <a:schemeClr val="tx2"/>
                </a:solidFill>
                <a:latin typeface="黑体" panose="02010609060101010101" pitchFamily="49" charset="-122"/>
                <a:ea typeface="黑体" panose="02010609060101010101" pitchFamily="49" charset="-122"/>
              </a:rPr>
              <a:t> </a:t>
            </a:r>
            <a:r>
              <a:rPr lang="zh-CN" altLang="ja-JP" sz="1600" b="1" dirty="0">
                <a:solidFill>
                  <a:schemeClr val="tx2"/>
                </a:solidFill>
                <a:latin typeface="黑体" panose="02010609060101010101" pitchFamily="49" charset="-122"/>
                <a:ea typeface="黑体" panose="02010609060101010101" pitchFamily="49" charset="-122"/>
              </a:rPr>
              <a:t> </a:t>
            </a:r>
            <a:r>
              <a:rPr lang="zh-CN" altLang="en-US" sz="1600" b="1" dirty="0">
                <a:solidFill>
                  <a:schemeClr val="tx2"/>
                </a:solidFill>
                <a:latin typeface="黑体" panose="02010609060101010101" pitchFamily="49" charset="-122"/>
                <a:ea typeface="黑体" panose="02010609060101010101" pitchFamily="49" charset="-122"/>
              </a:rPr>
              <a:t> </a:t>
            </a:r>
            <a:r>
              <a:rPr lang="zh-CN" altLang="ja-JP" sz="1600" b="1" dirty="0">
                <a:solidFill>
                  <a:schemeClr val="tx2"/>
                </a:solidFill>
                <a:latin typeface="黑体" panose="02010609060101010101" pitchFamily="49" charset="-122"/>
                <a:ea typeface="黑体" panose="02010609060101010101" pitchFamily="49" charset="-122"/>
              </a:rPr>
              <a:t> </a:t>
            </a:r>
            <a:r>
              <a:rPr lang="zh-CN" altLang="en-US" sz="1600" b="1" dirty="0">
                <a:solidFill>
                  <a:schemeClr val="tx2"/>
                </a:solidFill>
                <a:latin typeface="黑体" panose="02010609060101010101" pitchFamily="49" charset="-122"/>
                <a:ea typeface="黑体" panose="02010609060101010101" pitchFamily="49" charset="-122"/>
              </a:rPr>
              <a:t>员工，也就是</a:t>
            </a:r>
            <a:r>
              <a:rPr lang="zh-CN" altLang="en-US" sz="1600" b="1" dirty="0">
                <a:solidFill>
                  <a:schemeClr val="tx2"/>
                </a:solidFill>
                <a:ea typeface="黑体" panose="02010609060101010101" pitchFamily="49" charset="-122"/>
              </a:rPr>
              <a:t>“</a:t>
            </a:r>
            <a:r>
              <a:rPr lang="en-US" altLang="zh-CN" sz="1600" b="1" dirty="0">
                <a:solidFill>
                  <a:schemeClr val="tx2"/>
                </a:solidFill>
                <a:latin typeface="黑体" panose="02010609060101010101" pitchFamily="49" charset="-122"/>
                <a:ea typeface="黑体" panose="02010609060101010101" pitchFamily="49" charset="-122"/>
              </a:rPr>
              <a:t>On the Job Development</a:t>
            </a:r>
            <a:r>
              <a:rPr lang="en-US" altLang="zh-CN" sz="1600" b="1" dirty="0">
                <a:solidFill>
                  <a:schemeClr val="tx2"/>
                </a:solidFill>
                <a:ea typeface="黑体" panose="02010609060101010101" pitchFamily="49" charset="-122"/>
              </a:rPr>
              <a:t>”</a:t>
            </a:r>
            <a:r>
              <a:rPr lang="zh-CN" altLang="en-US" sz="1600" b="1" dirty="0">
                <a:solidFill>
                  <a:schemeClr val="tx2"/>
                </a:solidFill>
                <a:latin typeface="黑体" panose="02010609060101010101" pitchFamily="49" charset="-122"/>
                <a:ea typeface="黑体" panose="02010609060101010101" pitchFamily="49" charset="-122"/>
              </a:rPr>
              <a:t>。</a:t>
            </a:r>
            <a:endParaRPr lang="zh-CN" altLang="en-US" sz="1600" b="1" dirty="0">
              <a:solidFill>
                <a:schemeClr val="tx2"/>
              </a:solidFill>
              <a:latin typeface="黑体" panose="02010609060101010101" pitchFamily="49" charset="-122"/>
              <a:ea typeface="黑体" panose="02010609060101010101" pitchFamily="49" charset="-122"/>
            </a:endParaRPr>
          </a:p>
        </p:txBody>
      </p:sp>
      <p:sp>
        <p:nvSpPr>
          <p:cNvPr id="15371" name="Rectangle 11"/>
          <p:cNvSpPr/>
          <p:nvPr/>
        </p:nvSpPr>
        <p:spPr>
          <a:xfrm>
            <a:off x="107950" y="5634038"/>
            <a:ext cx="8064500" cy="110807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342900" lvl="0" indent="-342900" eaLnBrk="1" hangingPunct="1">
              <a:lnSpc>
                <a:spcPct val="80000"/>
              </a:lnSpc>
              <a:buNone/>
            </a:pPr>
            <a:endParaRPr lang="ja-JP" altLang="en-US" sz="1400" dirty="0">
              <a:solidFill>
                <a:srgbClr val="000099"/>
              </a:solidFill>
              <a:latin typeface="黑体" panose="02010609060101010101" pitchFamily="49" charset="-122"/>
              <a:ea typeface="黑体" panose="02010609060101010101" pitchFamily="49" charset="-122"/>
            </a:endParaRPr>
          </a:p>
          <a:p>
            <a:pPr marL="342900" lvl="0" indent="-342900" eaLnBrk="1" hangingPunct="1">
              <a:lnSpc>
                <a:spcPct val="80000"/>
              </a:lnSpc>
              <a:buNone/>
            </a:pPr>
            <a:r>
              <a:rPr lang="zh-CN" altLang="en-US" sz="1400" b="1" dirty="0">
                <a:solidFill>
                  <a:srgbClr val="000099"/>
                </a:solidFill>
                <a:latin typeface="黑体" panose="02010609060101010101" pitchFamily="49" charset="-122"/>
                <a:ea typeface="黑体" panose="02010609060101010101" pitchFamily="49" charset="-122"/>
              </a:rPr>
              <a:t>＜参考＞</a:t>
            </a:r>
            <a:endParaRPr lang="zh-CN" altLang="en-US" sz="1400" b="1" dirty="0">
              <a:solidFill>
                <a:srgbClr val="000099"/>
              </a:solidFill>
              <a:latin typeface="黑体" panose="02010609060101010101" pitchFamily="49" charset="-122"/>
              <a:ea typeface="黑体" panose="02010609060101010101" pitchFamily="49" charset="-122"/>
            </a:endParaRPr>
          </a:p>
          <a:p>
            <a:pPr marL="342900" lvl="0" indent="-342900" eaLnBrk="1" hangingPunct="1">
              <a:lnSpc>
                <a:spcPct val="80000"/>
              </a:lnSpc>
              <a:buNone/>
            </a:pPr>
            <a:r>
              <a:rPr lang="en-US" altLang="ja-JP" sz="1400" b="1" dirty="0">
                <a:solidFill>
                  <a:srgbClr val="000099"/>
                </a:solidFill>
                <a:latin typeface="黑体" panose="02010609060101010101" pitchFamily="49" charset="-122"/>
                <a:ea typeface="黑体" panose="02010609060101010101" pitchFamily="49" charset="-122"/>
              </a:rPr>
              <a:t>Off-J</a:t>
            </a:r>
            <a:r>
              <a:rPr lang="en-US" altLang="zh-CN" sz="1400" b="1" dirty="0">
                <a:solidFill>
                  <a:srgbClr val="000099"/>
                </a:solidFill>
                <a:latin typeface="黑体" panose="02010609060101010101" pitchFamily="49" charset="-122"/>
                <a:ea typeface="黑体" panose="02010609060101010101" pitchFamily="49" charset="-122"/>
              </a:rPr>
              <a:t>T</a:t>
            </a:r>
            <a:endParaRPr lang="en-US" altLang="zh-CN" sz="1400" b="1" dirty="0">
              <a:solidFill>
                <a:srgbClr val="000099"/>
              </a:solidFill>
              <a:latin typeface="黑体" panose="02010609060101010101" pitchFamily="49" charset="-122"/>
              <a:ea typeface="黑体" panose="02010609060101010101" pitchFamily="49" charset="-122"/>
            </a:endParaRPr>
          </a:p>
          <a:p>
            <a:pPr marL="342900" lvl="0" indent="-342900" eaLnBrk="1" hangingPunct="1">
              <a:lnSpc>
                <a:spcPct val="80000"/>
              </a:lnSpc>
              <a:buNone/>
            </a:pPr>
            <a:r>
              <a:rPr lang="ja-JP" altLang="en-US" sz="1400" b="1" dirty="0">
                <a:solidFill>
                  <a:srgbClr val="000099"/>
                </a:solidFill>
                <a:latin typeface="黑体" panose="02010609060101010101" pitchFamily="49" charset="-122"/>
                <a:ea typeface="黑体" panose="02010609060101010101" pitchFamily="49" charset="-122"/>
              </a:rPr>
              <a:t>・</a:t>
            </a:r>
            <a:r>
              <a:rPr lang="ja-JP" altLang="zh-CN" sz="1400" b="1" dirty="0">
                <a:solidFill>
                  <a:srgbClr val="000099"/>
                </a:solidFill>
                <a:latin typeface="黑体" panose="02010609060101010101" pitchFamily="49" charset="-122"/>
                <a:ea typeface="黑体" panose="02010609060101010101" pitchFamily="49" charset="-122"/>
              </a:rPr>
              <a:t> </a:t>
            </a:r>
            <a:r>
              <a:rPr lang="zh-CN" altLang="en-US" sz="1400" b="1" dirty="0">
                <a:solidFill>
                  <a:srgbClr val="000099"/>
                </a:solidFill>
                <a:latin typeface="黑体" panose="02010609060101010101" pitchFamily="49" charset="-122"/>
                <a:ea typeface="黑体" panose="02010609060101010101" pitchFamily="49" charset="-122"/>
              </a:rPr>
              <a:t>在工作岗位外，赋予学习工作中所必需的基本意识和知识的培训机会</a:t>
            </a:r>
            <a:endParaRPr lang="en-US" altLang="ja-JP" sz="1400" b="1" dirty="0">
              <a:solidFill>
                <a:srgbClr val="000099"/>
              </a:solidFill>
              <a:latin typeface="黑体" panose="02010609060101010101" pitchFamily="49" charset="-122"/>
              <a:ea typeface="黑体" panose="02010609060101010101" pitchFamily="49" charset="-122"/>
            </a:endParaRPr>
          </a:p>
          <a:p>
            <a:pPr marL="342900" lvl="0" indent="-342900" eaLnBrk="1" hangingPunct="1">
              <a:lnSpc>
                <a:spcPct val="80000"/>
              </a:lnSpc>
              <a:buNone/>
            </a:pPr>
            <a:r>
              <a:rPr lang="ja-JP" altLang="en-US" sz="1400" b="1" dirty="0">
                <a:solidFill>
                  <a:srgbClr val="000099"/>
                </a:solidFill>
                <a:latin typeface="黑体" panose="02010609060101010101" pitchFamily="49" charset="-122"/>
                <a:ea typeface="黑体" panose="02010609060101010101" pitchFamily="49" charset="-122"/>
              </a:rPr>
              <a:t>例：</a:t>
            </a:r>
            <a:r>
              <a:rPr lang="zh-CN" altLang="en-US" sz="1400" b="1" dirty="0">
                <a:solidFill>
                  <a:srgbClr val="000099"/>
                </a:solidFill>
                <a:latin typeface="黑体" panose="02010609060101010101" pitchFamily="49" charset="-122"/>
                <a:ea typeface="黑体" panose="02010609060101010101" pitchFamily="49" charset="-122"/>
              </a:rPr>
              <a:t>级别培训</a:t>
            </a:r>
            <a:r>
              <a:rPr lang="ja-JP" altLang="en-US" sz="1400" b="1" dirty="0">
                <a:solidFill>
                  <a:srgbClr val="000099"/>
                </a:solidFill>
                <a:latin typeface="黑体" panose="02010609060101010101" pitchFamily="49" charset="-122"/>
                <a:ea typeface="黑体" panose="02010609060101010101" pitchFamily="49" charset="-122"/>
              </a:rPr>
              <a:t>、</a:t>
            </a:r>
            <a:r>
              <a:rPr lang="zh-CN" altLang="en-US" sz="1400" b="1" dirty="0">
                <a:solidFill>
                  <a:srgbClr val="000099"/>
                </a:solidFill>
                <a:latin typeface="黑体" panose="02010609060101010101" pitchFamily="49" charset="-122"/>
                <a:ea typeface="黑体" panose="02010609060101010101" pitchFamily="49" charset="-122"/>
              </a:rPr>
              <a:t>专业知识培训</a:t>
            </a:r>
            <a:r>
              <a:rPr lang="ja-JP" altLang="en-US" sz="1400" b="1" dirty="0">
                <a:solidFill>
                  <a:srgbClr val="000099"/>
                </a:solidFill>
                <a:latin typeface="黑体" panose="02010609060101010101" pitchFamily="49" charset="-122"/>
                <a:ea typeface="黑体" panose="02010609060101010101" pitchFamily="49" charset="-122"/>
              </a:rPr>
              <a:t>、</a:t>
            </a:r>
            <a:r>
              <a:rPr lang="zh-CN" altLang="en-US" sz="1400" b="1" dirty="0">
                <a:solidFill>
                  <a:srgbClr val="000099"/>
                </a:solidFill>
                <a:latin typeface="黑体" panose="02010609060101010101" pitchFamily="49" charset="-122"/>
                <a:ea typeface="黑体" panose="02010609060101010101" pitchFamily="49" charset="-122"/>
              </a:rPr>
              <a:t>自我启发教育</a:t>
            </a:r>
            <a:r>
              <a:rPr lang="ja-JP" altLang="en-US" sz="1400" b="1" dirty="0">
                <a:solidFill>
                  <a:srgbClr val="000099"/>
                </a:solidFill>
                <a:latin typeface="黑体" panose="02010609060101010101" pitchFamily="49" charset="-122"/>
                <a:ea typeface="黑体" panose="02010609060101010101" pitchFamily="49" charset="-122"/>
              </a:rPr>
              <a:t>等</a:t>
            </a:r>
            <a:endParaRPr lang="ja-JP" altLang="en-US" sz="1400" b="1" dirty="0">
              <a:solidFill>
                <a:srgbClr val="000099"/>
              </a:solidFill>
              <a:latin typeface="黑体" panose="02010609060101010101" pitchFamily="49" charset="-122"/>
              <a:ea typeface="黑体" panose="02010609060101010101" pitchFamily="49" charset="-122"/>
            </a:endParaRPr>
          </a:p>
          <a:p>
            <a:pPr marL="342900" lvl="0" indent="-342900" eaLnBrk="1" hangingPunct="1">
              <a:lnSpc>
                <a:spcPct val="80000"/>
              </a:lnSpc>
              <a:buNone/>
            </a:pPr>
            <a:endParaRPr lang="en-US" altLang="zh-CN" sz="1400" b="1" dirty="0">
              <a:solidFill>
                <a:srgbClr val="000099"/>
              </a:solidFill>
              <a:latin typeface="黑体" panose="02010609060101010101" pitchFamily="49" charset="-122"/>
              <a:ea typeface="黑体" panose="02010609060101010101" pitchFamily="49" charset="-122"/>
            </a:endParaRPr>
          </a:p>
        </p:txBody>
      </p:sp>
    </p:spTree>
  </p:cSld>
  <p:clrMapOvr>
    <a:masterClrMapping/>
  </p:clrMapOvr>
  <p:transition>
    <p:strips dir="ru"/>
  </p:transition>
</p:sld>
</file>

<file path=ppt/tags/tag1.xml><?xml version="1.0" encoding="utf-8"?>
<p:tagLst xmlns:p="http://schemas.openxmlformats.org/presentationml/2006/main">
  <p:tag name="KSO_WPP_MARK_KEY" val="b08ba16d-cc70-4d4c-93d6-250d575a4f23"/>
  <p:tag name="COMMONDATA" val="eyJoZGlkIjoiODc5OTdkZDQxOTMwNGQxNTBmNzRiMmEzNWM0ZjQ1MmM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5144</Words>
  <Application>WPS 演示</Application>
  <PresentationFormat>全屏显示(4:3)</PresentationFormat>
  <Paragraphs>757</Paragraphs>
  <Slides>48</Slides>
  <Notes>14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48</vt:i4>
      </vt:variant>
    </vt:vector>
  </HeadingPairs>
  <TitlesOfParts>
    <vt:vector size="66" baseType="lpstr">
      <vt:lpstr>Arial</vt:lpstr>
      <vt:lpstr>宋体</vt:lpstr>
      <vt:lpstr>Wingdings</vt:lpstr>
      <vt:lpstr>黑体</vt:lpstr>
      <vt:lpstr>ｖ</vt:lpstr>
      <vt:lpstr>ksdb</vt:lpstr>
      <vt:lpstr>MS Mincho</vt:lpstr>
      <vt:lpstr>Arial Black</vt:lpstr>
      <vt:lpstr>MS PGothic</vt:lpstr>
      <vt:lpstr>MS Gothic</vt:lpstr>
      <vt:lpstr>Times New Roman</vt:lpstr>
      <vt:lpstr>Verdana</vt:lpstr>
      <vt:lpstr>Arial Narrow</vt:lpstr>
      <vt:lpstr>Tahoma</vt:lpstr>
      <vt:lpstr>Century</vt:lpstr>
      <vt:lpstr>微软雅黑</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华天科技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OJDのケーススタディ</dc:title>
  <dc:creator>特别工作室</dc:creator>
  <cp:lastModifiedBy>WPS_1670316127</cp:lastModifiedBy>
  <cp:revision>93</cp:revision>
  <dcterms:created xsi:type="dcterms:W3CDTF">2006-11-20T14:22:38Z</dcterms:created>
  <dcterms:modified xsi:type="dcterms:W3CDTF">2023-04-23T03:18:13Z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5D8987C604704B2CBA959BF6950279ED_13</vt:lpwstr>
  </property>
  <property fmtid="{D5CDD505-2E9C-101B-9397-08002B2CF9AE}" pid="3" name="KSOProductBuildVer">
    <vt:lpwstr>2052-11.1.0.14036</vt:lpwstr>
  </property>
</Properties>
</file>